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30" d="100"/>
          <a:sy n="130" d="100"/>
        </p:scale>
        <p:origin x="77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3693" y="3936995"/>
            <a:ext cx="2926206" cy="2860208"/>
            <a:chOff x="48453" y="3914135"/>
            <a:chExt cx="2926206" cy="2860208"/>
          </a:xfrm>
        </p:grpSpPr>
        <p:sp>
          <p:nvSpPr>
            <p:cNvPr id="20" name="Shape 34"/>
            <p:cNvSpPr/>
            <p:nvPr/>
          </p:nvSpPr>
          <p:spPr>
            <a:xfrm>
              <a:off x="48453" y="5966883"/>
              <a:ext cx="2926080" cy="80746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=="Sporty")</a:t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Spry_n_gt30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8453" y="4046169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name 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056" y="55560"/>
            <a:ext cx="2926544" cy="3816391"/>
            <a:chOff x="43816" y="32700"/>
            <a:chExt cx="2926544" cy="3816391"/>
          </a:xfrm>
        </p:grpSpPr>
        <p:sp>
          <p:nvSpPr>
            <p:cNvPr id="21" name="Shape 34"/>
            <p:cNvSpPr/>
            <p:nvPr/>
          </p:nvSpPr>
          <p:spPr>
            <a:xfrm>
              <a:off x="44280" y="2887761"/>
              <a:ext cx="2926080" cy="961330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("C:/aaaWork/Web/GitHub/NCMTH107")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("93cars.csv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data in </a:t>
              </a:r>
              <a:r>
                <a:rPr lang="en-US" sz="800" i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filename.csv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into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05426" y="2663882"/>
            <a:ext cx="2926080" cy="2017287"/>
            <a:chOff x="3105426" y="2641022"/>
            <a:chExt cx="2926080" cy="2017287"/>
          </a:xfrm>
        </p:grpSpPr>
        <p:sp>
          <p:nvSpPr>
            <p:cNvPr id="36" name="Shape 34"/>
            <p:cNvSpPr/>
            <p:nvPr/>
          </p:nvSpPr>
          <p:spPr>
            <a:xfrm>
              <a:off x="3105426" y="3281496"/>
              <a:ext cx="2926080" cy="13768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5" name="Shape 34"/>
            <p:cNvSpPr/>
            <p:nvPr/>
          </p:nvSpPr>
          <p:spPr>
            <a:xfrm>
              <a:off x="3105426" y="2641022"/>
              <a:ext cx="2926080" cy="65509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istogram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(mean, median, SD, IQR, etc.)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51146" y="29355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Summarize(~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7" name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953685" y="3470774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105426" y="55560"/>
            <a:ext cx="2926080" cy="2468261"/>
            <a:chOff x="3105426" y="32700"/>
            <a:chExt cx="2926080" cy="2468261"/>
          </a:xfrm>
        </p:grpSpPr>
        <p:sp>
          <p:nvSpPr>
            <p:cNvPr id="41" name="Shape 34"/>
            <p:cNvSpPr/>
            <p:nvPr/>
          </p:nvSpPr>
          <p:spPr>
            <a:xfrm>
              <a:off x="3105426" y="963572"/>
              <a:ext cx="2926080" cy="15373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(freq1,digits=1)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    Sum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17.2    11.8    23.7    22.6    15.1     9.7   100.1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="Type of Car",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="Frequency")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3105426" y="229419"/>
              <a:ext cx="2926080" cy="75806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table, percentage table,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bar chart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0" name="Shape 38"/>
            <p:cNvSpPr/>
            <p:nvPr/>
          </p:nvSpPr>
          <p:spPr>
            <a:xfrm>
              <a:off x="310542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1146" y="51122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barplot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(freq1,xlab=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Frequency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8" name="Pictur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094326" y="166706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6140661" y="61218"/>
            <a:ext cx="2931670" cy="3212995"/>
            <a:chOff x="6140661" y="38358"/>
            <a:chExt cx="2931670" cy="3212995"/>
          </a:xfrm>
        </p:grpSpPr>
        <p:sp>
          <p:nvSpPr>
            <p:cNvPr id="52" name="Shape 34"/>
            <p:cNvSpPr/>
            <p:nvPr/>
          </p:nvSpPr>
          <p:spPr>
            <a:xfrm>
              <a:off x="6146251" y="1141523"/>
              <a:ext cx="2926080" cy="210983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(freq2,digits=1,margin=1)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(freq2,digits=1,margin=2)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28" name="Shape 36"/>
            <p:cNvSpPr/>
            <p:nvPr/>
          </p:nvSpPr>
          <p:spPr>
            <a:xfrm>
              <a:off x="7192412" y="9694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46" name="Shape 34"/>
            <p:cNvSpPr/>
            <p:nvPr/>
          </p:nvSpPr>
          <p:spPr>
            <a:xfrm>
              <a:off x="6144220" y="196821"/>
              <a:ext cx="2926080" cy="96902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47" name="Shape 38"/>
            <p:cNvSpPr/>
            <p:nvPr/>
          </p:nvSpPr>
          <p:spPr>
            <a:xfrm>
              <a:off x="6140661" y="3835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93944" y="556567"/>
              <a:ext cx="283464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(freq2,digits=1)                       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(freq2,digits=1,margin=1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(freq2,digits=1,margin=2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05426" y="4804085"/>
            <a:ext cx="2926080" cy="2000638"/>
            <a:chOff x="3105426" y="4794771"/>
            <a:chExt cx="2926080" cy="2000638"/>
          </a:xfrm>
        </p:grpSpPr>
        <p:sp>
          <p:nvSpPr>
            <p:cNvPr id="40" name="Shape 34"/>
            <p:cNvSpPr/>
            <p:nvPr/>
          </p:nvSpPr>
          <p:spPr>
            <a:xfrm>
              <a:off x="3105426" y="5404307"/>
              <a:ext cx="2926080" cy="13911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57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105426" y="4794771"/>
              <a:ext cx="2926080" cy="62891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Histograms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1146" y="507142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3845" y="5566007"/>
              <a:ext cx="1645920" cy="82296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138930" y="3420407"/>
            <a:ext cx="2927811" cy="2077922"/>
            <a:chOff x="6138930" y="3397547"/>
            <a:chExt cx="2927811" cy="2077922"/>
          </a:xfrm>
        </p:grpSpPr>
        <p:sp>
          <p:nvSpPr>
            <p:cNvPr id="50" name="Shape 34"/>
            <p:cNvSpPr/>
            <p:nvPr/>
          </p:nvSpPr>
          <p:spPr>
            <a:xfrm>
              <a:off x="6140661" y="4125919"/>
              <a:ext cx="2926080" cy="134955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=19,ylab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MPG“,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7123032" y="440608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3" name="Shape 34"/>
            <p:cNvSpPr/>
            <p:nvPr/>
          </p:nvSpPr>
          <p:spPr>
            <a:xfrm>
              <a:off x="6138930" y="3397547"/>
              <a:ext cx="2926080" cy="75210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correlation coefficient (r) 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94450" y="368361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=19,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qvarY+qvarX,data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354" y="5624344"/>
            <a:ext cx="2926794" cy="1176184"/>
            <a:chOff x="6155823" y="5605734"/>
            <a:chExt cx="2926794" cy="1176184"/>
          </a:xfrm>
        </p:grpSpPr>
        <p:sp>
          <p:nvSpPr>
            <p:cNvPr id="54" name="Shape 34"/>
            <p:cNvSpPr/>
            <p:nvPr/>
          </p:nvSpPr>
          <p:spPr>
            <a:xfrm>
              <a:off x="6155823" y="6422329"/>
              <a:ext cx="2926080" cy="3595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pairs(~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gray70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pairwise.complete.obs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</p:txBody>
        </p:sp>
        <p:sp>
          <p:nvSpPr>
            <p:cNvPr id="55" name="Shape 34"/>
            <p:cNvSpPr/>
            <p:nvPr/>
          </p:nvSpPr>
          <p:spPr>
            <a:xfrm>
              <a:off x="6156537" y="5605734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(ALL PAIRS)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correlation coefficient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all pairs of quantitative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057" y="5938367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pairs(~qvar1+qvar2+qvar3,data=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=21,bg=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gray70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use=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pairwise.complet.obs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5438" y="3486025"/>
            <a:ext cx="2926929" cy="3169174"/>
            <a:chOff x="75438" y="3548368"/>
            <a:chExt cx="2926929" cy="3169174"/>
          </a:xfrm>
        </p:grpSpPr>
        <p:sp>
          <p:nvSpPr>
            <p:cNvPr id="14" name="Shape 34"/>
            <p:cNvSpPr/>
            <p:nvPr/>
          </p:nvSpPr>
          <p:spPr>
            <a:xfrm>
              <a:off x="75438" y="5089609"/>
              <a:ext cx="2926080" cy="162793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Weight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51.601365   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0.007327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rSquared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0.6571665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Shape 34"/>
            <p:cNvSpPr/>
            <p:nvPr/>
          </p:nvSpPr>
          <p:spPr>
            <a:xfrm>
              <a:off x="76287" y="3699342"/>
              <a:ext cx="2926080" cy="140927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visual of the best-fit line.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r</a:t>
              </a:r>
              <a:r>
                <a:rPr lang="en-US" sz="800" baseline="300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value.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" name="Shape 38"/>
            <p:cNvSpPr/>
            <p:nvPr/>
          </p:nvSpPr>
          <p:spPr>
            <a:xfrm>
              <a:off x="76287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025" y="403734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qvarResp~qvarExpl,data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025" y="485546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025" y="443595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bfl,ylab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E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15" name="Pictur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48757" y="5729847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105818" y="39299"/>
            <a:ext cx="2926625" cy="3324595"/>
            <a:chOff x="3108295" y="111740"/>
            <a:chExt cx="2926625" cy="3324595"/>
          </a:xfrm>
        </p:grpSpPr>
        <p:sp>
          <p:nvSpPr>
            <p:cNvPr id="32" name="Shape 34"/>
            <p:cNvSpPr/>
            <p:nvPr/>
          </p:nvSpPr>
          <p:spPr>
            <a:xfrm>
              <a:off x="3108295" y="1671291"/>
              <a:ext cx="2926080" cy="176504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="greater",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=0.95,sd=6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z= 4.9601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n= 93,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Dev=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6.000, 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 the sample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= 0.622, p-value = 3.523e-07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greater than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95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28.06264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dfcar$HMPG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29.08602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="two.sided",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Shape 34"/>
            <p:cNvSpPr/>
            <p:nvPr/>
          </p:nvSpPr>
          <p:spPr>
            <a:xfrm>
              <a:off x="3108840" y="272766"/>
              <a:ext cx="2926080" cy="14150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>
                  <a:latin typeface="Source Sans Pro Light"/>
                </a:rPr>
                <a:t>ONE </a:t>
              </a:r>
              <a:r>
                <a:rPr lang="en-US" sz="800" b="1" dirty="0" smtClean="0">
                  <a:latin typeface="Source Sans Pro Light"/>
                </a:rPr>
                <a:t>SAMPLE Z-TEST AND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</a:t>
              </a:r>
              <a:r>
                <a:rPr lang="en-US" sz="800" dirty="0" smtClean="0">
                  <a:latin typeface="Source Sans Pro Light"/>
                </a:rPr>
                <a:t>as a proportion (e.g</a:t>
              </a:r>
              <a:r>
                <a:rPr lang="en-US" sz="800" dirty="0">
                  <a:latin typeface="Source Sans Pro Light"/>
                </a:rPr>
                <a:t>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smtClean="0">
                  <a:latin typeface="Source Sans Pro Light"/>
                </a:rPr>
                <a:t>known population </a:t>
              </a:r>
              <a:r>
                <a:rPr lang="en-US" sz="800" dirty="0">
                  <a:latin typeface="Source Sans Pro Light"/>
                </a:rPr>
                <a:t>standard deviation (</a:t>
              </a:r>
              <a:r>
                <a:rPr lang="en-US" sz="800" dirty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3108840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8722" y="51383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z.test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37888" y="36698"/>
            <a:ext cx="2927017" cy="4134578"/>
            <a:chOff x="6137888" y="111740"/>
            <a:chExt cx="2927017" cy="4134578"/>
          </a:xfrm>
        </p:grpSpPr>
        <p:sp>
          <p:nvSpPr>
            <p:cNvPr id="27" name="Shape 34"/>
            <p:cNvSpPr/>
            <p:nvPr/>
          </p:nvSpPr>
          <p:spPr>
            <a:xfrm>
              <a:off x="6138824" y="2244798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chi$expected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Shape 34"/>
            <p:cNvSpPr/>
            <p:nvPr/>
          </p:nvSpPr>
          <p:spPr>
            <a:xfrm>
              <a:off x="6138825" y="266045"/>
              <a:ext cx="2926080" cy="200194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(TWO SAMPLE) CHI-SQUARE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Chi-square </a:t>
              </a:r>
              <a:r>
                <a:rPr lang="en-US" sz="800" dirty="0" smtClean="0">
                  <a:latin typeface="Source Sans Pro Light"/>
                </a:rPr>
                <a:t>for </a:t>
              </a:r>
              <a:r>
                <a:rPr lang="en-US" sz="800" dirty="0">
                  <a:latin typeface="Source Sans Pro Light"/>
                </a:rPr>
                <a:t>two-way </a:t>
              </a:r>
              <a:r>
                <a:rPr lang="en-US" sz="800" dirty="0" smtClean="0">
                  <a:latin typeface="Source Sans Pro Light"/>
                </a:rPr>
                <a:t>frequency table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</a:rPr>
                <a:t> (with the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 variable in columns and the populations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cvarPop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 rows).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expected </a:t>
              </a:r>
              <a:r>
                <a:rPr lang="en-US" sz="800" dirty="0">
                  <a:latin typeface="Source Sans Pro Light"/>
                </a:rPr>
                <a:t>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 for each population.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1" name="Shape 38"/>
            <p:cNvSpPr/>
            <p:nvPr/>
          </p:nvSpPr>
          <p:spPr>
            <a:xfrm>
              <a:off x="6137888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9411" y="9056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cvarPop+cvarResp,data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obstbl,correct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9443" y="153480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0210" y="2021791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obstbl,margin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=1,digits=1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      # row percent table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852" y="36425"/>
            <a:ext cx="2926957" cy="3333333"/>
            <a:chOff x="80852" y="103001"/>
            <a:chExt cx="2926957" cy="3333333"/>
          </a:xfrm>
        </p:grpSpPr>
        <p:sp>
          <p:nvSpPr>
            <p:cNvPr id="28" name="Shape 34"/>
            <p:cNvSpPr/>
            <p:nvPr/>
          </p:nvSpPr>
          <p:spPr>
            <a:xfrm>
              <a:off x="81729" y="1907371"/>
              <a:ext cx="2926080" cy="152896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(50,mean=45,sd=10,lower.tail=FALSE)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(50,mean=45,sd=10)         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(0.05,mean=45,sd=10,type=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q")        #rev-left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(0.2,mean=45,sd=10,type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(30))          #using SE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(0.95,mean=45,sd=10/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          #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Shape 34"/>
            <p:cNvSpPr/>
            <p:nvPr/>
          </p:nvSpPr>
          <p:spPr>
            <a:xfrm>
              <a:off x="80852" y="275083"/>
              <a:ext cx="2926080" cy="163598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where 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a value of the quantitative </a:t>
              </a:r>
              <a:r>
                <a:rPr lang="en-US" sz="800" dirty="0" smtClean="0">
                  <a:latin typeface="Source Sans Pro Light"/>
                </a:rPr>
                <a:t>variable (x)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 smtClean="0">
                  <a:latin typeface="Source Sans Pro Light"/>
                </a:rPr>
                <a:t>an area </a:t>
              </a:r>
              <a:r>
                <a:rPr lang="en-US" sz="800" dirty="0">
                  <a:latin typeface="Source Sans Pro Light"/>
                </a:rPr>
                <a:t>(i.e., </a:t>
              </a:r>
              <a:r>
                <a:rPr lang="en-US" sz="800" dirty="0" smtClean="0">
                  <a:latin typeface="Source Sans Pro Light"/>
                </a:rPr>
                <a:t>a percentage, but entered as </a:t>
              </a:r>
              <a:r>
                <a:rPr lang="en-US" sz="800" dirty="0">
                  <a:latin typeface="Source Sans Pro Light"/>
                </a:rPr>
                <a:t>a proportion).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latin typeface="Source Sans Pro Light"/>
                </a:rPr>
                <a:t> is the population mean (</a:t>
              </a:r>
              <a:r>
                <a:rPr lang="en-US" sz="800" dirty="0" smtClean="0"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is the standard </a:t>
              </a:r>
              <a:r>
                <a:rPr lang="en-US" sz="800" dirty="0">
                  <a:latin typeface="Source Sans Pro Light"/>
                </a:rPr>
                <a:t>deviation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dirty="0" smtClean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 or error (SE</a:t>
              </a:r>
              <a:r>
                <a:rPr lang="en-US" sz="800" dirty="0">
                  <a:latin typeface="Source Sans Pro Light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“right-of”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latin typeface="Source Sans Pro Light"/>
                </a:rPr>
                <a:t>is 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740" algn="l">
                <a:spcBef>
                  <a:spcPts val="300"/>
                </a:spcBef>
                <a:buClr>
                  <a:schemeClr val="tx1"/>
                </a:buClr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</p:txBody>
        </p:sp>
        <p:sp>
          <p:nvSpPr>
            <p:cNvPr id="5" name="Shape 38"/>
            <p:cNvSpPr/>
            <p:nvPr/>
          </p:nvSpPr>
          <p:spPr>
            <a:xfrm>
              <a:off x="80852" y="103001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184" y="37418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val,mean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sdval,lower.tail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=FALSE, 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184" y="165925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15" y="2059353"/>
              <a:ext cx="1006676" cy="73152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103001" y="3486025"/>
            <a:ext cx="2926080" cy="3169174"/>
            <a:chOff x="3132632" y="3548368"/>
            <a:chExt cx="2926080" cy="3169174"/>
          </a:xfrm>
        </p:grpSpPr>
        <p:sp>
          <p:nvSpPr>
            <p:cNvPr id="33" name="Shape 34"/>
            <p:cNvSpPr/>
            <p:nvPr/>
          </p:nvSpPr>
          <p:spPr>
            <a:xfrm>
              <a:off x="3132632" y="5339136"/>
              <a:ext cx="2926080" cy="13784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="less",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Shape 34"/>
            <p:cNvSpPr/>
            <p:nvPr/>
          </p:nvSpPr>
          <p:spPr>
            <a:xfrm>
              <a:off x="3132632" y="3702335"/>
              <a:ext cx="2926080" cy="165999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TWO SAMPLE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36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>
                  <a:latin typeface="Source Sans Pro Light"/>
                </a:rPr>
                <a:t>categorical </a:t>
              </a:r>
              <a:r>
                <a:rPr lang="en-US" sz="800" dirty="0" smtClean="0">
                  <a:latin typeface="Source Sans Pro Light"/>
                </a:rPr>
                <a:t>variable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908" y="3978900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dfobj,alt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=HA 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34" name="Shape 38"/>
            <p:cNvSpPr/>
            <p:nvPr/>
          </p:nvSpPr>
          <p:spPr>
            <a:xfrm>
              <a:off x="3132632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37887" y="4293322"/>
            <a:ext cx="2927017" cy="2361877"/>
            <a:chOff x="6137887" y="4355665"/>
            <a:chExt cx="2927017" cy="2361877"/>
          </a:xfrm>
        </p:grpSpPr>
        <p:sp>
          <p:nvSpPr>
            <p:cNvPr id="35" name="Shape 34"/>
            <p:cNvSpPr/>
            <p:nvPr/>
          </p:nvSpPr>
          <p:spPr>
            <a:xfrm>
              <a:off x="6138824" y="4509970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(ONE SAMPLE) GOODNESS-OF-FIT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Goodness-of-fit for one-way frequency table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nd expected values (or ratios)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4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6" name="Shape 38"/>
            <p:cNvSpPr/>
            <p:nvPr/>
          </p:nvSpPr>
          <p:spPr>
            <a:xfrm>
              <a:off x="6137887" y="435566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7686" y="500011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c(lvl1=##,lvl2=##,lvl3=##) )           # if summarized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    # if raw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-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c(lvl1=##,lvl2=##,lvl3=## 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exp.p,rescale.p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9442" y="5983896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20209" y="6470878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3391" y="6639277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67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1090</Words>
  <Application>Microsoft Office PowerPoint</Application>
  <PresentationFormat>Letter Paper (8.5x11 in)</PresentationFormat>
  <Paragraphs>222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115</cp:revision>
  <cp:lastPrinted>2016-12-15T18:07:42Z</cp:lastPrinted>
  <dcterms:modified xsi:type="dcterms:W3CDTF">2019-02-11T00:13:56Z</dcterms:modified>
</cp:coreProperties>
</file>