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1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chemeClr val="tx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chemeClr val="tx1"/>
                </a:solidFill>
                <a:latin typeface="Calibri" panose="020F0502020204030204" pitchFamily="34" charset="0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chemeClr val="tx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MTH107</a:t>
            </a:r>
            <a:endParaRPr sz="2400" b="1" cap="small" dirty="0">
              <a:solidFill>
                <a:schemeClr val="tx1"/>
              </a:solidFill>
              <a:latin typeface="Calibri" panose="020F05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“Distribution of individuals into response levels is the same for all groups”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individuals into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same for all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groups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3"/>
                  <a:stretch>
                    <a:fillRect l="-417" b="-164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265025"/>
            <a:ext cx="4389120" cy="1614318"/>
            <a:chOff x="4659512" y="112625"/>
            <a:chExt cx="4389120" cy="1614318"/>
          </a:xfrm>
        </p:grpSpPr>
        <p:sp>
          <p:nvSpPr>
            <p:cNvPr id="82" name="Shape 34"/>
            <p:cNvSpPr/>
            <p:nvPr/>
          </p:nvSpPr>
          <p:spPr>
            <a:xfrm>
              <a:off x="4659512" y="367616"/>
              <a:ext cx="4389120" cy="135932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1. 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If response variable is QUANTITATIVE, GOTO </a:t>
              </a:r>
              <a:r>
                <a:rPr lang="en-US" sz="900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; if CATEGORICAL, GOTO </a:t>
              </a:r>
              <a:r>
                <a:rPr lang="en-US" sz="900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5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Quantitative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2. 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If 1 group/population, GOTO </a:t>
              </a:r>
              <a:r>
                <a:rPr lang="en-US" sz="900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3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; if 2 or more groups/populations, GOTO </a:t>
              </a:r>
              <a:r>
                <a:rPr lang="en-US" sz="900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4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3. 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1-Sample Z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; If </a:t>
              </a:r>
              <a:r>
                <a:rPr lang="en-US" sz="900" dirty="0">
                  <a:latin typeface="Symbol" panose="05050102010706020507" pitchFamily="18" charset="2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</a:t>
              </a:r>
              <a:r>
                <a:rPr lang="en-US" sz="9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is 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UNKNOWN,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1-Sample t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4. 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If individuals are INDEPENDENT between 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2-Sample t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;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Paired t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5. 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If 1 group,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Goodness-of-Fit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; </a:t>
              </a:r>
              <a:r>
                <a:rPr lang="en-US" sz="9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if 2 or more 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Chi-Square</a:t>
              </a:r>
              <a:r>
                <a:rPr lang="en-US" sz="9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786300"/>
            <a:ext cx="4393984" cy="1460580"/>
            <a:chOff x="77680" y="2674540"/>
            <a:chExt cx="4393984" cy="14605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                  </a:t>
                  </a:r>
                  <a:r>
                    <a:rPr lang="en-US" sz="90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) n</a:t>
                  </a:r>
                  <a:r>
                    <a:rPr lang="en-US" sz="900" u="sng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15 &amp; histogram not strongly skewed, OR histogram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4"/>
                  <a:stretch>
                    <a:fillRect l="-556" b="-948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i="1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i="1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i="1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2</a:t>
                  </a:r>
                  <a:endParaRPr lang="en-US" sz="9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1) Individuals in groups 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2)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40, n</a:t>
                  </a:r>
                  <a:r>
                    <a:rPr lang="en-US" sz="900" baseline="-250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        both histograms are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3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) Group population variances are equal (use </a:t>
                  </a:r>
                  <a:r>
                    <a:rPr lang="en-US" sz="900" dirty="0" err="1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Test)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5"/>
                  <a:stretch>
                    <a:fillRect l="-556" b="-27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endParaRPr lang="en-US" sz="9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                 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) n</a:t>
                  </a:r>
                  <a:r>
                    <a:rPr lang="en-US" sz="900" u="sng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15 and population not strongly skewed, OR population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6"/>
                  <a:stretch>
                    <a:fillRect l="-556" b="-47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“Distribution of individuals into 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individuals into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   distribution”</a:t>
                  </a:r>
                  <a:endParaRPr lang="en-US" sz="9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cells-1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Calibri Light" panose="020F0302020204030204" pitchFamily="34" charset="0"/>
                      <a:ea typeface="Source Sans Pro Light"/>
                      <a:cs typeface="Calibri Light" panose="020F0302020204030204" pitchFamily="34" charset="0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Calibri Light" panose="020F0302020204030204" pitchFamily="34" charset="0"/>
                    <a:ea typeface="Source Sans Pro Light"/>
                    <a:cs typeface="Calibri Light" panose="020F0302020204030204" pitchFamily="34" charset="0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23268" y="625376"/>
            <a:ext cx="778549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Calibri Light" panose="020F0302020204030204" pitchFamily="34" charset="0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49227" y="654641"/>
            <a:ext cx="1071900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Nov-19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3511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If 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</a:t>
              </a:r>
              <a:r>
                <a:rPr lang="en-US" sz="12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0</a:t>
              </a:r>
              <a:r>
                <a:rPr lang="en-US" sz="12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., otherwise </a:t>
              </a:r>
              <a:r>
                <a:rPr lang="en-US" sz="1200" b="1" dirty="0" smtClean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0</a:t>
              </a:r>
              <a:r>
                <a:rPr lang="en-US" sz="12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12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Source Sans Pro"/>
                  <a:cs typeface="Calibri" panose="020F0502020204030204" pitchFamily="34" charset="0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 rot="16200000">
            <a:off x="-854953" y="1627239"/>
            <a:ext cx="6882578" cy="3628103"/>
          </a:xfrm>
          <a:prstGeom prst="rect">
            <a:avLst/>
          </a:prstGeom>
        </p:spPr>
        <p:txBody>
          <a:bodyPr/>
          <a:lstStyle>
            <a:lvl1pPr marL="25714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1pPr>
            <a:lvl2pPr marL="50075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2pPr>
            <a:lvl3pPr marL="74436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3pPr>
            <a:lvl4pPr marL="98797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4pPr>
            <a:lvl5pPr marL="1231588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5pPr>
            <a:lvl6pPr marL="147519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6pPr>
            <a:lvl7pPr marL="171880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7pPr>
            <a:lvl8pPr marL="1962420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8pPr>
            <a:lvl9pPr marL="2206031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1) </a:t>
            </a:r>
            <a:r>
              <a:rPr lang="en-US" sz="1600" dirty="0" smtClean="0"/>
              <a:t>State the rejection criterion (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2)</a:t>
            </a:r>
            <a:r>
              <a:rPr lang="en-US" sz="1600" dirty="0" smtClean="0"/>
              <a:t> State the null &amp; alternative hypotheses and define the parameter(s)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3)</a:t>
            </a:r>
            <a:r>
              <a:rPr lang="en-US" sz="1600" dirty="0" smtClean="0"/>
              <a:t> Determine which test to perform – Explain!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4)</a:t>
            </a:r>
            <a:r>
              <a:rPr lang="en-US" sz="1600" dirty="0" smtClean="0"/>
              <a:t> Collect the data (address type of study and randomization)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5)</a:t>
            </a:r>
            <a:r>
              <a:rPr lang="en-US" sz="1600" dirty="0" smtClean="0"/>
              <a:t> Check all necessary assumption(s)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6)</a:t>
            </a:r>
            <a:r>
              <a:rPr lang="en-US" sz="1600" dirty="0" smtClean="0"/>
              <a:t> Calculate the appropriate statistic(s)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7)</a:t>
            </a:r>
            <a:r>
              <a:rPr lang="en-US" sz="1600" dirty="0" smtClean="0"/>
              <a:t> Calculate the appropriate test statistic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8)</a:t>
            </a:r>
            <a:r>
              <a:rPr lang="en-US" sz="1600" dirty="0" smtClean="0"/>
              <a:t> Calculate the p-value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9)</a:t>
            </a:r>
            <a:r>
              <a:rPr lang="en-US" sz="1600" dirty="0" smtClean="0"/>
              <a:t> State your rejection decision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10)</a:t>
            </a:r>
            <a:r>
              <a:rPr lang="en-US" sz="1600" dirty="0" smtClean="0"/>
              <a:t> Summarize your findings in terms of the problem 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11) </a:t>
            </a:r>
            <a:r>
              <a:rPr lang="en-US" sz="1600" dirty="0" smtClean="0"/>
              <a:t>Compute and interpret a </a:t>
            </a:r>
            <a:r>
              <a:rPr lang="en-US" sz="1600" b="1" dirty="0" smtClean="0"/>
              <a:t>100(1-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/>
              <a:t>)%</a:t>
            </a:r>
            <a:r>
              <a:rPr lang="en-US" sz="1600" dirty="0" smtClean="0"/>
              <a:t> </a:t>
            </a:r>
            <a:r>
              <a:rPr lang="en-US" sz="1600" i="1" dirty="0" smtClean="0"/>
              <a:t>confidence region</a:t>
            </a:r>
            <a:r>
              <a:rPr lang="en-US" sz="1600" dirty="0" smtClean="0"/>
              <a:t> for parameter</a:t>
            </a:r>
            <a:endParaRPr lang="en-US" sz="1600" dirty="0"/>
          </a:p>
        </p:txBody>
      </p:sp>
      <p:sp>
        <p:nvSpPr>
          <p:cNvPr id="3" name="Shape 37"/>
          <p:cNvSpPr txBox="1">
            <a:spLocks/>
          </p:cNvSpPr>
          <p:nvPr/>
        </p:nvSpPr>
        <p:spPr>
          <a:xfrm rot="16200000">
            <a:off x="-2981733" y="3103984"/>
            <a:ext cx="6863571" cy="64446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153683">
              <a:lnSpc>
                <a:spcPct val="80000"/>
              </a:lnSpc>
              <a:defRPr sz="1800"/>
            </a:pPr>
            <a:r>
              <a:rPr lang="en-US" sz="3200" b="1" cap="small" dirty="0" smtClean="0">
                <a:solidFill>
                  <a:schemeClr val="tx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11 Steps for Any Hypothesis Test</a:t>
            </a:r>
            <a:endParaRPr lang="en-US" sz="3200" b="1" cap="small" dirty="0">
              <a:solidFill>
                <a:schemeClr val="tx1"/>
              </a:solidFill>
              <a:latin typeface="Calibri" panose="020F05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462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371</Words>
  <Application>Microsoft Office PowerPoint</Application>
  <PresentationFormat>Letter Paper (8.5x11 in)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Avenir Book</vt:lpstr>
      <vt:lpstr>Calibri</vt:lpstr>
      <vt:lpstr>Calibri Light</vt:lpstr>
      <vt:lpstr>Cambria Math</vt:lpstr>
      <vt:lpstr>Helvetica Light</vt:lpstr>
      <vt:lpstr>Source Sans Pro</vt:lpstr>
      <vt:lpstr>Source Sans Pro Light</vt:lpstr>
      <vt:lpstr>Symbol</vt:lpstr>
      <vt:lpstr>Times New Roman</vt:lpstr>
      <vt:lpstr>White</vt:lpstr>
      <vt:lpstr>Hypothesis Testing • MTH107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 Guide -- MTH107</dc:title>
  <dc:creator>Derek Ogle</dc:creator>
  <cp:lastModifiedBy>Derek Ogle</cp:lastModifiedBy>
  <cp:revision>83</cp:revision>
  <cp:lastPrinted>2020-03-09T12:33:20Z</cp:lastPrinted>
  <dcterms:modified xsi:type="dcterms:W3CDTF">2020-07-31T18:48:35Z</dcterms:modified>
</cp:coreProperties>
</file>