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47"/>
    <a:srgbClr val="FCFAEE"/>
    <a:srgbClr val="FEFDF8"/>
    <a:srgbClr val="F3F9FF"/>
    <a:srgbClr val="DAEDFE"/>
    <a:srgbClr val="FBF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6494" autoAdjust="0"/>
  </p:normalViewPr>
  <p:slideViewPr>
    <p:cSldViewPr snapToGrid="0">
      <p:cViewPr varScale="1">
        <p:scale>
          <a:sx n="117" d="100"/>
          <a:sy n="117" d="100"/>
        </p:scale>
        <p:origin x="205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erekogle.com/NCMTH107/resources/data_107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693" y="748267"/>
            <a:ext cx="2926190" cy="749315"/>
            <a:chOff x="329022" y="532639"/>
            <a:chExt cx="2926190" cy="749315"/>
          </a:xfrm>
        </p:grpSpPr>
        <p:sp>
          <p:nvSpPr>
            <p:cNvPr id="45" name="Shape 34"/>
            <p:cNvSpPr/>
            <p:nvPr/>
          </p:nvSpPr>
          <p:spPr>
            <a:xfrm>
              <a:off x="329022" y="1021976"/>
              <a:ext cx="2926080" cy="259978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library(ggplot2)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Shape 34"/>
            <p:cNvSpPr/>
            <p:nvPr/>
          </p:nvSpPr>
          <p:spPr>
            <a:xfrm>
              <a:off x="329132" y="702477"/>
              <a:ext cx="2926080" cy="31949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</a:t>
              </a:r>
              <a:r>
                <a:rPr lang="en-US" sz="800" b="1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NCStats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and </a:t>
              </a: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ggplot2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packages should </a:t>
              </a:r>
              <a:r>
                <a:rPr lang="en-US" sz="800" u="sng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ALWAYS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be loaded with </a:t>
              </a:r>
              <a:r>
                <a:rPr lang="en-US" sz="700" dirty="0" smtClean="0"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library()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at the top of your new script in </a:t>
              </a:r>
              <a:r>
                <a:rPr lang="en-US" sz="800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RStudio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64" name="Shape 38"/>
            <p:cNvSpPr/>
            <p:nvPr/>
          </p:nvSpPr>
          <p:spPr>
            <a:xfrm>
              <a:off x="329022" y="53263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Load Packages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6693" y="1670864"/>
            <a:ext cx="2926190" cy="1421722"/>
            <a:chOff x="78447" y="4882096"/>
            <a:chExt cx="2926190" cy="1421722"/>
          </a:xfrm>
        </p:grpSpPr>
        <p:sp>
          <p:nvSpPr>
            <p:cNvPr id="68" name="Shape 34"/>
            <p:cNvSpPr/>
            <p:nvPr/>
          </p:nvSpPr>
          <p:spPr>
            <a:xfrm>
              <a:off x="78447" y="5870532"/>
              <a:ext cx="2926080" cy="433286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sample(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# randomly order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to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 6  7  9  8  1  2 10  5  3  4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sample(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randomly select 3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10  4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69" name="Shape 34"/>
            <p:cNvSpPr/>
            <p:nvPr/>
          </p:nvSpPr>
          <p:spPr>
            <a:xfrm>
              <a:off x="78557" y="5051934"/>
              <a:ext cx="2926080" cy="82620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EXPERIMENT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– Randomly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order 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individuals.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OBSERVATIONAL STUDY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– Randomly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select 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from 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individuals.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70" name="Shape 38"/>
            <p:cNvSpPr/>
            <p:nvPr/>
          </p:nvSpPr>
          <p:spPr>
            <a:xfrm>
              <a:off x="78447" y="4882096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Random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25748" y="5270602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sample(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25748" y="5667885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sample(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69413" y="46762"/>
            <a:ext cx="5105837" cy="529537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Function Guide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113989" y="4441295"/>
            <a:ext cx="2926080" cy="1828750"/>
            <a:chOff x="3248290" y="3296669"/>
            <a:chExt cx="2926080" cy="1828750"/>
          </a:xfrm>
        </p:grpSpPr>
        <p:sp>
          <p:nvSpPr>
            <p:cNvPr id="94" name="Shape 34"/>
            <p:cNvSpPr/>
            <p:nvPr/>
          </p:nvSpPr>
          <p:spPr>
            <a:xfrm>
              <a:off x="3248290" y="4187816"/>
              <a:ext cx="2926080" cy="937603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6.45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lower.tail=FALSE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#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p-value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5" name="Shape 34"/>
            <p:cNvSpPr/>
            <p:nvPr/>
          </p:nvSpPr>
          <p:spPr>
            <a:xfrm>
              <a:off x="3248290" y="3468752"/>
              <a:ext cx="2926080" cy="72443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a value of the 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c</a:t>
              </a:r>
              <a:r>
                <a:rPr lang="en-US" sz="800" baseline="300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2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test statistic (for computing the p-value)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degrees-of-freedom (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lower.tail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=FALSE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latin typeface="Calibri Light" panose="020F0302020204030204" pitchFamily="34" charset="0"/>
                </a:rPr>
                <a:t>is included for </a:t>
              </a:r>
              <a:r>
                <a:rPr lang="en-US" sz="800" dirty="0" smtClean="0">
                  <a:latin typeface="Calibri Light" panose="020F0302020204030204" pitchFamily="34" charset="0"/>
                </a:rPr>
                <a:t>ALL calculations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96" name="Shape 38"/>
            <p:cNvSpPr/>
            <p:nvPr/>
          </p:nvSpPr>
          <p:spPr>
            <a:xfrm>
              <a:off x="3248290" y="329666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ymbol" panose="05050102010706020507" pitchFamily="18" charset="2"/>
                  <a:ea typeface="Source Sans Pro"/>
                  <a:cs typeface="Source Sans Pro"/>
                  <a:sym typeface="Source Sans Pro"/>
                </a:rPr>
                <a:t>c</a:t>
              </a:r>
              <a:r>
                <a:rPr lang="en-US" sz="1400" b="1" baseline="30000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06622" y="356785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chisq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lower.tail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=FALSE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3856" y="4343347"/>
              <a:ext cx="1005840" cy="72495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113989" y="752077"/>
            <a:ext cx="2926080" cy="3027965"/>
            <a:chOff x="3248290" y="770743"/>
            <a:chExt cx="2926080" cy="3027965"/>
          </a:xfrm>
        </p:grpSpPr>
        <p:sp>
          <p:nvSpPr>
            <p:cNvPr id="88" name="Shape 34"/>
            <p:cNvSpPr/>
            <p:nvPr/>
          </p:nvSpPr>
          <p:spPr>
            <a:xfrm>
              <a:off x="3248290" y="1912637"/>
              <a:ext cx="2926080" cy="1886071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1.67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,distrib="t",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lower.tail=FALSE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# p-value</a:t>
              </a: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fr-FR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0.025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,distrib="t",</a:t>
              </a:r>
              <a:r>
                <a:rPr lang="fr-FR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type="q"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 # </a:t>
              </a:r>
              <a:r>
                <a:rPr lang="fr-FR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t-star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9" name="Shape 34"/>
            <p:cNvSpPr/>
            <p:nvPr/>
          </p:nvSpPr>
          <p:spPr>
            <a:xfrm>
              <a:off x="3248290" y="942826"/>
              <a:ext cx="2926080" cy="97911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a value of the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 test statistic (for computing the p-value)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 area as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proportion (for computing t* for confidence region)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degrees-of-freedom (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lower.tail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=FALSE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included for “right-of”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calculations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type=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q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>
                  <a:latin typeface="Calibri Light" panose="020F0302020204030204" pitchFamily="34" charset="0"/>
                </a:rPr>
                <a:t>included for reverse </a:t>
              </a:r>
              <a:r>
                <a:rPr lang="en-US" sz="800" dirty="0" smtClean="0">
                  <a:latin typeface="Calibri Light" panose="020F0302020204030204" pitchFamily="34" charset="0"/>
                </a:rPr>
                <a:t>(confidence region) calculations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90" name="Shape 38"/>
            <p:cNvSpPr/>
            <p:nvPr/>
          </p:nvSpPr>
          <p:spPr>
            <a:xfrm>
              <a:off x="3248290" y="770743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</a:t>
              </a: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06622" y="10419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lower.tail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FALSE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type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3856" y="2057691"/>
              <a:ext cx="1014948" cy="73152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8410" y="2987717"/>
              <a:ext cx="1005840" cy="724955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75816" y="3229889"/>
            <a:ext cx="2926080" cy="3361143"/>
            <a:chOff x="75816" y="3096539"/>
            <a:chExt cx="2926080" cy="3361143"/>
          </a:xfrm>
        </p:grpSpPr>
        <p:sp>
          <p:nvSpPr>
            <p:cNvPr id="79" name="Shape 34"/>
            <p:cNvSpPr/>
            <p:nvPr/>
          </p:nvSpPr>
          <p:spPr>
            <a:xfrm>
              <a:off x="75816" y="4749973"/>
              <a:ext cx="2926080" cy="1707709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mean=45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sd=10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lower.tail=FALSE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#forward-right</a:t>
              </a: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mean=45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sd=10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          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forward-left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mean=45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sd=10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#reverse-left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mean=45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sd=10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#rev-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rgt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mean=45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sd=10/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(30)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  #using SE</a:t>
              </a:r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mean=45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sd=10/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(30)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,</a:t>
              </a:r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  #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using SE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.025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          #Z*, not =, alpha=.05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Shape 34"/>
            <p:cNvSpPr/>
            <p:nvPr/>
          </p:nvSpPr>
          <p:spPr>
            <a:xfrm>
              <a:off x="75816" y="3268622"/>
              <a:ext cx="2926080" cy="148621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a value of the quantitative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variable (x)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 area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(i.e.,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 percentage, but entered as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 proportion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mnval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is the population mean (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m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sdval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standard deviation (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s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 or error (SE)</a:t>
              </a:r>
            </a:p>
            <a:p>
              <a:pPr marL="228600" lvl="3" indent="-114300" algn="l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SE use (where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nval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is the sample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size):</a:t>
              </a:r>
            </a:p>
            <a:p>
              <a:pPr marL="57150" lvl="3" indent="0"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lower.tail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=FALSE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included for “right-of”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calculations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type=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q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>
                  <a:latin typeface="Calibri Light" panose="020F0302020204030204" pitchFamily="34" charset="0"/>
                </a:rPr>
                <a:t>included for reverse </a:t>
              </a:r>
              <a:r>
                <a:rPr lang="en-US" sz="800" dirty="0" smtClean="0">
                  <a:latin typeface="Calibri Light" panose="020F0302020204030204" pitchFamily="34" charset="0"/>
                </a:rPr>
                <a:t>calculations</a:t>
              </a:r>
              <a:endParaRPr lang="en-US" sz="3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81" name="Shape 38"/>
            <p:cNvSpPr/>
            <p:nvPr/>
          </p:nvSpPr>
          <p:spPr>
            <a:xfrm>
              <a:off x="75816" y="309653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Normal 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34148" y="336772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,mean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mnval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,sd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sdval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lower.tail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FALSE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type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69570" y="4228849"/>
              <a:ext cx="2599218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sd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sdval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/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sqrt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nval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0747" y="4898017"/>
              <a:ext cx="1006676" cy="731520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6149462" y="3867723"/>
            <a:ext cx="2926206" cy="2756492"/>
            <a:chOff x="48453" y="3914135"/>
            <a:chExt cx="2926206" cy="2756492"/>
          </a:xfrm>
        </p:grpSpPr>
        <p:sp>
          <p:nvSpPr>
            <p:cNvPr id="100" name="Shape 34"/>
            <p:cNvSpPr/>
            <p:nvPr/>
          </p:nvSpPr>
          <p:spPr>
            <a:xfrm>
              <a:off x="48453" y="5820318"/>
              <a:ext cx="2926080" cy="850309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justSporty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=="Sporty"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!="Yes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justHMPGgt30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Sp_or_Sm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%in%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Sporty","Small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)</a:t>
              </a:r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Sprty_n_gt30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justWTlteq3000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&lt;=3000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endParaRPr lang="en-US" sz="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justNum17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[17,]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notNum17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[-17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,]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01" name="Shape 34"/>
            <p:cNvSpPr/>
            <p:nvPr/>
          </p:nvSpPr>
          <p:spPr>
            <a:xfrm>
              <a:off x="48453" y="4046170"/>
              <a:ext cx="2926080" cy="179356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Calibri Light" panose="020F0302020204030204" pitchFamily="34" charset="0"/>
                </a:rPr>
                <a:t>Individuals may be selected </a:t>
              </a:r>
              <a:r>
                <a:rPr lang="en-US" sz="800" dirty="0">
                  <a:latin typeface="Calibri Light" panose="020F0302020204030204" pitchFamily="34" charset="0"/>
                </a:rPr>
                <a:t>from </a:t>
              </a:r>
              <a:r>
                <a:rPr lang="en-US" sz="800" dirty="0" smtClean="0">
                  <a:latin typeface="Calibri Light" panose="020F0302020204030204" pitchFamily="34" charset="0"/>
                </a:rPr>
                <a:t>the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and put in the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newdf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according to a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condition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with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where </a:t>
              </a: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condition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may be as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follows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== value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!= value 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not 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 value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&gt;= value 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 or equal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%in% c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(</a:t>
              </a: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)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in the list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 </a:t>
              </a:r>
              <a:r>
                <a:rPr lang="en-US" sz="8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both conditions met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var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replaced by a variable name and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value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replaced by a number or category name (</a:t>
              </a:r>
              <a:r>
                <a:rPr lang="en-US" sz="800" i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if not a number then must be  in quotes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2" name="Shape 38"/>
            <p:cNvSpPr/>
            <p:nvPr/>
          </p:nvSpPr>
          <p:spPr>
            <a:xfrm>
              <a:off x="48579" y="391413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Filter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94173" y="442296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newdf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filterD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condition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38475" y="164088"/>
            <a:ext cx="2931800" cy="3614101"/>
            <a:chOff x="6151175" y="62488"/>
            <a:chExt cx="2931800" cy="3614101"/>
          </a:xfrm>
        </p:grpSpPr>
        <p:sp>
          <p:nvSpPr>
            <p:cNvPr id="105" name="Shape 34"/>
            <p:cNvSpPr/>
            <p:nvPr/>
          </p:nvSpPr>
          <p:spPr>
            <a:xfrm>
              <a:off x="6156895" y="2780697"/>
              <a:ext cx="2926080" cy="895892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setwd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C:/aaaWork/Web/GitHub/NCMTH107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read.csv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93cars.csv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data.frame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':    93 obs. of  26 variables: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Type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6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Compact","Large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3 3 ...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HMPG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31 25 26 26 30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31 28 25 27 25...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Manual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2 2 2 2 1 1 ...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Weight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2705 3560 3375 3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405 3640 2880 3470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Domestic: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": 1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1 1 1 1 2 2 ...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6" name="Shape 34"/>
            <p:cNvSpPr/>
            <p:nvPr/>
          </p:nvSpPr>
          <p:spPr>
            <a:xfrm>
              <a:off x="6151285" y="200952"/>
              <a:ext cx="2926080" cy="259889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ENTER RAW </a:t>
              </a: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DATA: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117475" indent="-11747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Excel, enter variables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columns with variable names in the first row, each individual’s data in rows below that (do not use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spaces or special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characters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).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Save as “Comma Separated Values (*.CSV)” file in your local directory/folder.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DATA PROVIDED BY PROFESSOR: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Goto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the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  <a:hlinkClick r:id="rId6"/>
                </a:rPr>
                <a:t>MTH107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  <a:hlinkClick r:id="rId6"/>
                </a:rPr>
                <a:t>Resources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  <a:hlinkClick r:id="rId6"/>
                </a:rPr>
                <a:t>webpage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Save “data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” link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(right-click) to your local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directory/folder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LOAD THE EXTERNAL CSV FILE INTO R: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Start script and save it in the same folder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with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CSV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Select </a:t>
              </a:r>
              <a:r>
                <a:rPr lang="en-US" sz="800" i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Session</a:t>
              </a:r>
              <a:r>
                <a:rPr lang="en-US" sz="800" i="1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, Set Working Directory, To Source File </a:t>
              </a:r>
              <a:r>
                <a:rPr lang="en-US" sz="800" i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…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menus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Copy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resulting </a:t>
              </a: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setwd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code to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your script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Use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read.csv()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to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load data in </a:t>
              </a:r>
              <a:r>
                <a:rPr lang="en-US" sz="800" i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filename.csv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into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4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Observe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structure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of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107" name="Shape 38"/>
            <p:cNvSpPr/>
            <p:nvPr/>
          </p:nvSpPr>
          <p:spPr>
            <a:xfrm>
              <a:off x="6151175" y="6248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Get and Load </a:t>
              </a: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306786" y="2242947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&lt;- read.csv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(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filename.csv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311269" y="2586005"/>
              <a:ext cx="26957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)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4797" y="6639280"/>
            <a:ext cx="3394758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20511" y="6639280"/>
            <a:ext cx="83316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Revised Aug-20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62689" y="6639280"/>
            <a:ext cx="624770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Page 1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6284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9639" y="35379"/>
            <a:ext cx="2926080" cy="3412070"/>
            <a:chOff x="57889" y="35379"/>
            <a:chExt cx="2926080" cy="3412070"/>
          </a:xfrm>
        </p:grpSpPr>
        <p:sp>
          <p:nvSpPr>
            <p:cNvPr id="49" name="Shape 34"/>
            <p:cNvSpPr/>
            <p:nvPr/>
          </p:nvSpPr>
          <p:spPr>
            <a:xfrm>
              <a:off x="57889" y="1822962"/>
              <a:ext cx="2926080" cy="162448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  mean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min     Q1 median     Q3    max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93.0   29.1    5.3   20.0   26.0   28.0   31.0   50.0</a:t>
              </a:r>
            </a:p>
            <a:p>
              <a:pPr algn="l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labs(x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="Frequency of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50" name="Shape 34"/>
            <p:cNvSpPr/>
            <p:nvPr/>
          </p:nvSpPr>
          <p:spPr>
            <a:xfrm>
              <a:off x="57889" y="232607"/>
              <a:ext cx="2926080" cy="163006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Summary statistics (mean, median, SD, Q1, Q3, etc.)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and histogram of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quantitative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variable in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60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in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digits=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desired number of decimal places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binwidth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=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desired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width of bins/bars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XXX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labs()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 label/description of an individual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3609" y="530655"/>
              <a:ext cx="2834640" cy="91717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Summarize(~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(x=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geom_histogram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binwidth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,boundary=0,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                             color=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,fill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labs(x=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label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y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="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Frequency of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XXX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scale_y_continuous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(expand=expansion(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mult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=c(0,0.05))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theme_NCStats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()</a:t>
              </a:r>
            </a:p>
          </p:txBody>
        </p:sp>
        <p:sp>
          <p:nvSpPr>
            <p:cNvPr id="56" name="Shape 38"/>
            <p:cNvSpPr/>
            <p:nvPr/>
          </p:nvSpPr>
          <p:spPr>
            <a:xfrm>
              <a:off x="57889" y="3537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 - Quantitative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3455" y="2682154"/>
              <a:ext cx="1014948" cy="73152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3155" y="3563085"/>
            <a:ext cx="2926081" cy="3110996"/>
            <a:chOff x="57888" y="3486315"/>
            <a:chExt cx="2926081" cy="3110996"/>
          </a:xfrm>
        </p:grpSpPr>
        <p:sp>
          <p:nvSpPr>
            <p:cNvPr id="42" name="Shape 34"/>
            <p:cNvSpPr/>
            <p:nvPr/>
          </p:nvSpPr>
          <p:spPr>
            <a:xfrm>
              <a:off x="57888" y="4798594"/>
              <a:ext cx="2926080" cy="179871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16      11      22      21      14       9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Van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17.2    11.8    23.7    22.6    15.1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9.7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geom_bar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labs(x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 of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="Frequency of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algn="l"/>
              <a: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/>
              </a:r>
              <a:b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</a:br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43" name="Shape 34"/>
            <p:cNvSpPr/>
            <p:nvPr/>
          </p:nvSpPr>
          <p:spPr>
            <a:xfrm>
              <a:off x="57889" y="3683034"/>
              <a:ext cx="2926080" cy="115340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Frequency &amp; percentage tables, bar chart of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categorical variable</a:t>
              </a:r>
              <a:r>
                <a:rPr lang="en-US" sz="9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9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Shape 38"/>
            <p:cNvSpPr/>
            <p:nvPr/>
          </p:nvSpPr>
          <p:spPr>
            <a:xfrm>
              <a:off x="57889" y="348631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 - Categorical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3609" y="3871361"/>
              <a:ext cx="2834640" cy="91717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freq1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(x=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geom_bar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(color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,fill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labs(x=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label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",y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="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Frequency of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XXX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scale_y_continuous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(expand=expansion(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mult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=c(0,0.05))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theme_NCStats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()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3454" y="5822351"/>
              <a:ext cx="1014949" cy="73152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089617" y="35379"/>
            <a:ext cx="2926080" cy="2823997"/>
            <a:chOff x="3105896" y="308780"/>
            <a:chExt cx="2926080" cy="2823997"/>
          </a:xfrm>
        </p:grpSpPr>
        <p:sp>
          <p:nvSpPr>
            <p:cNvPr id="67" name="Shape 34"/>
            <p:cNvSpPr/>
            <p:nvPr/>
          </p:nvSpPr>
          <p:spPr>
            <a:xfrm>
              <a:off x="3105896" y="510468"/>
              <a:ext cx="2926080" cy="78446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Separate summary statistics of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by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groups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.</a:t>
              </a:r>
              <a:endParaRPr lang="en-US" sz="8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6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Separate histograms by “adding” this to code for a single histogram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151616" y="700510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Summarize(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" name="Shape 38"/>
            <p:cNvSpPr/>
            <p:nvPr/>
          </p:nvSpPr>
          <p:spPr>
            <a:xfrm>
              <a:off x="3105896" y="30878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 – Quant by Groups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151616" y="1071790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facet_wrap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vars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105896" y="1274437"/>
              <a:ext cx="2926080" cy="1858340"/>
              <a:chOff x="3105896" y="1513702"/>
              <a:chExt cx="2926080" cy="1858340"/>
            </a:xfrm>
          </p:grpSpPr>
          <p:sp>
            <p:nvSpPr>
              <p:cNvPr id="66" name="Shape 34"/>
              <p:cNvSpPr/>
              <p:nvPr/>
            </p:nvSpPr>
            <p:spPr>
              <a:xfrm>
                <a:off x="3105896" y="1513702"/>
                <a:ext cx="2926080" cy="1858340"/>
              </a:xfrm>
              <a:prstGeom prst="roundRect">
                <a:avLst>
                  <a:gd name="adj" fmla="val 1194"/>
                </a:avLst>
              </a:prstGeom>
              <a:solidFill>
                <a:srgbClr val="FCFAEE"/>
              </a:solidFill>
              <a:ln w="12700">
                <a:miter lim="400000"/>
              </a:ln>
            </p:spPr>
            <p:txBody>
              <a:bodyPr lIns="45720" tIns="45720" rIns="0" bIns="0" anchor="t">
                <a:noAutofit/>
              </a:bodyPr>
              <a:lstStyle/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Summarize(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Domestic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,data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,digits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 latinLnBrk="1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Domestic  n mean  </a:t>
                </a:r>
                <a:r>
                  <a:rPr lang="en-US" sz="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sd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min Q1 median Q3 max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1       No 45 30.1 6.2  21 25     30 33  50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2      Yes 48 28.1 4.2  20 26     28 30  </a:t>
                </a: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41</a:t>
                </a:r>
              </a:p>
              <a:p>
                <a:pPr algn="l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ggplot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(data=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,mapping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aes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 +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geom_histogram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binwidth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,boundary=0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color="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black",fill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lightgray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+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labs(x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Highway 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MPG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",y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="Frequency of 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Cars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+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scale_y_continuous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(expand=expansion(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mult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=c(0,0.05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))) +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theme_NCStats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 +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facet_wrap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Domestic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</a:p>
              <a:p>
                <a:pPr algn="l"/>
                <a:endParaRPr lang="en-US" sz="6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9634" y="2601096"/>
                <a:ext cx="1478604" cy="731520"/>
              </a:xfrm>
              <a:prstGeom prst="rect">
                <a:avLst/>
              </a:prstGeom>
            </p:spPr>
          </p:pic>
        </p:grpSp>
      </p:grpSp>
      <p:grpSp>
        <p:nvGrpSpPr>
          <p:cNvPr id="21" name="Group 20"/>
          <p:cNvGrpSpPr/>
          <p:nvPr/>
        </p:nvGrpSpPr>
        <p:grpSpPr>
          <a:xfrm>
            <a:off x="3089617" y="2936167"/>
            <a:ext cx="2931816" cy="3737914"/>
            <a:chOff x="3051517" y="3150480"/>
            <a:chExt cx="2931816" cy="3737914"/>
          </a:xfrm>
        </p:grpSpPr>
        <p:sp>
          <p:nvSpPr>
            <p:cNvPr id="78" name="Shape 34"/>
            <p:cNvSpPr/>
            <p:nvPr/>
          </p:nvSpPr>
          <p:spPr>
            <a:xfrm>
              <a:off x="3057253" y="4195011"/>
              <a:ext cx="2926080" cy="269338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26  22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addmargins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No Yes Sum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No   6  39  45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Yes 26  22  48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Sum 32  61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93</a:t>
              </a:r>
            </a:p>
            <a:p>
              <a:pPr algn="l" latinLnBrk="1"/>
              <a:endPara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 6.5  41.9  48.4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28.0  23.7  51.7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 34.5  65.6 100.1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13.3  86.7 100.0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54.2  45.8 100.0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18.8  63.9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81.2  36.1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100.0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100.0</a:t>
              </a:r>
            </a:p>
          </p:txBody>
        </p:sp>
        <p:sp>
          <p:nvSpPr>
            <p:cNvPr id="87" name="Shape 36"/>
            <p:cNvSpPr/>
            <p:nvPr/>
          </p:nvSpPr>
          <p:spPr>
            <a:xfrm>
              <a:off x="4103268" y="4091361"/>
              <a:ext cx="60469" cy="14472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9910" tIns="29910" rIns="29910" bIns="29910" anchor="ctr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sz="548"/>
            </a:p>
          </p:txBody>
        </p:sp>
        <p:sp>
          <p:nvSpPr>
            <p:cNvPr id="92" name="Shape 34"/>
            <p:cNvSpPr/>
            <p:nvPr/>
          </p:nvSpPr>
          <p:spPr>
            <a:xfrm>
              <a:off x="3055076" y="3318712"/>
              <a:ext cx="2926080" cy="91737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Frequency and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percentage tables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varRow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and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varCol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variables.</a:t>
              </a:r>
            </a:p>
          </p:txBody>
        </p:sp>
        <p:sp>
          <p:nvSpPr>
            <p:cNvPr id="93" name="Shape 38"/>
            <p:cNvSpPr/>
            <p:nvPr/>
          </p:nvSpPr>
          <p:spPr>
            <a:xfrm>
              <a:off x="3051517" y="315048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EDA - Categorical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97237" y="3540307"/>
              <a:ext cx="283464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cvarRow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cvarCol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 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addmargins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                         # append totals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                           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# total/table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,margin=1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# row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,margin=2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#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column %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02295" y="36413"/>
            <a:ext cx="2926080" cy="2822963"/>
            <a:chOff x="6045145" y="36413"/>
            <a:chExt cx="2926080" cy="2822963"/>
          </a:xfrm>
        </p:grpSpPr>
        <p:sp>
          <p:nvSpPr>
            <p:cNvPr id="100" name="Shape 34"/>
            <p:cNvSpPr/>
            <p:nvPr/>
          </p:nvSpPr>
          <p:spPr>
            <a:xfrm>
              <a:off x="6045145" y="1084912"/>
              <a:ext cx="2926080" cy="1774464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[1] -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0.811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geom_point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pch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=21,color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labs(x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 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02" name="Shape 34"/>
            <p:cNvSpPr/>
            <p:nvPr/>
          </p:nvSpPr>
          <p:spPr>
            <a:xfrm>
              <a:off x="6045145" y="232606"/>
              <a:ext cx="2926080" cy="88499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Correlation coefficient (r) and scatterplot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qvar1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and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qvar2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98186" y="413843"/>
              <a:ext cx="283464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corr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=3)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(x=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,y=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geom_point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pch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=21,color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,fill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labs(x=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better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qvar1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label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",y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=“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better qvar2 label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theme_NCStats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4" name="Shape 38"/>
            <p:cNvSpPr/>
            <p:nvPr/>
          </p:nvSpPr>
          <p:spPr>
            <a:xfrm>
              <a:off x="6045145" y="36413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EDA - Quantitative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35446" y="183697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102295" y="2936167"/>
            <a:ext cx="2926400" cy="3737913"/>
            <a:chOff x="6045145" y="2936167"/>
            <a:chExt cx="2926400" cy="3737913"/>
          </a:xfrm>
        </p:grpSpPr>
        <p:grpSp>
          <p:nvGrpSpPr>
            <p:cNvPr id="28" name="Group 27"/>
            <p:cNvGrpSpPr/>
            <p:nvPr/>
          </p:nvGrpSpPr>
          <p:grpSpPr>
            <a:xfrm>
              <a:off x="6045465" y="4430831"/>
              <a:ext cx="2926080" cy="2243249"/>
              <a:chOff x="6052041" y="4265102"/>
              <a:chExt cx="2926080" cy="2243249"/>
            </a:xfrm>
          </p:grpSpPr>
          <p:sp>
            <p:nvSpPr>
              <p:cNvPr id="106" name="Shape 34"/>
              <p:cNvSpPr/>
              <p:nvPr/>
            </p:nvSpPr>
            <p:spPr>
              <a:xfrm>
                <a:off x="6052041" y="4265102"/>
                <a:ext cx="2926080" cy="2243249"/>
              </a:xfrm>
              <a:prstGeom prst="roundRect">
                <a:avLst>
                  <a:gd name="adj" fmla="val 1194"/>
                </a:avLst>
              </a:prstGeom>
              <a:solidFill>
                <a:srgbClr val="FCFAEE"/>
              </a:solidFill>
              <a:ln w="12700">
                <a:miter lim="400000"/>
              </a:ln>
            </p:spPr>
            <p:txBody>
              <a:bodyPr lIns="45720" tIns="45720" rIns="0" bIns="0" anchor="t">
                <a:noAutofit/>
              </a:bodyPr>
              <a:lstStyle/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bfl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lm(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,data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Coefficients: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(Intercept)       Weight  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51.601365    -</a:t>
                </a: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0.007327</a:t>
                </a: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rSquared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bfl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 latinLnBrk="1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[1] </a:t>
                </a: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0.6571665</a:t>
                </a: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ggplot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(data=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,mapping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aes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,y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 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geom_point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pch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=21,color="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black",fill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lightgray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labs(x="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 (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lbs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",y="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Highway MPG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theme_NCStats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geom_smooth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(method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lm",se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=FALSE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sz="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sz="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4882" y="5543893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7" name="Shape 34"/>
            <p:cNvSpPr/>
            <p:nvPr/>
          </p:nvSpPr>
          <p:spPr>
            <a:xfrm>
              <a:off x="6045145" y="3087142"/>
              <a:ext cx="2926080" cy="135639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coefficients for the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best-fit line between the</a:t>
              </a:r>
              <a:r>
                <a:rPr lang="en-US" sz="800" dirty="0">
                  <a:solidFill>
                    <a:srgbClr val="C0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qvarResp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response and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qvarExpl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explanatory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variables.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coefficient of determination (r</a:t>
              </a:r>
              <a:r>
                <a:rPr lang="en-US" sz="800" baseline="300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2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) value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6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Plot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best-fit line by “adding” this to code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a scatterplot.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108" name="Shape 38"/>
            <p:cNvSpPr/>
            <p:nvPr/>
          </p:nvSpPr>
          <p:spPr>
            <a:xfrm>
              <a:off x="6045145" y="293616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Linear Regression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104883" y="342514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bfl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lm(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qvarExpl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04883" y="382562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rSquared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bfl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104883" y="420763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geom_smooth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(method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lm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,se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=FALSE)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4797" y="6639280"/>
            <a:ext cx="3394758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20511" y="6639280"/>
            <a:ext cx="83316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Revised Aug-20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2689" y="6639280"/>
            <a:ext cx="624770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Page 2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3739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/>
          <p:cNvCxnSpPr>
            <a:stCxn id="75" idx="0"/>
          </p:cNvCxnSpPr>
          <p:nvPr/>
        </p:nvCxnSpPr>
        <p:spPr>
          <a:xfrm flipV="1">
            <a:off x="7590632" y="4869257"/>
            <a:ext cx="0" cy="180866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4797" y="81347"/>
            <a:ext cx="2926183" cy="2784583"/>
            <a:chOff x="68447" y="36897"/>
            <a:chExt cx="2926183" cy="2784583"/>
          </a:xfrm>
        </p:grpSpPr>
        <p:sp>
          <p:nvSpPr>
            <p:cNvPr id="42" name="Shape 34"/>
            <p:cNvSpPr/>
            <p:nvPr/>
          </p:nvSpPr>
          <p:spPr>
            <a:xfrm>
              <a:off x="68447" y="2199516"/>
              <a:ext cx="2926080" cy="621964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color="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labs(x="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Frequency of 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1" name="Shape 34"/>
            <p:cNvSpPr/>
            <p:nvPr/>
          </p:nvSpPr>
          <p:spPr>
            <a:xfrm>
              <a:off x="68448" y="1158347"/>
              <a:ext cx="2926080" cy="89905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,mu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26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,alt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two.sided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5.5818,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92, p-value = 2.387e-07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alternative hypothesis: true mean is not equal to 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27.63178 30.54026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of 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29.08602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Shape 34"/>
            <p:cNvSpPr/>
            <p:nvPr/>
          </p:nvSpPr>
          <p:spPr>
            <a:xfrm>
              <a:off x="68448" y="197923"/>
              <a:ext cx="2926080" cy="96508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400" dirty="0" smtClean="0">
                <a:latin typeface="Calibri Light" panose="020F03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quantitative response variable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endParaRPr lang="en-US" sz="8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mu0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population mean in H</a:t>
              </a:r>
              <a:r>
                <a:rPr lang="en-US" sz="800" baseline="-250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0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is replaced with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two.sided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for not equals,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less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for less than,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or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greater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greater than alternative hypotheses (H</a:t>
              </a:r>
              <a:r>
                <a:rPr lang="en-US" sz="800" baseline="-250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confidence </a:t>
              </a:r>
              <a:r>
                <a:rPr lang="en-US" sz="800" dirty="0">
                  <a:latin typeface="Calibri Light" panose="020F0302020204030204" pitchFamily="34" charset="0"/>
                </a:rPr>
                <a:t>level </a:t>
              </a:r>
              <a:r>
                <a:rPr lang="en-US" sz="800" dirty="0" smtClean="0">
                  <a:latin typeface="Calibri Light" panose="020F0302020204030204" pitchFamily="34" charset="0"/>
                </a:rPr>
                <a:t>as a proportion (e.g</a:t>
              </a:r>
              <a:r>
                <a:rPr lang="en-US" sz="800" dirty="0">
                  <a:latin typeface="Calibri Light" panose="020F0302020204030204" pitchFamily="34" charset="0"/>
                </a:rPr>
                <a:t>., 0.95</a:t>
              </a:r>
              <a:r>
                <a:rPr lang="en-US" sz="800" dirty="0" smtClean="0">
                  <a:latin typeface="Calibri Light" panose="020F0302020204030204" pitchFamily="34" charset="0"/>
                </a:rPr>
                <a:t>)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13" name="Shape 38"/>
            <p:cNvSpPr/>
            <p:nvPr/>
          </p:nvSpPr>
          <p:spPr>
            <a:xfrm>
              <a:off x="68448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1-Sample t-Test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0806" y="29417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,mu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mu0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,alt=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conf.level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41" name="Shape 34"/>
            <p:cNvSpPr/>
            <p:nvPr/>
          </p:nvSpPr>
          <p:spPr>
            <a:xfrm>
              <a:off x="68550" y="2053783"/>
              <a:ext cx="2926080" cy="19482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dirty="0" smtClean="0">
                  <a:latin typeface="Calibri Light" panose="020F0302020204030204" pitchFamily="34" charset="0"/>
                </a:rPr>
                <a:t>if n&lt;40 then you may need to construct a histogram.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8363" y="2961774"/>
            <a:ext cx="2926080" cy="3662546"/>
            <a:chOff x="72013" y="2871604"/>
            <a:chExt cx="2926080" cy="3662546"/>
          </a:xfrm>
        </p:grpSpPr>
        <p:sp>
          <p:nvSpPr>
            <p:cNvPr id="24" name="Shape 34"/>
            <p:cNvSpPr/>
            <p:nvPr/>
          </p:nvSpPr>
          <p:spPr>
            <a:xfrm>
              <a:off x="72013" y="4342332"/>
              <a:ext cx="2926080" cy="1296468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levenesTest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value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(&gt;F)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group  1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7.6663 0.006818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91                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,alt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"less"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var.equal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-4.2183,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91, p-value = 2.904e-05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alt.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hypothesis: true difference in means is less than 0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-1.980103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in group No mean in group Yes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26.12500   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30.63934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Shape 34"/>
            <p:cNvSpPr/>
            <p:nvPr/>
          </p:nvSpPr>
          <p:spPr>
            <a:xfrm>
              <a:off x="72013" y="3025571"/>
              <a:ext cx="2926080" cy="135491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3200" dirty="0">
                <a:latin typeface="Calibri Light" panose="020F03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quantitative response variable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endParaRPr lang="en-US" sz="8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categorical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variable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that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identifies the two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groups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is replaced with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two.sided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for not equals,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less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for less than, or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greater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for greater than alternative hypotheses (H</a:t>
              </a:r>
              <a:r>
                <a:rPr lang="en-US" sz="800" baseline="-250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confidence level as a proportion (e.g., 0.95)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var.equal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=TRUE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if the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popn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variances are thought to be equal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7733" y="3143553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levenesTest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,alt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,conf.level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</a:p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    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var.equal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=TRUE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27" name="Shape 38"/>
            <p:cNvSpPr/>
            <p:nvPr/>
          </p:nvSpPr>
          <p:spPr>
            <a:xfrm>
              <a:off x="72013" y="2871604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2-Sample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t-Test</a:t>
              </a:r>
            </a:p>
          </p:txBody>
        </p:sp>
        <p:sp>
          <p:nvSpPr>
            <p:cNvPr id="43" name="Shape 34"/>
            <p:cNvSpPr/>
            <p:nvPr/>
          </p:nvSpPr>
          <p:spPr>
            <a:xfrm>
              <a:off x="72013" y="5629893"/>
              <a:ext cx="2926080" cy="19482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dirty="0" smtClean="0">
                  <a:latin typeface="Calibri Light" panose="020F0302020204030204" pitchFamily="34" charset="0"/>
                </a:rPr>
                <a:t>if n</a:t>
              </a:r>
              <a:r>
                <a:rPr lang="en-US" sz="800" baseline="-25000" dirty="0" smtClean="0">
                  <a:latin typeface="Calibri Light" panose="020F0302020204030204" pitchFamily="34" charset="0"/>
                </a:rPr>
                <a:t>1</a:t>
              </a:r>
              <a:r>
                <a:rPr lang="en-US" sz="800" dirty="0" smtClean="0">
                  <a:latin typeface="Calibri Light" panose="020F0302020204030204" pitchFamily="34" charset="0"/>
                </a:rPr>
                <a:t>+n</a:t>
              </a:r>
              <a:r>
                <a:rPr lang="en-US" sz="800" baseline="-25000" dirty="0" smtClean="0">
                  <a:latin typeface="Calibri Light" panose="020F0302020204030204" pitchFamily="34" charset="0"/>
                </a:rPr>
                <a:t>2</a:t>
              </a:r>
              <a:r>
                <a:rPr lang="en-US" sz="800" dirty="0" smtClean="0">
                  <a:latin typeface="Calibri Light" panose="020F0302020204030204" pitchFamily="34" charset="0"/>
                </a:rPr>
                <a:t>&lt;40 then you may need to construct histograms.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44" name="Shape 34"/>
            <p:cNvSpPr/>
            <p:nvPr/>
          </p:nvSpPr>
          <p:spPr>
            <a:xfrm>
              <a:off x="72013" y="5818850"/>
              <a:ext cx="2926080" cy="71530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color="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labs(x="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Frequency of 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()+</a:t>
              </a:r>
            </a:p>
            <a:p>
              <a:pPr algn="l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facet_wrap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106043" y="81347"/>
            <a:ext cx="2927017" cy="3995487"/>
            <a:chOff x="3099693" y="36897"/>
            <a:chExt cx="2927017" cy="3995487"/>
          </a:xfrm>
        </p:grpSpPr>
        <p:sp>
          <p:nvSpPr>
            <p:cNvPr id="16" name="Shape 34"/>
            <p:cNvSpPr/>
            <p:nvPr/>
          </p:nvSpPr>
          <p:spPr>
            <a:xfrm>
              <a:off x="3099693" y="2030864"/>
              <a:ext cx="2926080" cy="200152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,correct=FALSE)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Pearson's Chi-squared test with freq2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X-squared = 17.1588,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3.438e-05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$expected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   No   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15.48387 29.51613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16.51613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31.48387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,margin=1)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  No   Yes   Sum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13.3  86.7 100.0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 54.2  45.8 100.0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Shape 34"/>
            <p:cNvSpPr/>
            <p:nvPr/>
          </p:nvSpPr>
          <p:spPr>
            <a:xfrm>
              <a:off x="3100630" y="191202"/>
              <a:ext cx="2926080" cy="1862516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Calibri Light" panose="020F0302020204030204" pitchFamily="34" charset="0"/>
                </a:rPr>
                <a:t>T</a:t>
              </a:r>
              <a:r>
                <a:rPr lang="en-US" sz="800" dirty="0" smtClean="0">
                  <a:latin typeface="Calibri Light" panose="020F0302020204030204" pitchFamily="34" charset="0"/>
                </a:rPr>
                <a:t>wo-way frequency table with</a:t>
              </a:r>
              <a:r>
                <a:rPr lang="en-US" sz="800" dirty="0" smtClean="0">
                  <a:solidFill>
                    <a:srgbClr val="C0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cvarResp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categorical response variable in columns and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cvarPop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populations as rows.</a:t>
              </a:r>
            </a:p>
            <a:p>
              <a:pPr algn="l">
                <a:buClr>
                  <a:schemeClr val="tx1"/>
                </a:buClr>
              </a:pPr>
              <a:endParaRPr lang="en-US" sz="1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Compute chi-square test results from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  <a:endParaRPr lang="en-US" sz="800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Calibri Light" panose="020F0302020204030204" pitchFamily="34" charset="0"/>
                </a:rPr>
                <a:t>Extract expected </a:t>
              </a:r>
              <a:r>
                <a:rPr lang="en-US" sz="800" dirty="0" smtClean="0">
                  <a:latin typeface="Calibri Light" panose="020F0302020204030204" pitchFamily="34" charset="0"/>
                </a:rPr>
                <a:t>values.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Compute row p</a:t>
              </a:r>
              <a:r>
                <a:rPr lang="en-US" sz="800" dirty="0" smtClean="0">
                  <a:latin typeface="Calibri Light" panose="020F0302020204030204" pitchFamily="34" charset="0"/>
                </a:rPr>
                <a:t>ercentages table (i.e., percentage of </a:t>
              </a:r>
              <a:r>
                <a:rPr lang="en-US" sz="800" dirty="0">
                  <a:latin typeface="Calibri Light" panose="020F0302020204030204" pitchFamily="34" charset="0"/>
                </a:rPr>
                <a:t>individuals in each level of the response variable for each </a:t>
              </a:r>
              <a:r>
                <a:rPr lang="en-US" sz="800" dirty="0" smtClean="0">
                  <a:latin typeface="Calibri Light" panose="020F0302020204030204" pitchFamily="34" charset="0"/>
                </a:rPr>
                <a:t>population).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19" name="Shape 38"/>
            <p:cNvSpPr/>
            <p:nvPr/>
          </p:nvSpPr>
          <p:spPr>
            <a:xfrm>
              <a:off x="3099693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Chi-square 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45976" y="567296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cvarPop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45413" y="1315826"/>
              <a:ext cx="2834640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chi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$expected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45413" y="1805271"/>
              <a:ext cx="2834640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,margin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=1)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45413" y="9461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chi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chisq.test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,correct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=FALSE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06043" y="4257702"/>
            <a:ext cx="2926080" cy="2046325"/>
            <a:chOff x="3099693" y="4005437"/>
            <a:chExt cx="2926080" cy="2046325"/>
          </a:xfrm>
        </p:grpSpPr>
        <p:sp>
          <p:nvSpPr>
            <p:cNvPr id="54" name="Shape 34"/>
            <p:cNvSpPr/>
            <p:nvPr/>
          </p:nvSpPr>
          <p:spPr>
            <a:xfrm>
              <a:off x="3099693" y="5326649"/>
              <a:ext cx="2926080" cy="72511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matrix(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26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39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nrow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rownames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colnames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Yes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</p:txBody>
        </p:sp>
        <p:sp>
          <p:nvSpPr>
            <p:cNvPr id="51" name="Shape 34"/>
            <p:cNvSpPr/>
            <p:nvPr/>
          </p:nvSpPr>
          <p:spPr>
            <a:xfrm>
              <a:off x="3099693" y="4005437"/>
              <a:ext cx="2926080" cy="133382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i="1" dirty="0" smtClean="0">
                  <a:latin typeface="Calibri Light" panose="020F0302020204030204" pitchFamily="34" charset="0"/>
                </a:rPr>
                <a:t>If data </a:t>
              </a:r>
              <a:r>
                <a:rPr lang="en-US" sz="800" i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were summarized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, then enter frequencies (reading vertically) into a vector with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c()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and then into a table with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matrix()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, making sure to identify the number of rows in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nrow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=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Name rows and columns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rownames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()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and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colnames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()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2400" dirty="0" smtClean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Then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proceed 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sym typeface="Source Sans Pro Light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</a:rPr>
                <a:t>as above.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45413" y="448478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matrix(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nrow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145413" y="4844161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rownames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&lt;- c(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colnames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5" name="Straight Connector 44"/>
          <p:cNvCxnSpPr>
            <a:stCxn id="51" idx="0"/>
            <a:endCxn id="16" idx="2"/>
          </p:cNvCxnSpPr>
          <p:nvPr/>
        </p:nvCxnSpPr>
        <p:spPr>
          <a:xfrm flipV="1">
            <a:off x="4569083" y="4076834"/>
            <a:ext cx="0" cy="180868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127592" y="81347"/>
            <a:ext cx="2927017" cy="4801918"/>
            <a:chOff x="6121242" y="36897"/>
            <a:chExt cx="2927017" cy="4801918"/>
          </a:xfrm>
        </p:grpSpPr>
        <p:sp>
          <p:nvSpPr>
            <p:cNvPr id="67" name="Shape 34"/>
            <p:cNvSpPr/>
            <p:nvPr/>
          </p:nvSpPr>
          <p:spPr>
            <a:xfrm>
              <a:off x="6121242" y="2362143"/>
              <a:ext cx="2926080" cy="247667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16      11      22      21      14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Compact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Large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Midsize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Small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Van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Large Midsize   Small  Sporty     Van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1       1       1       1       1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,p=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,rescale.p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correct=FALSE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Chi-squared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test for given probabilities with freq1 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X-squared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8.871,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5,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0.1143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$expected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Large Midsize   Small  Sporty     Van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15.5    15.5    15.5    15.5    15.5    15.5 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gofCI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p.obs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p.LCI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p.UCI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p.exp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0.172 0.109 0.261 0.167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Large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0.118 0.067 0.199 0.167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Midsize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0.237 0.162 0.332 0.167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Small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0.226 0.153 0.321 0.167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Sporty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0.151 0.092 0.237 0.167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Van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0.097 0.052 0.174 0.167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Shape 34"/>
            <p:cNvSpPr/>
            <p:nvPr/>
          </p:nvSpPr>
          <p:spPr>
            <a:xfrm>
              <a:off x="6122179" y="191202"/>
              <a:ext cx="2926080" cy="220757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One-way frequency </a:t>
              </a:r>
              <a:r>
                <a:rPr lang="en-US" sz="800" dirty="0">
                  <a:latin typeface="Calibri Light" panose="020F0302020204030204" pitchFamily="34" charset="0"/>
                </a:rPr>
                <a:t>table </a:t>
              </a:r>
              <a:r>
                <a:rPr lang="en-US" sz="800" dirty="0" smtClean="0">
                  <a:latin typeface="Calibri Light" panose="020F0302020204030204" pitchFamily="34" charset="0"/>
                </a:rPr>
                <a:t>of</a:t>
              </a:r>
              <a:r>
                <a:rPr lang="en-US" sz="800" dirty="0" smtClean="0">
                  <a:solidFill>
                    <a:srgbClr val="C0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cvarResp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categorical response variable </a:t>
              </a:r>
              <a:endParaRPr lang="en-US" sz="8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Expected proportions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ratios or values)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Compute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GOF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test results from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nd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2400" dirty="0" smtClean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Extract </a:t>
              </a:r>
              <a:r>
                <a:rPr lang="en-US" sz="800" dirty="0">
                  <a:latin typeface="Calibri Light" panose="020F0302020204030204" pitchFamily="34" charset="0"/>
                </a:rPr>
                <a:t>expected </a:t>
              </a:r>
              <a:r>
                <a:rPr lang="en-US" sz="800" dirty="0" smtClean="0">
                  <a:latin typeface="Calibri Light" panose="020F0302020204030204" pitchFamily="34" charset="0"/>
                </a:rPr>
                <a:t>values.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Construct table of observed proportions in each level along with confidence intervals and expected proportions.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30" name="Shape 38"/>
            <p:cNvSpPr/>
            <p:nvPr/>
          </p:nvSpPr>
          <p:spPr>
            <a:xfrm>
              <a:off x="6121242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Goodness-of-Fit 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66962" y="1644892"/>
              <a:ext cx="2724608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gof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$expected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72405" y="2137575"/>
              <a:ext cx="2713722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gofCI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gof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=3)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171041" y="419802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71041" y="80423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lvl1=#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lvl2=#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lvl3=#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66962" y="1163010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gof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chisq.test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,p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,rescale.p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=TRUE,</a:t>
              </a:r>
            </a:p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                           correct=FALSE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127592" y="5050123"/>
            <a:ext cx="2926080" cy="1151307"/>
            <a:chOff x="6121242" y="4713263"/>
            <a:chExt cx="2926080" cy="1151307"/>
          </a:xfrm>
        </p:grpSpPr>
        <p:sp>
          <p:nvSpPr>
            <p:cNvPr id="74" name="Shape 34"/>
            <p:cNvSpPr/>
            <p:nvPr/>
          </p:nvSpPr>
          <p:spPr>
            <a:xfrm>
              <a:off x="6121242" y="5425538"/>
              <a:ext cx="2926080" cy="43903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Compact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Large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Midsize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Small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Van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)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16      11      22      21      14       9</a:t>
              </a:r>
            </a:p>
          </p:txBody>
        </p:sp>
        <p:sp>
          <p:nvSpPr>
            <p:cNvPr id="75" name="Shape 34"/>
            <p:cNvSpPr/>
            <p:nvPr/>
          </p:nvSpPr>
          <p:spPr>
            <a:xfrm>
              <a:off x="6121242" y="4713263"/>
              <a:ext cx="2926080" cy="72471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i="1" dirty="0" smtClean="0">
                  <a:latin typeface="Calibri Light" panose="020F0302020204030204" pitchFamily="34" charset="0"/>
                </a:rPr>
                <a:t>If data were summarized</a:t>
              </a:r>
              <a:r>
                <a:rPr lang="en-US" sz="800" dirty="0" smtClean="0">
                  <a:latin typeface="Calibri Light" panose="020F0302020204030204" pitchFamily="34" charset="0"/>
                </a:rPr>
                <a:t>, then enter frequencies into a named vector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c()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Then proceed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sym typeface="Source Sans Pro Light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as </a:t>
              </a:r>
              <a:r>
                <a:rPr lang="en-US" sz="800" dirty="0" smtClean="0">
                  <a:latin typeface="Calibri Light" panose="020F0302020204030204" pitchFamily="34" charset="0"/>
                </a:rPr>
                <a:t>above.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66962" y="50796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lvl3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4797" y="6639280"/>
            <a:ext cx="3394758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220511" y="6639280"/>
            <a:ext cx="83316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Revised Aug-20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2689" y="6639280"/>
            <a:ext cx="624770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Page 3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16247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miter lim="400000"/>
        </a:ln>
      </a:spPr>
      <a:bodyPr lIns="45720" tIns="91440" rIns="45720" bIns="45720" anchor="t"/>
      <a:lstStyle>
        <a:defPPr algn="l">
          <a:lnSpc>
            <a:spcPct val="90000"/>
          </a:lnSpc>
          <a:spcBef>
            <a:spcPts val="165"/>
          </a:spcBef>
          <a:buSzPct val="100000"/>
          <a:defRPr sz="800" b="1" dirty="0">
            <a:latin typeface="Source Sans Pro Light"/>
            <a:ea typeface="Source Sans Pro Light"/>
            <a:cs typeface="Source Sans Pro Light"/>
            <a:sym typeface="Source Sans Pro Light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3080</TotalTime>
  <Words>1684</Words>
  <Application>Microsoft Office PowerPoint</Application>
  <PresentationFormat>Letter Paper (8.5x11 in)</PresentationFormat>
  <Paragraphs>361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9" baseType="lpstr">
      <vt:lpstr>Arabic Typesetting</vt:lpstr>
      <vt:lpstr>Arial</vt:lpstr>
      <vt:lpstr>Avenir Book</vt:lpstr>
      <vt:lpstr>Calibri</vt:lpstr>
      <vt:lpstr>Calibri Light</vt:lpstr>
      <vt:lpstr>Cordia New</vt:lpstr>
      <vt:lpstr>Courier New</vt:lpstr>
      <vt:lpstr>Helvetica Light</vt:lpstr>
      <vt:lpstr>Lucida Console</vt:lpstr>
      <vt:lpstr>Menlo</vt:lpstr>
      <vt:lpstr>Microsoft Yi Baiti</vt:lpstr>
      <vt:lpstr>Source Sans Pro</vt:lpstr>
      <vt:lpstr>Source Sans Pro Light</vt:lpstr>
      <vt:lpstr>Symbol</vt:lpstr>
      <vt:lpstr>Wingdings</vt:lpstr>
      <vt:lpstr>White</vt:lpstr>
      <vt:lpstr>R Function Guide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Function Guide</dc:title>
  <dc:creator>Derek Ogle</dc:creator>
  <cp:lastModifiedBy>Derek Ogle</cp:lastModifiedBy>
  <cp:revision>172</cp:revision>
  <cp:lastPrinted>2016-12-15T18:07:42Z</cp:lastPrinted>
  <dcterms:modified xsi:type="dcterms:W3CDTF">2020-07-31T18:35:43Z</dcterms:modified>
</cp:coreProperties>
</file>