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97"/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200" d="100"/>
          <a:sy n="200" d="100"/>
        </p:scale>
        <p:origin x="-965" y="4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rekogle.com/NCMTH107/resources/data_10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406" y="1023263"/>
            <a:ext cx="2926190" cy="749315"/>
            <a:chOff x="329022" y="532639"/>
            <a:chExt cx="2926190" cy="749315"/>
          </a:xfrm>
        </p:grpSpPr>
        <p:sp>
          <p:nvSpPr>
            <p:cNvPr id="45" name="Shape 34"/>
            <p:cNvSpPr/>
            <p:nvPr/>
          </p:nvSpPr>
          <p:spPr>
            <a:xfrm>
              <a:off x="329022" y="1021976"/>
              <a:ext cx="2926080" cy="259978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library(ggplot2)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Shape 34"/>
            <p:cNvSpPr/>
            <p:nvPr/>
          </p:nvSpPr>
          <p:spPr>
            <a:xfrm>
              <a:off x="329132" y="702477"/>
              <a:ext cx="2926080" cy="31949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</a:t>
              </a:r>
              <a:r>
                <a:rPr lang="en-US" sz="800" b="1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NCStats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ggplot2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packages should </a:t>
              </a:r>
              <a:r>
                <a:rPr lang="en-US" sz="800" u="sng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ALWAYS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be loaded with </a:t>
              </a:r>
              <a:r>
                <a:rPr lang="en-US" sz="700" dirty="0" smtClean="0"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library()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at the top/beginning of your new script in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RStudio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64" name="Shape 38"/>
            <p:cNvSpPr/>
            <p:nvPr/>
          </p:nvSpPr>
          <p:spPr>
            <a:xfrm>
              <a:off x="329022" y="5326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Packages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283" y="1837560"/>
            <a:ext cx="2926190" cy="1421722"/>
            <a:chOff x="78447" y="4882096"/>
            <a:chExt cx="2926190" cy="1421722"/>
          </a:xfrm>
        </p:grpSpPr>
        <p:sp>
          <p:nvSpPr>
            <p:cNvPr id="68" name="Shape 34"/>
            <p:cNvSpPr/>
            <p:nvPr/>
          </p:nvSpPr>
          <p:spPr>
            <a:xfrm>
              <a:off x="78447" y="5870532"/>
              <a:ext cx="2926080" cy="433286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 randomly order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 6  7  9  8  1  2 10  5  3  4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randomly select 3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10  4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9" name="Shape 34"/>
            <p:cNvSpPr/>
            <p:nvPr/>
          </p:nvSpPr>
          <p:spPr>
            <a:xfrm>
              <a:off x="78557" y="5051934"/>
              <a:ext cx="2926080" cy="82620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EXPERIMENT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order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OBSERVATIONAL STUDY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from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70" name="Shape 38"/>
            <p:cNvSpPr/>
            <p:nvPr/>
          </p:nvSpPr>
          <p:spPr>
            <a:xfrm>
              <a:off x="78447" y="48820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Randomize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5748" y="5270602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5748" y="5667885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9415" y="46762"/>
            <a:ext cx="2510500" cy="529537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Function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13406" y="4793589"/>
            <a:ext cx="2926080" cy="1828750"/>
            <a:chOff x="3248290" y="3296669"/>
            <a:chExt cx="2926080" cy="1828750"/>
          </a:xfrm>
        </p:grpSpPr>
        <p:sp>
          <p:nvSpPr>
            <p:cNvPr id="94" name="Shape 34"/>
            <p:cNvSpPr/>
            <p:nvPr/>
          </p:nvSpPr>
          <p:spPr>
            <a:xfrm>
              <a:off x="3248290" y="4187816"/>
              <a:ext cx="2926080" cy="93760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6.45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,lower.tail=FALSE)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p-value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Shape 34"/>
            <p:cNvSpPr/>
            <p:nvPr/>
          </p:nvSpPr>
          <p:spPr>
            <a:xfrm>
              <a:off x="3248290" y="3468752"/>
              <a:ext cx="2926080" cy="72443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c</a:t>
              </a:r>
              <a:r>
                <a:rPr lang="en-US" sz="800" baseline="30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test statistic (for computing the p-value)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</a:rPr>
                <a:t>is included for </a:t>
              </a:r>
              <a:r>
                <a:rPr lang="en-US" sz="800" dirty="0" smtClean="0">
                  <a:latin typeface="Calibri Light" panose="020F0302020204030204" pitchFamily="34" charset="0"/>
                </a:rPr>
                <a:t>ALL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6" name="Shape 38"/>
            <p:cNvSpPr/>
            <p:nvPr/>
          </p:nvSpPr>
          <p:spPr>
            <a:xfrm>
              <a:off x="3248290" y="329666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ymbol" panose="05050102010706020507" pitchFamily="18" charset="2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06622" y="356785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,lower.tail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3856" y="4343347"/>
              <a:ext cx="1005840" cy="72495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108852" y="1679582"/>
            <a:ext cx="2926080" cy="3027965"/>
            <a:chOff x="3248290" y="770743"/>
            <a:chExt cx="2926080" cy="3027965"/>
          </a:xfrm>
        </p:grpSpPr>
        <p:sp>
          <p:nvSpPr>
            <p:cNvPr id="88" name="Shape 34"/>
            <p:cNvSpPr/>
            <p:nvPr/>
          </p:nvSpPr>
          <p:spPr>
            <a:xfrm>
              <a:off x="3248290" y="1912637"/>
              <a:ext cx="2926080" cy="1886071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1.67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p-value</a:t>
              </a: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0.025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type="q"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</a:t>
              </a:r>
              <a:r>
                <a:rPr lang="fr-FR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# </a:t>
              </a:r>
              <a:r>
                <a:rPr lang="fr-FR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t-star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Shape 34"/>
            <p:cNvSpPr/>
            <p:nvPr/>
          </p:nvSpPr>
          <p:spPr>
            <a:xfrm>
              <a:off x="3248290" y="942826"/>
              <a:ext cx="2926080" cy="9791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 test statistic (for computing the p-value)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proportion (for computing t* for confidence region)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(confidence region)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0" name="Shape 38"/>
            <p:cNvSpPr/>
            <p:nvPr/>
          </p:nvSpPr>
          <p:spPr>
            <a:xfrm>
              <a:off x="3248290" y="7707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06622" y="10419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856" y="2057691"/>
              <a:ext cx="1014948" cy="7315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10" y="2987717"/>
              <a:ext cx="1005840" cy="72495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0549" y="3317192"/>
            <a:ext cx="2926080" cy="3361143"/>
            <a:chOff x="75816" y="3096539"/>
            <a:chExt cx="2926080" cy="3361143"/>
          </a:xfrm>
        </p:grpSpPr>
        <p:sp>
          <p:nvSpPr>
            <p:cNvPr id="79" name="Shape 34"/>
            <p:cNvSpPr/>
            <p:nvPr/>
          </p:nvSpPr>
          <p:spPr>
            <a:xfrm>
              <a:off x="75816" y="4749973"/>
              <a:ext cx="2926080" cy="1707709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#reverse-left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#rev-</a:t>
              </a:r>
              <a:r>
                <a:rPr lang="en-US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#using SE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.025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#Z*, not =, alpha=.05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Shape 34"/>
            <p:cNvSpPr/>
            <p:nvPr/>
          </p:nvSpPr>
          <p:spPr>
            <a:xfrm>
              <a:off x="75816" y="3268622"/>
              <a:ext cx="2926080" cy="14862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quantitative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(x)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(i.e.,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percentage, but entered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proportion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the population mean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standard deviation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 or error (SE)</a:t>
              </a:r>
            </a:p>
            <a:p>
              <a:pPr marL="228600" lvl="3" indent="-114300" algn="l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SE use (where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nval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is the sample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size):</a:t>
              </a:r>
            </a:p>
            <a:p>
              <a:pPr marL="57150" lvl="3" indent="0"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calculations</a:t>
              </a: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81" name="Shape 38"/>
            <p:cNvSpPr/>
            <p:nvPr/>
          </p:nvSpPr>
          <p:spPr>
            <a:xfrm>
              <a:off x="75816" y="30965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148" y="336772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,mean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9570" y="4228849"/>
              <a:ext cx="2599218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/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sqrt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47" y="4898017"/>
              <a:ext cx="1006676" cy="731520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6149462" y="3867723"/>
            <a:ext cx="2926206" cy="2756492"/>
            <a:chOff x="48453" y="3914135"/>
            <a:chExt cx="2926206" cy="2756492"/>
          </a:xfrm>
        </p:grpSpPr>
        <p:sp>
          <p:nvSpPr>
            <p:cNvPr id="100" name="Shape 34"/>
            <p:cNvSpPr/>
            <p:nvPr/>
          </p:nvSpPr>
          <p:spPr>
            <a:xfrm>
              <a:off x="48453" y="5820318"/>
              <a:ext cx="2926080" cy="85030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b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Sprty_n_gt30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1" name="Shape 34"/>
            <p:cNvSpPr/>
            <p:nvPr/>
          </p:nvSpPr>
          <p:spPr>
            <a:xfrm>
              <a:off x="48453" y="4046170"/>
              <a:ext cx="2926080" cy="17935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Calibri Light" panose="020F0302020204030204" pitchFamily="34" charset="0"/>
                </a:rPr>
                <a:t>Individuals may be selected </a:t>
              </a:r>
              <a:r>
                <a:rPr lang="en-US" sz="800" dirty="0">
                  <a:latin typeface="Calibri Light" panose="020F0302020204030204" pitchFamily="34" charset="0"/>
                </a:rPr>
                <a:t>from </a:t>
              </a:r>
              <a:r>
                <a:rPr lang="en-US" sz="800" dirty="0" smtClean="0">
                  <a:latin typeface="Calibri Light" panose="020F0302020204030204" pitchFamily="34" charset="0"/>
                </a:rPr>
                <a:t>the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and put in the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newdf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according to a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with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where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may be as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==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!=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&gt;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&gt;=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</a:t>
              </a:r>
              <a:r>
                <a:rPr lang="en-US" sz="80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</a:t>
              </a:r>
              <a:r>
                <a:rPr lang="en-US" sz="80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variable name 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number or category name (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if not a number then must be  in quotes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condition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38475" y="164088"/>
            <a:ext cx="2931800" cy="3643732"/>
            <a:chOff x="6151175" y="62488"/>
            <a:chExt cx="2931800" cy="3643732"/>
          </a:xfrm>
        </p:grpSpPr>
        <p:sp>
          <p:nvSpPr>
            <p:cNvPr id="106" name="Shape 34"/>
            <p:cNvSpPr/>
            <p:nvPr/>
          </p:nvSpPr>
          <p:spPr>
            <a:xfrm>
              <a:off x="6151285" y="200952"/>
              <a:ext cx="2926080" cy="266397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Excel, enter variables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characters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as “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CSV (comma delimited)”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 in your local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 (a “.csv” extension will be automatically added to your filename).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 PROVIDED BY PROFESSOR: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Follow “data” link or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goto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the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MTH107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Resources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webpage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“data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link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(right-click) to your local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Open “R Assignment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Template.Rmd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Change title on line 2 (keep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quotes). Save file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with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new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name.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an R code chunk (between </a:t>
              </a:r>
              <a:r>
                <a:rPr lang="en-US" sz="700" dirty="0" smtClean="0">
                  <a:latin typeface="Courier New" panose="02070309020205020404" pitchFamily="49" charset="0"/>
                  <a:ea typeface="Source Sans Pro Light"/>
                  <a:cs typeface="Courier New" panose="02070309020205020404" pitchFamily="49" charset="0"/>
                  <a:sym typeface="Source Sans Pro Light"/>
                </a:rPr>
                <a:t>```{R}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700" dirty="0">
                  <a:latin typeface="Courier New" panose="02070309020205020404" pitchFamily="49" charset="0"/>
                  <a:ea typeface="Source Sans Pro Light"/>
                  <a:cs typeface="Courier New" panose="02070309020205020404" pitchFamily="49" charset="0"/>
                  <a:sym typeface="Source Sans Pro Light"/>
                </a:rPr>
                <a:t>```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), do the following ..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Use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read.csv()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data in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filename.csv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into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structure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of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6151175" y="6248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06786" y="2242947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&lt;- read.csv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11269" y="2586005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</a:p>
          </p:txBody>
        </p:sp>
        <p:sp>
          <p:nvSpPr>
            <p:cNvPr id="105" name="Shape 34"/>
            <p:cNvSpPr/>
            <p:nvPr/>
          </p:nvSpPr>
          <p:spPr>
            <a:xfrm>
              <a:off x="6156895" y="2810328"/>
              <a:ext cx="2926080" cy="895892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93cars.csv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3717" y="6639280"/>
            <a:ext cx="826749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Dec</a:t>
            </a:r>
            <a:r>
              <a:rPr kumimoji="0" lang="en-US" sz="9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1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22412" y="545320"/>
            <a:ext cx="1404506" cy="52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852" y="95785"/>
            <a:ext cx="2892972" cy="12951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Hints: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code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typed exactly as shown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Red code</a:t>
            </a:r>
            <a:r>
              <a:rPr kumimoji="0" lang="en-US" sz="110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optional or must be replaced with context-specific name or value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100" b="1" baseline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quantitative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Replace </a:t>
            </a:r>
            <a:r>
              <a:rPr kumimoji="0" lang="en-US" sz="11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cvar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with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categorical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</a:t>
            </a:r>
            <a:r>
              <a:rPr lang="en-US" sz="1100" b="1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numeric value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284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639" y="35379"/>
            <a:ext cx="2926080" cy="3412070"/>
            <a:chOff x="89639" y="35379"/>
            <a:chExt cx="2926080" cy="3412070"/>
          </a:xfrm>
        </p:grpSpPr>
        <p:sp>
          <p:nvSpPr>
            <p:cNvPr id="49" name="Shape 34"/>
            <p:cNvSpPr/>
            <p:nvPr/>
          </p:nvSpPr>
          <p:spPr>
            <a:xfrm>
              <a:off x="89639" y="1822962"/>
              <a:ext cx="2926080" cy="16244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labs(y="Frequency of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7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93.0   29.1    5.3   20.0   26.0   28.0   31.0   50.0</a:t>
              </a:r>
            </a:p>
            <a:p>
              <a:pPr algn="l"/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89639" y="232607"/>
              <a:ext cx="2926080" cy="16300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Summary statistics (mean, median, SD, Q1, Q3, etc.)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histogram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quantitative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digits=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desired number of decimal places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binwidth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desired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width of bins/bars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XXX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labs()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label/description of an individual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359" y="530655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geom_histogram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binwidth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,boundary=0,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                       color=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labs(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y="Frequency of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=c(0,0.05)))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Shape 38"/>
            <p:cNvSpPr/>
            <p:nvPr/>
          </p:nvSpPr>
          <p:spPr>
            <a:xfrm>
              <a:off x="89639" y="3537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721" y="2412628"/>
              <a:ext cx="1014948" cy="73152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3155" y="3563085"/>
            <a:ext cx="2926081" cy="3110996"/>
            <a:chOff x="57888" y="3486315"/>
            <a:chExt cx="2926081" cy="3110996"/>
          </a:xfrm>
        </p:grpSpPr>
        <p:sp>
          <p:nvSpPr>
            <p:cNvPr id="42" name="Shape 34"/>
            <p:cNvSpPr/>
            <p:nvPr/>
          </p:nvSpPr>
          <p:spPr>
            <a:xfrm>
              <a:off x="57888" y="4798594"/>
              <a:ext cx="2926080" cy="179871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Van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9.7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geom_bar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labs(y="Frequency of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 of 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43" name="Shape 34"/>
            <p:cNvSpPr/>
            <p:nvPr/>
          </p:nvSpPr>
          <p:spPr>
            <a:xfrm>
              <a:off x="57889" y="3683034"/>
              <a:ext cx="2926080" cy="115340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&amp; percentage tables, bar chart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variable</a:t>
              </a:r>
              <a:r>
                <a:rPr lang="en-US" sz="9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Shape 38"/>
            <p:cNvSpPr/>
            <p:nvPr/>
          </p:nvSpPr>
          <p:spPr>
            <a:xfrm>
              <a:off x="57889" y="348631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609" y="3871361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geom_bar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labs(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y="Frequency of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454" y="5822351"/>
              <a:ext cx="1014949" cy="731520"/>
            </a:xfrm>
            <a:prstGeom prst="rect">
              <a:avLst/>
            </a:prstGeom>
          </p:spPr>
        </p:pic>
      </p:grpSp>
      <p:sp>
        <p:nvSpPr>
          <p:cNvPr id="67" name="Shape 34"/>
          <p:cNvSpPr/>
          <p:nvPr/>
        </p:nvSpPr>
        <p:spPr>
          <a:xfrm>
            <a:off x="3089617" y="237067"/>
            <a:ext cx="2926080" cy="784462"/>
          </a:xfrm>
          <a:prstGeom prst="roundRect">
            <a:avLst>
              <a:gd name="adj" fmla="val 1194"/>
            </a:avLst>
          </a:prstGeom>
          <a:solidFill>
            <a:srgbClr val="F3F9FF"/>
          </a:solidFill>
          <a:ln w="12700">
            <a:miter lim="400000"/>
          </a:ln>
        </p:spPr>
        <p:txBody>
          <a:bodyPr lIns="45720" tIns="4572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Separate histograms by “adding” </a:t>
            </a: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(+) this 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to code for </a:t>
            </a: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single 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histogram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sym typeface="Source Sans Pro Light"/>
              </a:rPr>
              <a:t>.</a:t>
            </a:r>
            <a:endParaRPr lang="en-US" sz="8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400" dirty="0" smtClean="0"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Separate summary statistics of </a:t>
            </a:r>
            <a:r>
              <a:rPr lang="en-US" sz="800" b="1" dirty="0" err="1">
                <a:solidFill>
                  <a:schemeClr val="tx1"/>
                </a:solidFill>
                <a:latin typeface="Calibri" panose="020F05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qvar</a:t>
            </a:r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by </a:t>
            </a:r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groups 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in </a:t>
            </a:r>
            <a:r>
              <a:rPr lang="en-US" sz="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cvar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rPr>
              <a:t>.</a:t>
            </a:r>
            <a:endParaRPr lang="en-US" sz="800" dirty="0" smtClean="0">
              <a:solidFill>
                <a:schemeClr val="tx1"/>
              </a:solidFill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600" dirty="0" smtClean="0"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35337" y="777343"/>
            <a:ext cx="283464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Summarize(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qvar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~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cvar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,data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=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dfobj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,digits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=</a:t>
            </a:r>
            <a:r>
              <a:rPr lang="en-US" sz="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#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5" name="Shape 38"/>
          <p:cNvSpPr/>
          <p:nvPr/>
        </p:nvSpPr>
        <p:spPr>
          <a:xfrm>
            <a:off x="3089617" y="35379"/>
            <a:ext cx="292608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Univariate EDA – Quant by Groups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5337" y="414561"/>
            <a:ext cx="283464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facet_wrap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vars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cvar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))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89617" y="1001036"/>
            <a:ext cx="2926080" cy="1858340"/>
            <a:chOff x="3105896" y="1513702"/>
            <a:chExt cx="2926080" cy="1858340"/>
          </a:xfrm>
        </p:grpSpPr>
        <p:sp>
          <p:nvSpPr>
            <p:cNvPr id="66" name="Shape 34"/>
            <p:cNvSpPr/>
            <p:nvPr/>
          </p:nvSpPr>
          <p:spPr>
            <a:xfrm>
              <a:off x="3105896" y="1513702"/>
              <a:ext cx="2926080" cy="185834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labs(y="Frequency of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9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41</a:t>
              </a: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634" y="2226069"/>
              <a:ext cx="1478604" cy="73152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089617" y="2936167"/>
            <a:ext cx="2931816" cy="3397722"/>
            <a:chOff x="3051517" y="3150480"/>
            <a:chExt cx="2931816" cy="3397722"/>
          </a:xfrm>
        </p:grpSpPr>
        <p:sp>
          <p:nvSpPr>
            <p:cNvPr id="78" name="Shape 34"/>
            <p:cNvSpPr/>
            <p:nvPr/>
          </p:nvSpPr>
          <p:spPr>
            <a:xfrm>
              <a:off x="3057253" y="4195011"/>
              <a:ext cx="2926080" cy="2353191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addmargins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 Sum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No   6  39  45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Yes 26  22  48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Sum 32  61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93</a:t>
              </a:r>
            </a:p>
            <a:p>
              <a:pPr algn="l" latinLnBrk="1"/>
              <a:endPara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87" name="Shape 36"/>
            <p:cNvSpPr/>
            <p:nvPr/>
          </p:nvSpPr>
          <p:spPr>
            <a:xfrm>
              <a:off x="4103268" y="4091361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92" name="Shape 34"/>
            <p:cNvSpPr/>
            <p:nvPr/>
          </p:nvSpPr>
          <p:spPr>
            <a:xfrm>
              <a:off x="3055076" y="3318712"/>
              <a:ext cx="2926080" cy="9173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and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percentage tables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varRow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varCol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</a:p>
          </p:txBody>
        </p:sp>
        <p:sp>
          <p:nvSpPr>
            <p:cNvPr id="93" name="Shape 38"/>
            <p:cNvSpPr/>
            <p:nvPr/>
          </p:nvSpPr>
          <p:spPr>
            <a:xfrm>
              <a:off x="3051517" y="31504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97237" y="3540307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cvarRow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cvarCol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addmargins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  # append totals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02295" y="36413"/>
            <a:ext cx="2926080" cy="2824266"/>
            <a:chOff x="6102295" y="36413"/>
            <a:chExt cx="2926080" cy="2824266"/>
          </a:xfrm>
        </p:grpSpPr>
        <p:sp>
          <p:nvSpPr>
            <p:cNvPr id="100" name="Shape 34"/>
            <p:cNvSpPr/>
            <p:nvPr/>
          </p:nvSpPr>
          <p:spPr>
            <a:xfrm>
              <a:off x="6102295" y="1167222"/>
              <a:ext cx="2926080" cy="169345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(y=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4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-0.811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Shape 34"/>
            <p:cNvSpPr/>
            <p:nvPr/>
          </p:nvSpPr>
          <p:spPr>
            <a:xfrm>
              <a:off x="6102295" y="232605"/>
              <a:ext cx="2926080" cy="97002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Correlation coefficient (r) and scatterplot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qvar1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55336" y="396970"/>
              <a:ext cx="2834640" cy="73250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(y=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,x=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geom_point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pch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=21,color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better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qvar2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  <a:p>
              <a:pPr algn="l" defTabSz="320174" rtl="0" latinLnBrk="1" hangingPunct="0"/>
              <a:endParaRPr lang="en-US" sz="3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corr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" name="Shape 38"/>
            <p:cNvSpPr/>
            <p:nvPr/>
          </p:nvSpPr>
          <p:spPr>
            <a:xfrm>
              <a:off x="6102295" y="3641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6395" y="1590715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102295" y="2936167"/>
            <a:ext cx="2926400" cy="3737913"/>
            <a:chOff x="6045145" y="2936167"/>
            <a:chExt cx="2926400" cy="373791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5465" y="4430831"/>
              <a:ext cx="2926080" cy="2243249"/>
              <a:chOff x="6052041" y="4265102"/>
              <a:chExt cx="2926080" cy="2243249"/>
            </a:xfrm>
          </p:grpSpPr>
          <p:sp>
            <p:nvSpPr>
              <p:cNvPr id="106" name="Shape 34"/>
              <p:cNvSpPr/>
              <p:nvPr/>
            </p:nvSpPr>
            <p:spPr>
              <a:xfrm>
                <a:off x="6052041" y="4265102"/>
                <a:ext cx="2926080" cy="2243249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Coefficients: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     Weight  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51.601365    -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0.007327</a:t>
                </a: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rSquared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[1]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0.6571665</a:t>
                </a: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,x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geom_point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pch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=21,color="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labs(y="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MPG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,x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lbs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geom_smooth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lm",se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=FALSE)</a:t>
                </a:r>
                <a: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4882" y="554389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7" name="Shape 34"/>
            <p:cNvSpPr/>
            <p:nvPr/>
          </p:nvSpPr>
          <p:spPr>
            <a:xfrm>
              <a:off x="6045145" y="3087142"/>
              <a:ext cx="2926080" cy="13563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coefficients for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between the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response and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explanatory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 of determination (r</a:t>
              </a:r>
              <a:r>
                <a:rPr lang="en-US" sz="800" baseline="300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 value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Plot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by “adding” this to code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a scatterplot.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8" name="Shape 38"/>
            <p:cNvSpPr/>
            <p:nvPr/>
          </p:nvSpPr>
          <p:spPr>
            <a:xfrm>
              <a:off x="6045145" y="29361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04883" y="342514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qvarExpl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04883" y="382562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rSquared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04883" y="420763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geom_smooth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(method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3717" y="6639280"/>
            <a:ext cx="826749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Dec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2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3739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>
            <a:stCxn id="75" idx="0"/>
          </p:cNvCxnSpPr>
          <p:nvPr/>
        </p:nvCxnSpPr>
        <p:spPr>
          <a:xfrm flipV="1">
            <a:off x="7590632" y="4749800"/>
            <a:ext cx="0" cy="18086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797" y="81347"/>
            <a:ext cx="2926183" cy="2784583"/>
            <a:chOff x="68447" y="36897"/>
            <a:chExt cx="2926183" cy="2784583"/>
          </a:xfrm>
        </p:grpSpPr>
        <p:sp>
          <p:nvSpPr>
            <p:cNvPr id="42" name="Shape 34"/>
            <p:cNvSpPr/>
            <p:nvPr/>
          </p:nvSpPr>
          <p:spPr>
            <a:xfrm>
              <a:off x="68447" y="2199516"/>
              <a:ext cx="2926080" cy="6219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labs(y="Frequency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1" name="Shape 34"/>
            <p:cNvSpPr/>
            <p:nvPr/>
          </p:nvSpPr>
          <p:spPr>
            <a:xfrm>
              <a:off x="68448" y="1158347"/>
              <a:ext cx="2926080" cy="89905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,mu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two.sided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Shape 34"/>
            <p:cNvSpPr/>
            <p:nvPr/>
          </p:nvSpPr>
          <p:spPr>
            <a:xfrm>
              <a:off x="68448" y="197923"/>
              <a:ext cx="2926080" cy="96508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400" dirty="0" smtClean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population mean in 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greater than alternative hypotheses (H</a:t>
              </a:r>
              <a:r>
                <a:rPr lang="en-US" sz="800" baseline="-25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</a:t>
              </a:r>
              <a:r>
                <a:rPr lang="en-US" sz="800" dirty="0">
                  <a:latin typeface="Calibri Light" panose="020F0302020204030204" pitchFamily="34" charset="0"/>
                </a:rPr>
                <a:t>level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 proportion (e.g</a:t>
              </a:r>
              <a:r>
                <a:rPr lang="en-US" sz="800" dirty="0">
                  <a:latin typeface="Calibri Light" panose="020F0302020204030204" pitchFamily="34" charset="0"/>
                </a:rPr>
                <a:t>., 0.95</a:t>
              </a:r>
              <a:r>
                <a:rPr lang="en-US" sz="800" dirty="0" smtClean="0">
                  <a:latin typeface="Calibri Light" panose="020F0302020204030204" pitchFamily="34" charset="0"/>
                </a:rPr>
                <a:t>)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Shape 38"/>
            <p:cNvSpPr/>
            <p:nvPr/>
          </p:nvSpPr>
          <p:spPr>
            <a:xfrm>
              <a:off x="68448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806" y="29417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,mu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68550" y="205378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n&lt;40 then you may need to construct a histogram.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63" y="2961774"/>
            <a:ext cx="2926080" cy="3662546"/>
            <a:chOff x="72013" y="2871604"/>
            <a:chExt cx="2926080" cy="3662546"/>
          </a:xfrm>
        </p:grpSpPr>
        <p:sp>
          <p:nvSpPr>
            <p:cNvPr id="24" name="Shape 34"/>
            <p:cNvSpPr/>
            <p:nvPr/>
          </p:nvSpPr>
          <p:spPr>
            <a:xfrm>
              <a:off x="72013" y="4342332"/>
              <a:ext cx="2926080" cy="129646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"less"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Shape 34"/>
            <p:cNvSpPr/>
            <p:nvPr/>
          </p:nvSpPr>
          <p:spPr>
            <a:xfrm>
              <a:off x="72013" y="3025571"/>
              <a:ext cx="2926080" cy="13549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3200" dirty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greater than alternative hypotheses (H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var.equal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733" y="3143553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levenesTest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var.equal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27" name="Shape 38"/>
            <p:cNvSpPr/>
            <p:nvPr/>
          </p:nvSpPr>
          <p:spPr>
            <a:xfrm>
              <a:off x="72013" y="2871604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t-Test</a:t>
              </a:r>
            </a:p>
          </p:txBody>
        </p:sp>
        <p:sp>
          <p:nvSpPr>
            <p:cNvPr id="43" name="Shape 34"/>
            <p:cNvSpPr/>
            <p:nvPr/>
          </p:nvSpPr>
          <p:spPr>
            <a:xfrm>
              <a:off x="72013" y="562989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1</a:t>
              </a:r>
              <a:r>
                <a:rPr lang="en-US" sz="800" dirty="0" smtClean="0">
                  <a:latin typeface="Calibri Light" panose="020F0302020204030204" pitchFamily="34" charset="0"/>
                </a:rPr>
                <a:t>+n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</a:rPr>
                <a:t>&lt;40 then you may need to construct histograms.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44" name="Shape 34"/>
            <p:cNvSpPr/>
            <p:nvPr/>
          </p:nvSpPr>
          <p:spPr>
            <a:xfrm>
              <a:off x="72013" y="5818850"/>
              <a:ext cx="2926080" cy="71530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labs(y="Frequency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()+</a:t>
              </a:r>
            </a:p>
            <a:p>
              <a:pPr algn="l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06043" y="81347"/>
            <a:ext cx="2927017" cy="3995487"/>
            <a:chOff x="3099693" y="36897"/>
            <a:chExt cx="2927017" cy="3995487"/>
          </a:xfrm>
        </p:grpSpPr>
        <p:sp>
          <p:nvSpPr>
            <p:cNvPr id="16" name="Shape 34"/>
            <p:cNvSpPr/>
            <p:nvPr/>
          </p:nvSpPr>
          <p:spPr>
            <a:xfrm>
              <a:off x="3099693" y="2030864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Shape 34"/>
            <p:cNvSpPr/>
            <p:nvPr/>
          </p:nvSpPr>
          <p:spPr>
            <a:xfrm>
              <a:off x="3100630" y="191202"/>
              <a:ext cx="2926080" cy="186251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T</a:t>
              </a:r>
              <a:r>
                <a:rPr lang="en-US" sz="800" dirty="0" smtClean="0">
                  <a:latin typeface="Calibri Light" panose="020F0302020204030204" pitchFamily="34" charset="0"/>
                </a:rPr>
                <a:t>wo-way frequency table with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in columns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cvarPop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populations as rows.</a:t>
              </a:r>
            </a:p>
            <a:p>
              <a:pPr algn="l">
                <a:buClr>
                  <a:schemeClr val="tx1"/>
                </a:buClr>
              </a:pPr>
              <a:endParaRPr lang="en-US" sz="1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chi-square 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Extract 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row p</a:t>
              </a:r>
              <a:r>
                <a:rPr lang="en-US" sz="800" dirty="0" smtClean="0">
                  <a:latin typeface="Calibri Light" panose="020F0302020204030204" pitchFamily="34" charset="0"/>
                </a:rPr>
                <a:t>ercentages table (i.e., percentage of </a:t>
              </a:r>
              <a:r>
                <a:rPr lang="en-US" sz="800" dirty="0">
                  <a:latin typeface="Calibri Light" panose="020F0302020204030204" pitchFamily="34" charset="0"/>
                </a:rPr>
                <a:t>individuals in each level of the response variable for each </a:t>
              </a:r>
              <a:r>
                <a:rPr lang="en-US" sz="800" dirty="0" smtClean="0">
                  <a:latin typeface="Calibri Light" panose="020F0302020204030204" pitchFamily="34" charset="0"/>
                </a:rPr>
                <a:t>population).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9" name="Shape 38"/>
            <p:cNvSpPr/>
            <p:nvPr/>
          </p:nvSpPr>
          <p:spPr>
            <a:xfrm>
              <a:off x="3099693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5976" y="56729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cvarPop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45413" y="1315826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chi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5413" y="1805271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=1)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45413" y="9461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chi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,correct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06043" y="4257702"/>
            <a:ext cx="2926080" cy="2046325"/>
            <a:chOff x="3099693" y="4005437"/>
            <a:chExt cx="2926080" cy="2046325"/>
          </a:xfrm>
        </p:grpSpPr>
        <p:sp>
          <p:nvSpPr>
            <p:cNvPr id="54" name="Shape 34"/>
            <p:cNvSpPr/>
            <p:nvPr/>
          </p:nvSpPr>
          <p:spPr>
            <a:xfrm>
              <a:off x="3099693" y="5326649"/>
              <a:ext cx="2926080" cy="7251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39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nrow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rownames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Yes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</p:txBody>
        </p:sp>
        <p:sp>
          <p:nvSpPr>
            <p:cNvPr id="51" name="Shape 34"/>
            <p:cNvSpPr/>
            <p:nvPr/>
          </p:nvSpPr>
          <p:spPr>
            <a:xfrm>
              <a:off x="3099693" y="4005437"/>
              <a:ext cx="2926080" cy="133382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were summarized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then enter frequencies (reading vertically) into a vector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then into a table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matrix()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making sure to identify the number of rows in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nrow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=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Name rows and columns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rownames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proceed 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413" y="448478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matrix(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nrow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5413" y="4844161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rownames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c(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colnames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5" name="Straight Connector 44"/>
          <p:cNvCxnSpPr>
            <a:stCxn id="51" idx="0"/>
            <a:endCxn id="16" idx="2"/>
          </p:cNvCxnSpPr>
          <p:nvPr/>
        </p:nvCxnSpPr>
        <p:spPr>
          <a:xfrm flipV="1">
            <a:off x="4569083" y="4076834"/>
            <a:ext cx="0" cy="180868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127592" y="81347"/>
            <a:ext cx="2927017" cy="4668453"/>
            <a:chOff x="6121242" y="36897"/>
            <a:chExt cx="2927017" cy="4668453"/>
          </a:xfrm>
        </p:grpSpPr>
        <p:sp>
          <p:nvSpPr>
            <p:cNvPr id="67" name="Shape 34"/>
            <p:cNvSpPr/>
            <p:nvPr/>
          </p:nvSpPr>
          <p:spPr>
            <a:xfrm>
              <a:off x="6121242" y="2228678"/>
              <a:ext cx="2926080" cy="247667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1       1       1       1       1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,p=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,rescale.p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correct=FALSE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Chi-squared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 for given probabilities with freq1 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8.871,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5,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0.1143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15.5    15.5    15.5    15.5    15.5    15.5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gofCI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p.obs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p.LCI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p.exp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0.172 0.109 0.261 0.167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Large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0.118 0.067 0.199 0.167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Midsize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0.237 0.162 0.332 0.167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Small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0.226 0.153 0.321 0.167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Sporty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0.151 0.092 0.237 0.167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Van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0.097 0.052 0.174 0.167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6122179" y="191202"/>
              <a:ext cx="2926080" cy="205740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One-way frequency </a:t>
              </a:r>
              <a:r>
                <a:rPr lang="en-US" sz="800" dirty="0">
                  <a:latin typeface="Calibri Light" panose="020F0302020204030204" pitchFamily="34" charset="0"/>
                </a:rPr>
                <a:t>table </a:t>
              </a:r>
              <a:r>
                <a:rPr lang="en-US" sz="800" dirty="0" smtClean="0">
                  <a:latin typeface="Calibri Light" panose="020F0302020204030204" pitchFamily="34" charset="0"/>
                </a:rPr>
                <a:t>of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Expected proportions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ratios or values)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GOF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Extract </a:t>
              </a:r>
              <a:r>
                <a:rPr lang="en-US" sz="800" dirty="0">
                  <a:latin typeface="Calibri Light" panose="020F0302020204030204" pitchFamily="34" charset="0"/>
                </a:rPr>
                <a:t>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Construct table of observed proportions in each level along with confidence intervals and expected proportions.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30" name="Shape 38"/>
            <p:cNvSpPr/>
            <p:nvPr/>
          </p:nvSpPr>
          <p:spPr>
            <a:xfrm>
              <a:off x="6121242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61519" y="152515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66962" y="2017842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gofCI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1041" y="41980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1041" y="80423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66962" y="11514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,rescale.p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=TRUE, correct=FALSE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7592" y="4930666"/>
            <a:ext cx="2926080" cy="1151307"/>
            <a:chOff x="6121242" y="4713263"/>
            <a:chExt cx="2926080" cy="1151307"/>
          </a:xfrm>
        </p:grpSpPr>
        <p:sp>
          <p:nvSpPr>
            <p:cNvPr id="74" name="Shape 34"/>
            <p:cNvSpPr/>
            <p:nvPr/>
          </p:nvSpPr>
          <p:spPr>
            <a:xfrm>
              <a:off x="6121242" y="5425538"/>
              <a:ext cx="2926080" cy="43903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16      11      22      21      14       9</a:t>
              </a:r>
            </a:p>
          </p:txBody>
        </p:sp>
        <p:sp>
          <p:nvSpPr>
            <p:cNvPr id="75" name="Shape 34"/>
            <p:cNvSpPr/>
            <p:nvPr/>
          </p:nvSpPr>
          <p:spPr>
            <a:xfrm>
              <a:off x="6121242" y="4713263"/>
              <a:ext cx="2926080" cy="7247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were summarized</a:t>
              </a:r>
              <a:r>
                <a:rPr lang="en-US" sz="800" dirty="0" smtClean="0">
                  <a:latin typeface="Calibri Light" panose="020F0302020204030204" pitchFamily="34" charset="0"/>
                </a:rPr>
                <a:t>, then enter frequencies into a named vector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proceed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as </a:t>
              </a:r>
              <a:r>
                <a:rPr lang="en-US" sz="800" dirty="0" smtClean="0">
                  <a:latin typeface="Calibri Light" panose="020F0302020204030204" pitchFamily="34" charset="0"/>
                </a:rPr>
                <a:t>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66962" y="50796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23717" y="6639280"/>
            <a:ext cx="826749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Dec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3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6247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2673</Words>
  <Application>Microsoft Office PowerPoint</Application>
  <PresentationFormat>Letter Paper (8.5x11 in)</PresentationFormat>
  <Paragraphs>395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Arabic Typesetting</vt:lpstr>
      <vt:lpstr>Arial</vt:lpstr>
      <vt:lpstr>Avenir Book</vt:lpstr>
      <vt:lpstr>Calibri</vt:lpstr>
      <vt:lpstr>Calibri Light</vt:lpstr>
      <vt:lpstr>Cordia New</vt:lpstr>
      <vt:lpstr>Courier New</vt:lpstr>
      <vt:lpstr>Helvetica Light</vt:lpstr>
      <vt:lpstr>Lucida Console</vt:lpstr>
      <vt:lpstr>Menlo</vt:lpstr>
      <vt:lpstr>Microsoft Yi Baiti</vt:lpstr>
      <vt:lpstr>Source Sans Pro</vt:lpstr>
      <vt:lpstr>Source Sans Pro Light</vt:lpstr>
      <vt:lpstr>Symbol</vt:lpstr>
      <vt:lpstr>Wingdings</vt:lpstr>
      <vt:lpstr>White</vt:lpstr>
      <vt:lpstr>R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 Guide</dc:title>
  <dc:creator>Derek Ogle</dc:creator>
  <cp:lastModifiedBy>Derek Ogle</cp:lastModifiedBy>
  <cp:revision>186</cp:revision>
  <cp:lastPrinted>2020-08-28T17:50:41Z</cp:lastPrinted>
  <dcterms:modified xsi:type="dcterms:W3CDTF">2021-04-09T19:04:09Z</dcterms:modified>
</cp:coreProperties>
</file>