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94660"/>
  </p:normalViewPr>
  <p:slideViewPr>
    <p:cSldViewPr snapToGrid="0">
      <p:cViewPr>
        <p:scale>
          <a:sx n="130" d="100"/>
          <a:sy n="130" d="100"/>
        </p:scale>
        <p:origin x="571" y="-17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erekogle.com/NCMTH107/resources/FAQ/#rrstudio-related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126509" y="250273"/>
            <a:ext cx="4389120" cy="44433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algn="l" defTabSz="153683">
              <a:lnSpc>
                <a:spcPct val="80000"/>
              </a:lnSpc>
              <a:defRPr sz="1800"/>
            </a:pPr>
            <a:r>
              <a:rPr lang="en-US" sz="2400" b="1" cap="small" dirty="0" smtClean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Hypothesis Testing </a:t>
            </a:r>
            <a:r>
              <a:rPr lang="en-US" sz="2400" b="1" cap="small" dirty="0" smtClean="0">
                <a:solidFill>
                  <a:srgbClr val="53585F"/>
                </a:solidFill>
                <a:latin typeface="Source Sans Pro Semibold"/>
                <a:ea typeface="Source Sans Pro"/>
                <a:cs typeface="Times New Roman" panose="02020603050405020304" pitchFamily="18" charset="0"/>
                <a:sym typeface="Source Sans Pro"/>
              </a:rPr>
              <a:t>• 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MTH107</a:t>
            </a:r>
            <a:endParaRPr sz="2400" b="1" cap="small" dirty="0">
              <a:solidFill>
                <a:srgbClr val="53585F"/>
              </a:solidFill>
              <a:latin typeface="Source Sans Pro Semibold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54648" y="3052815"/>
            <a:ext cx="4393984" cy="1709195"/>
            <a:chOff x="4654648" y="3052815"/>
            <a:chExt cx="4393984" cy="1709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Shape 34"/>
                <p:cNvSpPr/>
                <p:nvPr/>
              </p:nvSpPr>
              <p:spPr>
                <a:xfrm>
                  <a:off x="4659512" y="3281906"/>
                  <a:ext cx="4389120" cy="1480104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“Distribution of individuals into response levels is the same for all groups”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“Distribution of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individuals into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response levels is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NOT the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same for all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groups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”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Observed frequency 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a:rPr lang="en-US" sz="9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𝛘</m:t>
                          </m:r>
                        </m:e>
                        <m:sup>
                          <m:r>
                            <a:rPr lang="en-US" sz="900" b="1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𝟐</m:t>
                          </m:r>
                        </m:sup>
                      </m:sSup>
                      <m:r>
                        <a:rPr lang="en-US" sz="900" b="1" i="0" smtClean="0">
                          <a:latin typeface="Cambria Math" panose="02040503050406030204" pitchFamily="18" charset="0"/>
                          <a:sym typeface="Source Sans Pro Light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900" b="1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900" b="1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𝐎𝐛𝐬𝐞𝐫𝐯𝐞𝐝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−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𝐄𝐱𝐩𝐞𝐜𝐭𝐞𝐝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900" b="1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𝐄𝐱𝐩𝐞𝐜𝐭𝐞𝐝</m:t>
                              </m:r>
                            </m:den>
                          </m:f>
                        </m:e>
                      </m:nary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</a:t>
                  </a:r>
                  <a:r>
                    <a:rPr lang="en-US" sz="900" b="1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(rows-1)(columns-1)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5 in each cell of the EXPECTED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xtabs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matrix()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chisq.test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percTable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 xmlns="">
            <p:sp>
              <p:nvSpPr>
                <p:cNvPr id="34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512" y="3281906"/>
                  <a:ext cx="4389120" cy="1480104"/>
                </a:xfrm>
                <a:prstGeom prst="roundRect">
                  <a:avLst>
                    <a:gd name="adj" fmla="val 1194"/>
                  </a:avLst>
                </a:prstGeom>
                <a:blipFill>
                  <a:blip r:embed="rId3"/>
                  <a:stretch>
                    <a:fillRect l="-417" b="-164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Shape 38"/>
            <p:cNvSpPr/>
            <p:nvPr/>
          </p:nvSpPr>
          <p:spPr>
            <a:xfrm>
              <a:off x="4654648" y="3052815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Chi-Square 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59512" y="265025"/>
            <a:ext cx="4389120" cy="1614318"/>
            <a:chOff x="4659512" y="112625"/>
            <a:chExt cx="4389120" cy="1614318"/>
          </a:xfrm>
        </p:grpSpPr>
        <p:sp>
          <p:nvSpPr>
            <p:cNvPr id="82" name="Shape 34"/>
            <p:cNvSpPr/>
            <p:nvPr/>
          </p:nvSpPr>
          <p:spPr>
            <a:xfrm>
              <a:off x="4659512" y="367616"/>
              <a:ext cx="4389120" cy="1359327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1.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response variable is QUANTITATIVE, 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if CATEGORICAL, 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5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4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u="sng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Response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1 group/population, 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3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if 2 or more groups/populations, 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4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3.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</a:t>
              </a:r>
              <a:r>
                <a:rPr lang="en-US" sz="900" dirty="0" smtClean="0">
                  <a:latin typeface="Symbol" panose="05050102010706020507" pitchFamily="18" charset="2"/>
                  <a:ea typeface="Source Sans Pro Light"/>
                  <a:cs typeface="Source Sans Pro Light"/>
                  <a:sym typeface="Source Sans Pro Light"/>
                </a:rPr>
                <a:t>s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is KNOWN,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1-Sample Z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If </a:t>
              </a:r>
              <a:r>
                <a:rPr lang="en-US" sz="900" dirty="0">
                  <a:latin typeface="Symbol" panose="05050102010706020507" pitchFamily="18" charset="2"/>
                  <a:ea typeface="Source Sans Pro Light"/>
                  <a:cs typeface="Source Sans Pro Light"/>
                  <a:sym typeface="Source Sans Pro Light"/>
                </a:rPr>
                <a:t>s</a:t>
              </a:r>
              <a:r>
                <a:rPr lang="en-US" sz="9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is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UNKNOWN,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1-Sample 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4.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individuals are INDEPENDENT between groups,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2-Sample 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otherwise,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Paired 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4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u="sng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Response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5.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1 group,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Goodness-of-Fit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</a:t>
              </a:r>
              <a:r>
                <a:rPr lang="en-US" sz="9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2 or more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groups,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Chi-Square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9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88" name="Shape 38"/>
            <p:cNvSpPr/>
            <p:nvPr/>
          </p:nvSpPr>
          <p:spPr>
            <a:xfrm>
              <a:off x="4659512" y="112625"/>
              <a:ext cx="4389120" cy="294850"/>
            </a:xfrm>
            <a:prstGeom prst="roundRect">
              <a:avLst>
                <a:gd name="adj" fmla="val 2009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535" b="1" dirty="0" smtClean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Choosing a Hypothesis Test</a:t>
              </a:r>
              <a:endParaRPr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680" y="2786300"/>
            <a:ext cx="4393984" cy="1460580"/>
            <a:chOff x="77680" y="2674540"/>
            <a:chExt cx="4393984" cy="14605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Shape 34"/>
                <p:cNvSpPr/>
                <p:nvPr/>
              </p:nvSpPr>
              <p:spPr>
                <a:xfrm>
                  <a:off x="82544" y="2849039"/>
                  <a:ext cx="4389120" cy="1286081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=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(where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= specific value)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t</m:t>
                      </m:r>
                      <m:r>
                        <a:rPr lang="en-US" sz="100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  <m:r>
                            <a:rPr lang="en-US" sz="10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box>
                            <m:box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s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box>
                        </m:den>
                      </m:f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Conf. Region: </a:t>
                  </a:r>
                  <a:r>
                    <a:rPr lang="en-US" sz="5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10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  <m:r>
                        <a:rPr lang="en-US" sz="1100" b="0" i="0" smtClean="0">
                          <a:latin typeface="Cambria Math" panose="02040503050406030204" pitchFamily="18" charset="0"/>
                          <a:sym typeface="Source Sans Pro Light"/>
                        </a:rPr>
                        <m:t>+</m:t>
                      </m:r>
                      <m:sSup>
                        <m:sSup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t</m:t>
                          </m:r>
                        </m:e>
                        <m:sup>
                          <m: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</m:rad>
                        </m:den>
                      </m:f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n-1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1)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is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UNknown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                    2)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40,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15 &amp; histogram not strongly skewed, OR histogram is normal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t.test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hist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 xmlns="">
            <p:sp>
              <p:nvSpPr>
                <p:cNvPr id="54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4" y="2849039"/>
                  <a:ext cx="4389120" cy="1286081"/>
                </a:xfrm>
                <a:prstGeom prst="roundRect">
                  <a:avLst>
                    <a:gd name="adj" fmla="val 1194"/>
                  </a:avLst>
                </a:prstGeom>
                <a:blipFill>
                  <a:blip r:embed="rId4"/>
                  <a:stretch>
                    <a:fillRect l="-556" b="-948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Shape 38"/>
            <p:cNvSpPr/>
            <p:nvPr/>
          </p:nvSpPr>
          <p:spPr>
            <a:xfrm>
              <a:off x="77680" y="2674540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1-Sample t-Test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678" y="4437362"/>
            <a:ext cx="4393984" cy="2323670"/>
            <a:chOff x="77678" y="4437362"/>
            <a:chExt cx="4393984" cy="2323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Shape 34"/>
                <p:cNvSpPr/>
                <p:nvPr/>
              </p:nvSpPr>
              <p:spPr>
                <a:xfrm>
                  <a:off x="82542" y="4577741"/>
                  <a:ext cx="4389120" cy="2183291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=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</a:t>
                  </a: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1</m:t>
                          </m:r>
                        </m:sub>
                      </m:sSub>
                      <m:r>
                        <a:rPr lang="en-US" sz="1200" b="0" i="0" smtClean="0">
                          <a:latin typeface="Cambria Math" panose="02040503050406030204" pitchFamily="18" charset="0"/>
                          <a:sym typeface="Source Sans Pro Light"/>
                        </a:rPr>
                        <m:t>−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20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9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50" i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t</m:t>
                      </m:r>
                      <m:r>
                        <a:rPr lang="en-US" sz="105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5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−0</m:t>
                          </m:r>
                        </m:num>
                        <m:den>
                          <m:box>
                            <m:box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ad>
                                <m:radPr>
                                  <m:degHide m:val="on"/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1050" b="0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p</m:t>
                                      </m:r>
                                    </m:sub>
                                    <m:sup>
                                      <m: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050" b="0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050" b="0" i="1" smtClean="0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050" b="0" i="0" smtClean="0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050" b="0" i="1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050" b="0" i="0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50" b="0" i="0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1050" i="1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050" i="0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050" i="1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050" i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50" b="0" i="0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rad>
                            </m:e>
                          </m:box>
                        </m:den>
                      </m:f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where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5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p</m:t>
                          </m:r>
                        </m:sub>
                        <m:sup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2</m:t>
                          </m:r>
                        </m:sup>
                      </m:sSubSup>
                      <m:r>
                        <a:rPr lang="en-US" sz="1050" b="0" i="0" smtClean="0">
                          <a:latin typeface="Cambria Math" panose="02040503050406030204" pitchFamily="18" charset="0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05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05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−2</m:t>
                          </m:r>
                        </m:den>
                      </m:f>
                    </m:oMath>
                  </a14:m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Conf. Region:</a:t>
                  </a:r>
                  <a14:m>
                    <m:oMath xmlns:m="http://schemas.openxmlformats.org/officeDocument/2006/math">
                      <m:r>
                        <a:rPr lang="en-US" sz="1050" b="1" i="0" smtClean="0">
                          <a:latin typeface="Cambria Math" panose="02040503050406030204" pitchFamily="18" charset="0"/>
                          <a:sym typeface="Source Sans Pro Light"/>
                        </a:rPr>
                        <m:t> </m:t>
                      </m:r>
                      <m:d>
                        <m:dPr>
                          <m:ctrlPr>
                            <a:rPr lang="en-US" sz="105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i="0">
                              <a:latin typeface="Cambria Math" panose="02040503050406030204" pitchFamily="18" charset="0"/>
                              <a:sym typeface="Source Sans Pro Ligh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50" b="0" i="0" smtClean="0">
                          <a:latin typeface="Cambria Math" panose="02040503050406030204" pitchFamily="18" charset="0"/>
                          <a:sym typeface="Source Sans Pro Light"/>
                        </a:rPr>
                        <m:t>+</m:t>
                      </m:r>
                      <m:sSup>
                        <m:sSupPr>
                          <m:ctrlP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t</m:t>
                          </m:r>
                        </m:e>
                        <m:sup>
                          <m:r>
                            <a:rPr lang="en-US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∗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05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p</m:t>
                              </m:r>
                            </m:sub>
                            <m:sup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a14:m>
                  <a:r>
                    <a:rPr lang="en-US" sz="12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	</a:t>
                  </a:r>
                  <a:r>
                    <a:rPr lang="en-US" sz="900" b="1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+ 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–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</a:t>
                  </a:r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1) Individuals in groups are independent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2)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+n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 </a:t>
                  </a:r>
                  <a:r>
                    <a:rPr lang="en-US" sz="900" u="sng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40, 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+n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 </a:t>
                  </a:r>
                  <a:r>
                    <a:rPr lang="en-US" sz="900" u="sng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15 and both histograms are not strongly skewed, OR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    both histograms are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normal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3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) Group population variances are equal (use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Levene’s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Test)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t.test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levenesTest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hist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 xmlns="">
            <p:sp>
              <p:nvSpPr>
                <p:cNvPr id="57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2" y="4577741"/>
                  <a:ext cx="4389120" cy="2183291"/>
                </a:xfrm>
                <a:prstGeom prst="roundRect">
                  <a:avLst>
                    <a:gd name="adj" fmla="val 1194"/>
                  </a:avLst>
                </a:prstGeom>
                <a:blipFill>
                  <a:blip r:embed="rId5"/>
                  <a:stretch>
                    <a:fillRect l="-556" b="-279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Shape 38"/>
            <p:cNvSpPr/>
            <p:nvPr/>
          </p:nvSpPr>
          <p:spPr>
            <a:xfrm>
              <a:off x="77678" y="4437362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2-Sample t-Test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679" y="1098530"/>
            <a:ext cx="4393984" cy="1463239"/>
            <a:chOff x="77679" y="1098530"/>
            <a:chExt cx="4393984" cy="14632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Shape 34"/>
                <p:cNvSpPr/>
                <p:nvPr/>
              </p:nvSpPr>
              <p:spPr>
                <a:xfrm>
                  <a:off x="82543" y="1266205"/>
                  <a:ext cx="4389120" cy="1295564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=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(where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= specific value)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Z</m:t>
                      </m:r>
                      <m:r>
                        <a:rPr lang="en-US" sz="100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  <m:r>
                            <a:rPr lang="en-US" sz="10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box>
                            <m:box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ource Sans Pro Light"/>
                                    </a:rPr>
                                    <m:t>σ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0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box>
                        </m:den>
                      </m:f>
                    </m:oMath>
                  </a14:m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Conf. Region: </a:t>
                  </a:r>
                  <a:r>
                    <a:rPr lang="en-US" sz="5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200" i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  <m:r>
                        <a:rPr lang="en-US" sz="1200" b="0" i="0" smtClean="0">
                          <a:latin typeface="Cambria Math" panose="02040503050406030204" pitchFamily="18" charset="0"/>
                          <a:sym typeface="Source Sans Pro Light"/>
                        </a:rPr>
                        <m:t>+</m:t>
                      </m:r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Z</m:t>
                          </m:r>
                        </m:e>
                        <m:sup>
                          <m: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</m:rad>
                        </m:den>
                      </m:f>
                    </m:oMath>
                  </a14:m>
                  <a:endParaRPr lang="en-US" sz="9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1)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is known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                    2)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30,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15 and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population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not strongly skewed, OR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population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is normal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z.test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59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3" y="1266205"/>
                  <a:ext cx="4389120" cy="1295564"/>
                </a:xfrm>
                <a:prstGeom prst="roundRect">
                  <a:avLst>
                    <a:gd name="adj" fmla="val 1194"/>
                  </a:avLst>
                </a:prstGeom>
                <a:blipFill>
                  <a:blip r:embed="rId6"/>
                  <a:stretch>
                    <a:fillRect l="-556" b="-472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Shape 38"/>
            <p:cNvSpPr/>
            <p:nvPr/>
          </p:nvSpPr>
          <p:spPr>
            <a:xfrm>
              <a:off x="77679" y="1098530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1-Sample Z-Test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54648" y="4896969"/>
            <a:ext cx="4393984" cy="1864063"/>
            <a:chOff x="4654648" y="4896969"/>
            <a:chExt cx="4393984" cy="18640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Shape 34"/>
                <p:cNvSpPr/>
                <p:nvPr/>
              </p:nvSpPr>
              <p:spPr>
                <a:xfrm>
                  <a:off x="4659512" y="5126059"/>
                  <a:ext cx="4389120" cy="1634973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“Distribution of individuals into response levels follows the theoretical distribution”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“Distribution of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individuals into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response levels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does NOT follow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the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theoretical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distribution”</a:t>
                  </a:r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Observed frequency 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a:rPr lang="en-US" sz="9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𝛘</m:t>
                          </m:r>
                        </m:e>
                        <m:sup>
                          <m:r>
                            <a:rPr lang="en-US" sz="900" b="1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𝟐</m:t>
                          </m:r>
                        </m:sup>
                      </m:sSup>
                      <m:r>
                        <a:rPr lang="en-US" sz="900" b="1" i="0" smtClean="0">
                          <a:latin typeface="Cambria Math" panose="02040503050406030204" pitchFamily="18" charset="0"/>
                          <a:sym typeface="Source Sans Pro Light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900" b="1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900" b="1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𝐎𝐛𝐬𝐞𝐫𝐯𝐞𝐝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−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𝐄𝐱𝐩𝐞𝐜𝐭𝐞𝐝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900" b="1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𝐄𝐱𝐩𝐞𝐜𝐭𝐞𝐝</m:t>
                              </m:r>
                            </m:den>
                          </m:f>
                        </m:e>
                      </m:nary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</a:t>
                  </a:r>
                  <a:r>
                    <a:rPr lang="en-US" sz="900" b="1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cells-1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5 in each cell of the EXPECTED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xtabs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chisq.test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percTable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chiGOF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 xmlns="">
            <p:sp>
              <p:nvSpPr>
                <p:cNvPr id="63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512" y="5126059"/>
                  <a:ext cx="4389120" cy="1634973"/>
                </a:xfrm>
                <a:prstGeom prst="roundRect">
                  <a:avLst>
                    <a:gd name="adj" fmla="val 1194"/>
                  </a:avLst>
                </a:prstGeom>
                <a:blipFill>
                  <a:blip r:embed="rId7"/>
                  <a:stretch>
                    <a:fillRect l="-417" b="-1119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Shape 38"/>
            <p:cNvSpPr/>
            <p:nvPr/>
          </p:nvSpPr>
          <p:spPr>
            <a:xfrm>
              <a:off x="4654648" y="4896969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Goodness-of-Fit 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833500" y="625376"/>
            <a:ext cx="958086" cy="245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1200" dirty="0">
                <a:solidFill>
                  <a:srgbClr val="000000"/>
                </a:solidFill>
                <a:latin typeface="Source Sans Pro Light"/>
                <a:hlinkClick r:id="rId8"/>
              </a:rPr>
              <a:t>Class R FAQ</a:t>
            </a:r>
            <a:endParaRPr lang="en-US" sz="1200" dirty="0">
              <a:solidFill>
                <a:srgbClr val="000000"/>
              </a:solidFill>
              <a:latin typeface="Source Sans Pro Ligh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21175" y="654641"/>
            <a:ext cx="1128004" cy="1527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600" b="1" dirty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by Derek H. Ogle, revised </a:t>
            </a:r>
            <a:r>
              <a:rPr lang="en-US" sz="600" b="1" dirty="0" smtClean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Nov-19</a:t>
            </a:r>
            <a:endParaRPr lang="en-US" sz="600" b="1" dirty="0">
              <a:solidFill>
                <a:schemeClr val="bg1">
                  <a:lumMod val="75000"/>
                </a:schemeClr>
              </a:solidFill>
              <a:latin typeface="Source Sans Pro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64376" y="2035112"/>
            <a:ext cx="4389120" cy="707268"/>
            <a:chOff x="4664376" y="1967272"/>
            <a:chExt cx="4389120" cy="707268"/>
          </a:xfrm>
        </p:grpSpPr>
        <p:sp>
          <p:nvSpPr>
            <p:cNvPr id="71" name="Shape 34"/>
            <p:cNvSpPr/>
            <p:nvPr/>
          </p:nvSpPr>
          <p:spPr>
            <a:xfrm>
              <a:off x="4664376" y="2196863"/>
              <a:ext cx="4389120" cy="477677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6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p-value &lt; </a:t>
              </a:r>
              <a:r>
                <a:rPr lang="en-US" sz="1200" dirty="0" smtClean="0">
                  <a:latin typeface="Symbol" panose="05050102010706020507" pitchFamily="18" charset="2"/>
                  <a:ea typeface="Source Sans Pro Light"/>
                  <a:cs typeface="Source Sans Pro Light"/>
                  <a:sym typeface="Source Sans Pro Light"/>
                </a:rPr>
                <a:t>a</a:t>
              </a: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, then </a:t>
              </a:r>
              <a:r>
                <a:rPr lang="en-US" sz="12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REJECT H</a:t>
              </a:r>
              <a:r>
                <a:rPr lang="en-US" sz="1200" b="1" baseline="-250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0</a:t>
              </a: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., otherwise </a:t>
              </a:r>
              <a:r>
                <a:rPr lang="en-US" sz="12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DNR H</a:t>
              </a:r>
              <a:r>
                <a:rPr lang="en-US" sz="1200" b="1" baseline="-25000" dirty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0</a:t>
              </a: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75" name="Shape 38"/>
            <p:cNvSpPr/>
            <p:nvPr/>
          </p:nvSpPr>
          <p:spPr>
            <a:xfrm>
              <a:off x="4664376" y="1967272"/>
              <a:ext cx="4389120" cy="294850"/>
            </a:xfrm>
            <a:prstGeom prst="roundRect">
              <a:avLst>
                <a:gd name="adj" fmla="val 2009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535" b="1" dirty="0" smtClean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Making a Decision about H</a:t>
              </a:r>
              <a:r>
                <a:rPr lang="en-US" sz="1535" b="1" baseline="-25000" dirty="0" smtClean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35" b="1" baseline="-2500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 rot="16200000">
            <a:off x="-854953" y="1627239"/>
            <a:ext cx="6882578" cy="3628103"/>
          </a:xfrm>
          <a:prstGeom prst="rect">
            <a:avLst/>
          </a:prstGeom>
        </p:spPr>
        <p:txBody>
          <a:bodyPr/>
          <a:lstStyle>
            <a:lvl1pPr marL="257145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1pPr>
            <a:lvl2pPr marL="500755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2pPr>
            <a:lvl3pPr marL="744367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3pPr>
            <a:lvl4pPr marL="987977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4pPr>
            <a:lvl5pPr marL="1231588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5pPr>
            <a:lvl6pPr marL="1475199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6pPr>
            <a:lvl7pPr marL="1718809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7pPr>
            <a:lvl8pPr marL="1962420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8pPr>
            <a:lvl9pPr marL="2206031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1) </a:t>
            </a:r>
            <a:r>
              <a:rPr lang="en-US" sz="1600" dirty="0" smtClean="0"/>
              <a:t>State the rejection criterion (</a:t>
            </a:r>
            <a:r>
              <a:rPr lang="en-US" sz="1600" dirty="0" smtClean="0">
                <a:latin typeface="Symbol" pitchFamily="18" charset="2"/>
              </a:rPr>
              <a:t>a</a:t>
            </a:r>
            <a:r>
              <a:rPr lang="en-US" sz="1600" dirty="0" smtClean="0"/>
              <a:t>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2)</a:t>
            </a:r>
            <a:r>
              <a:rPr lang="en-US" sz="1600" dirty="0" smtClean="0"/>
              <a:t> State the null &amp; alternative hypotheses and define the parameter(s)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3)</a:t>
            </a:r>
            <a:r>
              <a:rPr lang="en-US" sz="1600" dirty="0" smtClean="0"/>
              <a:t> Determine which test to perform – Explain!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4)</a:t>
            </a:r>
            <a:r>
              <a:rPr lang="en-US" sz="1600" dirty="0" smtClean="0"/>
              <a:t> Collect the data (address type of study and randomization)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5)</a:t>
            </a:r>
            <a:r>
              <a:rPr lang="en-US" sz="1600" dirty="0" smtClean="0"/>
              <a:t> Check all necessary assumption(s)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6)</a:t>
            </a:r>
            <a:r>
              <a:rPr lang="en-US" sz="1600" dirty="0" smtClean="0"/>
              <a:t> Calculate the appropriate statistic(s)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7)</a:t>
            </a:r>
            <a:r>
              <a:rPr lang="en-US" sz="1600" dirty="0" smtClean="0"/>
              <a:t> Calculate the appropriate test statistic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8)</a:t>
            </a:r>
            <a:r>
              <a:rPr lang="en-US" sz="1600" dirty="0" smtClean="0"/>
              <a:t> Calculate the p-value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9)</a:t>
            </a:r>
            <a:r>
              <a:rPr lang="en-US" sz="1600" dirty="0" smtClean="0"/>
              <a:t> State your rejection decision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10)</a:t>
            </a:r>
            <a:r>
              <a:rPr lang="en-US" sz="1600" dirty="0" smtClean="0"/>
              <a:t> Summarize your findings in terms of the problem 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11) </a:t>
            </a:r>
            <a:r>
              <a:rPr lang="en-US" sz="1600" dirty="0" smtClean="0"/>
              <a:t>Compute and interpret a </a:t>
            </a:r>
            <a:r>
              <a:rPr lang="en-US" sz="1600" b="1" dirty="0" smtClean="0"/>
              <a:t>100(1-</a:t>
            </a:r>
            <a:r>
              <a:rPr lang="en-US" sz="1600" b="1" dirty="0" smtClean="0">
                <a:latin typeface="Symbol" pitchFamily="18" charset="2"/>
              </a:rPr>
              <a:t>a</a:t>
            </a:r>
            <a:r>
              <a:rPr lang="en-US" sz="1600" b="1" dirty="0" smtClean="0"/>
              <a:t>)%</a:t>
            </a:r>
            <a:r>
              <a:rPr lang="en-US" sz="1600" dirty="0" smtClean="0"/>
              <a:t> </a:t>
            </a:r>
            <a:r>
              <a:rPr lang="en-US" sz="1600" i="1" dirty="0" smtClean="0"/>
              <a:t>confidence region</a:t>
            </a:r>
            <a:r>
              <a:rPr lang="en-US" sz="1600" dirty="0" smtClean="0"/>
              <a:t> for </a:t>
            </a:r>
            <a:r>
              <a:rPr lang="en-US" sz="1600" dirty="0" smtClean="0"/>
              <a:t>parameter</a:t>
            </a:r>
            <a:endParaRPr lang="en-US" sz="1600" dirty="0"/>
          </a:p>
        </p:txBody>
      </p:sp>
      <p:sp>
        <p:nvSpPr>
          <p:cNvPr id="3" name="Shape 37"/>
          <p:cNvSpPr txBox="1">
            <a:spLocks/>
          </p:cNvSpPr>
          <p:nvPr/>
        </p:nvSpPr>
        <p:spPr>
          <a:xfrm rot="16200000">
            <a:off x="-2981733" y="3103984"/>
            <a:ext cx="6863571" cy="644462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>
            <a:lvl1pPr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1pPr>
            <a:lvl2pPr indent="125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2pPr>
            <a:lvl3pPr indent="250571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3pPr>
            <a:lvl4pPr indent="375857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4pPr>
            <a:lvl5pPr indent="501142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5pPr>
            <a:lvl6pPr indent="626428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6pPr>
            <a:lvl7pPr indent="751714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7pPr>
            <a:lvl8pPr indent="876999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8pPr>
            <a:lvl9pPr indent="1002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153683">
              <a:lnSpc>
                <a:spcPct val="80000"/>
              </a:lnSpc>
              <a:defRPr sz="1800"/>
            </a:pPr>
            <a:r>
              <a:rPr lang="en-US" sz="3200" b="1" cap="small" dirty="0" smtClean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11 Steps for Any Hypothesis Test</a:t>
            </a:r>
            <a:endParaRPr lang="en-US" sz="3200" b="1" cap="small" dirty="0">
              <a:solidFill>
                <a:srgbClr val="53585F"/>
              </a:solidFill>
              <a:latin typeface="Source Sans Pro Semibold"/>
              <a:ea typeface="Source Sans Pro Light"/>
              <a:cs typeface="Source Sans Pro Light"/>
              <a:sym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4629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371</Words>
  <Application>Microsoft Office PowerPoint</Application>
  <PresentationFormat>Letter Paper (8.5x11 in)</PresentationFormat>
  <Paragraphs>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Avenir Book</vt:lpstr>
      <vt:lpstr>Cambria Math</vt:lpstr>
      <vt:lpstr>Helvetica Light</vt:lpstr>
      <vt:lpstr>Source Sans Pro</vt:lpstr>
      <vt:lpstr>Source Sans Pro Light</vt:lpstr>
      <vt:lpstr>Source Sans Pro Semibold</vt:lpstr>
      <vt:lpstr>Symbol</vt:lpstr>
      <vt:lpstr>Times New Roman</vt:lpstr>
      <vt:lpstr>White</vt:lpstr>
      <vt:lpstr>Hypothesis Testing • MTH107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Cheatsheet Northland College  Introductory Statistics</dc:title>
  <dc:creator>Derek Ogle</dc:creator>
  <cp:lastModifiedBy>Derek Ogle</cp:lastModifiedBy>
  <cp:revision>80</cp:revision>
  <cp:lastPrinted>2020-03-09T12:33:20Z</cp:lastPrinted>
  <dcterms:modified xsi:type="dcterms:W3CDTF">2020-03-09T12:33:22Z</dcterms:modified>
</cp:coreProperties>
</file>