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sldIdLst>
    <p:sldId id="400" r:id="rId2"/>
    <p:sldId id="443" r:id="rId3"/>
    <p:sldId id="444" r:id="rId4"/>
    <p:sldId id="445" r:id="rId5"/>
    <p:sldId id="446" r:id="rId6"/>
    <p:sldId id="447" r:id="rId7"/>
    <p:sldId id="448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7" autoAdjust="0"/>
  </p:normalViewPr>
  <p:slideViewPr>
    <p:cSldViewPr>
      <p:cViewPr varScale="1">
        <p:scale>
          <a:sx n="67" d="100"/>
          <a:sy n="67" d="100"/>
        </p:scale>
        <p:origin x="228" y="60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06E419-36E1-4A95-9EA8-F3AB4DA94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3B00940-A4F1-43AE-BE0B-E1E29C30B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99963C4-8C71-4F39-BC4E-78B604E5C6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682146-5D60-42EB-84C9-A759ACEFB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ABA6BC8-16A3-4F17-9C7D-D1675927FF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D4272C-A0F9-48A2-9BFB-FAC0E4ABB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10E9500-AB6E-4E12-8B1D-06A655D64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9F702CA-8E09-48E7-A336-2226B0185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E88EA96-56F1-4646-AB9F-F062DEBC4F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842CD0-0BDB-488A-B2E8-EB86EFB46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B8A13AD-0F74-4613-B372-8257EEB747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4CED0A7-D5A2-496E-9F87-5AD729A7E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F3D54677-4565-4CE5-9EEA-2D768047C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39B0608-311A-4304-82D7-D886CB1EAC85}" type="slidenum">
              <a:rPr lang="en-US"/>
              <a:pPr/>
              <a:t>1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1-sample Z-test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 =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o</a:t>
            </a:r>
            <a:r>
              <a:rPr lang="en-US" dirty="0"/>
              <a:t>	(where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o</a:t>
            </a:r>
            <a:r>
              <a:rPr lang="en-US" dirty="0"/>
              <a:t> = specific value)</a:t>
            </a:r>
          </a:p>
          <a:p>
            <a:endParaRPr lang="en-US" sz="1200" b="1" dirty="0" smtClean="0"/>
          </a:p>
          <a:p>
            <a:r>
              <a:rPr lang="en-US" b="1" dirty="0"/>
              <a:t>Statistic:</a:t>
            </a:r>
          </a:p>
          <a:p>
            <a:endParaRPr lang="en-US" sz="1400" b="1" dirty="0" smtClean="0"/>
          </a:p>
          <a:p>
            <a:r>
              <a:rPr lang="en-US" b="1" dirty="0"/>
              <a:t>Test Statistic:</a:t>
            </a:r>
            <a:r>
              <a:rPr lang="en-US" dirty="0"/>
              <a:t> </a:t>
            </a:r>
          </a:p>
          <a:p>
            <a:endParaRPr lang="en-US" sz="1400" b="1" dirty="0"/>
          </a:p>
          <a:p>
            <a:r>
              <a:rPr lang="en-US" b="1" dirty="0" smtClean="0"/>
              <a:t>Assume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 is known</a:t>
            </a:r>
          </a:p>
          <a:p>
            <a:pPr lvl="1"/>
            <a:r>
              <a:rPr lang="en-US" dirty="0"/>
              <a:t> n is “large” (</a:t>
            </a:r>
            <a:r>
              <a:rPr lang="en-US" dirty="0" smtClean="0"/>
              <a:t>so </a:t>
            </a:r>
            <a:r>
              <a:rPr lang="en-US" dirty="0"/>
              <a:t>sampling distribution is Normal</a:t>
            </a:r>
            <a:r>
              <a:rPr lang="en-US" dirty="0" smtClean="0"/>
              <a:t>)</a:t>
            </a:r>
          </a:p>
          <a:p>
            <a:r>
              <a:rPr lang="en-US" b="1" dirty="0"/>
              <a:t>When: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One population, quantitative variable, </a:t>
            </a:r>
            <a:r>
              <a:rPr lang="en-US" i="1" dirty="0">
                <a:solidFill>
                  <a:schemeClr val="accent1"/>
                </a:solidFill>
                <a:latin typeface="Symbol" pitchFamily="18" charset="2"/>
              </a:rPr>
              <a:t>s</a:t>
            </a:r>
            <a:r>
              <a:rPr lang="en-US" i="1" dirty="0">
                <a:solidFill>
                  <a:schemeClr val="accent1"/>
                </a:solidFill>
              </a:rPr>
              <a:t> is known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 </a:t>
            </a:r>
            <a:endParaRPr lang="en-US" dirty="0" smtClean="0"/>
          </a:p>
          <a:p>
            <a:pPr lvl="1"/>
            <a:endParaRPr lang="en-US" sz="1050" dirty="0"/>
          </a:p>
        </p:txBody>
      </p:sp>
      <p:graphicFrame>
        <p:nvGraphicFramePr>
          <p:cNvPr id="177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473672"/>
              </p:ext>
            </p:extLst>
          </p:nvPr>
        </p:nvGraphicFramePr>
        <p:xfrm>
          <a:off x="2514600" y="20574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37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838862"/>
              </p:ext>
            </p:extLst>
          </p:nvPr>
        </p:nvGraphicFramePr>
        <p:xfrm>
          <a:off x="3475037" y="2541343"/>
          <a:ext cx="2041525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38" name="Equation" r:id="rId5" imgW="672840" imgH="457200" progId="Equation.3">
                  <p:embed/>
                </p:oleObj>
              </mc:Choice>
              <mc:Fallback>
                <p:oleObj name="Equation" r:id="rId5" imgW="67284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7" y="2541343"/>
                        <a:ext cx="2041525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Full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mean number of close friends for the population of people living in the U.S. is 5.7. The standard </a:t>
            </a:r>
            <a:r>
              <a:rPr lang="en-US" dirty="0" smtClean="0"/>
              <a:t>deviation </a:t>
            </a:r>
            <a:r>
              <a:rPr lang="en-US" dirty="0"/>
              <a:t>in </a:t>
            </a:r>
            <a:r>
              <a:rPr lang="en-US" dirty="0" smtClean="0"/>
              <a:t>this slightly skewed </a:t>
            </a:r>
            <a:r>
              <a:rPr lang="en-US" dirty="0"/>
              <a:t>population is 1.3. An investigator predicts that the mean number of close friends for introverts will </a:t>
            </a:r>
            <a:r>
              <a:rPr lang="en-US" dirty="0" smtClean="0"/>
              <a:t>be significantly </a:t>
            </a:r>
            <a:r>
              <a:rPr lang="en-US" dirty="0"/>
              <a:t>different from the mean of </a:t>
            </a:r>
            <a:r>
              <a:rPr lang="en-US"/>
              <a:t>the </a:t>
            </a:r>
            <a:r>
              <a:rPr lang="en-US" smtClean="0"/>
              <a:t>general </a:t>
            </a:r>
            <a:r>
              <a:rPr lang="en-US" dirty="0" smtClean="0"/>
              <a:t>population</a:t>
            </a:r>
            <a:r>
              <a:rPr lang="en-US" dirty="0"/>
              <a:t>. The mean number of close friends for a </a:t>
            </a:r>
            <a:r>
              <a:rPr lang="en-US" dirty="0" smtClean="0"/>
              <a:t>random sample </a:t>
            </a:r>
            <a:r>
              <a:rPr lang="en-US" dirty="0"/>
              <a:t>of 26 introverts </a:t>
            </a:r>
            <a:r>
              <a:rPr lang="en-US" dirty="0" smtClean="0"/>
              <a:t>is 6.5</a:t>
            </a:r>
            <a:r>
              <a:rPr lang="en-US" dirty="0"/>
              <a:t>. Do these data </a:t>
            </a:r>
            <a:r>
              <a:rPr lang="en-US" dirty="0" smtClean="0"/>
              <a:t>support, at the 5% level, </a:t>
            </a:r>
            <a:r>
              <a:rPr lang="en-US" dirty="0"/>
              <a:t>the investigator's prediction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0ABA6BC8-16A3-4F17-9C7D-D1675927FF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3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257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b="1" dirty="0" smtClean="0"/>
              <a:t>1)  State </a:t>
            </a:r>
            <a:r>
              <a:rPr lang="en-US" sz="2400" b="1" dirty="0"/>
              <a:t>the rejection criterion (</a:t>
            </a:r>
            <a:r>
              <a:rPr lang="en-US" sz="2400" b="1" dirty="0">
                <a:latin typeface="Symbol" pitchFamily="18" charset="2"/>
              </a:rPr>
              <a:t>a</a:t>
            </a:r>
            <a:r>
              <a:rPr lang="en-US" sz="2400" b="1" dirty="0" smtClean="0"/>
              <a:t>)</a:t>
            </a:r>
          </a:p>
          <a:p>
            <a:pPr marL="609600" indent="-609600">
              <a:buNone/>
            </a:pPr>
            <a:r>
              <a:rPr lang="en-US" sz="2400" dirty="0" smtClean="0">
                <a:latin typeface="Symbol" panose="05050102010706020507" pitchFamily="18" charset="2"/>
              </a:rPr>
              <a:t>a</a:t>
            </a:r>
            <a:r>
              <a:rPr lang="en-US" sz="2400" dirty="0" smtClean="0"/>
              <a:t>=0.05</a:t>
            </a:r>
          </a:p>
          <a:p>
            <a:pPr marL="609600" indent="-609600">
              <a:buNone/>
            </a:pP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 smtClean="0"/>
              <a:t>2)  State </a:t>
            </a:r>
            <a:r>
              <a:rPr lang="en-US" sz="2400" b="1" dirty="0"/>
              <a:t>the null &amp;</a:t>
            </a:r>
            <a:r>
              <a:rPr lang="en-US" sz="2400" b="1" dirty="0" smtClean="0"/>
              <a:t> </a:t>
            </a:r>
            <a:r>
              <a:rPr lang="en-US" sz="2400" b="1" dirty="0"/>
              <a:t>alternative </a:t>
            </a:r>
            <a:r>
              <a:rPr lang="en-US" sz="2400" b="1" dirty="0" smtClean="0"/>
              <a:t>hypotheses, </a:t>
            </a:r>
            <a:r>
              <a:rPr lang="en-US" sz="2400" b="1" dirty="0" smtClean="0"/>
              <a:t>define the parameter(s</a:t>
            </a:r>
            <a:r>
              <a:rPr lang="en-US" sz="2400" b="1" dirty="0" smtClean="0"/>
              <a:t>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 </a:t>
            </a:r>
            <a:r>
              <a:rPr lang="en-US" sz="2400" dirty="0" smtClean="0"/>
              <a:t>= 5.7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 </a:t>
            </a:r>
            <a:r>
              <a:rPr lang="en-US" sz="2400" dirty="0" smtClean="0">
                <a:latin typeface="Symbol" panose="05050102010706020507" pitchFamily="18" charset="2"/>
                <a:sym typeface="Symbol" panose="05050102010706020507" pitchFamily="18" charset="2"/>
              </a:rPr>
              <a:t> </a:t>
            </a:r>
            <a:r>
              <a:rPr lang="en-US" sz="2400" dirty="0" smtClean="0"/>
              <a:t>5.7   ….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 is mean number of close friends for all introverts</a:t>
            </a:r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b="1" dirty="0" smtClean="0"/>
              <a:t>3)  Determine </a:t>
            </a:r>
            <a:r>
              <a:rPr lang="en-US" sz="2400" b="1" dirty="0"/>
              <a:t>which test to perform – Explain</a:t>
            </a:r>
            <a:r>
              <a:rPr lang="en-US" sz="2400" b="1" dirty="0" smtClean="0"/>
              <a:t>!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1-sample z-test … because (a</a:t>
            </a:r>
            <a:r>
              <a:rPr lang="en-US" sz="2400" dirty="0"/>
              <a:t>) a single population </a:t>
            </a:r>
            <a:r>
              <a:rPr lang="en-US" sz="2400" dirty="0" smtClean="0"/>
              <a:t>(introverts in U.S.)</a:t>
            </a:r>
            <a:r>
              <a:rPr lang="en-US" sz="2400" dirty="0" smtClean="0"/>
              <a:t>, (</a:t>
            </a:r>
            <a:r>
              <a:rPr lang="en-US" sz="2400" dirty="0"/>
              <a:t>b) quantitative </a:t>
            </a:r>
            <a:r>
              <a:rPr lang="en-US" sz="2400" dirty="0" smtClean="0"/>
              <a:t>variable (number of close friends), </a:t>
            </a:r>
            <a:r>
              <a:rPr lang="en-US" sz="2400" dirty="0" smtClean="0"/>
              <a:t>and (c) </a:t>
            </a:r>
            <a:r>
              <a:rPr lang="en-US" sz="2400" dirty="0" smtClean="0">
                <a:latin typeface="Symbol" panose="05050102010706020507" pitchFamily="18" charset="2"/>
              </a:rPr>
              <a:t>s</a:t>
            </a:r>
            <a:r>
              <a:rPr lang="en-US" sz="2400" dirty="0" smtClean="0"/>
              <a:t> is known (=1.3).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968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4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4)  Collect </a:t>
            </a:r>
            <a:r>
              <a:rPr lang="en-US" sz="2400" b="1" dirty="0"/>
              <a:t>the </a:t>
            </a:r>
            <a:r>
              <a:rPr lang="en-US" sz="2400" b="1" dirty="0" smtClean="0"/>
              <a:t>data (address type of study and randomization</a:t>
            </a:r>
            <a:r>
              <a:rPr lang="en-US" sz="2400" b="1" dirty="0" smtClean="0"/>
              <a:t>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(i) Observational study (no control imparted on introverts)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(ii) A random sample (n=26) was taken</a:t>
            </a:r>
          </a:p>
          <a:p>
            <a:pPr marL="609600" indent="-609600">
              <a:buFontTx/>
              <a:buNone/>
            </a:pP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5)  Check all necessary </a:t>
            </a:r>
            <a:r>
              <a:rPr lang="en-US" sz="2400" b="1" dirty="0" smtClean="0"/>
              <a:t>assumption(s)</a:t>
            </a:r>
            <a:endParaRPr lang="en-US" sz="2400" b="1" dirty="0"/>
          </a:p>
          <a:p>
            <a:pPr marL="609600" indent="-609600">
              <a:buFontTx/>
              <a:buNone/>
            </a:pPr>
            <a:r>
              <a:rPr lang="en-US" sz="2400" dirty="0" smtClean="0"/>
              <a:t>(i) </a:t>
            </a:r>
            <a:r>
              <a:rPr lang="en-US" sz="2400" dirty="0" smtClean="0">
                <a:latin typeface="Symbol" panose="05050102010706020507" pitchFamily="18" charset="2"/>
              </a:rPr>
              <a:t>s</a:t>
            </a:r>
            <a:r>
              <a:rPr lang="en-US" sz="2400" dirty="0" smtClean="0"/>
              <a:t> is known (=1.3)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(ii) n&gt;15 and population is only slightly skewed (in background)</a:t>
            </a:r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b="1" dirty="0" smtClean="0"/>
              <a:t>6</a:t>
            </a:r>
            <a:r>
              <a:rPr lang="en-US" sz="2400" b="1" dirty="0"/>
              <a:t>)  Calculate the appropriate </a:t>
            </a:r>
            <a:r>
              <a:rPr lang="en-US" sz="2400" b="1" dirty="0" smtClean="0"/>
              <a:t>statistic(s)</a:t>
            </a:r>
            <a:endParaRPr lang="en-US" sz="2400" b="1" dirty="0"/>
          </a:p>
          <a:p>
            <a:pPr marL="609600" indent="-609600">
              <a:buFontTx/>
              <a:buNone/>
            </a:pPr>
            <a:r>
              <a:rPr lang="en-US" sz="2400" dirty="0" smtClean="0">
                <a:latin typeface="Symbol" panose="05050102010706020507" pitchFamily="18" charset="2"/>
              </a:rPr>
              <a:t>`</a:t>
            </a:r>
            <a:r>
              <a:rPr lang="en-US" sz="2400" dirty="0" smtClean="0"/>
              <a:t>x = 6.5 (in background)</a:t>
            </a:r>
          </a:p>
          <a:p>
            <a:pPr marL="609600" indent="-609600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47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5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7</a:t>
            </a:r>
            <a:r>
              <a:rPr lang="en-US" sz="2400" b="1" dirty="0"/>
              <a:t>)  Calculate the appropriate test statistic</a:t>
            </a:r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r>
              <a:rPr lang="en-US" sz="2400" b="1" dirty="0" smtClean="0"/>
              <a:t>8)  Calculate </a:t>
            </a:r>
            <a:r>
              <a:rPr lang="en-US" sz="2400" b="1" dirty="0"/>
              <a:t>the </a:t>
            </a:r>
            <a:r>
              <a:rPr lang="en-US" sz="2400" b="1" dirty="0" smtClean="0"/>
              <a:t>p-value</a:t>
            </a:r>
          </a:p>
          <a:p>
            <a:pPr marL="609600" indent="-609600">
              <a:buFontTx/>
              <a:buNone/>
            </a:pPr>
            <a:endParaRPr lang="en-US" sz="2400" b="1" dirty="0" smtClean="0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105124"/>
              </p:ext>
            </p:extLst>
          </p:nvPr>
        </p:nvGraphicFramePr>
        <p:xfrm>
          <a:off x="860425" y="1676400"/>
          <a:ext cx="2041525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7" name="Equation" r:id="rId3" imgW="672840" imgH="457200" progId="Equation.3">
                  <p:embed/>
                </p:oleObj>
              </mc:Choice>
              <mc:Fallback>
                <p:oleObj name="Equation" r:id="rId3" imgW="672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676400"/>
                        <a:ext cx="2041525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222290"/>
              </p:ext>
            </p:extLst>
          </p:nvPr>
        </p:nvGraphicFramePr>
        <p:xfrm>
          <a:off x="2819400" y="1676400"/>
          <a:ext cx="2117725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8" name="Equation" r:id="rId5" imgW="698400" imgH="457200" progId="Equation.3">
                  <p:embed/>
                </p:oleObj>
              </mc:Choice>
              <mc:Fallback>
                <p:oleObj name="Equation" r:id="rId5" imgW="69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76400"/>
                        <a:ext cx="2117725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093763"/>
              </p:ext>
            </p:extLst>
          </p:nvPr>
        </p:nvGraphicFramePr>
        <p:xfrm>
          <a:off x="4899025" y="1676400"/>
          <a:ext cx="1617662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9" name="Equation" r:id="rId7" imgW="533160" imgH="393480" progId="Equation.3">
                  <p:embed/>
                </p:oleObj>
              </mc:Choice>
              <mc:Fallback>
                <p:oleObj name="Equation" r:id="rId7" imgW="533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1676400"/>
                        <a:ext cx="1617662" cy="119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410319"/>
              </p:ext>
            </p:extLst>
          </p:nvPr>
        </p:nvGraphicFramePr>
        <p:xfrm>
          <a:off x="6537325" y="2003425"/>
          <a:ext cx="15398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0" name="Equation" r:id="rId9" imgW="507960" imgH="177480" progId="Equation.3">
                  <p:embed/>
                </p:oleObj>
              </mc:Choice>
              <mc:Fallback>
                <p:oleObj name="Equation" r:id="rId9" imgW="507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2003425"/>
                        <a:ext cx="153987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2778" y="3886200"/>
            <a:ext cx="4363022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2*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distrib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(3.137,lower.tail=FALSE)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0.001706861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1" y="3467070"/>
            <a:ext cx="4579188" cy="30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6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9</a:t>
            </a:r>
            <a:r>
              <a:rPr lang="en-US" sz="2400" b="1" dirty="0"/>
              <a:t>)  State </a:t>
            </a:r>
            <a:r>
              <a:rPr lang="en-US" sz="2400" b="1" dirty="0" smtClean="0"/>
              <a:t>your rejection </a:t>
            </a:r>
            <a:r>
              <a:rPr lang="en-US" sz="2400" b="1" dirty="0"/>
              <a:t>decision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p-value (0.0017) &lt; </a:t>
            </a:r>
            <a:r>
              <a:rPr lang="en-US" sz="2400" dirty="0" smtClean="0">
                <a:latin typeface="Symbol" panose="05050102010706020507" pitchFamily="18" charset="2"/>
              </a:rPr>
              <a:t>a</a:t>
            </a:r>
            <a:r>
              <a:rPr lang="en-US" sz="2400" dirty="0" smtClean="0"/>
              <a:t> (0.05) …. Reject H</a:t>
            </a:r>
            <a:r>
              <a:rPr lang="en-US" sz="2400" baseline="-25000" dirty="0" smtClean="0"/>
              <a:t>o</a:t>
            </a:r>
            <a:endParaRPr lang="en-US" sz="2400" baseline="-25000" dirty="0" smtClean="0"/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r>
              <a:rPr lang="en-US" sz="2400" b="1" dirty="0" smtClean="0"/>
              <a:t>10</a:t>
            </a:r>
            <a:r>
              <a:rPr lang="en-US" sz="2400" b="1" dirty="0"/>
              <a:t>) Summarize your findings in terms of the problem 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The mean number of close friends for all introverts appears to be different than that (=5.7) for the population of people living in the U.S.</a:t>
            </a:r>
            <a:endParaRPr lang="en-US" sz="2400" dirty="0" smtClean="0"/>
          </a:p>
          <a:p>
            <a:pPr marL="609600" indent="-609600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353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7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11</a:t>
            </a:r>
            <a:r>
              <a:rPr lang="en-US" sz="2400" b="1" dirty="0"/>
              <a:t>) If </a:t>
            </a:r>
            <a:r>
              <a:rPr lang="en-US" sz="2400" b="1" dirty="0" smtClean="0"/>
              <a:t>rejected H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</a:t>
            </a:r>
            <a:r>
              <a:rPr lang="en-US" sz="2400" dirty="0" smtClean="0"/>
              <a:t>compute a </a:t>
            </a:r>
            <a:r>
              <a:rPr lang="en-US" sz="2400" b="1" dirty="0" smtClean="0"/>
              <a:t>100(1-</a:t>
            </a:r>
            <a:r>
              <a:rPr lang="en-US" sz="2400" b="1" dirty="0" smtClean="0">
                <a:latin typeface="Symbol" pitchFamily="18" charset="2"/>
              </a:rPr>
              <a:t>a</a:t>
            </a:r>
            <a:r>
              <a:rPr lang="en-US" sz="2400" b="1" dirty="0" smtClean="0"/>
              <a:t>)%</a:t>
            </a:r>
            <a:r>
              <a:rPr lang="en-US" sz="2400" dirty="0" smtClean="0"/>
              <a:t> </a:t>
            </a:r>
            <a:r>
              <a:rPr lang="en-US" sz="2400" i="1" dirty="0"/>
              <a:t>confidence region</a:t>
            </a:r>
            <a:r>
              <a:rPr lang="en-US" sz="2400" dirty="0"/>
              <a:t> for </a:t>
            </a:r>
            <a:r>
              <a:rPr lang="en-US" sz="2400" dirty="0" smtClean="0"/>
              <a:t> </a:t>
            </a:r>
            <a:r>
              <a:rPr lang="en-US" sz="2400" dirty="0" smtClean="0"/>
              <a:t>parameter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(i)   100(1-0.05)% = 95%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(ii)  Confidence interval … because 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was not equals (two-sided)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(iii) Z* = ±1.96   … from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(0.025,type=“q”)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buFontTx/>
              <a:buNone/>
            </a:pPr>
            <a:r>
              <a:rPr lang="en-US" sz="2400" dirty="0" smtClean="0"/>
              <a:t>(iv) 6.5 ± 1.96*0.255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6.5 ± 0.50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(6.0, 7.0)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(v)  I am 95% confident that the mean number of close friends for all introverts is between 6.0 and 7.0.</a:t>
            </a:r>
          </a:p>
        </p:txBody>
      </p:sp>
    </p:spTree>
    <p:extLst>
      <p:ext uri="{BB962C8B-B14F-4D97-AF65-F5344CB8AC3E}">
        <p14:creationId xmlns:p14="http://schemas.microsoft.com/office/powerpoint/2010/main" val="39474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3328</TotalTime>
  <Words>490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Courier New</vt:lpstr>
      <vt:lpstr>Lucida Console</vt:lpstr>
      <vt:lpstr>Symbol</vt:lpstr>
      <vt:lpstr>Times New Roman</vt:lpstr>
      <vt:lpstr>Default Design</vt:lpstr>
      <vt:lpstr>Equation</vt:lpstr>
      <vt:lpstr>Microsoft Equation 3.0</vt:lpstr>
      <vt:lpstr>1-sample Z-test</vt:lpstr>
      <vt:lpstr>Full Example</vt:lpstr>
      <vt:lpstr>Recipe for any Hypothesis Test</vt:lpstr>
      <vt:lpstr>Recipe for any Hypothesis Test</vt:lpstr>
      <vt:lpstr>Recipe for any Hypothesis Test</vt:lpstr>
      <vt:lpstr>Recipe for any Hypothesis Test</vt:lpstr>
      <vt:lpstr>Recipe for any Hypothesis Test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189</cp:revision>
  <dcterms:created xsi:type="dcterms:W3CDTF">1999-07-28T01:00:17Z</dcterms:created>
  <dcterms:modified xsi:type="dcterms:W3CDTF">2015-12-01T18:14:56Z</dcterms:modified>
</cp:coreProperties>
</file>