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sldIdLst>
    <p:sldId id="410" r:id="rId2"/>
    <p:sldId id="442" r:id="rId3"/>
    <p:sldId id="412" r:id="rId4"/>
    <p:sldId id="414" r:id="rId5"/>
    <p:sldId id="418" r:id="rId6"/>
    <p:sldId id="419" r:id="rId7"/>
    <p:sldId id="444" r:id="rId8"/>
    <p:sldId id="450" r:id="rId9"/>
    <p:sldId id="451" r:id="rId10"/>
    <p:sldId id="452" r:id="rId11"/>
    <p:sldId id="453" r:id="rId12"/>
    <p:sldId id="446" r:id="rId13"/>
    <p:sldId id="44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7" autoAdjust="0"/>
  </p:normalViewPr>
  <p:slideViewPr>
    <p:cSldViewPr>
      <p:cViewPr varScale="1">
        <p:scale>
          <a:sx n="67" d="100"/>
          <a:sy n="67" d="100"/>
        </p:scale>
        <p:origin x="223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9B984-B6A7-49FB-A682-37E0C963D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8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23B47D8-5BB9-4A95-B545-4E2890903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008312D-1554-4D1C-B88A-CDD130BC99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DB83659-846D-422D-AC84-89BEB66A4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7CCB28-369D-4D3A-86CD-07A177615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221FCAF7-0EF0-406F-8DE4-BD715B97D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D009F-0B1C-4472-ADF7-AF1898E263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F89E407-F0CC-412D-885A-E4EAFCF1BC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6DE9C99-1005-4DFD-990E-7A3AABBCFD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603FFDB-3F39-4470-A5D4-B0C77C9D9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432066-8AF1-402D-86E7-87284DDAC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21BADC-C5F2-4998-9327-C858BECFD0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7C20D2-63F8-44C0-8712-6B53FC16D70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9FCCC5A-A033-4539-8AE2-96A48315626D}" type="slidenum">
              <a:rPr lang="en-US"/>
              <a:pPr/>
              <a:t>1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 smtClean="0"/>
              <a:t>2-Sample t-test -- Examples</a:t>
            </a:r>
            <a:endParaRPr 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991600" cy="4191000"/>
          </a:xfrm>
        </p:spPr>
        <p:txBody>
          <a:bodyPr/>
          <a:lstStyle/>
          <a:p>
            <a:r>
              <a:rPr lang="en-US" dirty="0" smtClean="0"/>
              <a:t>Do mean </a:t>
            </a:r>
            <a:r>
              <a:rPr lang="en-US" dirty="0"/>
              <a:t>test scores differ between </a:t>
            </a:r>
            <a:r>
              <a:rPr lang="en-US" dirty="0" smtClean="0"/>
              <a:t>two sections </a:t>
            </a:r>
            <a:r>
              <a:rPr lang="en-US" dirty="0"/>
              <a:t>of a class?</a:t>
            </a:r>
          </a:p>
          <a:p>
            <a:r>
              <a:rPr lang="en-US" dirty="0" smtClean="0"/>
              <a:t>Does </a:t>
            </a:r>
            <a:r>
              <a:rPr lang="en-US" dirty="0"/>
              <a:t>the average number of yew per m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differ </a:t>
            </a:r>
            <a:r>
              <a:rPr lang="en-US" dirty="0"/>
              <a:t>between areas exposed to and areas protected from moose browsing?</a:t>
            </a:r>
          </a:p>
          <a:p>
            <a:r>
              <a:rPr lang="en-US" dirty="0"/>
              <a:t>Does the </a:t>
            </a:r>
            <a:r>
              <a:rPr lang="en-US" dirty="0" smtClean="0"/>
              <a:t>average time </a:t>
            </a:r>
            <a:r>
              <a:rPr lang="en-US" dirty="0"/>
              <a:t>from ingesting a pill until a subject claims no more headache pain less for subjects given an experimental drug as compared to those given a placebo?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" y="563880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When: </a:t>
            </a:r>
            <a:r>
              <a:rPr lang="en-US" kern="0" dirty="0" smtClean="0">
                <a:solidFill>
                  <a:srgbClr val="FF0000"/>
                </a:solidFill>
              </a:rPr>
              <a:t>samples from two populations, samples are independent, quantitative variable</a:t>
            </a:r>
            <a:endParaRPr lang="en-US" kern="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10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5</a:t>
            </a:r>
            <a:r>
              <a:rPr lang="en-US" sz="2400" b="1" dirty="0"/>
              <a:t>)  Check all necessary </a:t>
            </a:r>
            <a:r>
              <a:rPr lang="en-US" sz="2400" b="1" dirty="0" smtClean="0"/>
              <a:t>assumption(s)  [</a:t>
            </a:r>
            <a:r>
              <a:rPr lang="en-US" sz="2400" b="1" dirty="0" err="1" smtClean="0"/>
              <a:t>cont</a:t>
            </a:r>
            <a:r>
              <a:rPr lang="en-US" sz="2400" b="1" dirty="0" smtClean="0"/>
              <a:t>]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(iii)  Variances are equal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H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: Variances are equal    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Variances are not equal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3. </a:t>
            </a:r>
            <a:r>
              <a:rPr lang="en-US" sz="2400" dirty="0" err="1" smtClean="0"/>
              <a:t>Levene’s</a:t>
            </a:r>
            <a:r>
              <a:rPr lang="en-US" sz="2400" dirty="0" smtClean="0"/>
              <a:t> Test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8. p-value = 0.1993</a:t>
            </a:r>
          </a:p>
          <a:p>
            <a:pPr marL="0" indent="0">
              <a:buNone/>
            </a:pPr>
            <a:r>
              <a:rPr lang="en-US" sz="2400" dirty="0" smtClean="0"/>
              <a:t>	9. p-value &gt; </a:t>
            </a:r>
            <a:r>
              <a:rPr lang="en-US" sz="2400" dirty="0" smtClean="0">
                <a:latin typeface="Symbol" panose="05050102010706020507" pitchFamily="18" charset="2"/>
              </a:rPr>
              <a:t>a</a:t>
            </a:r>
            <a:r>
              <a:rPr lang="en-US" sz="2400" dirty="0" smtClean="0"/>
              <a:t> (0.05) … DNR H</a:t>
            </a:r>
            <a:r>
              <a:rPr lang="en-US" sz="2400" baseline="-25000" dirty="0" smtClean="0"/>
              <a:t>o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10. Variances appear to be equal</a:t>
            </a:r>
          </a:p>
          <a:p>
            <a:pPr marL="609600" indent="-609600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46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AEC54EC-D873-43EA-B6A2-D17560EF23B3}" type="slidenum">
              <a:rPr lang="en-US"/>
              <a:pPr/>
              <a:t>11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"/>
            <a:ext cx="91440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Group     n  Mean   </a:t>
            </a:r>
            <a:r>
              <a:rPr lang="en-US" sz="2000" b="1" u="sng" dirty="0" err="1" smtClean="0">
                <a:latin typeface="Courier New" pitchFamily="49" charset="0"/>
              </a:rPr>
              <a:t>StDev</a:t>
            </a:r>
            <a:r>
              <a:rPr lang="en-US" sz="2000" b="1" u="sng" dirty="0" smtClean="0">
                <a:latin typeface="Courier New" pitchFamily="49" charset="0"/>
              </a:rPr>
              <a:t>   </a:t>
            </a:r>
            <a:r>
              <a:rPr lang="en-US" sz="2000" b="1" u="sng" dirty="0">
                <a:latin typeface="Courier New" pitchFamily="49" charset="0"/>
              </a:rPr>
              <a:t>Min 1</a:t>
            </a:r>
            <a:r>
              <a:rPr lang="en-US" sz="2000" b="1" u="sng" baseline="30000" dirty="0">
                <a:latin typeface="Courier New" pitchFamily="49" charset="0"/>
              </a:rPr>
              <a:t>st</a:t>
            </a:r>
            <a:r>
              <a:rPr lang="en-US" sz="2000" b="1" u="sng" dirty="0">
                <a:latin typeface="Courier New" pitchFamily="49" charset="0"/>
              </a:rPr>
              <a:t> </a:t>
            </a:r>
            <a:r>
              <a:rPr lang="en-US" sz="2000" b="1" u="sng" dirty="0" err="1">
                <a:latin typeface="Courier New" pitchFamily="49" charset="0"/>
              </a:rPr>
              <a:t>Qu</a:t>
            </a:r>
            <a:r>
              <a:rPr lang="en-US" sz="2000" b="1" u="sng" dirty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 Median 3</a:t>
            </a:r>
            <a:r>
              <a:rPr lang="en-US" sz="2000" b="1" u="sng" baseline="30000" dirty="0" smtClean="0">
                <a:latin typeface="Courier New" pitchFamily="49" charset="0"/>
              </a:rPr>
              <a:t>rd</a:t>
            </a:r>
            <a:r>
              <a:rPr lang="en-US" sz="2000" b="1" u="sng" dirty="0" smtClean="0">
                <a:latin typeface="Courier New" pitchFamily="49" charset="0"/>
              </a:rPr>
              <a:t> </a:t>
            </a:r>
            <a:r>
              <a:rPr lang="en-US" sz="2000" b="1" u="sng" dirty="0" err="1">
                <a:latin typeface="Courier New" pitchFamily="49" charset="0"/>
              </a:rPr>
              <a:t>Qu</a:t>
            </a:r>
            <a:r>
              <a:rPr lang="en-US" sz="2000" b="1" u="sng" dirty="0">
                <a:latin typeface="Courier New" pitchFamily="49" charset="0"/>
              </a:rPr>
              <a:t>   </a:t>
            </a:r>
            <a:r>
              <a:rPr lang="en-US" sz="2000" b="1" u="sng" dirty="0" smtClean="0">
                <a:latin typeface="Courier New" pitchFamily="49" charset="0"/>
              </a:rPr>
              <a:t>Max</a:t>
            </a:r>
            <a:endParaRPr lang="en-US" sz="2000" b="1" u="sng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</a:rPr>
              <a:t>Caffeine </a:t>
            </a:r>
            <a:r>
              <a:rPr lang="en-US" sz="2000" dirty="0" smtClean="0">
                <a:latin typeface="Courier New" pitchFamily="49" charset="0"/>
              </a:rPr>
              <a:t>18  94.22  4.870  84.0  </a:t>
            </a:r>
            <a:r>
              <a:rPr lang="en-US" sz="2000" dirty="0">
                <a:latin typeface="Courier New" pitchFamily="49" charset="0"/>
              </a:rPr>
              <a:t>93.00  94.00 </a:t>
            </a:r>
            <a:r>
              <a:rPr lang="en-US" sz="2000" dirty="0" smtClean="0">
                <a:latin typeface="Courier New" pitchFamily="49" charset="0"/>
              </a:rPr>
              <a:t> 96.75 105.0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Placebo  18 100.10  5.795  89.0  96.25 </a:t>
            </a:r>
            <a:r>
              <a:rPr lang="en-US" sz="2000" dirty="0">
                <a:latin typeface="Courier New" pitchFamily="49" charset="0"/>
              </a:rPr>
              <a:t>100.50 </a:t>
            </a:r>
            <a:r>
              <a:rPr lang="en-US" sz="2000" dirty="0" smtClean="0">
                <a:latin typeface="Courier New" pitchFamily="49" charset="0"/>
              </a:rPr>
              <a:t>103.00 109.0</a:t>
            </a:r>
            <a:endParaRPr lang="en-US" sz="1200" dirty="0" smtClean="0">
              <a:latin typeface="Courier New" pitchFamily="49" charset="0"/>
            </a:endParaRPr>
          </a:p>
        </p:txBody>
      </p:sp>
      <p:sp>
        <p:nvSpPr>
          <p:cNvPr id="75" name="Rectangle 5"/>
          <p:cNvSpPr txBox="1">
            <a:spLocks noChangeArrowheads="1"/>
          </p:cNvSpPr>
          <p:nvPr/>
        </p:nvSpPr>
        <p:spPr bwMode="auto">
          <a:xfrm>
            <a:off x="152400" y="1447800"/>
            <a:ext cx="87630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Tx/>
              <a:buNone/>
            </a:pPr>
            <a:r>
              <a:rPr lang="en-US" sz="2400" b="1" kern="0" dirty="0" smtClean="0"/>
              <a:t>6)  Calculate the appropriate statistic(s)</a:t>
            </a:r>
          </a:p>
          <a:p>
            <a:pPr marL="609600" indent="-609600">
              <a:buFontTx/>
              <a:buNone/>
            </a:pPr>
            <a:r>
              <a:rPr lang="en-US" sz="2400" kern="0" dirty="0" smtClean="0">
                <a:latin typeface="Symbol" panose="05050102010706020507" pitchFamily="18" charset="2"/>
              </a:rPr>
              <a:t>`</a:t>
            </a:r>
            <a:r>
              <a:rPr lang="en-US" sz="2400" kern="0" dirty="0" smtClean="0"/>
              <a:t>x</a:t>
            </a:r>
            <a:r>
              <a:rPr lang="en-US" sz="2400" kern="0" baseline="-25000" dirty="0" smtClean="0"/>
              <a:t>c</a:t>
            </a:r>
            <a:r>
              <a:rPr lang="en-US" sz="2400" kern="0" dirty="0" smtClean="0"/>
              <a:t> -</a:t>
            </a:r>
            <a:r>
              <a:rPr lang="en-US" sz="2400" kern="0" dirty="0" smtClean="0">
                <a:latin typeface="Symbol" panose="05050102010706020507" pitchFamily="18" charset="2"/>
              </a:rPr>
              <a:t>`</a:t>
            </a:r>
            <a:r>
              <a:rPr lang="en-US" sz="2400" kern="0" dirty="0" err="1" smtClean="0"/>
              <a:t>x</a:t>
            </a:r>
            <a:r>
              <a:rPr lang="en-US" sz="2400" kern="0" baseline="-25000" dirty="0" err="1"/>
              <a:t>p</a:t>
            </a:r>
            <a:r>
              <a:rPr lang="en-US" sz="2400" kern="0" dirty="0" smtClean="0"/>
              <a:t>  = 94.22-100.10 = -5.88</a:t>
            </a:r>
          </a:p>
          <a:p>
            <a:pPr marL="609600" indent="-609600">
              <a:buFontTx/>
              <a:buNone/>
            </a:pPr>
            <a:endParaRPr lang="en-US" sz="2400" kern="0" dirty="0"/>
          </a:p>
          <a:p>
            <a:pPr marL="609600" indent="-609600">
              <a:buFontTx/>
              <a:buNone/>
            </a:pPr>
            <a:endParaRPr lang="en-US" sz="2400" kern="0" dirty="0" smtClean="0"/>
          </a:p>
          <a:p>
            <a:pPr marL="609600" indent="-609600">
              <a:buFontTx/>
              <a:buNone/>
            </a:pPr>
            <a:endParaRPr lang="en-US" sz="2400" kern="0" dirty="0"/>
          </a:p>
          <a:p>
            <a:pPr marL="609600" indent="-609600">
              <a:buFontTx/>
              <a:buNone/>
            </a:pPr>
            <a:endParaRPr lang="en-US" sz="2400" kern="0" dirty="0" smtClean="0"/>
          </a:p>
          <a:p>
            <a:pPr marL="609600" indent="-609600">
              <a:buFontTx/>
              <a:buNone/>
            </a:pPr>
            <a:endParaRPr lang="en-US" sz="4000" kern="0" dirty="0"/>
          </a:p>
          <a:p>
            <a:pPr marL="609600" indent="-609600">
              <a:buNone/>
            </a:pPr>
            <a:r>
              <a:rPr lang="en-US" sz="2400" b="1" dirty="0"/>
              <a:t>7)  Calculate the appropriate test </a:t>
            </a:r>
            <a:r>
              <a:rPr lang="en-US" sz="2400" b="1" dirty="0" smtClean="0"/>
              <a:t>statistic</a:t>
            </a:r>
            <a:endParaRPr lang="en-US" sz="2400" kern="0" dirty="0" smtClean="0"/>
          </a:p>
          <a:p>
            <a:pPr marL="609600" indent="-609600">
              <a:buFontTx/>
              <a:buNone/>
            </a:pPr>
            <a:endParaRPr lang="en-US" sz="2400" kern="0" dirty="0"/>
          </a:p>
        </p:txBody>
      </p:sp>
      <p:graphicFrame>
        <p:nvGraphicFramePr>
          <p:cNvPr id="76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124580"/>
              </p:ext>
            </p:extLst>
          </p:nvPr>
        </p:nvGraphicFramePr>
        <p:xfrm>
          <a:off x="342900" y="2436812"/>
          <a:ext cx="3238500" cy="90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3" name="Equation" r:id="rId3" imgW="1396800" imgH="393480" progId="Equation.3">
                  <p:embed/>
                </p:oleObj>
              </mc:Choice>
              <mc:Fallback>
                <p:oleObj name="Equation" r:id="rId3" imgW="1396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2436812"/>
                        <a:ext cx="3238500" cy="9092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621821" y="6248400"/>
            <a:ext cx="28071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smtClean="0"/>
              <a:t>18 </a:t>
            </a:r>
            <a:r>
              <a:rPr lang="en-US" dirty="0"/>
              <a:t>+ </a:t>
            </a:r>
            <a:r>
              <a:rPr lang="en-US" dirty="0" smtClean="0"/>
              <a:t>18 – 2 = 34</a:t>
            </a:r>
            <a:endParaRPr lang="en-US" dirty="0"/>
          </a:p>
        </p:txBody>
      </p:sp>
      <p:graphicFrame>
        <p:nvGraphicFramePr>
          <p:cNvPr id="78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988276"/>
              </p:ext>
            </p:extLst>
          </p:nvPr>
        </p:nvGraphicFramePr>
        <p:xfrm>
          <a:off x="3624263" y="2455863"/>
          <a:ext cx="37052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4" name="Equation" r:id="rId5" imgW="1714320" imgH="355320" progId="Equation.3">
                  <p:embed/>
                </p:oleObj>
              </mc:Choice>
              <mc:Fallback>
                <p:oleObj name="Equation" r:id="rId5" imgW="17143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2455863"/>
                        <a:ext cx="3705225" cy="766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68182"/>
              </p:ext>
            </p:extLst>
          </p:nvPr>
        </p:nvGraphicFramePr>
        <p:xfrm>
          <a:off x="7402513" y="2667000"/>
          <a:ext cx="12080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5" name="Equation" r:id="rId7" imgW="558720" imgH="152280" progId="Equation.3">
                  <p:embed/>
                </p:oleObj>
              </mc:Choice>
              <mc:Fallback>
                <p:oleObj name="Equation" r:id="rId7" imgW="558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2667000"/>
                        <a:ext cx="1208087" cy="328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11825"/>
              </p:ext>
            </p:extLst>
          </p:nvPr>
        </p:nvGraphicFramePr>
        <p:xfrm>
          <a:off x="317021" y="3433762"/>
          <a:ext cx="3156588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6" name="Equation" r:id="rId9" imgW="1307880" imgH="457200" progId="Equation.3">
                  <p:embed/>
                </p:oleObj>
              </mc:Choice>
              <mc:Fallback>
                <p:oleObj name="Equation" r:id="rId9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1" y="3433762"/>
                        <a:ext cx="3156588" cy="1100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895549"/>
              </p:ext>
            </p:extLst>
          </p:nvPr>
        </p:nvGraphicFramePr>
        <p:xfrm>
          <a:off x="3505200" y="3475038"/>
          <a:ext cx="28194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7" name="Equation" r:id="rId11" imgW="1168200" imgH="419040" progId="Equation.3">
                  <p:embed/>
                </p:oleObj>
              </mc:Choice>
              <mc:Fallback>
                <p:oleObj name="Equation" r:id="rId11" imgW="1168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5038"/>
                        <a:ext cx="2819400" cy="1008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194514"/>
              </p:ext>
            </p:extLst>
          </p:nvPr>
        </p:nvGraphicFramePr>
        <p:xfrm>
          <a:off x="6400800" y="3748088"/>
          <a:ext cx="101123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8" name="Equation" r:id="rId13" imgW="419040" imgH="152280" progId="Equation.3">
                  <p:embed/>
                </p:oleObj>
              </mc:Choice>
              <mc:Fallback>
                <p:oleObj name="Equation" r:id="rId13" imgW="4190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748088"/>
                        <a:ext cx="1011237" cy="366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168871"/>
              </p:ext>
            </p:extLst>
          </p:nvPr>
        </p:nvGraphicFramePr>
        <p:xfrm>
          <a:off x="654050" y="5264150"/>
          <a:ext cx="19208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9" name="Equation" r:id="rId15" imgW="825480" imgH="419040" progId="Equation.3">
                  <p:embed/>
                </p:oleObj>
              </mc:Choice>
              <mc:Fallback>
                <p:oleObj name="Equation" r:id="rId15" imgW="825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5264150"/>
                        <a:ext cx="1920875" cy="968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82243"/>
              </p:ext>
            </p:extLst>
          </p:nvPr>
        </p:nvGraphicFramePr>
        <p:xfrm>
          <a:off x="2590800" y="5306534"/>
          <a:ext cx="14176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60" name="Equation" r:id="rId17" imgW="609480" imgH="330120" progId="Equation.3">
                  <p:embed/>
                </p:oleObj>
              </mc:Choice>
              <mc:Fallback>
                <p:oleObj name="Equation" r:id="rId17" imgW="609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06534"/>
                        <a:ext cx="1417638" cy="7635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333501"/>
              </p:ext>
            </p:extLst>
          </p:nvPr>
        </p:nvGraphicFramePr>
        <p:xfrm>
          <a:off x="4000500" y="5513388"/>
          <a:ext cx="11811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61" name="Equation" r:id="rId19" imgW="507960" imgH="152280" progId="Equation.3">
                  <p:embed/>
                </p:oleObj>
              </mc:Choice>
              <mc:Fallback>
                <p:oleObj name="Equation" r:id="rId19" imgW="50796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5513388"/>
                        <a:ext cx="1181100" cy="352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93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12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8) Calculate </a:t>
            </a:r>
            <a:r>
              <a:rPr lang="en-US" sz="2400" b="1" dirty="0"/>
              <a:t>the </a:t>
            </a:r>
            <a:r>
              <a:rPr lang="en-US" sz="2400" b="1" dirty="0" smtClean="0"/>
              <a:t>p-value</a:t>
            </a:r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endParaRPr lang="en-US" sz="2400" b="1" dirty="0"/>
          </a:p>
          <a:p>
            <a:pPr marL="609600" indent="-609600">
              <a:buFontTx/>
              <a:buNone/>
            </a:pPr>
            <a:endParaRPr lang="en-US" b="1" dirty="0" smtClean="0"/>
          </a:p>
          <a:p>
            <a:pPr marL="609600" indent="-609600">
              <a:buFontTx/>
              <a:buNone/>
            </a:pPr>
            <a:endParaRPr lang="en-US" sz="2800" b="1" dirty="0" smtClean="0"/>
          </a:p>
          <a:p>
            <a:pPr marL="609600" indent="-609600">
              <a:buFontTx/>
              <a:buNone/>
            </a:pPr>
            <a:r>
              <a:rPr lang="en-US" sz="2400" b="1" dirty="0"/>
              <a:t>9)  State your rejection decision</a:t>
            </a:r>
          </a:p>
          <a:p>
            <a:pPr marL="609600" indent="-609600">
              <a:buFontTx/>
              <a:buNone/>
            </a:pPr>
            <a:r>
              <a:rPr lang="en-US" sz="2400" dirty="0"/>
              <a:t>p-value (</a:t>
            </a:r>
            <a:r>
              <a:rPr lang="en-US" sz="2400" dirty="0" smtClean="0"/>
              <a:t>0.0022) </a:t>
            </a:r>
            <a:r>
              <a:rPr lang="en-US" sz="2400" dirty="0"/>
              <a:t>&lt; </a:t>
            </a:r>
            <a:r>
              <a:rPr lang="en-US" sz="2400" dirty="0">
                <a:latin typeface="Symbol" panose="05050102010706020507" pitchFamily="18" charset="2"/>
              </a:rPr>
              <a:t>a</a:t>
            </a:r>
            <a:r>
              <a:rPr lang="en-US" sz="2400" dirty="0"/>
              <a:t> (</a:t>
            </a:r>
            <a:r>
              <a:rPr lang="en-US" sz="2400" dirty="0" smtClean="0"/>
              <a:t>0.05) </a:t>
            </a:r>
            <a:r>
              <a:rPr lang="en-US" sz="2400" dirty="0"/>
              <a:t>…. Reject H</a:t>
            </a:r>
            <a:r>
              <a:rPr lang="en-US" sz="2400" baseline="-25000" dirty="0"/>
              <a:t>o</a:t>
            </a:r>
          </a:p>
          <a:p>
            <a:pPr marL="609600" indent="-609600">
              <a:buFontTx/>
              <a:buNone/>
            </a:pPr>
            <a:endParaRPr lang="en-US" sz="2400" b="1" dirty="0"/>
          </a:p>
          <a:p>
            <a:pPr marL="609600" indent="-609600">
              <a:buFontTx/>
              <a:buNone/>
            </a:pPr>
            <a:r>
              <a:rPr lang="en-US" sz="2400" b="1" dirty="0"/>
              <a:t>10) Summarize your findings in terms of the problem </a:t>
            </a:r>
          </a:p>
          <a:p>
            <a:pPr marL="0" indent="0">
              <a:buFontTx/>
              <a:buNone/>
            </a:pPr>
            <a:r>
              <a:rPr lang="en-US" sz="2400" dirty="0"/>
              <a:t>The mean </a:t>
            </a:r>
            <a:r>
              <a:rPr lang="en-US" sz="2400" dirty="0" smtClean="0"/>
              <a:t>RER appears to differ between the males that received the caffeine pill and those that received the placebo.</a:t>
            </a:r>
            <a:endParaRPr lang="en-US" sz="2400" dirty="0"/>
          </a:p>
          <a:p>
            <a:pPr marL="609600" indent="-609600">
              <a:buFontTx/>
              <a:buNone/>
            </a:pPr>
            <a:endParaRPr lang="en-US" sz="2400" b="1" dirty="0" smtClean="0"/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0" y="1600200"/>
            <a:ext cx="4566956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2*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distrib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(-3.307,distrib="t",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=34)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0.002233631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794" y="1219200"/>
            <a:ext cx="440954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8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13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11</a:t>
            </a:r>
            <a:r>
              <a:rPr lang="en-US" sz="2400" b="1" dirty="0"/>
              <a:t>) If </a:t>
            </a:r>
            <a:r>
              <a:rPr lang="en-US" sz="2400" b="1" dirty="0" smtClean="0"/>
              <a:t>rejected H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</a:t>
            </a:r>
            <a:r>
              <a:rPr lang="en-US" sz="2400" dirty="0" smtClean="0"/>
              <a:t>compute a </a:t>
            </a:r>
            <a:r>
              <a:rPr lang="en-US" sz="2400" b="1" dirty="0" smtClean="0"/>
              <a:t>100(1-</a:t>
            </a:r>
            <a:r>
              <a:rPr lang="en-US" sz="2400" b="1" dirty="0" smtClean="0">
                <a:latin typeface="Symbol" pitchFamily="18" charset="2"/>
              </a:rPr>
              <a:t>a</a:t>
            </a:r>
            <a:r>
              <a:rPr lang="en-US" sz="2400" b="1" dirty="0" smtClean="0"/>
              <a:t>)%</a:t>
            </a:r>
            <a:r>
              <a:rPr lang="en-US" sz="2400" dirty="0" smtClean="0"/>
              <a:t> </a:t>
            </a:r>
            <a:r>
              <a:rPr lang="en-US" sz="2400" i="1" dirty="0"/>
              <a:t>confidence region</a:t>
            </a:r>
            <a:r>
              <a:rPr lang="en-US" sz="2400" dirty="0"/>
              <a:t> for </a:t>
            </a:r>
            <a:r>
              <a:rPr lang="en-US" sz="2400" dirty="0" smtClean="0"/>
              <a:t> parameter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(i)   100(1-0.05)% = 95%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(ii)  Interval … because 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was not equals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(iii) t* = ±2.032   … from</a:t>
            </a:r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endParaRPr lang="en-US" sz="900" dirty="0"/>
          </a:p>
          <a:p>
            <a:pPr marL="609600" indent="-609600">
              <a:buFontTx/>
              <a:buNone/>
            </a:pPr>
            <a:r>
              <a:rPr lang="en-US" sz="2400" dirty="0" smtClean="0"/>
              <a:t>(iv) -</a:t>
            </a:r>
            <a:r>
              <a:rPr lang="en-US" sz="2400" dirty="0"/>
              <a:t>5.88 </a:t>
            </a:r>
            <a:r>
              <a:rPr lang="en-US" sz="2400" dirty="0" smtClean="0"/>
              <a:t>± 2.032*1.778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-</a:t>
            </a:r>
            <a:r>
              <a:rPr lang="en-US" sz="2400" dirty="0"/>
              <a:t>5.88 ± </a:t>
            </a:r>
            <a:r>
              <a:rPr lang="en-US" sz="2400" dirty="0" smtClean="0"/>
              <a:t>3.61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(-9.49, -2.27)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(v)  I am 95% confident that the mean RER for those that received the caffeine pill is between 2.27 and 9.49 units </a:t>
            </a:r>
            <a:r>
              <a:rPr lang="en-US" sz="2400" b="1" dirty="0" smtClean="0"/>
              <a:t>lower</a:t>
            </a:r>
            <a:r>
              <a:rPr lang="en-US" sz="2400" dirty="0" smtClean="0"/>
              <a:t> than for those that received the placebo.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67000" y="3241357"/>
            <a:ext cx="5801268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(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distrib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(0.025,distrib="t",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=34,type="q") 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-2.032245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6E5A0C3-CD25-40F7-B54A-B09F78FC4D90}" type="slidenum">
              <a:rPr lang="en-US"/>
              <a:pPr/>
              <a:t>2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/>
              <a:t>2-sample t-test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42925"/>
          </a:xfrm>
        </p:spPr>
        <p:txBody>
          <a:bodyPr/>
          <a:lstStyle/>
          <a:p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-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=0   (which is the same as 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baseline="-25000" dirty="0" smtClean="0">
                <a:latin typeface="Symbol" pitchFamily="18" charset="2"/>
              </a:rPr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754073"/>
              </p:ext>
            </p:extLst>
          </p:nvPr>
        </p:nvGraphicFramePr>
        <p:xfrm>
          <a:off x="3581400" y="5097462"/>
          <a:ext cx="44116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2" name="Equation" r:id="rId3" imgW="1511280" imgH="406080" progId="Equation.3">
                  <p:embed/>
                </p:oleObj>
              </mc:Choice>
              <mc:Fallback>
                <p:oleObj name="Equation" r:id="rId3" imgW="1511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97462"/>
                        <a:ext cx="4411663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3735387" y="3011487"/>
            <a:ext cx="2743200" cy="1524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942052"/>
              </p:ext>
            </p:extLst>
          </p:nvPr>
        </p:nvGraphicFramePr>
        <p:xfrm>
          <a:off x="2211387" y="1554162"/>
          <a:ext cx="13890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3" name="Equation" r:id="rId5" imgW="457200" imgH="215640" progId="Equation.3">
                  <p:embed/>
                </p:oleObj>
              </mc:Choice>
              <mc:Fallback>
                <p:oleObj name="Equation" r:id="rId5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7" y="1554162"/>
                        <a:ext cx="1389063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6200" y="1593850"/>
            <a:ext cx="20780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/>
              <a:t>Statistic: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7787" y="2630487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/>
              <a:t>Test Statistic:</a:t>
            </a:r>
          </a:p>
        </p:txBody>
      </p:sp>
      <p:graphicFrame>
        <p:nvGraphicFramePr>
          <p:cNvPr id="12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056673"/>
              </p:ext>
            </p:extLst>
          </p:nvPr>
        </p:nvGraphicFramePr>
        <p:xfrm>
          <a:off x="3121025" y="2347912"/>
          <a:ext cx="3433762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4" name="Equation" r:id="rId7" imgW="1130040" imgH="431640" progId="Equation.3">
                  <p:embed/>
                </p:oleObj>
              </mc:Choice>
              <mc:Fallback>
                <p:oleObj name="Equation" r:id="rId7" imgW="1130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2347912"/>
                        <a:ext cx="3433762" cy="130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723538"/>
              </p:ext>
            </p:extLst>
          </p:nvPr>
        </p:nvGraphicFramePr>
        <p:xfrm>
          <a:off x="3738562" y="2987675"/>
          <a:ext cx="2738438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5" name="Equation" r:id="rId9" imgW="901440" imgH="520560" progId="Equation.3">
                  <p:embed/>
                </p:oleObj>
              </mc:Choice>
              <mc:Fallback>
                <p:oleObj name="Equation" r:id="rId9" imgW="9014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2" y="2987675"/>
                        <a:ext cx="2738438" cy="157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2133600" y="4602162"/>
            <a:ext cx="670401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where s</a:t>
            </a:r>
            <a:r>
              <a:rPr lang="en-US" sz="3200" baseline="-25000" dirty="0"/>
              <a:t>p</a:t>
            </a:r>
            <a:r>
              <a:rPr lang="en-US" sz="3200" baseline="30000" dirty="0"/>
              <a:t>2</a:t>
            </a:r>
            <a:r>
              <a:rPr lang="en-US" sz="3200" dirty="0"/>
              <a:t> is </a:t>
            </a:r>
            <a:r>
              <a:rPr lang="en-US" sz="3200" dirty="0" smtClean="0"/>
              <a:t>the </a:t>
            </a:r>
            <a:r>
              <a:rPr lang="en-US" sz="3200" dirty="0"/>
              <a:t>pooled sample </a:t>
            </a:r>
            <a:r>
              <a:rPr lang="en-US" sz="3200" dirty="0" smtClean="0"/>
              <a:t>variance</a:t>
            </a:r>
            <a:endParaRPr lang="en-US" sz="3200" dirty="0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521325" y="2316162"/>
            <a:ext cx="679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- 0</a:t>
            </a: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2200275" y="6278562"/>
            <a:ext cx="2600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df</a:t>
            </a:r>
            <a:r>
              <a:rPr lang="en-US" sz="3200" dirty="0">
                <a:solidFill>
                  <a:schemeClr val="accent1"/>
                </a:solidFill>
              </a:rPr>
              <a:t> = n</a:t>
            </a:r>
            <a:r>
              <a:rPr lang="en-US" sz="3200" baseline="-25000" dirty="0">
                <a:solidFill>
                  <a:schemeClr val="accent1"/>
                </a:solidFill>
              </a:rPr>
              <a:t>1</a:t>
            </a:r>
            <a:r>
              <a:rPr lang="en-US" sz="3200" dirty="0">
                <a:solidFill>
                  <a:schemeClr val="accent1"/>
                </a:solidFill>
              </a:rPr>
              <a:t> + n</a:t>
            </a:r>
            <a:r>
              <a:rPr lang="en-US" sz="3200" baseline="-25000" dirty="0">
                <a:solidFill>
                  <a:schemeClr val="accent1"/>
                </a:solidFill>
              </a:rPr>
              <a:t>2</a:t>
            </a:r>
            <a:r>
              <a:rPr lang="en-US" sz="3200" dirty="0">
                <a:solidFill>
                  <a:schemeClr val="accent1"/>
                </a:solidFill>
              </a:rPr>
              <a:t> - 2</a:t>
            </a: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 rot="20317763">
            <a:off x="6443662" y="3440112"/>
            <a:ext cx="1143000" cy="76200"/>
          </a:xfrm>
          <a:prstGeom prst="rightArrow">
            <a:avLst>
              <a:gd name="adj1" fmla="val 50000"/>
              <a:gd name="adj2" fmla="val 3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92508"/>
              </p:ext>
            </p:extLst>
          </p:nvPr>
        </p:nvGraphicFramePr>
        <p:xfrm>
          <a:off x="7545387" y="2782887"/>
          <a:ext cx="14271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6" name="Equation" r:id="rId11" imgW="469800" imgH="215640" progId="Equation.3">
                  <p:embed/>
                </p:oleObj>
              </mc:Choice>
              <mc:Fallback>
                <p:oleObj name="Equation" r:id="rId11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387" y="2782887"/>
                        <a:ext cx="142716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7554912" y="2849562"/>
            <a:ext cx="1371600" cy="5334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6E5A0C3-CD25-40F7-B54A-B09F78FC4D90}" type="slidenum">
              <a:rPr lang="en-US"/>
              <a:pPr/>
              <a:t>3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/>
              <a:t>2-sample t-test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3505200"/>
          </a:xfrm>
        </p:spPr>
        <p:txBody>
          <a:bodyPr/>
          <a:lstStyle/>
          <a:p>
            <a:r>
              <a:rPr lang="en-US" b="1" dirty="0" smtClean="0"/>
              <a:t>Assume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 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/>
              <a:t>is large </a:t>
            </a:r>
            <a:r>
              <a:rPr lang="en-US" dirty="0" smtClean="0"/>
              <a:t>(to use a </a:t>
            </a:r>
            <a:r>
              <a:rPr lang="en-US" dirty="0"/>
              <a:t>t-distribution)</a:t>
            </a:r>
          </a:p>
          <a:p>
            <a:pPr lvl="2"/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40</a:t>
            </a:r>
            <a:r>
              <a:rPr lang="en-US" dirty="0"/>
              <a:t>, OR</a:t>
            </a:r>
          </a:p>
          <a:p>
            <a:pPr lvl="2"/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15 and </a:t>
            </a:r>
            <a:r>
              <a:rPr lang="en-US" b="1" dirty="0">
                <a:solidFill>
                  <a:schemeClr val="accent1"/>
                </a:solidFill>
              </a:rPr>
              <a:t>both</a:t>
            </a:r>
            <a:r>
              <a:rPr lang="en-US" dirty="0"/>
              <a:t> </a:t>
            </a:r>
            <a:r>
              <a:rPr lang="en-US" dirty="0" smtClean="0"/>
              <a:t>histograms are </a:t>
            </a:r>
            <a:r>
              <a:rPr lang="en-US" dirty="0"/>
              <a:t>not strongly skewed, OR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both</a:t>
            </a:r>
            <a:r>
              <a:rPr lang="en-US" dirty="0"/>
              <a:t> </a:t>
            </a:r>
            <a:r>
              <a:rPr lang="en-US" dirty="0" smtClean="0"/>
              <a:t>histograms are </a:t>
            </a:r>
            <a:r>
              <a:rPr lang="en-US" dirty="0"/>
              <a:t>approximately normal</a:t>
            </a:r>
          </a:p>
          <a:p>
            <a:pPr lvl="1"/>
            <a:r>
              <a:rPr lang="en-US" dirty="0"/>
              <a:t> the two samples are independent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00200" y="43434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Are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1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&amp;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2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parameters or statistics?</a:t>
            </a:r>
          </a:p>
          <a:p>
            <a:r>
              <a:rPr lang="en-US" kern="0" dirty="0" smtClean="0"/>
              <a:t>Hypothesis Test -- </a:t>
            </a:r>
            <a:r>
              <a:rPr lang="en-US" b="1" kern="0" dirty="0" err="1" smtClean="0">
                <a:solidFill>
                  <a:schemeClr val="accent1"/>
                </a:solidFill>
              </a:rPr>
              <a:t>Levene’s</a:t>
            </a:r>
            <a:r>
              <a:rPr lang="en-US" b="1" kern="0" dirty="0" smtClean="0">
                <a:solidFill>
                  <a:schemeClr val="accent1"/>
                </a:solidFill>
              </a:rPr>
              <a:t> Test</a:t>
            </a:r>
            <a:endParaRPr lang="en-US" kern="0" dirty="0" smtClean="0"/>
          </a:p>
          <a:p>
            <a:pPr lvl="1"/>
            <a:r>
              <a:rPr lang="en-US" kern="0" dirty="0" smtClean="0"/>
              <a:t>H</a:t>
            </a:r>
            <a:r>
              <a:rPr lang="en-US" kern="0" baseline="-25000" dirty="0" smtClean="0"/>
              <a:t>o</a:t>
            </a:r>
            <a:r>
              <a:rPr lang="en-US" kern="0" dirty="0" smtClean="0"/>
              <a:t>: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1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=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2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   vs  H</a:t>
            </a:r>
            <a:r>
              <a:rPr lang="en-US" kern="0" baseline="-25000" dirty="0" smtClean="0"/>
              <a:t>a</a:t>
            </a:r>
            <a:r>
              <a:rPr lang="en-US" kern="0" dirty="0" smtClean="0"/>
              <a:t>: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1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</a:t>
            </a:r>
            <a:r>
              <a:rPr lang="en-US" kern="0" dirty="0" smtClean="0">
                <a:sym typeface="Symbol" pitchFamily="18" charset="2"/>
              </a:rPr>
              <a:t>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2</a:t>
            </a:r>
            <a:r>
              <a:rPr lang="en-US" kern="0" baseline="30000" dirty="0" smtClean="0"/>
              <a:t>2</a:t>
            </a:r>
          </a:p>
          <a:p>
            <a:pPr lvl="1"/>
            <a:r>
              <a:rPr lang="en-US" kern="0" dirty="0" smtClean="0"/>
              <a:t>What do you do with the p-value?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781E6F4-6155-4046-98DF-43015C2C0681}" type="slidenum">
              <a:rPr lang="en-US"/>
              <a:pPr/>
              <a:t>4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Levene’s Test Summary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r>
              <a:rPr lang="en-US" dirty="0"/>
              <a:t>A hypothesis test within a hypothesis test.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Small </a:t>
            </a:r>
            <a:r>
              <a:rPr lang="en-US" dirty="0">
                <a:solidFill>
                  <a:schemeClr val="accent1"/>
                </a:solidFill>
              </a:rPr>
              <a:t>p-values mean the variances are unequal.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Levene’s</a:t>
            </a:r>
            <a:r>
              <a:rPr lang="en-US" dirty="0" smtClean="0"/>
              <a:t> </a:t>
            </a:r>
            <a:r>
              <a:rPr lang="en-US" dirty="0"/>
              <a:t>test is a </a:t>
            </a:r>
            <a:r>
              <a:rPr lang="en-US" dirty="0" smtClean="0"/>
              <a:t>reject, can </a:t>
            </a:r>
            <a:r>
              <a:rPr lang="en-US" dirty="0"/>
              <a:t>not </a:t>
            </a:r>
            <a:r>
              <a:rPr lang="en-US" dirty="0" smtClean="0"/>
              <a:t>continue with </a:t>
            </a:r>
            <a:r>
              <a:rPr lang="en-US" dirty="0"/>
              <a:t>the 2-sample t-test </a:t>
            </a:r>
            <a:r>
              <a:rPr lang="en-US" dirty="0" smtClean="0"/>
              <a:t>(</a:t>
            </a:r>
            <a:r>
              <a:rPr lang="en-US" i="1" dirty="0" smtClean="0"/>
              <a:t>as presented here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F998900-995F-486D-8EBB-08A3631BCAE7}" type="slidenum">
              <a:rPr lang="en-US"/>
              <a:pPr/>
              <a:t>5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334000"/>
          </a:xfrm>
        </p:spPr>
        <p:txBody>
          <a:bodyPr/>
          <a:lstStyle/>
          <a:p>
            <a:r>
              <a:rPr lang="en-US" sz="2800" dirty="0"/>
              <a:t>A study of the effect of caffeine on muscle metabolism used 36 male volunteers who each underwent arm exercise tests.  Eighteen of the men were randomly selected to take a capsule containing pure caffeine one hour before the test.  The other men received a placebo capsule.  During each exercise the subject's respiratory exchange ratio (RER) was measured. [</a:t>
            </a:r>
            <a:r>
              <a:rPr lang="en-US" sz="2800" i="1" dirty="0"/>
              <a:t>RER is the ratio of CO</a:t>
            </a:r>
            <a:r>
              <a:rPr lang="en-US" sz="2800" i="1" baseline="-25000" dirty="0"/>
              <a:t>2</a:t>
            </a:r>
            <a:r>
              <a:rPr lang="en-US" sz="2800" i="1" dirty="0"/>
              <a:t> produced to O</a:t>
            </a:r>
            <a:r>
              <a:rPr lang="en-US" sz="2800" i="1" baseline="-25000" dirty="0"/>
              <a:t>2</a:t>
            </a:r>
            <a:r>
              <a:rPr lang="en-US" sz="2800" i="1" dirty="0"/>
              <a:t> consumed and is an indicator of whether energy is being obtained from carbohydrates or </a:t>
            </a:r>
            <a:r>
              <a:rPr lang="en-US" sz="2800" i="1" dirty="0" smtClean="0"/>
              <a:t>fats</a:t>
            </a:r>
            <a:r>
              <a:rPr lang="en-US" sz="2800" dirty="0"/>
              <a:t>]</a:t>
            </a:r>
            <a:r>
              <a:rPr lang="en-US" sz="2800" dirty="0" smtClean="0"/>
              <a:t>.  </a:t>
            </a:r>
            <a:r>
              <a:rPr lang="en-US" sz="2800" dirty="0"/>
              <a:t>The question of interest to the experimenter was whether, on average and at the 5% level, caffeine </a:t>
            </a:r>
            <a:r>
              <a:rPr lang="en-US" sz="2800" dirty="0" smtClean="0"/>
              <a:t>changed mean RER</a:t>
            </a:r>
            <a:r>
              <a:rPr lang="en-US" sz="2800" dirty="0"/>
              <a:t>.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A Full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AEC54EC-D873-43EA-B6A2-D17560EF23B3}" type="slidenum">
              <a:rPr lang="en-US"/>
              <a:pPr/>
              <a:t>6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Group     n  Mean   </a:t>
            </a:r>
            <a:r>
              <a:rPr lang="en-US" sz="2000" b="1" u="sng" dirty="0" err="1" smtClean="0">
                <a:latin typeface="Courier New" pitchFamily="49" charset="0"/>
              </a:rPr>
              <a:t>StDev</a:t>
            </a:r>
            <a:r>
              <a:rPr lang="en-US" sz="2000" b="1" u="sng" dirty="0" smtClean="0">
                <a:latin typeface="Courier New" pitchFamily="49" charset="0"/>
              </a:rPr>
              <a:t>   </a:t>
            </a:r>
            <a:r>
              <a:rPr lang="en-US" sz="2000" b="1" u="sng" dirty="0">
                <a:latin typeface="Courier New" pitchFamily="49" charset="0"/>
              </a:rPr>
              <a:t>Min 1</a:t>
            </a:r>
            <a:r>
              <a:rPr lang="en-US" sz="2000" b="1" u="sng" baseline="30000" dirty="0">
                <a:latin typeface="Courier New" pitchFamily="49" charset="0"/>
              </a:rPr>
              <a:t>st</a:t>
            </a:r>
            <a:r>
              <a:rPr lang="en-US" sz="2000" b="1" u="sng" dirty="0">
                <a:latin typeface="Courier New" pitchFamily="49" charset="0"/>
              </a:rPr>
              <a:t> </a:t>
            </a:r>
            <a:r>
              <a:rPr lang="en-US" sz="2000" b="1" u="sng" dirty="0" err="1">
                <a:latin typeface="Courier New" pitchFamily="49" charset="0"/>
              </a:rPr>
              <a:t>Qu</a:t>
            </a:r>
            <a:r>
              <a:rPr lang="en-US" sz="2000" b="1" u="sng" dirty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 Median 3</a:t>
            </a:r>
            <a:r>
              <a:rPr lang="en-US" sz="2000" b="1" u="sng" baseline="30000" dirty="0" smtClean="0">
                <a:latin typeface="Courier New" pitchFamily="49" charset="0"/>
              </a:rPr>
              <a:t>rd</a:t>
            </a:r>
            <a:r>
              <a:rPr lang="en-US" sz="2000" b="1" u="sng" dirty="0" smtClean="0">
                <a:latin typeface="Courier New" pitchFamily="49" charset="0"/>
              </a:rPr>
              <a:t> </a:t>
            </a:r>
            <a:r>
              <a:rPr lang="en-US" sz="2000" b="1" u="sng" dirty="0" err="1">
                <a:latin typeface="Courier New" pitchFamily="49" charset="0"/>
              </a:rPr>
              <a:t>Qu</a:t>
            </a:r>
            <a:r>
              <a:rPr lang="en-US" sz="2000" b="1" u="sng" dirty="0">
                <a:latin typeface="Courier New" pitchFamily="49" charset="0"/>
              </a:rPr>
              <a:t>   </a:t>
            </a:r>
            <a:r>
              <a:rPr lang="en-US" sz="2000" b="1" u="sng" dirty="0" smtClean="0">
                <a:latin typeface="Courier New" pitchFamily="49" charset="0"/>
              </a:rPr>
              <a:t>Max</a:t>
            </a:r>
            <a:endParaRPr lang="en-US" sz="2000" b="1" u="sng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</a:rPr>
              <a:t>Caffeine </a:t>
            </a:r>
            <a:r>
              <a:rPr lang="en-US" sz="2000" dirty="0" smtClean="0">
                <a:latin typeface="Courier New" pitchFamily="49" charset="0"/>
              </a:rPr>
              <a:t>18  94.22  4.870  84.0  </a:t>
            </a:r>
            <a:r>
              <a:rPr lang="en-US" sz="2000" dirty="0">
                <a:latin typeface="Courier New" pitchFamily="49" charset="0"/>
              </a:rPr>
              <a:t>93.00  94.00 </a:t>
            </a:r>
            <a:r>
              <a:rPr lang="en-US" sz="2000" dirty="0" smtClean="0">
                <a:latin typeface="Courier New" pitchFamily="49" charset="0"/>
              </a:rPr>
              <a:t> 96.75 105.0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Placebo  18 100.10  5.795  89.0  96.25 </a:t>
            </a:r>
            <a:r>
              <a:rPr lang="en-US" sz="2000" dirty="0">
                <a:latin typeface="Courier New" pitchFamily="49" charset="0"/>
              </a:rPr>
              <a:t>100.50 </a:t>
            </a:r>
            <a:r>
              <a:rPr lang="en-US" sz="2000" dirty="0" smtClean="0">
                <a:latin typeface="Courier New" pitchFamily="49" charset="0"/>
              </a:rPr>
              <a:t>103.00 109.0</a:t>
            </a:r>
            <a:endParaRPr lang="en-US" sz="1200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Levene’s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Test p-value = 0.1993</a:t>
            </a:r>
          </a:p>
        </p:txBody>
      </p:sp>
      <p:sp>
        <p:nvSpPr>
          <p:cNvPr id="195668" name="Rectangle 8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A Full Example</a:t>
            </a:r>
          </a:p>
        </p:txBody>
      </p:sp>
      <p:grpSp>
        <p:nvGrpSpPr>
          <p:cNvPr id="195663" name="Group 195662"/>
          <p:cNvGrpSpPr/>
          <p:nvPr/>
        </p:nvGrpSpPr>
        <p:grpSpPr>
          <a:xfrm>
            <a:off x="1008061" y="3124200"/>
            <a:ext cx="7028553" cy="3438832"/>
            <a:chOff x="1008061" y="3200400"/>
            <a:chExt cx="7028553" cy="3438832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471738" y="3200400"/>
              <a:ext cx="108585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Caffeine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75626" y="6380470"/>
              <a:ext cx="49212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 rot="16200000">
              <a:off x="643730" y="4590046"/>
              <a:ext cx="9874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686614" y="5926348"/>
              <a:ext cx="24717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68661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1803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6756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1693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630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1583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32626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263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5216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015351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453501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1692275" y="3579813"/>
              <a:ext cx="0" cy="2344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1581150" y="592455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581150" y="55911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1581150" y="525780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1581150" y="492442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1581150" y="457993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1581150" y="424656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1581150" y="391318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1581150" y="357981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1372393" y="576162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84" name="Rectangle 31"/>
            <p:cNvSpPr>
              <a:spLocks noChangeArrowheads="1"/>
            </p:cNvSpPr>
            <p:nvPr/>
          </p:nvSpPr>
          <p:spPr bwMode="auto">
            <a:xfrm rot="16200000">
              <a:off x="1372393" y="509487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87" name="Rectangle 33"/>
            <p:cNvSpPr>
              <a:spLocks noChangeArrowheads="1"/>
            </p:cNvSpPr>
            <p:nvPr/>
          </p:nvSpPr>
          <p:spPr bwMode="auto">
            <a:xfrm rot="16200000">
              <a:off x="1372393" y="441700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89" name="Rectangle 35"/>
            <p:cNvSpPr>
              <a:spLocks noChangeArrowheads="1"/>
            </p:cNvSpPr>
            <p:nvPr/>
          </p:nvSpPr>
          <p:spPr bwMode="auto">
            <a:xfrm rot="16200000">
              <a:off x="1372393" y="375025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91" name="Rectangle 37"/>
            <p:cNvSpPr>
              <a:spLocks noChangeArrowheads="1"/>
            </p:cNvSpPr>
            <p:nvPr/>
          </p:nvSpPr>
          <p:spPr bwMode="auto">
            <a:xfrm>
              <a:off x="1686614" y="5591175"/>
              <a:ext cx="493713" cy="3333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92" name="Rectangle 38"/>
            <p:cNvSpPr>
              <a:spLocks noChangeArrowheads="1"/>
            </p:cNvSpPr>
            <p:nvPr/>
          </p:nvSpPr>
          <p:spPr bwMode="auto">
            <a:xfrm>
              <a:off x="2180326" y="4924425"/>
              <a:ext cx="495300" cy="10001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93" name="Rectangle 39"/>
            <p:cNvSpPr>
              <a:spLocks noChangeArrowheads="1"/>
            </p:cNvSpPr>
            <p:nvPr/>
          </p:nvSpPr>
          <p:spPr bwMode="auto">
            <a:xfrm>
              <a:off x="2675626" y="3579813"/>
              <a:ext cx="493713" cy="2344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94" name="Rectangle 40"/>
            <p:cNvSpPr>
              <a:spLocks noChangeArrowheads="1"/>
            </p:cNvSpPr>
            <p:nvPr/>
          </p:nvSpPr>
          <p:spPr bwMode="auto">
            <a:xfrm>
              <a:off x="3169339" y="3913188"/>
              <a:ext cx="493713" cy="201136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95" name="Rectangle 41"/>
            <p:cNvSpPr>
              <a:spLocks noChangeArrowheads="1"/>
            </p:cNvSpPr>
            <p:nvPr/>
          </p:nvSpPr>
          <p:spPr bwMode="auto">
            <a:xfrm>
              <a:off x="3663051" y="5591175"/>
              <a:ext cx="495300" cy="3333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96" name="Rectangle 42"/>
            <p:cNvSpPr>
              <a:spLocks noChangeArrowheads="1"/>
            </p:cNvSpPr>
            <p:nvPr/>
          </p:nvSpPr>
          <p:spPr bwMode="auto">
            <a:xfrm>
              <a:off x="6159500" y="3200400"/>
              <a:ext cx="1050925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Placebo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97" name="Rectangle 43"/>
            <p:cNvSpPr>
              <a:spLocks noChangeArrowheads="1"/>
            </p:cNvSpPr>
            <p:nvPr/>
          </p:nvSpPr>
          <p:spPr bwMode="auto">
            <a:xfrm>
              <a:off x="6345926" y="6380470"/>
              <a:ext cx="49212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98" name="Rectangle 44"/>
            <p:cNvSpPr>
              <a:spLocks noChangeArrowheads="1"/>
            </p:cNvSpPr>
            <p:nvPr/>
          </p:nvSpPr>
          <p:spPr bwMode="auto">
            <a:xfrm rot="16200000">
              <a:off x="4301330" y="4588459"/>
              <a:ext cx="9874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99" name="Line 45"/>
            <p:cNvSpPr>
              <a:spLocks noChangeShapeType="1"/>
            </p:cNvSpPr>
            <p:nvPr/>
          </p:nvSpPr>
          <p:spPr bwMode="auto">
            <a:xfrm>
              <a:off x="5356914" y="5926348"/>
              <a:ext cx="24701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0" name="Line 46"/>
            <p:cNvSpPr>
              <a:spLocks noChangeShapeType="1"/>
            </p:cNvSpPr>
            <p:nvPr/>
          </p:nvSpPr>
          <p:spPr bwMode="auto">
            <a:xfrm>
              <a:off x="535691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1" name="Line 47"/>
            <p:cNvSpPr>
              <a:spLocks noChangeShapeType="1"/>
            </p:cNvSpPr>
            <p:nvPr/>
          </p:nvSpPr>
          <p:spPr bwMode="auto">
            <a:xfrm>
              <a:off x="58506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2" name="Line 48"/>
            <p:cNvSpPr>
              <a:spLocks noChangeShapeType="1"/>
            </p:cNvSpPr>
            <p:nvPr/>
          </p:nvSpPr>
          <p:spPr bwMode="auto">
            <a:xfrm>
              <a:off x="63443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3" name="Line 49"/>
            <p:cNvSpPr>
              <a:spLocks noChangeShapeType="1"/>
            </p:cNvSpPr>
            <p:nvPr/>
          </p:nvSpPr>
          <p:spPr bwMode="auto">
            <a:xfrm>
              <a:off x="68396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4" name="Line 50"/>
            <p:cNvSpPr>
              <a:spLocks noChangeShapeType="1"/>
            </p:cNvSpPr>
            <p:nvPr/>
          </p:nvSpPr>
          <p:spPr bwMode="auto">
            <a:xfrm>
              <a:off x="73333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5" name="Line 51"/>
            <p:cNvSpPr>
              <a:spLocks noChangeShapeType="1"/>
            </p:cNvSpPr>
            <p:nvPr/>
          </p:nvSpPr>
          <p:spPr bwMode="auto">
            <a:xfrm>
              <a:off x="782706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6" name="Rectangle 52"/>
            <p:cNvSpPr>
              <a:spLocks noChangeArrowheads="1"/>
            </p:cNvSpPr>
            <p:nvPr/>
          </p:nvSpPr>
          <p:spPr bwMode="auto">
            <a:xfrm>
              <a:off x="5202926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07" name="Rectangle 53"/>
            <p:cNvSpPr>
              <a:spLocks noChangeArrowheads="1"/>
            </p:cNvSpPr>
            <p:nvPr/>
          </p:nvSpPr>
          <p:spPr bwMode="auto">
            <a:xfrm>
              <a:off x="56966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08" name="Rectangle 54"/>
            <p:cNvSpPr>
              <a:spLocks noChangeArrowheads="1"/>
            </p:cNvSpPr>
            <p:nvPr/>
          </p:nvSpPr>
          <p:spPr bwMode="auto">
            <a:xfrm>
              <a:off x="6190351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09" name="Rectangle 55"/>
            <p:cNvSpPr>
              <a:spLocks noChangeArrowheads="1"/>
            </p:cNvSpPr>
            <p:nvPr/>
          </p:nvSpPr>
          <p:spPr bwMode="auto">
            <a:xfrm>
              <a:off x="6630089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10" name="Rectangle 56"/>
            <p:cNvSpPr>
              <a:spLocks noChangeArrowheads="1"/>
            </p:cNvSpPr>
            <p:nvPr/>
          </p:nvSpPr>
          <p:spPr bwMode="auto">
            <a:xfrm>
              <a:off x="7617514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11" name="Line 57"/>
            <p:cNvSpPr>
              <a:spLocks noChangeShapeType="1"/>
            </p:cNvSpPr>
            <p:nvPr/>
          </p:nvSpPr>
          <p:spPr bwMode="auto">
            <a:xfrm flipV="1">
              <a:off x="5349875" y="3579813"/>
              <a:ext cx="0" cy="2344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12" name="Line 58"/>
            <p:cNvSpPr>
              <a:spLocks noChangeShapeType="1"/>
            </p:cNvSpPr>
            <p:nvPr/>
          </p:nvSpPr>
          <p:spPr bwMode="auto">
            <a:xfrm flipH="1">
              <a:off x="5238750" y="592455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13" name="Line 59"/>
            <p:cNvSpPr>
              <a:spLocks noChangeShapeType="1"/>
            </p:cNvSpPr>
            <p:nvPr/>
          </p:nvSpPr>
          <p:spPr bwMode="auto">
            <a:xfrm flipH="1">
              <a:off x="5238750" y="552926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14" name="Line 60"/>
            <p:cNvSpPr>
              <a:spLocks noChangeShapeType="1"/>
            </p:cNvSpPr>
            <p:nvPr/>
          </p:nvSpPr>
          <p:spPr bwMode="auto">
            <a:xfrm flipH="1">
              <a:off x="5238750" y="51466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15" name="Line 61"/>
            <p:cNvSpPr>
              <a:spLocks noChangeShapeType="1"/>
            </p:cNvSpPr>
            <p:nvPr/>
          </p:nvSpPr>
          <p:spPr bwMode="auto">
            <a:xfrm flipH="1">
              <a:off x="5238750" y="47529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48" name="Line 62"/>
            <p:cNvSpPr>
              <a:spLocks noChangeShapeType="1"/>
            </p:cNvSpPr>
            <p:nvPr/>
          </p:nvSpPr>
          <p:spPr bwMode="auto">
            <a:xfrm flipH="1">
              <a:off x="5238750" y="435768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49" name="Line 63"/>
            <p:cNvSpPr>
              <a:spLocks noChangeShapeType="1"/>
            </p:cNvSpPr>
            <p:nvPr/>
          </p:nvSpPr>
          <p:spPr bwMode="auto">
            <a:xfrm flipH="1">
              <a:off x="5238750" y="397510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50" name="Line 64"/>
            <p:cNvSpPr>
              <a:spLocks noChangeShapeType="1"/>
            </p:cNvSpPr>
            <p:nvPr/>
          </p:nvSpPr>
          <p:spPr bwMode="auto">
            <a:xfrm flipH="1">
              <a:off x="5238750" y="357981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51" name="Rectangle 65"/>
            <p:cNvSpPr>
              <a:spLocks noChangeArrowheads="1"/>
            </p:cNvSpPr>
            <p:nvPr/>
          </p:nvSpPr>
          <p:spPr bwMode="auto">
            <a:xfrm rot="16200000">
              <a:off x="5029993" y="576162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53" name="Rectangle 67"/>
            <p:cNvSpPr>
              <a:spLocks noChangeArrowheads="1"/>
            </p:cNvSpPr>
            <p:nvPr/>
          </p:nvSpPr>
          <p:spPr bwMode="auto">
            <a:xfrm rot="16200000">
              <a:off x="5029993" y="498215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55" name="Rectangle 69"/>
            <p:cNvSpPr>
              <a:spLocks noChangeArrowheads="1"/>
            </p:cNvSpPr>
            <p:nvPr/>
          </p:nvSpPr>
          <p:spPr bwMode="auto">
            <a:xfrm rot="16200000">
              <a:off x="5029993" y="419317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57" name="Rectangle 71"/>
            <p:cNvSpPr>
              <a:spLocks noChangeArrowheads="1"/>
            </p:cNvSpPr>
            <p:nvPr/>
          </p:nvSpPr>
          <p:spPr bwMode="auto">
            <a:xfrm rot="16200000">
              <a:off x="5029993" y="3415296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58" name="Rectangle 72"/>
            <p:cNvSpPr>
              <a:spLocks noChangeArrowheads="1"/>
            </p:cNvSpPr>
            <p:nvPr/>
          </p:nvSpPr>
          <p:spPr bwMode="auto">
            <a:xfrm>
              <a:off x="5356914" y="5529263"/>
              <a:ext cx="493713" cy="39528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59" name="Rectangle 73"/>
            <p:cNvSpPr>
              <a:spLocks noChangeArrowheads="1"/>
            </p:cNvSpPr>
            <p:nvPr/>
          </p:nvSpPr>
          <p:spPr bwMode="auto">
            <a:xfrm>
              <a:off x="5850626" y="5146675"/>
              <a:ext cx="493713" cy="7778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60" name="Rectangle 74"/>
            <p:cNvSpPr>
              <a:spLocks noChangeArrowheads="1"/>
            </p:cNvSpPr>
            <p:nvPr/>
          </p:nvSpPr>
          <p:spPr bwMode="auto">
            <a:xfrm>
              <a:off x="6344339" y="3579813"/>
              <a:ext cx="495300" cy="2344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61" name="Rectangle 75"/>
            <p:cNvSpPr>
              <a:spLocks noChangeArrowheads="1"/>
            </p:cNvSpPr>
            <p:nvPr/>
          </p:nvSpPr>
          <p:spPr bwMode="auto">
            <a:xfrm>
              <a:off x="6839639" y="3975100"/>
              <a:ext cx="493713" cy="19494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62" name="Rectangle 76"/>
            <p:cNvSpPr>
              <a:spLocks noChangeArrowheads="1"/>
            </p:cNvSpPr>
            <p:nvPr/>
          </p:nvSpPr>
          <p:spPr bwMode="auto">
            <a:xfrm>
              <a:off x="7333351" y="4357688"/>
              <a:ext cx="493713" cy="156686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7158248" y="6121343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985186" y="6119909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7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257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b="1" dirty="0" smtClean="0"/>
              <a:t>1)  State </a:t>
            </a:r>
            <a:r>
              <a:rPr lang="en-US" sz="2400" b="1" dirty="0"/>
              <a:t>the rejection criterion (</a:t>
            </a:r>
            <a:r>
              <a:rPr lang="en-US" sz="2400" b="1" dirty="0">
                <a:latin typeface="Symbol" pitchFamily="18" charset="2"/>
              </a:rPr>
              <a:t>a</a:t>
            </a:r>
            <a:r>
              <a:rPr lang="en-US" sz="2400" b="1" dirty="0" smtClean="0"/>
              <a:t>)</a:t>
            </a:r>
          </a:p>
          <a:p>
            <a:pPr marL="609600" indent="-609600">
              <a:buNone/>
            </a:pPr>
            <a:r>
              <a:rPr lang="en-US" sz="2400" dirty="0" smtClean="0">
                <a:latin typeface="Symbol" panose="05050102010706020507" pitchFamily="18" charset="2"/>
              </a:rPr>
              <a:t>a</a:t>
            </a:r>
            <a:r>
              <a:rPr lang="en-US" sz="2400" dirty="0" smtClean="0"/>
              <a:t>=0.05</a:t>
            </a:r>
          </a:p>
          <a:p>
            <a:pPr marL="609600" indent="-609600">
              <a:buNone/>
            </a:pP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 smtClean="0"/>
              <a:t>2)  State </a:t>
            </a:r>
            <a:r>
              <a:rPr lang="en-US" sz="2400" b="1" dirty="0"/>
              <a:t>the null &amp;</a:t>
            </a:r>
            <a:r>
              <a:rPr lang="en-US" sz="2400" b="1" dirty="0" smtClean="0"/>
              <a:t> </a:t>
            </a:r>
            <a:r>
              <a:rPr lang="en-US" sz="2400" b="1" dirty="0"/>
              <a:t>alternative </a:t>
            </a:r>
            <a:r>
              <a:rPr lang="en-US" sz="2400" b="1" dirty="0" smtClean="0"/>
              <a:t>hypotheses, define the parameter(s)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baseline="-25000" dirty="0" smtClean="0"/>
              <a:t>c</a:t>
            </a:r>
            <a:r>
              <a:rPr lang="en-US" sz="2400" dirty="0" smtClean="0">
                <a:latin typeface="Symbol" panose="05050102010706020507" pitchFamily="18" charset="2"/>
              </a:rPr>
              <a:t>-</a:t>
            </a:r>
            <a:r>
              <a:rPr lang="en-US" sz="2400" dirty="0" err="1" smtClean="0">
                <a:latin typeface="Symbol" panose="05050102010706020507" pitchFamily="18" charset="2"/>
              </a:rPr>
              <a:t>m</a:t>
            </a:r>
            <a:r>
              <a:rPr lang="en-US" sz="2400" baseline="-25000" dirty="0" err="1" smtClean="0"/>
              <a:t>p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0</a:t>
            </a:r>
          </a:p>
          <a:p>
            <a:pPr marL="1941513" indent="-1941513"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baseline="-25000" dirty="0" smtClean="0"/>
              <a:t>c</a:t>
            </a:r>
            <a:r>
              <a:rPr lang="en-US" sz="2400" dirty="0" smtClean="0">
                <a:latin typeface="Symbol" panose="05050102010706020507" pitchFamily="18" charset="2"/>
              </a:rPr>
              <a:t>-</a:t>
            </a:r>
            <a:r>
              <a:rPr lang="en-US" sz="2400" dirty="0" err="1" smtClean="0">
                <a:latin typeface="Symbol" panose="05050102010706020507" pitchFamily="18" charset="2"/>
              </a:rPr>
              <a:t>m</a:t>
            </a:r>
            <a:r>
              <a:rPr lang="en-US" sz="2400" baseline="-25000" dirty="0" err="1" smtClean="0"/>
              <a:t>p</a:t>
            </a:r>
            <a:r>
              <a:rPr lang="en-US" sz="2400" baseline="-250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 </a:t>
            </a:r>
            <a:r>
              <a:rPr lang="en-US" sz="2400" dirty="0" smtClean="0"/>
              <a:t>0</a:t>
            </a:r>
            <a:endParaRPr lang="en-US" sz="2400" dirty="0"/>
          </a:p>
          <a:p>
            <a:pPr marL="1941513" indent="-1941513">
              <a:buFontTx/>
              <a:buNone/>
            </a:pPr>
            <a:endParaRPr lang="en-US" sz="2400" dirty="0" smtClean="0"/>
          </a:p>
          <a:p>
            <a:pPr marL="1941513" indent="-1941513">
              <a:buFontTx/>
              <a:buNone/>
            </a:pPr>
            <a:r>
              <a:rPr lang="en-US" sz="2400" dirty="0" smtClean="0"/>
              <a:t>where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baseline="-25000" dirty="0"/>
              <a:t>c</a:t>
            </a:r>
            <a:r>
              <a:rPr lang="en-US" sz="2400" dirty="0" smtClean="0"/>
              <a:t> is mean RER for all males given the caffeine pill</a:t>
            </a:r>
          </a:p>
          <a:p>
            <a:pPr marL="1941513" indent="-1941513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dirty="0" err="1" smtClean="0">
                <a:latin typeface="Symbol" panose="05050102010706020507" pitchFamily="18" charset="2"/>
              </a:rPr>
              <a:t>m</a:t>
            </a:r>
            <a:r>
              <a:rPr lang="en-US" sz="2400" baseline="-25000" dirty="0" err="1"/>
              <a:t>p</a:t>
            </a:r>
            <a:r>
              <a:rPr lang="en-US" sz="2400" dirty="0" smtClean="0"/>
              <a:t> </a:t>
            </a:r>
            <a:r>
              <a:rPr lang="en-US" sz="2400" dirty="0"/>
              <a:t>is mean RER for all males given the </a:t>
            </a:r>
            <a:r>
              <a:rPr lang="en-US" sz="2400" dirty="0" smtClean="0"/>
              <a:t>placebo</a:t>
            </a:r>
          </a:p>
          <a:p>
            <a:pPr marL="1941513" indent="-1941513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6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8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3)  Determine which test to perform – Explain!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2-sample t-test … because …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(a) two populations were considered (caffeine and placebo groups),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(b) the populations are independent (there is no connection between males in the two groups), and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(c) a quantitative variable (RER) was recorded.</a:t>
            </a:r>
          </a:p>
          <a:p>
            <a:pPr marL="609600" indent="-609600">
              <a:buFontTx/>
              <a:buNone/>
            </a:pP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4)  Collect the data (address type of study and randomization)</a:t>
            </a:r>
          </a:p>
          <a:p>
            <a:pPr marL="609600" indent="-609600">
              <a:buFontTx/>
              <a:buNone/>
            </a:pPr>
            <a:r>
              <a:rPr lang="en-US" sz="2400" dirty="0"/>
              <a:t>(i) </a:t>
            </a:r>
            <a:r>
              <a:rPr lang="en-US" sz="2400" dirty="0" smtClean="0"/>
              <a:t>Experiment (pill was controlled by experimenter to form treatments)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dirty="0"/>
              <a:t>(ii) </a:t>
            </a:r>
            <a:r>
              <a:rPr lang="en-US" sz="2400" dirty="0" smtClean="0"/>
              <a:t>Random allocation of individuals to treatments, but not random selection from population for inclusion in the experiment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91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9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5</a:t>
            </a:r>
            <a:r>
              <a:rPr lang="en-US" sz="2400" b="1" dirty="0"/>
              <a:t>)  Check all necessary </a:t>
            </a:r>
            <a:r>
              <a:rPr lang="en-US" sz="2400" b="1" dirty="0" smtClean="0"/>
              <a:t>assumption(s)</a:t>
            </a:r>
            <a:endParaRPr lang="en-US" sz="2400" b="1" dirty="0"/>
          </a:p>
          <a:p>
            <a:pPr marL="609600" indent="-609600">
              <a:buFontTx/>
              <a:buAutoNum type="romanLcParenBoth"/>
            </a:pPr>
            <a:r>
              <a:rPr lang="en-US" sz="2400" dirty="0" err="1" smtClean="0"/>
              <a:t>n</a:t>
            </a:r>
            <a:r>
              <a:rPr lang="en-US" sz="2400" baseline="-25000" dirty="0" err="1" smtClean="0"/>
              <a:t>c</a:t>
            </a:r>
            <a:r>
              <a:rPr lang="en-US" sz="2400" dirty="0" err="1" smtClean="0"/>
              <a:t>+n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 = 18+18 = 36 &gt;15 and histograms not strongly skewed</a:t>
            </a:r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AutoNum type="romanLcParenBoth"/>
            </a:pPr>
            <a:endParaRPr lang="en-US" sz="2400" dirty="0"/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AutoNum type="romanLcParenBoth"/>
            </a:pPr>
            <a:endParaRPr lang="en-US" sz="2400" dirty="0"/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AutoNum type="romanLcParenBoth"/>
            </a:pPr>
            <a:endParaRPr lang="en-US" sz="2400" dirty="0"/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dirty="0" smtClean="0"/>
              <a:t>(ii) Two samples are independent</a:t>
            </a:r>
          </a:p>
          <a:p>
            <a:pPr marL="609600" indent="-609600">
              <a:buFontTx/>
              <a:buNone/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990600" y="2133600"/>
            <a:ext cx="7028553" cy="3438832"/>
            <a:chOff x="1008061" y="3200400"/>
            <a:chExt cx="7028553" cy="343883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471738" y="3200400"/>
              <a:ext cx="108585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Caffeine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75626" y="6380470"/>
              <a:ext cx="49212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 rot="16200000">
              <a:off x="643730" y="4590046"/>
              <a:ext cx="9874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686614" y="5926348"/>
              <a:ext cx="24717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8661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1803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6756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1693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36630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1583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532626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0263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5216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015351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453501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V="1">
              <a:off x="1692275" y="3579813"/>
              <a:ext cx="0" cy="2344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1581150" y="592455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1581150" y="55911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H="1">
              <a:off x="1581150" y="525780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1581150" y="492442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1581150" y="457993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H="1">
              <a:off x="1581150" y="424656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1581150" y="391318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H="1">
              <a:off x="1581150" y="357981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 rot="16200000">
              <a:off x="1372393" y="576162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 rot="16200000">
              <a:off x="1372393" y="509487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 rot="16200000">
              <a:off x="1372393" y="441700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 rot="16200000">
              <a:off x="1372393" y="375025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686614" y="5591175"/>
              <a:ext cx="493713" cy="3333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180326" y="4924425"/>
              <a:ext cx="495300" cy="10001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2675626" y="3579813"/>
              <a:ext cx="493713" cy="2344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169339" y="3913188"/>
              <a:ext cx="493713" cy="201136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663051" y="5591175"/>
              <a:ext cx="495300" cy="3333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6159500" y="3200400"/>
              <a:ext cx="1050925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Placebo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6345926" y="6380470"/>
              <a:ext cx="49212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 rot="16200000">
              <a:off x="4301330" y="4588459"/>
              <a:ext cx="9874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5356914" y="5926348"/>
              <a:ext cx="24701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535691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58506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63443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68396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73333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782706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5202926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56966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6190351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6630089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7617514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V="1">
              <a:off x="5349875" y="3579813"/>
              <a:ext cx="0" cy="2344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H="1">
              <a:off x="5238750" y="592455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 flipH="1">
              <a:off x="5238750" y="552926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H="1">
              <a:off x="5238750" y="51466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5238750" y="47529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H="1">
              <a:off x="5238750" y="435768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 flipH="1">
              <a:off x="5238750" y="397510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 flipH="1">
              <a:off x="5238750" y="357981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 rot="16200000">
              <a:off x="5029993" y="576162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 rot="16200000">
              <a:off x="5029993" y="498215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9"/>
            <p:cNvSpPr>
              <a:spLocks noChangeArrowheads="1"/>
            </p:cNvSpPr>
            <p:nvPr/>
          </p:nvSpPr>
          <p:spPr bwMode="auto">
            <a:xfrm rot="16200000">
              <a:off x="5029993" y="419317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 rot="16200000">
              <a:off x="5029993" y="3415296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5356914" y="5529263"/>
              <a:ext cx="493713" cy="39528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5850626" y="5146675"/>
              <a:ext cx="493713" cy="7778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74"/>
            <p:cNvSpPr>
              <a:spLocks noChangeArrowheads="1"/>
            </p:cNvSpPr>
            <p:nvPr/>
          </p:nvSpPr>
          <p:spPr bwMode="auto">
            <a:xfrm>
              <a:off x="6344339" y="3579813"/>
              <a:ext cx="495300" cy="2344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6839639" y="3975100"/>
              <a:ext cx="493713" cy="19494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7333351" y="4357688"/>
              <a:ext cx="493713" cy="156686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7158248" y="6121343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3985186" y="6119909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08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2646</TotalTime>
  <Words>980</Words>
  <Application>Microsoft Office PowerPoint</Application>
  <PresentationFormat>On-screen Show (4:3)</PresentationFormat>
  <Paragraphs>196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Lucida Console</vt:lpstr>
      <vt:lpstr>Symbol</vt:lpstr>
      <vt:lpstr>Times New Roman</vt:lpstr>
      <vt:lpstr>Default Design</vt:lpstr>
      <vt:lpstr>Equation</vt:lpstr>
      <vt:lpstr>2-Sample t-test -- Examples</vt:lpstr>
      <vt:lpstr>2-sample t-test</vt:lpstr>
      <vt:lpstr>2-sample t-test</vt:lpstr>
      <vt:lpstr>Levene’s Test Summary</vt:lpstr>
      <vt:lpstr>A Full Example</vt:lpstr>
      <vt:lpstr>A Full Example</vt:lpstr>
      <vt:lpstr>Recipe for any Hypothesis Test</vt:lpstr>
      <vt:lpstr>Recipe for any Hypothesis Test</vt:lpstr>
      <vt:lpstr>Recipe for any Hypothesis Test</vt:lpstr>
      <vt:lpstr>Recipe for any Hypothesis Test</vt:lpstr>
      <vt:lpstr>PowerPoint Presentation</vt:lpstr>
      <vt:lpstr>Recipe for any Hypothesis Test</vt:lpstr>
      <vt:lpstr>Recipe for any Hypothesis Test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201</cp:revision>
  <dcterms:created xsi:type="dcterms:W3CDTF">1999-07-28T01:00:17Z</dcterms:created>
  <dcterms:modified xsi:type="dcterms:W3CDTF">2015-12-04T03:39:02Z</dcterms:modified>
</cp:coreProperties>
</file>