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4"/>
  </p:notesMasterIdLst>
  <p:sldIdLst>
    <p:sldId id="407" r:id="rId2"/>
    <p:sldId id="384" r:id="rId3"/>
    <p:sldId id="410" r:id="rId4"/>
    <p:sldId id="442" r:id="rId5"/>
    <p:sldId id="412" r:id="rId6"/>
    <p:sldId id="414" r:id="rId7"/>
    <p:sldId id="416" r:id="rId8"/>
    <p:sldId id="443" r:id="rId9"/>
    <p:sldId id="418" r:id="rId10"/>
    <p:sldId id="419" r:id="rId11"/>
    <p:sldId id="440" r:id="rId12"/>
    <p:sldId id="421"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67" autoAdjust="0"/>
  </p:normalViewPr>
  <p:slideViewPr>
    <p:cSldViewPr>
      <p:cViewPr varScale="1">
        <p:scale>
          <a:sx n="74" d="100"/>
          <a:sy n="74" d="100"/>
        </p:scale>
        <p:origin x="1407" y="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9B984-B6A7-49FB-A682-37E0C963D47B}" type="slidenum">
              <a:rPr lang="en-US"/>
              <a:pPr/>
              <a:t>‹#›</a:t>
            </a:fld>
            <a:endParaRPr lang="en-US"/>
          </a:p>
        </p:txBody>
      </p:sp>
    </p:spTree>
    <p:extLst>
      <p:ext uri="{BB962C8B-B14F-4D97-AF65-F5344CB8AC3E}">
        <p14:creationId xmlns:p14="http://schemas.microsoft.com/office/powerpoint/2010/main" val="2019208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8EA7A-47F8-43D0-82BE-27F58C1575FD}" type="slidenum">
              <a:rPr lang="en-US"/>
              <a:pPr/>
              <a:t>12</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lvl="1"/>
            <a:endParaRPr lang="en-US">
              <a:solidFill>
                <a:schemeClr val="accent1"/>
              </a:solidFill>
              <a:latin typeface="Courier New" pitchFamily="49" charset="0"/>
            </a:endParaRPr>
          </a:p>
        </p:txBody>
      </p:sp>
    </p:spTree>
    <p:extLst>
      <p:ext uri="{BB962C8B-B14F-4D97-AF65-F5344CB8AC3E}">
        <p14:creationId xmlns:p14="http://schemas.microsoft.com/office/powerpoint/2010/main" val="264389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923B47D8-5BB9-4A95-B545-4E28909038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0008312D-1554-4D1C-B88A-CDD130BC990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8DB83659-846D-422D-AC84-89BEB66A4D2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317CCB28-369D-4D3A-86CD-07A1776157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221FCAF7-0EF0-406F-8DE4-BD715B97D05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8CED009F-0B1C-4472-ADF7-AF1898E2633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t-Tests</a:t>
            </a:r>
            <a:endParaRPr lang="en-US"/>
          </a:p>
        </p:txBody>
      </p:sp>
      <p:sp>
        <p:nvSpPr>
          <p:cNvPr id="9" name="Slide Number Placeholder 8"/>
          <p:cNvSpPr>
            <a:spLocks noGrp="1"/>
          </p:cNvSpPr>
          <p:nvPr>
            <p:ph type="sldNum" sz="quarter" idx="12"/>
          </p:nvPr>
        </p:nvSpPr>
        <p:spPr/>
        <p:txBody>
          <a:bodyPr/>
          <a:lstStyle>
            <a:lvl1pPr>
              <a:defRPr/>
            </a:lvl1pPr>
          </a:lstStyle>
          <a:p>
            <a:r>
              <a:rPr lang="en-US"/>
              <a:t>Slide #</a:t>
            </a:r>
            <a:fld id="{4F89E407-F0CC-412D-885A-E4EAFCF1BC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t-Tests</a:t>
            </a:r>
            <a:endParaRPr lang="en-US"/>
          </a:p>
        </p:txBody>
      </p:sp>
      <p:sp>
        <p:nvSpPr>
          <p:cNvPr id="5" name="Slide Number Placeholder 4"/>
          <p:cNvSpPr>
            <a:spLocks noGrp="1"/>
          </p:cNvSpPr>
          <p:nvPr>
            <p:ph type="sldNum" sz="quarter" idx="12"/>
          </p:nvPr>
        </p:nvSpPr>
        <p:spPr/>
        <p:txBody>
          <a:bodyPr/>
          <a:lstStyle>
            <a:lvl1pPr>
              <a:defRPr/>
            </a:lvl1pPr>
          </a:lstStyle>
          <a:p>
            <a:r>
              <a:rPr lang="en-US"/>
              <a:t>Slide #</a:t>
            </a:r>
            <a:fld id="{16DE9C99-1005-4DFD-990E-7A3AABBCFD0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t-Tests</a:t>
            </a:r>
            <a:endParaRPr lang="en-US"/>
          </a:p>
        </p:txBody>
      </p:sp>
      <p:sp>
        <p:nvSpPr>
          <p:cNvPr id="4" name="Slide Number Placeholder 3"/>
          <p:cNvSpPr>
            <a:spLocks noGrp="1"/>
          </p:cNvSpPr>
          <p:nvPr>
            <p:ph type="sldNum" sz="quarter" idx="12"/>
          </p:nvPr>
        </p:nvSpPr>
        <p:spPr/>
        <p:txBody>
          <a:bodyPr/>
          <a:lstStyle>
            <a:lvl1pPr>
              <a:defRPr/>
            </a:lvl1pPr>
          </a:lstStyle>
          <a:p>
            <a:r>
              <a:rPr lang="en-US"/>
              <a:t>Slide #</a:t>
            </a:r>
            <a:fld id="{3603FFDB-3F39-4470-A5D4-B0C77C9D9F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78432066-8AF1-402D-86E7-87284DDACF3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3121BADC-C5F2-4998-9327-C858BECFD09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smtClean="0"/>
              <a:t>t-Tests</a:t>
            </a:r>
            <a:endParaRPr lang="en-US"/>
          </a:p>
        </p:txBody>
      </p:sp>
      <p:sp>
        <p:nvSpPr>
          <p:cNvPr id="1030" name="Rectangle 6"/>
          <p:cNvSpPr>
            <a:spLocks noGrp="1" noChangeArrowheads="1"/>
          </p:cNvSpPr>
          <p:nvPr>
            <p:ph type="sldNum" sz="quarter" idx="4"/>
          </p:nvPr>
        </p:nvSpPr>
        <p:spPr bwMode="auto">
          <a:xfrm>
            <a:off x="8077200" y="6553200"/>
            <a:ext cx="990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D27C20D2-63F8-44C0-8712-6B53FC16D70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t-tests</a:t>
            </a:r>
            <a:endParaRPr lang="en-US" dirty="0"/>
          </a:p>
        </p:txBody>
      </p:sp>
      <p:sp>
        <p:nvSpPr>
          <p:cNvPr id="3" name="Content Placeholder 2"/>
          <p:cNvSpPr>
            <a:spLocks noGrp="1"/>
          </p:cNvSpPr>
          <p:nvPr>
            <p:ph idx="1"/>
          </p:nvPr>
        </p:nvSpPr>
        <p:spPr>
          <a:xfrm>
            <a:off x="304800" y="1981200"/>
            <a:ext cx="8458200" cy="4114800"/>
          </a:xfrm>
        </p:spPr>
        <p:txBody>
          <a:bodyPr/>
          <a:lstStyle/>
          <a:p>
            <a:r>
              <a:rPr lang="en-US" dirty="0" smtClean="0"/>
              <a:t>Quantitative Data</a:t>
            </a:r>
          </a:p>
          <a:p>
            <a:endParaRPr lang="en-US" dirty="0"/>
          </a:p>
          <a:p>
            <a:r>
              <a:rPr lang="en-US" dirty="0" smtClean="0"/>
              <a:t>One group </a:t>
            </a:r>
            <a:r>
              <a:rPr lang="en-US" dirty="0" smtClean="0">
                <a:sym typeface="Wingdings" pitchFamily="2" charset="2"/>
              </a:rPr>
              <a:t> </a:t>
            </a:r>
            <a:r>
              <a:rPr lang="en-US" b="1" dirty="0" smtClean="0">
                <a:solidFill>
                  <a:srgbClr val="FF0000"/>
                </a:solidFill>
                <a:sym typeface="Wingdings" pitchFamily="2" charset="2"/>
              </a:rPr>
              <a:t>1-sample t-test</a:t>
            </a:r>
          </a:p>
          <a:p>
            <a:r>
              <a:rPr lang="en-US" dirty="0" smtClean="0">
                <a:sym typeface="Wingdings" pitchFamily="2" charset="2"/>
              </a:rPr>
              <a:t>Two independent groups  </a:t>
            </a:r>
            <a:r>
              <a:rPr lang="en-US" b="1" dirty="0" smtClean="0">
                <a:solidFill>
                  <a:srgbClr val="FF0000"/>
                </a:solidFill>
                <a:sym typeface="Wingdings" pitchFamily="2" charset="2"/>
              </a:rPr>
              <a:t>2-sample t-test</a:t>
            </a:r>
          </a:p>
          <a:p>
            <a:r>
              <a:rPr lang="en-US" dirty="0" smtClean="0">
                <a:sym typeface="Wingdings" pitchFamily="2" charset="2"/>
              </a:rPr>
              <a:t>Two dependent groups  </a:t>
            </a:r>
            <a:r>
              <a:rPr lang="en-US" b="1" dirty="0" smtClean="0">
                <a:solidFill>
                  <a:srgbClr val="FF0000"/>
                </a:solidFill>
                <a:sym typeface="Wingdings" pitchFamily="2" charset="2"/>
              </a:rPr>
              <a:t>Matched Pairs t-test</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t-Tests</a:t>
            </a:r>
            <a:endParaRPr lang="en-US"/>
          </a:p>
        </p:txBody>
      </p:sp>
      <p:sp>
        <p:nvSpPr>
          <p:cNvPr id="5" name="Slide Number Placeholder 4"/>
          <p:cNvSpPr>
            <a:spLocks noGrp="1"/>
          </p:cNvSpPr>
          <p:nvPr>
            <p:ph type="sldNum" sz="quarter" idx="12"/>
          </p:nvPr>
        </p:nvSpPr>
        <p:spPr/>
        <p:txBody>
          <a:bodyPr/>
          <a:lstStyle/>
          <a:p>
            <a:r>
              <a:rPr lang="en-US" smtClean="0"/>
              <a:t>Slide #</a:t>
            </a:r>
            <a:fld id="{317CCB28-369D-4D3A-86CD-07A1776157F7}"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t-Tests</a:t>
            </a:r>
            <a:endParaRPr lang="en-US"/>
          </a:p>
        </p:txBody>
      </p:sp>
      <p:sp>
        <p:nvSpPr>
          <p:cNvPr id="6" name="Slide Number Placeholder 5"/>
          <p:cNvSpPr>
            <a:spLocks noGrp="1"/>
          </p:cNvSpPr>
          <p:nvPr>
            <p:ph type="sldNum" sz="quarter" idx="12"/>
          </p:nvPr>
        </p:nvSpPr>
        <p:spPr/>
        <p:txBody>
          <a:bodyPr/>
          <a:lstStyle/>
          <a:p>
            <a:r>
              <a:rPr lang="en-US"/>
              <a:t>Slide #</a:t>
            </a:r>
            <a:fld id="{1AEC54EC-D873-43EA-B6A2-D17560EF23B3}" type="slidenum">
              <a:rPr lang="en-US"/>
              <a:pPr/>
              <a:t>10</a:t>
            </a:fld>
            <a:endParaRPr lang="en-US"/>
          </a:p>
        </p:txBody>
      </p:sp>
      <p:sp>
        <p:nvSpPr>
          <p:cNvPr id="195586" name="Rectangle 2"/>
          <p:cNvSpPr>
            <a:spLocks noGrp="1" noChangeArrowheads="1"/>
          </p:cNvSpPr>
          <p:nvPr>
            <p:ph type="body" idx="1"/>
          </p:nvPr>
        </p:nvSpPr>
        <p:spPr>
          <a:xfrm>
            <a:off x="0" y="1143000"/>
            <a:ext cx="9144000" cy="1828800"/>
          </a:xfrm>
        </p:spPr>
        <p:txBody>
          <a:bodyPr/>
          <a:lstStyle/>
          <a:p>
            <a:pPr>
              <a:buFontTx/>
              <a:buNone/>
            </a:pPr>
            <a:r>
              <a:rPr lang="en-US" sz="2000" b="1" u="sng" dirty="0" smtClean="0">
                <a:latin typeface="Courier New" pitchFamily="49" charset="0"/>
              </a:rPr>
              <a:t>Group     n  Mean   </a:t>
            </a:r>
            <a:r>
              <a:rPr lang="en-US" sz="2000" b="1" u="sng" dirty="0" err="1" smtClean="0">
                <a:latin typeface="Courier New" pitchFamily="49" charset="0"/>
              </a:rPr>
              <a:t>StDev</a:t>
            </a:r>
            <a:r>
              <a:rPr lang="en-US" sz="2000" b="1" u="sng" dirty="0" smtClean="0">
                <a:latin typeface="Courier New" pitchFamily="49" charset="0"/>
              </a:rPr>
              <a:t>   </a:t>
            </a:r>
            <a:r>
              <a:rPr lang="en-US" sz="2000" b="1" u="sng" dirty="0">
                <a:latin typeface="Courier New" pitchFamily="49" charset="0"/>
              </a:rPr>
              <a:t>Min 1</a:t>
            </a:r>
            <a:r>
              <a:rPr lang="en-US" sz="2000" b="1" u="sng" baseline="30000" dirty="0">
                <a:latin typeface="Courier New" pitchFamily="49" charset="0"/>
              </a:rPr>
              <a:t>st</a:t>
            </a:r>
            <a:r>
              <a:rPr lang="en-US" sz="2000" b="1" u="sng" dirty="0">
                <a:latin typeface="Courier New" pitchFamily="49" charset="0"/>
              </a:rPr>
              <a:t> </a:t>
            </a:r>
            <a:r>
              <a:rPr lang="en-US" sz="2000" b="1" u="sng" dirty="0" err="1">
                <a:latin typeface="Courier New" pitchFamily="49" charset="0"/>
              </a:rPr>
              <a:t>Qu</a:t>
            </a:r>
            <a:r>
              <a:rPr lang="en-US" sz="2000" b="1" u="sng" dirty="0">
                <a:latin typeface="Courier New" pitchFamily="49" charset="0"/>
              </a:rPr>
              <a:t> </a:t>
            </a:r>
            <a:r>
              <a:rPr lang="en-US" sz="2000" b="1" u="sng" dirty="0" smtClean="0">
                <a:latin typeface="Courier New" pitchFamily="49" charset="0"/>
              </a:rPr>
              <a:t> Median 3</a:t>
            </a:r>
            <a:r>
              <a:rPr lang="en-US" sz="2000" b="1" u="sng" baseline="30000" dirty="0" smtClean="0">
                <a:latin typeface="Courier New" pitchFamily="49" charset="0"/>
              </a:rPr>
              <a:t>rd</a:t>
            </a:r>
            <a:r>
              <a:rPr lang="en-US" sz="2000" b="1" u="sng" dirty="0" smtClean="0">
                <a:latin typeface="Courier New" pitchFamily="49" charset="0"/>
              </a:rPr>
              <a:t> </a:t>
            </a:r>
            <a:r>
              <a:rPr lang="en-US" sz="2000" b="1" u="sng" dirty="0" err="1">
                <a:latin typeface="Courier New" pitchFamily="49" charset="0"/>
              </a:rPr>
              <a:t>Qu</a:t>
            </a:r>
            <a:r>
              <a:rPr lang="en-US" sz="2000" b="1" u="sng" dirty="0">
                <a:latin typeface="Courier New" pitchFamily="49" charset="0"/>
              </a:rPr>
              <a:t>   </a:t>
            </a:r>
            <a:r>
              <a:rPr lang="en-US" sz="2000" b="1" u="sng" dirty="0" smtClean="0">
                <a:latin typeface="Courier New" pitchFamily="49" charset="0"/>
              </a:rPr>
              <a:t>Max</a:t>
            </a:r>
            <a:endParaRPr lang="en-US" sz="2000" b="1" u="sng" dirty="0">
              <a:latin typeface="Courier New" pitchFamily="49" charset="0"/>
            </a:endParaRPr>
          </a:p>
          <a:p>
            <a:pPr>
              <a:buNone/>
            </a:pPr>
            <a:r>
              <a:rPr lang="en-US" sz="2000" dirty="0">
                <a:latin typeface="Courier New" pitchFamily="49" charset="0"/>
              </a:rPr>
              <a:t>Caffeine </a:t>
            </a:r>
            <a:r>
              <a:rPr lang="en-US" sz="2000" dirty="0" smtClean="0">
                <a:latin typeface="Courier New" pitchFamily="49" charset="0"/>
              </a:rPr>
              <a:t>18  94.22  4.870  84.0  </a:t>
            </a:r>
            <a:r>
              <a:rPr lang="en-US" sz="2000" dirty="0">
                <a:latin typeface="Courier New" pitchFamily="49" charset="0"/>
              </a:rPr>
              <a:t>93.00  94.00 </a:t>
            </a:r>
            <a:r>
              <a:rPr lang="en-US" sz="2000" dirty="0" smtClean="0">
                <a:latin typeface="Courier New" pitchFamily="49" charset="0"/>
              </a:rPr>
              <a:t> 96.75 105.0</a:t>
            </a:r>
          </a:p>
          <a:p>
            <a:pPr>
              <a:buNone/>
            </a:pPr>
            <a:r>
              <a:rPr lang="en-US" sz="2000" dirty="0" smtClean="0">
                <a:latin typeface="Courier New" pitchFamily="49" charset="0"/>
              </a:rPr>
              <a:t>Placebo  18 100.10  5.795  89.0  96.25 </a:t>
            </a:r>
            <a:r>
              <a:rPr lang="en-US" sz="2000" dirty="0">
                <a:latin typeface="Courier New" pitchFamily="49" charset="0"/>
              </a:rPr>
              <a:t>100.50 </a:t>
            </a:r>
            <a:r>
              <a:rPr lang="en-US" sz="2000" dirty="0" smtClean="0">
                <a:latin typeface="Courier New" pitchFamily="49" charset="0"/>
              </a:rPr>
              <a:t>103.00 109.0</a:t>
            </a:r>
            <a:endParaRPr lang="en-US" sz="1200" dirty="0" smtClean="0">
              <a:latin typeface="Courier New" pitchFamily="49" charset="0"/>
            </a:endParaRPr>
          </a:p>
          <a:p>
            <a:pPr>
              <a:buFontTx/>
              <a:buNone/>
            </a:pPr>
            <a:endParaRPr lang="en-US" sz="1200" dirty="0">
              <a:latin typeface="Courier New" pitchFamily="49" charset="0"/>
            </a:endParaRPr>
          </a:p>
          <a:p>
            <a:pPr>
              <a:buFontTx/>
              <a:buNone/>
            </a:pPr>
            <a:r>
              <a:rPr lang="en-US" sz="2000" dirty="0" smtClean="0">
                <a:latin typeface="Courier New" pitchFamily="49" charset="0"/>
              </a:rPr>
              <a:t>  </a:t>
            </a:r>
            <a:r>
              <a:rPr lang="en-US" sz="2000" dirty="0" err="1" smtClean="0">
                <a:latin typeface="Courier New" pitchFamily="49" charset="0"/>
              </a:rPr>
              <a:t>Levene’s</a:t>
            </a:r>
            <a:r>
              <a:rPr lang="en-US" sz="2000" dirty="0" smtClean="0">
                <a:latin typeface="Courier New" pitchFamily="49" charset="0"/>
              </a:rPr>
              <a:t> </a:t>
            </a:r>
            <a:r>
              <a:rPr lang="en-US" sz="2000" dirty="0">
                <a:latin typeface="Courier New" pitchFamily="49" charset="0"/>
              </a:rPr>
              <a:t>Test p-value = 0.1993</a:t>
            </a:r>
          </a:p>
        </p:txBody>
      </p:sp>
      <p:pic>
        <p:nvPicPr>
          <p:cNvPr id="195666" name="Picture 82"/>
          <p:cNvPicPr>
            <a:picLocks noChangeAspect="1" noChangeArrowheads="1"/>
          </p:cNvPicPr>
          <p:nvPr/>
        </p:nvPicPr>
        <p:blipFill>
          <a:blip r:embed="rId2"/>
          <a:srcRect/>
          <a:stretch>
            <a:fillRect/>
          </a:stretch>
        </p:blipFill>
        <p:spPr bwMode="auto">
          <a:xfrm>
            <a:off x="914400" y="3271838"/>
            <a:ext cx="7315200" cy="3738562"/>
          </a:xfrm>
          <a:prstGeom prst="rect">
            <a:avLst/>
          </a:prstGeom>
          <a:noFill/>
          <a:ln w="9525">
            <a:noFill/>
            <a:miter lim="800000"/>
            <a:headEnd/>
            <a:tailEnd/>
          </a:ln>
          <a:effectLst/>
        </p:spPr>
      </p:pic>
      <p:sp>
        <p:nvSpPr>
          <p:cNvPr id="195668" name="Rectangle 84"/>
          <p:cNvSpPr>
            <a:spLocks noGrp="1" noChangeArrowheads="1"/>
          </p:cNvSpPr>
          <p:nvPr>
            <p:ph type="title"/>
          </p:nvPr>
        </p:nvSpPr>
        <p:spPr>
          <a:xfrm>
            <a:off x="685800" y="152400"/>
            <a:ext cx="7772400" cy="838200"/>
          </a:xfrm>
          <a:noFill/>
          <a:ln/>
        </p:spPr>
        <p:txBody>
          <a:bodyPr/>
          <a:lstStyle/>
          <a:p>
            <a:r>
              <a:rPr lang="en-US"/>
              <a:t>A Full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Handout</a:t>
            </a:r>
            <a:endParaRPr lang="en-US" dirty="0"/>
          </a:p>
        </p:txBody>
      </p:sp>
      <p:sp>
        <p:nvSpPr>
          <p:cNvPr id="4" name="Footer Placeholder 3"/>
          <p:cNvSpPr>
            <a:spLocks noGrp="1"/>
          </p:cNvSpPr>
          <p:nvPr>
            <p:ph type="ftr" sz="quarter" idx="11"/>
          </p:nvPr>
        </p:nvSpPr>
        <p:spPr/>
        <p:txBody>
          <a:bodyPr/>
          <a:lstStyle/>
          <a:p>
            <a:r>
              <a:rPr lang="en-US" smtClean="0"/>
              <a:t>t-Tests</a:t>
            </a:r>
            <a:endParaRPr lang="en-US"/>
          </a:p>
        </p:txBody>
      </p:sp>
      <p:sp>
        <p:nvSpPr>
          <p:cNvPr id="5" name="Slide Number Placeholder 4"/>
          <p:cNvSpPr>
            <a:spLocks noGrp="1"/>
          </p:cNvSpPr>
          <p:nvPr>
            <p:ph type="sldNum" sz="quarter" idx="12"/>
          </p:nvPr>
        </p:nvSpPr>
        <p:spPr/>
        <p:txBody>
          <a:bodyPr/>
          <a:lstStyle/>
          <a:p>
            <a:r>
              <a:rPr lang="en-US" smtClean="0"/>
              <a:t>Slide #</a:t>
            </a:r>
            <a:fld id="{317CCB28-369D-4D3A-86CD-07A1776157F7}" type="slidenum">
              <a:rPr lang="en-US" smtClean="0"/>
              <a:pPr/>
              <a:t>11</a:t>
            </a:fld>
            <a:endParaRPr lang="en-US"/>
          </a:p>
        </p:txBody>
      </p:sp>
    </p:spTree>
    <p:extLst>
      <p:ext uri="{BB962C8B-B14F-4D97-AF65-F5344CB8AC3E}">
        <p14:creationId xmlns:p14="http://schemas.microsoft.com/office/powerpoint/2010/main" val="2252930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2098DC1F-ABEA-43AA-8960-27F6F00DD965}" type="slidenum">
              <a:rPr lang="en-US"/>
              <a:pPr/>
              <a:t>12</a:t>
            </a:fld>
            <a:endParaRPr lang="en-US"/>
          </a:p>
        </p:txBody>
      </p:sp>
      <p:sp>
        <p:nvSpPr>
          <p:cNvPr id="130050" name="Rectangle 2"/>
          <p:cNvSpPr>
            <a:spLocks noGrp="1" noChangeArrowheads="1"/>
          </p:cNvSpPr>
          <p:nvPr>
            <p:ph type="title"/>
          </p:nvPr>
        </p:nvSpPr>
        <p:spPr>
          <a:xfrm>
            <a:off x="228600" y="228600"/>
            <a:ext cx="8610600" cy="762000"/>
          </a:xfrm>
        </p:spPr>
        <p:txBody>
          <a:bodyPr/>
          <a:lstStyle/>
          <a:p>
            <a:r>
              <a:rPr lang="en-US" dirty="0"/>
              <a:t>Example Data – Sex &amp; Direction</a:t>
            </a:r>
          </a:p>
        </p:txBody>
      </p:sp>
      <p:sp>
        <p:nvSpPr>
          <p:cNvPr id="130051" name="Rectangle 3"/>
          <p:cNvSpPr>
            <a:spLocks noGrp="1" noChangeArrowheads="1"/>
          </p:cNvSpPr>
          <p:nvPr>
            <p:ph type="body" idx="1"/>
          </p:nvPr>
        </p:nvSpPr>
        <p:spPr>
          <a:xfrm>
            <a:off x="228600" y="1066800"/>
            <a:ext cx="8610600" cy="5638800"/>
          </a:xfrm>
        </p:spPr>
        <p:txBody>
          <a:bodyPr/>
          <a:lstStyle/>
          <a:p>
            <a:r>
              <a:rPr lang="en-US" dirty="0"/>
              <a:t>A sample of 30 males and 30 female was taken to an unfamiliar wooded park and given spatial orientation tests, including pointing to the south.  The absolute pointing error, in degrees, was recorded.  The results are in the </a:t>
            </a:r>
            <a:r>
              <a:rPr lang="en-US" b="1" dirty="0">
                <a:solidFill>
                  <a:schemeClr val="accent2"/>
                </a:solidFill>
              </a:rPr>
              <a:t>SexDirection.txt </a:t>
            </a:r>
            <a:r>
              <a:rPr lang="en-US" dirty="0"/>
              <a:t>file on the webpage. Do men have a better sense of direction than women, at the 1% level</a:t>
            </a:r>
            <a:r>
              <a:rPr lang="en-US" dirty="0" smtClean="0"/>
              <a:t>?</a:t>
            </a:r>
            <a:endParaRPr lang="en-US" dirty="0"/>
          </a:p>
          <a:p>
            <a:endParaRPr lang="en-US" b="1" dirty="0">
              <a:solidFill>
                <a:schemeClr val="hlink"/>
              </a:solidFill>
            </a:endParaRPr>
          </a:p>
          <a:p>
            <a:endParaRPr lang="en-US" sz="1600" dirty="0"/>
          </a:p>
          <a:p>
            <a:pPr>
              <a:buFontTx/>
              <a:buNone/>
            </a:pPr>
            <a:r>
              <a:rPr lang="en-US" sz="1800" dirty="0">
                <a:solidFill>
                  <a:schemeClr val="accent2"/>
                </a:solidFill>
              </a:rPr>
              <a:t>from </a:t>
            </a:r>
            <a:r>
              <a:rPr lang="en-US" sz="1800" dirty="0" err="1">
                <a:solidFill>
                  <a:schemeClr val="accent2"/>
                </a:solidFill>
              </a:rPr>
              <a:t>Sholl</a:t>
            </a:r>
            <a:r>
              <a:rPr lang="en-US" sz="1800" dirty="0">
                <a:solidFill>
                  <a:schemeClr val="accent2"/>
                </a:solidFill>
              </a:rPr>
              <a:t>, X, et al.  2000.  The relation of sex and sense of direction to spatial orientation in an unfamiliar environment.  Journal of Environmental Psychology.  20:17-28.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smtClean="0"/>
              <a:t>t-Tests</a:t>
            </a:r>
            <a:endParaRPr lang="en-US"/>
          </a:p>
        </p:txBody>
      </p:sp>
      <p:sp>
        <p:nvSpPr>
          <p:cNvPr id="10" name="Slide Number Placeholder 5"/>
          <p:cNvSpPr>
            <a:spLocks noGrp="1"/>
          </p:cNvSpPr>
          <p:nvPr>
            <p:ph type="sldNum" sz="quarter" idx="12"/>
          </p:nvPr>
        </p:nvSpPr>
        <p:spPr/>
        <p:txBody>
          <a:bodyPr/>
          <a:lstStyle/>
          <a:p>
            <a:r>
              <a:rPr lang="en-US"/>
              <a:t>Slide #</a:t>
            </a:r>
            <a:fld id="{10C36518-CB11-4202-B06C-B2DF6A9FA3BA}" type="slidenum">
              <a:rPr lang="en-US"/>
              <a:pPr/>
              <a:t>2</a:t>
            </a:fld>
            <a:endParaRPr lang="en-US"/>
          </a:p>
        </p:txBody>
      </p:sp>
      <p:sp>
        <p:nvSpPr>
          <p:cNvPr id="160770" name="Rectangle 2"/>
          <p:cNvSpPr>
            <a:spLocks noGrp="1" noChangeArrowheads="1"/>
          </p:cNvSpPr>
          <p:nvPr>
            <p:ph type="title"/>
          </p:nvPr>
        </p:nvSpPr>
        <p:spPr>
          <a:xfrm>
            <a:off x="685800" y="152400"/>
            <a:ext cx="7772400" cy="838200"/>
          </a:xfrm>
        </p:spPr>
        <p:txBody>
          <a:bodyPr/>
          <a:lstStyle/>
          <a:p>
            <a:r>
              <a:rPr lang="en-US"/>
              <a:t>A Full Reality</a:t>
            </a:r>
          </a:p>
        </p:txBody>
      </p:sp>
      <p:sp>
        <p:nvSpPr>
          <p:cNvPr id="160771" name="Rectangle 3"/>
          <p:cNvSpPr>
            <a:spLocks noGrp="1" noChangeArrowheads="1"/>
          </p:cNvSpPr>
          <p:nvPr>
            <p:ph type="body" idx="1"/>
          </p:nvPr>
        </p:nvSpPr>
        <p:spPr>
          <a:xfrm>
            <a:off x="304800" y="1066800"/>
            <a:ext cx="8001000" cy="2362200"/>
          </a:xfrm>
        </p:spPr>
        <p:txBody>
          <a:bodyPr/>
          <a:lstStyle/>
          <a:p>
            <a:r>
              <a:rPr lang="en-US" dirty="0"/>
              <a:t>N</a:t>
            </a:r>
            <a:r>
              <a:rPr lang="en-US" dirty="0" smtClean="0"/>
              <a:t>o </a:t>
            </a:r>
            <a:r>
              <a:rPr lang="en-US" dirty="0"/>
              <a:t>longer </a:t>
            </a:r>
            <a:r>
              <a:rPr lang="en-US" dirty="0" smtClean="0"/>
              <a:t>know </a:t>
            </a:r>
            <a:r>
              <a:rPr lang="en-US" dirty="0"/>
              <a:t>what </a:t>
            </a:r>
            <a:r>
              <a:rPr lang="en-US" dirty="0">
                <a:latin typeface="Symbol" pitchFamily="18" charset="2"/>
              </a:rPr>
              <a:t>s</a:t>
            </a:r>
            <a:r>
              <a:rPr lang="en-US" dirty="0"/>
              <a:t> is</a:t>
            </a:r>
            <a:r>
              <a:rPr lang="en-US" b="1" dirty="0">
                <a:solidFill>
                  <a:schemeClr val="accent1"/>
                </a:solidFill>
              </a:rPr>
              <a:t>!!!!!</a:t>
            </a:r>
            <a:endParaRPr lang="en-US" b="1" dirty="0"/>
          </a:p>
          <a:p>
            <a:endParaRPr lang="en-US" dirty="0" smtClean="0"/>
          </a:p>
          <a:p>
            <a:r>
              <a:rPr lang="en-US" dirty="0" smtClean="0"/>
              <a:t>What should be used </a:t>
            </a:r>
            <a:r>
              <a:rPr lang="en-US" dirty="0"/>
              <a:t>instead?</a:t>
            </a:r>
          </a:p>
          <a:p>
            <a:pPr lvl="1"/>
            <a:r>
              <a:rPr lang="en-US" dirty="0"/>
              <a:t>Our best guess at </a:t>
            </a:r>
            <a:r>
              <a:rPr lang="en-US" dirty="0">
                <a:latin typeface="Symbol" pitchFamily="18" charset="2"/>
              </a:rPr>
              <a:t>s</a:t>
            </a:r>
            <a:r>
              <a:rPr lang="en-US" dirty="0"/>
              <a:t> </a:t>
            </a:r>
            <a:r>
              <a:rPr lang="en-US" dirty="0">
                <a:sym typeface="Wingdings" pitchFamily="2" charset="2"/>
              </a:rPr>
              <a:t></a:t>
            </a:r>
            <a:r>
              <a:rPr lang="en-US" dirty="0"/>
              <a:t> </a:t>
            </a:r>
            <a:r>
              <a:rPr lang="en-US" b="1" dirty="0">
                <a:solidFill>
                  <a:schemeClr val="accent1"/>
                </a:solidFill>
              </a:rPr>
              <a:t>s</a:t>
            </a:r>
          </a:p>
          <a:p>
            <a:endParaRPr lang="en-US" dirty="0" smtClean="0"/>
          </a:p>
          <a:p>
            <a:r>
              <a:rPr lang="en-US" dirty="0" smtClean="0"/>
              <a:t>Changes details</a:t>
            </a:r>
            <a:r>
              <a:rPr lang="en-US" dirty="0"/>
              <a:t>, not the big picture</a:t>
            </a:r>
          </a:p>
        </p:txBody>
      </p:sp>
      <p:graphicFrame>
        <p:nvGraphicFramePr>
          <p:cNvPr id="160774" name="Object 6"/>
          <p:cNvGraphicFramePr>
            <a:graphicFrameLocks noChangeAspect="1"/>
          </p:cNvGraphicFramePr>
          <p:nvPr>
            <p:extLst>
              <p:ext uri="{D42A27DB-BD31-4B8C-83A1-F6EECF244321}">
                <p14:modId xmlns:p14="http://schemas.microsoft.com/office/powerpoint/2010/main" val="863392495"/>
              </p:ext>
            </p:extLst>
          </p:nvPr>
        </p:nvGraphicFramePr>
        <p:xfrm>
          <a:off x="3406775" y="4786312"/>
          <a:ext cx="1698625" cy="1385888"/>
        </p:xfrm>
        <a:graphic>
          <a:graphicData uri="http://schemas.openxmlformats.org/presentationml/2006/ole">
            <mc:AlternateContent xmlns:mc="http://schemas.openxmlformats.org/markup-compatibility/2006">
              <mc:Choice xmlns:v="urn:schemas-microsoft-com:vml" Requires="v">
                <p:oleObj spid="_x0000_s160810" name="Equation" r:id="rId3" imgW="558720" imgH="457200" progId="Equation.3">
                  <p:embed/>
                </p:oleObj>
              </mc:Choice>
              <mc:Fallback>
                <p:oleObj name="Equation" r:id="rId3" imgW="558720" imgH="457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75" y="4786312"/>
                        <a:ext cx="1698625"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5" name="Text Box 7"/>
          <p:cNvSpPr txBox="1">
            <a:spLocks noChangeArrowheads="1"/>
          </p:cNvSpPr>
          <p:nvPr/>
        </p:nvSpPr>
        <p:spPr bwMode="auto">
          <a:xfrm>
            <a:off x="2965450" y="5014912"/>
            <a:ext cx="311150" cy="641350"/>
          </a:xfrm>
          <a:prstGeom prst="rect">
            <a:avLst/>
          </a:prstGeom>
          <a:noFill/>
          <a:ln w="9525">
            <a:noFill/>
            <a:miter lim="800000"/>
            <a:headEnd/>
            <a:tailEnd/>
          </a:ln>
          <a:effectLst/>
        </p:spPr>
        <p:txBody>
          <a:bodyPr wrap="none">
            <a:spAutoFit/>
          </a:bodyPr>
          <a:lstStyle/>
          <a:p>
            <a:r>
              <a:rPr lang="en-US" sz="3600">
                <a:solidFill>
                  <a:schemeClr val="accent1"/>
                </a:solidFill>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60774"/>
                                        </p:tgtEl>
                                        <p:attrNameLst>
                                          <p:attrName>style.visibility</p:attrName>
                                        </p:attrNameLst>
                                      </p:cBhvr>
                                      <p:to>
                                        <p:strVal val="visible"/>
                                      </p:to>
                                    </p:set>
                                  </p:childTnLst>
                                </p:cTn>
                              </p:par>
                            </p:childTnLst>
                          </p:cTn>
                        </p:par>
                        <p:par>
                          <p:cTn id="18" fill="hold">
                            <p:stCondLst>
                              <p:cond delay="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160775"/>
                                        </p:tgtEl>
                                        <p:attrNameLst>
                                          <p:attrName>style.visibility</p:attrName>
                                        </p:attrNameLst>
                                      </p:cBhvr>
                                      <p:to>
                                        <p:strVal val="visible"/>
                                      </p:to>
                                    </p:set>
                                    <p:set>
                                      <p:cBhvr>
                                        <p:cTn id="21" dur="455" fill="hold">
                                          <p:stCondLst>
                                            <p:cond delay="0"/>
                                          </p:stCondLst>
                                        </p:cTn>
                                        <p:tgtEl>
                                          <p:spTgt spid="160775"/>
                                        </p:tgtEl>
                                        <p:attrNameLst>
                                          <p:attrName>style.rotation</p:attrName>
                                        </p:attrNameLst>
                                      </p:cBhvr>
                                      <p:to>
                                        <p:strVal val="-45.0"/>
                                      </p:to>
                                    </p:set>
                                    <p:anim calcmode="lin" valueType="num">
                                      <p:cBhvr>
                                        <p:cTn id="22" dur="455" fill="hold">
                                          <p:stCondLst>
                                            <p:cond delay="455"/>
                                          </p:stCondLst>
                                        </p:cTn>
                                        <p:tgtEl>
                                          <p:spTgt spid="160775"/>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160775"/>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160775"/>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16077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bldLvl="2" autoUpdateAnimBg="0"/>
      <p:bldP spid="16077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69FCCC5A-A033-4539-8AE2-96A48315626D}" type="slidenum">
              <a:rPr lang="en-US"/>
              <a:pPr/>
              <a:t>3</a:t>
            </a:fld>
            <a:endParaRPr lang="en-US"/>
          </a:p>
        </p:txBody>
      </p:sp>
      <p:sp>
        <p:nvSpPr>
          <p:cNvPr id="160770" name="Rectangle 2"/>
          <p:cNvSpPr>
            <a:spLocks noGrp="1" noChangeArrowheads="1"/>
          </p:cNvSpPr>
          <p:nvPr>
            <p:ph type="title"/>
          </p:nvPr>
        </p:nvSpPr>
        <p:spPr>
          <a:xfrm>
            <a:off x="685800" y="304800"/>
            <a:ext cx="7772400" cy="1143000"/>
          </a:xfrm>
        </p:spPr>
        <p:txBody>
          <a:bodyPr/>
          <a:lstStyle/>
          <a:p>
            <a:r>
              <a:rPr lang="en-US" dirty="0" smtClean="0"/>
              <a:t>2-Sample t-test -- Examples</a:t>
            </a:r>
            <a:endParaRPr lang="en-US" dirty="0"/>
          </a:p>
        </p:txBody>
      </p:sp>
      <p:sp>
        <p:nvSpPr>
          <p:cNvPr id="160771" name="Rectangle 3"/>
          <p:cNvSpPr>
            <a:spLocks noGrp="1" noChangeArrowheads="1"/>
          </p:cNvSpPr>
          <p:nvPr>
            <p:ph type="body" idx="1"/>
          </p:nvPr>
        </p:nvSpPr>
        <p:spPr>
          <a:xfrm>
            <a:off x="304800" y="1600200"/>
            <a:ext cx="8610600" cy="4648200"/>
          </a:xfrm>
        </p:spPr>
        <p:txBody>
          <a:bodyPr/>
          <a:lstStyle/>
          <a:p>
            <a:r>
              <a:rPr lang="en-US" dirty="0" smtClean="0"/>
              <a:t>Do </a:t>
            </a:r>
            <a:r>
              <a:rPr lang="en-US" dirty="0"/>
              <a:t>test scores differ between sections of a class?</a:t>
            </a:r>
          </a:p>
          <a:p>
            <a:r>
              <a:rPr lang="en-US" dirty="0"/>
              <a:t>Is the average number of yew per m</a:t>
            </a:r>
            <a:r>
              <a:rPr lang="en-US" baseline="30000" dirty="0"/>
              <a:t>2</a:t>
            </a:r>
            <a:r>
              <a:rPr lang="en-US" dirty="0"/>
              <a:t> different between areas exposed to and areas protected from moose browsing?</a:t>
            </a:r>
          </a:p>
          <a:p>
            <a:r>
              <a:rPr lang="en-US" dirty="0"/>
              <a:t>Does the time from ingesting a pill until a subject claims no more headache pain less for subjects given an experimental drug as compared to those given a placebo?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Effect transition="in" filter="fade">
                                      <p:cBhvr>
                                        <p:cTn id="7" dur="1000"/>
                                        <p:tgtEl>
                                          <p:spTgt spid="160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771">
                                            <p:txEl>
                                              <p:pRg st="2" end="2"/>
                                            </p:txEl>
                                          </p:spTgt>
                                        </p:tgtEl>
                                        <p:attrNameLst>
                                          <p:attrName>style.visibility</p:attrName>
                                        </p:attrNameLst>
                                      </p:cBhvr>
                                      <p:to>
                                        <p:strVal val="visible"/>
                                      </p:to>
                                    </p:set>
                                    <p:animEffect transition="in" filter="fade">
                                      <p:cBhvr>
                                        <p:cTn id="12" dur="1000"/>
                                        <p:tgtEl>
                                          <p:spTgt spid="16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4</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5029200"/>
          </a:xfrm>
        </p:spPr>
        <p:txBody>
          <a:bodyPr/>
          <a:lstStyle/>
          <a:p>
            <a:r>
              <a:rPr lang="en-US" b="1" dirty="0"/>
              <a:t>H</a:t>
            </a:r>
            <a:r>
              <a:rPr lang="en-US" b="1" baseline="-25000" dirty="0"/>
              <a:t>o</a:t>
            </a:r>
            <a:r>
              <a:rPr lang="en-US" b="1" dirty="0"/>
              <a:t>:</a:t>
            </a:r>
            <a:r>
              <a:rPr lang="en-US" dirty="0"/>
              <a:t> </a:t>
            </a:r>
            <a:r>
              <a:rPr lang="en-US" dirty="0">
                <a:latin typeface="Symbol" pitchFamily="18" charset="2"/>
              </a:rPr>
              <a:t>m</a:t>
            </a:r>
            <a:r>
              <a:rPr lang="en-US" baseline="-25000" dirty="0">
                <a:latin typeface="Symbol" pitchFamily="18" charset="2"/>
              </a:rPr>
              <a:t>1</a:t>
            </a:r>
            <a:r>
              <a:rPr lang="en-US" dirty="0"/>
              <a:t> = </a:t>
            </a:r>
            <a:r>
              <a:rPr lang="en-US" dirty="0">
                <a:latin typeface="Symbol" pitchFamily="18" charset="2"/>
              </a:rPr>
              <a:t>m</a:t>
            </a:r>
            <a:r>
              <a:rPr lang="en-US" baseline="-25000" dirty="0"/>
              <a:t>2      </a:t>
            </a:r>
            <a:r>
              <a:rPr lang="en-US" sz="2800" dirty="0"/>
              <a:t>(where the subscript is a sample index</a:t>
            </a:r>
            <a:r>
              <a:rPr lang="en-US" sz="2800" dirty="0" smtClean="0"/>
              <a:t>)</a:t>
            </a:r>
          </a:p>
          <a:p>
            <a:endParaRPr 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648577126"/>
              </p:ext>
            </p:extLst>
          </p:nvPr>
        </p:nvGraphicFramePr>
        <p:xfrm>
          <a:off x="3581400" y="4914900"/>
          <a:ext cx="4411663" cy="1181100"/>
        </p:xfrm>
        <a:graphic>
          <a:graphicData uri="http://schemas.openxmlformats.org/presentationml/2006/ole">
            <mc:AlternateContent xmlns:mc="http://schemas.openxmlformats.org/markup-compatibility/2006">
              <mc:Choice xmlns:v="urn:schemas-microsoft-com:vml" Requires="v">
                <p:oleObj spid="_x0000_s199727" name="Equation" r:id="rId3" imgW="1511280" imgH="406080" progId="Equation.3">
                  <p:embed/>
                </p:oleObj>
              </mc:Choice>
              <mc:Fallback>
                <p:oleObj name="Equation" r:id="rId3" imgW="151128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914900"/>
                        <a:ext cx="4411663"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8"/>
          <p:cNvSpPr>
            <a:spLocks noChangeArrowheads="1"/>
          </p:cNvSpPr>
          <p:nvPr/>
        </p:nvSpPr>
        <p:spPr bwMode="auto">
          <a:xfrm>
            <a:off x="3735387" y="2828925"/>
            <a:ext cx="2743200" cy="1524000"/>
          </a:xfrm>
          <a:prstGeom prst="rect">
            <a:avLst/>
          </a:prstGeom>
          <a:solidFill>
            <a:schemeClr val="accent1">
              <a:alpha val="20000"/>
            </a:schemeClr>
          </a:solidFill>
          <a:ln w="9525">
            <a:noFill/>
            <a:miter lim="800000"/>
            <a:headEnd/>
            <a:tailEnd/>
          </a:ln>
          <a:effectLst/>
        </p:spPr>
        <p:txBody>
          <a:bodyPr wrap="none" anchor="ctr"/>
          <a:lstStyle/>
          <a:p>
            <a:endParaRPr lang="en-US"/>
          </a:p>
        </p:txBody>
      </p:sp>
      <p:sp>
        <p:nvSpPr>
          <p:cNvPr id="8" name="Rectangle 5"/>
          <p:cNvSpPr>
            <a:spLocks noChangeArrowheads="1"/>
          </p:cNvSpPr>
          <p:nvPr/>
        </p:nvSpPr>
        <p:spPr bwMode="auto">
          <a:xfrm>
            <a:off x="3657600" y="1477108"/>
            <a:ext cx="5334000" cy="685800"/>
          </a:xfrm>
          <a:prstGeom prst="rect">
            <a:avLst/>
          </a:prstGeom>
          <a:noFill/>
          <a:ln w="9525">
            <a:noFill/>
            <a:miter lim="800000"/>
            <a:headEnd/>
            <a:tailEnd/>
          </a:ln>
          <a:effectLst/>
        </p:spPr>
        <p:txBody>
          <a:bodyPr/>
          <a:lstStyle/>
          <a:p>
            <a:pPr marL="342900" indent="-342900">
              <a:spcBef>
                <a:spcPct val="20000"/>
              </a:spcBef>
            </a:pPr>
            <a:r>
              <a:rPr lang="en-US" sz="3200" dirty="0"/>
              <a:t>because </a:t>
            </a:r>
            <a:r>
              <a:rPr lang="en-US" sz="3200" dirty="0" smtClean="0">
                <a:latin typeface="Symbol" pitchFamily="18" charset="2"/>
              </a:rPr>
              <a:t>m</a:t>
            </a:r>
            <a:r>
              <a:rPr lang="en-US" sz="3200" baseline="-25000" dirty="0" smtClean="0"/>
              <a:t>1</a:t>
            </a:r>
            <a:r>
              <a:rPr lang="en-US" sz="3200" dirty="0" smtClean="0"/>
              <a:t>=</a:t>
            </a:r>
            <a:r>
              <a:rPr lang="en-US" sz="3200" dirty="0" smtClean="0">
                <a:latin typeface="Symbol" pitchFamily="18" charset="2"/>
              </a:rPr>
              <a:t>m</a:t>
            </a:r>
            <a:r>
              <a:rPr lang="en-US" sz="3200" baseline="-25000" dirty="0" smtClean="0"/>
              <a:t>2 </a:t>
            </a:r>
            <a:r>
              <a:rPr lang="en-US" sz="3200" dirty="0" smtClean="0"/>
              <a:t>same as </a:t>
            </a:r>
            <a:r>
              <a:rPr lang="en-US" sz="3200" dirty="0">
                <a:latin typeface="Symbol" pitchFamily="18" charset="2"/>
              </a:rPr>
              <a:t>m</a:t>
            </a:r>
            <a:r>
              <a:rPr lang="en-US" sz="3200" baseline="-25000" dirty="0"/>
              <a:t>1</a:t>
            </a:r>
            <a:r>
              <a:rPr lang="en-US" sz="3200" dirty="0"/>
              <a:t>-</a:t>
            </a:r>
            <a:r>
              <a:rPr lang="en-US" sz="3200" dirty="0">
                <a:latin typeface="Symbol" pitchFamily="18" charset="2"/>
              </a:rPr>
              <a:t>m</a:t>
            </a:r>
            <a:r>
              <a:rPr lang="en-US" sz="3200" baseline="-25000" dirty="0"/>
              <a:t>2</a:t>
            </a:r>
            <a:r>
              <a:rPr lang="en-US" sz="3200" dirty="0"/>
              <a:t>=0</a:t>
            </a:r>
          </a:p>
        </p:txBody>
      </p:sp>
      <p:graphicFrame>
        <p:nvGraphicFramePr>
          <p:cNvPr id="9" name="Object 1024"/>
          <p:cNvGraphicFramePr>
            <a:graphicFrameLocks noChangeAspect="1"/>
          </p:cNvGraphicFramePr>
          <p:nvPr>
            <p:extLst>
              <p:ext uri="{D42A27DB-BD31-4B8C-83A1-F6EECF244321}">
                <p14:modId xmlns:p14="http://schemas.microsoft.com/office/powerpoint/2010/main" val="3134012079"/>
              </p:ext>
            </p:extLst>
          </p:nvPr>
        </p:nvGraphicFramePr>
        <p:xfrm>
          <a:off x="2211387" y="1447800"/>
          <a:ext cx="1389063" cy="649288"/>
        </p:xfrm>
        <a:graphic>
          <a:graphicData uri="http://schemas.openxmlformats.org/presentationml/2006/ole">
            <mc:AlternateContent xmlns:mc="http://schemas.openxmlformats.org/markup-compatibility/2006">
              <mc:Choice xmlns:v="urn:schemas-microsoft-com:vml" Requires="v">
                <p:oleObj spid="_x0000_s199728" name="Equation" r:id="rId5" imgW="457200" imgH="215640" progId="Equation.3">
                  <p:embed/>
                </p:oleObj>
              </mc:Choice>
              <mc:Fallback>
                <p:oleObj name="Equation" r:id="rId5" imgW="457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7" y="1447800"/>
                        <a:ext cx="138906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3"/>
          <p:cNvSpPr>
            <a:spLocks noChangeArrowheads="1"/>
          </p:cNvSpPr>
          <p:nvPr/>
        </p:nvSpPr>
        <p:spPr bwMode="auto">
          <a:xfrm>
            <a:off x="76200" y="1487488"/>
            <a:ext cx="2078037" cy="493712"/>
          </a:xfrm>
          <a:prstGeom prst="rect">
            <a:avLst/>
          </a:prstGeom>
          <a:noFill/>
          <a:ln w="9525">
            <a:noFill/>
            <a:miter lim="800000"/>
            <a:headEnd/>
            <a:tailEnd/>
          </a:ln>
          <a:effectLst/>
        </p:spPr>
        <p:txBody>
          <a:bodyPr/>
          <a:lstStyle/>
          <a:p>
            <a:pPr marL="342900" indent="-342900">
              <a:spcBef>
                <a:spcPct val="20000"/>
              </a:spcBef>
              <a:buFontTx/>
              <a:buChar char="•"/>
            </a:pPr>
            <a:r>
              <a:rPr lang="en-US" sz="3200" b="1" dirty="0"/>
              <a:t>Statistic:</a:t>
            </a:r>
          </a:p>
        </p:txBody>
      </p:sp>
      <p:sp>
        <p:nvSpPr>
          <p:cNvPr id="11" name="Rectangle 14"/>
          <p:cNvSpPr>
            <a:spLocks noChangeArrowheads="1"/>
          </p:cNvSpPr>
          <p:nvPr/>
        </p:nvSpPr>
        <p:spPr bwMode="auto">
          <a:xfrm>
            <a:off x="77787" y="2447925"/>
            <a:ext cx="8382000" cy="1143000"/>
          </a:xfrm>
          <a:prstGeom prst="rect">
            <a:avLst/>
          </a:prstGeom>
          <a:noFill/>
          <a:ln w="9525">
            <a:noFill/>
            <a:miter lim="800000"/>
            <a:headEnd/>
            <a:tailEnd/>
          </a:ln>
          <a:effectLst/>
        </p:spPr>
        <p:txBody>
          <a:bodyPr/>
          <a:lstStyle/>
          <a:p>
            <a:pPr marL="342900" indent="-342900">
              <a:spcBef>
                <a:spcPct val="20000"/>
              </a:spcBef>
              <a:buFontTx/>
              <a:buChar char="•"/>
            </a:pPr>
            <a:r>
              <a:rPr lang="en-US" sz="3200" b="1"/>
              <a:t>Test Statistic:</a:t>
            </a:r>
          </a:p>
        </p:txBody>
      </p:sp>
      <p:graphicFrame>
        <p:nvGraphicFramePr>
          <p:cNvPr id="12" name="Object 1025"/>
          <p:cNvGraphicFramePr>
            <a:graphicFrameLocks noChangeAspect="1"/>
          </p:cNvGraphicFramePr>
          <p:nvPr>
            <p:extLst>
              <p:ext uri="{D42A27DB-BD31-4B8C-83A1-F6EECF244321}">
                <p14:modId xmlns:p14="http://schemas.microsoft.com/office/powerpoint/2010/main" val="3047094295"/>
              </p:ext>
            </p:extLst>
          </p:nvPr>
        </p:nvGraphicFramePr>
        <p:xfrm>
          <a:off x="3121025" y="2165350"/>
          <a:ext cx="3433762" cy="1303338"/>
        </p:xfrm>
        <a:graphic>
          <a:graphicData uri="http://schemas.openxmlformats.org/presentationml/2006/ole">
            <mc:AlternateContent xmlns:mc="http://schemas.openxmlformats.org/markup-compatibility/2006">
              <mc:Choice xmlns:v="urn:schemas-microsoft-com:vml" Requires="v">
                <p:oleObj spid="_x0000_s199729" name="Equation" r:id="rId7" imgW="1130040" imgH="431640" progId="Equation.3">
                  <p:embed/>
                </p:oleObj>
              </mc:Choice>
              <mc:Fallback>
                <p:oleObj name="Equation" r:id="rId7" imgW="11300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1025" y="2165350"/>
                        <a:ext cx="3433762"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026"/>
          <p:cNvGraphicFramePr>
            <a:graphicFrameLocks noChangeAspect="1"/>
          </p:cNvGraphicFramePr>
          <p:nvPr>
            <p:extLst>
              <p:ext uri="{D42A27DB-BD31-4B8C-83A1-F6EECF244321}">
                <p14:modId xmlns:p14="http://schemas.microsoft.com/office/powerpoint/2010/main" val="1268944669"/>
              </p:ext>
            </p:extLst>
          </p:nvPr>
        </p:nvGraphicFramePr>
        <p:xfrm>
          <a:off x="3697287" y="2805113"/>
          <a:ext cx="2738438" cy="1576387"/>
        </p:xfrm>
        <a:graphic>
          <a:graphicData uri="http://schemas.openxmlformats.org/presentationml/2006/ole">
            <mc:AlternateContent xmlns:mc="http://schemas.openxmlformats.org/markup-compatibility/2006">
              <mc:Choice xmlns:v="urn:schemas-microsoft-com:vml" Requires="v">
                <p:oleObj spid="_x0000_s199730" name="Equation" r:id="rId9" imgW="901440" imgH="520560" progId="Equation.3">
                  <p:embed/>
                </p:oleObj>
              </mc:Choice>
              <mc:Fallback>
                <p:oleObj name="Equation" r:id="rId9" imgW="901440" imgH="520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7287" y="2805113"/>
                        <a:ext cx="2738438" cy="1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7"/>
          <p:cNvSpPr>
            <a:spLocks noChangeArrowheads="1"/>
          </p:cNvSpPr>
          <p:nvPr/>
        </p:nvSpPr>
        <p:spPr bwMode="auto">
          <a:xfrm>
            <a:off x="2133600" y="4419600"/>
            <a:ext cx="6704013" cy="654050"/>
          </a:xfrm>
          <a:prstGeom prst="rect">
            <a:avLst/>
          </a:prstGeom>
          <a:noFill/>
          <a:ln w="9525">
            <a:noFill/>
            <a:miter lim="800000"/>
            <a:headEnd/>
            <a:tailEnd/>
          </a:ln>
          <a:effectLst/>
        </p:spPr>
        <p:txBody>
          <a:bodyPr/>
          <a:lstStyle/>
          <a:p>
            <a:pPr marL="342900" indent="-342900">
              <a:spcBef>
                <a:spcPct val="20000"/>
              </a:spcBef>
            </a:pPr>
            <a:r>
              <a:rPr lang="en-US" sz="3200" dirty="0"/>
              <a:t>where s</a:t>
            </a:r>
            <a:r>
              <a:rPr lang="en-US" sz="3200" baseline="-25000" dirty="0"/>
              <a:t>p</a:t>
            </a:r>
            <a:r>
              <a:rPr lang="en-US" sz="3200" baseline="30000" dirty="0"/>
              <a:t>2</a:t>
            </a:r>
            <a:r>
              <a:rPr lang="en-US" sz="3200" dirty="0"/>
              <a:t> is </a:t>
            </a:r>
            <a:r>
              <a:rPr lang="en-US" sz="3200" dirty="0" smtClean="0"/>
              <a:t>the </a:t>
            </a:r>
            <a:r>
              <a:rPr lang="en-US" sz="3200" dirty="0"/>
              <a:t>pooled sample </a:t>
            </a:r>
            <a:r>
              <a:rPr lang="en-US" sz="3200" dirty="0" smtClean="0"/>
              <a:t>variance</a:t>
            </a:r>
            <a:endParaRPr lang="en-US" sz="3200" dirty="0"/>
          </a:p>
        </p:txBody>
      </p:sp>
      <p:sp>
        <p:nvSpPr>
          <p:cNvPr id="15" name="Text Box 18"/>
          <p:cNvSpPr txBox="1">
            <a:spLocks noChangeArrowheads="1"/>
          </p:cNvSpPr>
          <p:nvPr/>
        </p:nvSpPr>
        <p:spPr bwMode="auto">
          <a:xfrm>
            <a:off x="5521325" y="2133600"/>
            <a:ext cx="679450" cy="641350"/>
          </a:xfrm>
          <a:prstGeom prst="rect">
            <a:avLst/>
          </a:prstGeom>
          <a:noFill/>
          <a:ln w="9525">
            <a:noFill/>
            <a:miter lim="800000"/>
            <a:headEnd/>
            <a:tailEnd/>
          </a:ln>
          <a:effectLst/>
        </p:spPr>
        <p:txBody>
          <a:bodyPr wrap="none">
            <a:spAutoFit/>
          </a:bodyPr>
          <a:lstStyle/>
          <a:p>
            <a:r>
              <a:rPr lang="en-US" sz="3600"/>
              <a:t>- 0</a:t>
            </a:r>
          </a:p>
        </p:txBody>
      </p:sp>
      <p:sp>
        <p:nvSpPr>
          <p:cNvPr id="16" name="Text Box 26"/>
          <p:cNvSpPr txBox="1">
            <a:spLocks noChangeArrowheads="1"/>
          </p:cNvSpPr>
          <p:nvPr/>
        </p:nvSpPr>
        <p:spPr bwMode="auto">
          <a:xfrm>
            <a:off x="2200275" y="6096000"/>
            <a:ext cx="2600325" cy="579438"/>
          </a:xfrm>
          <a:prstGeom prst="rect">
            <a:avLst/>
          </a:prstGeom>
          <a:noFill/>
          <a:ln w="9525">
            <a:noFill/>
            <a:miter lim="800000"/>
            <a:headEnd/>
            <a:tailEnd/>
          </a:ln>
          <a:effectLst/>
        </p:spPr>
        <p:txBody>
          <a:bodyPr wrap="none">
            <a:spAutoFit/>
          </a:bodyPr>
          <a:lstStyle/>
          <a:p>
            <a:r>
              <a:rPr lang="en-US" sz="3200" dirty="0" err="1">
                <a:solidFill>
                  <a:schemeClr val="accent1"/>
                </a:solidFill>
              </a:rPr>
              <a:t>df</a:t>
            </a:r>
            <a:r>
              <a:rPr lang="en-US" sz="3200" dirty="0">
                <a:solidFill>
                  <a:schemeClr val="accent1"/>
                </a:solidFill>
              </a:rPr>
              <a:t> = n</a:t>
            </a:r>
            <a:r>
              <a:rPr lang="en-US" sz="3200" baseline="-25000" dirty="0">
                <a:solidFill>
                  <a:schemeClr val="accent1"/>
                </a:solidFill>
              </a:rPr>
              <a:t>1</a:t>
            </a:r>
            <a:r>
              <a:rPr lang="en-US" sz="3200" dirty="0">
                <a:solidFill>
                  <a:schemeClr val="accent1"/>
                </a:solidFill>
              </a:rPr>
              <a:t> + n</a:t>
            </a:r>
            <a:r>
              <a:rPr lang="en-US" sz="3200" baseline="-25000" dirty="0">
                <a:solidFill>
                  <a:schemeClr val="accent1"/>
                </a:solidFill>
              </a:rPr>
              <a:t>2</a:t>
            </a:r>
            <a:r>
              <a:rPr lang="en-US" sz="3200" dirty="0">
                <a:solidFill>
                  <a:schemeClr val="accent1"/>
                </a:solidFill>
              </a:rPr>
              <a:t> - 2</a:t>
            </a:r>
          </a:p>
        </p:txBody>
      </p:sp>
      <p:sp>
        <p:nvSpPr>
          <p:cNvPr id="18" name="AutoShape 29"/>
          <p:cNvSpPr>
            <a:spLocks noChangeArrowheads="1"/>
          </p:cNvSpPr>
          <p:nvPr/>
        </p:nvSpPr>
        <p:spPr bwMode="auto">
          <a:xfrm rot="20317763">
            <a:off x="6443662" y="3257550"/>
            <a:ext cx="1143000" cy="76200"/>
          </a:xfrm>
          <a:prstGeom prst="rightArrow">
            <a:avLst>
              <a:gd name="adj1" fmla="val 50000"/>
              <a:gd name="adj2" fmla="val 375000"/>
            </a:avLst>
          </a:prstGeom>
          <a:solidFill>
            <a:schemeClr val="accent1"/>
          </a:solidFill>
          <a:ln w="9525">
            <a:solidFill>
              <a:schemeClr val="tx1"/>
            </a:solidFill>
            <a:miter lim="800000"/>
            <a:headEnd/>
            <a:tailEnd/>
          </a:ln>
          <a:effectLst/>
        </p:spPr>
        <p:txBody>
          <a:bodyPr wrap="none" anchor="ctr"/>
          <a:lstStyle/>
          <a:p>
            <a:endParaRPr lang="en-US"/>
          </a:p>
        </p:txBody>
      </p:sp>
      <p:graphicFrame>
        <p:nvGraphicFramePr>
          <p:cNvPr id="19" name="Object 1028"/>
          <p:cNvGraphicFramePr>
            <a:graphicFrameLocks noChangeAspect="1"/>
          </p:cNvGraphicFramePr>
          <p:nvPr>
            <p:extLst>
              <p:ext uri="{D42A27DB-BD31-4B8C-83A1-F6EECF244321}">
                <p14:modId xmlns:p14="http://schemas.microsoft.com/office/powerpoint/2010/main" val="3256361250"/>
              </p:ext>
            </p:extLst>
          </p:nvPr>
        </p:nvGraphicFramePr>
        <p:xfrm>
          <a:off x="7545387" y="2600325"/>
          <a:ext cx="1427163" cy="654050"/>
        </p:xfrm>
        <a:graphic>
          <a:graphicData uri="http://schemas.openxmlformats.org/presentationml/2006/ole">
            <mc:AlternateContent xmlns:mc="http://schemas.openxmlformats.org/markup-compatibility/2006">
              <mc:Choice xmlns:v="urn:schemas-microsoft-com:vml" Requires="v">
                <p:oleObj spid="_x0000_s199731" name="Equation" r:id="rId11" imgW="469800" imgH="215640" progId="Equation.3">
                  <p:embed/>
                </p:oleObj>
              </mc:Choice>
              <mc:Fallback>
                <p:oleObj name="Equation" r:id="rId11" imgW="46980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5387" y="2600325"/>
                        <a:ext cx="14271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32"/>
          <p:cNvSpPr>
            <a:spLocks noChangeArrowheads="1"/>
          </p:cNvSpPr>
          <p:nvPr/>
        </p:nvSpPr>
        <p:spPr bwMode="auto">
          <a:xfrm>
            <a:off x="7554912" y="2667000"/>
            <a:ext cx="1371600" cy="533400"/>
          </a:xfrm>
          <a:prstGeom prst="rect">
            <a:avLst/>
          </a:prstGeom>
          <a:solidFill>
            <a:schemeClr val="accent1">
              <a:alpha val="20000"/>
            </a:schemeClr>
          </a:soli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53531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10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1000"/>
                                        <p:tgtEl>
                                          <p:spTgt spid="14">
                                            <p:txEl>
                                              <p:pRg st="0" end="0"/>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10" grpId="0"/>
      <p:bldP spid="11" grpId="0" build="p" autoUpdateAnimBg="0"/>
      <p:bldP spid="14" grpId="0" build="p" autoUpdateAnimBg="0"/>
      <p:bldP spid="15" grpId="0" autoUpdateAnimBg="0"/>
      <p:bldP spid="16" grpId="0" autoUpdateAnimBg="0"/>
      <p:bldP spid="18"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5</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3505200"/>
          </a:xfrm>
        </p:spPr>
        <p:txBody>
          <a:bodyPr/>
          <a:lstStyle/>
          <a:p>
            <a:r>
              <a:rPr lang="en-US" b="1" dirty="0" smtClean="0"/>
              <a:t>Assume</a:t>
            </a:r>
            <a:r>
              <a:rPr lang="en-US" b="1" dirty="0"/>
              <a:t>:</a:t>
            </a:r>
          </a:p>
          <a:p>
            <a:pPr lvl="1"/>
            <a:r>
              <a:rPr lang="en-US" dirty="0"/>
              <a:t> n</a:t>
            </a:r>
            <a:r>
              <a:rPr lang="en-US" baseline="-25000" dirty="0"/>
              <a:t>1</a:t>
            </a:r>
            <a:r>
              <a:rPr lang="en-US" dirty="0"/>
              <a:t> + n</a:t>
            </a:r>
            <a:r>
              <a:rPr lang="en-US" baseline="-25000" dirty="0"/>
              <a:t>2</a:t>
            </a:r>
            <a:r>
              <a:rPr lang="en-US" dirty="0" smtClean="0"/>
              <a:t> </a:t>
            </a:r>
            <a:r>
              <a:rPr lang="en-US" dirty="0"/>
              <a:t>is large </a:t>
            </a:r>
            <a:r>
              <a:rPr lang="en-US" dirty="0" smtClean="0"/>
              <a:t>(to use a </a:t>
            </a:r>
            <a:r>
              <a:rPr lang="en-US" dirty="0"/>
              <a:t>t-distribution)</a:t>
            </a:r>
          </a:p>
          <a:p>
            <a:pPr lvl="2"/>
            <a:r>
              <a:rPr lang="en-US" dirty="0"/>
              <a:t>n</a:t>
            </a:r>
            <a:r>
              <a:rPr lang="en-US" baseline="-25000" dirty="0"/>
              <a:t>1</a:t>
            </a:r>
            <a:r>
              <a:rPr lang="en-US" dirty="0"/>
              <a:t> + n</a:t>
            </a:r>
            <a:r>
              <a:rPr lang="en-US" baseline="-25000" dirty="0"/>
              <a:t>2</a:t>
            </a:r>
            <a:r>
              <a:rPr lang="en-US" dirty="0"/>
              <a:t> </a:t>
            </a:r>
            <a:r>
              <a:rPr lang="en-US" u="sng" dirty="0"/>
              <a:t>&gt;</a:t>
            </a:r>
            <a:r>
              <a:rPr lang="en-US" dirty="0"/>
              <a:t> </a:t>
            </a:r>
            <a:r>
              <a:rPr lang="en-US" b="1" dirty="0">
                <a:solidFill>
                  <a:schemeClr val="accent1"/>
                </a:solidFill>
              </a:rPr>
              <a:t>40</a:t>
            </a:r>
            <a:r>
              <a:rPr lang="en-US" dirty="0"/>
              <a:t>, OR</a:t>
            </a:r>
          </a:p>
          <a:p>
            <a:pPr lvl="2"/>
            <a:r>
              <a:rPr lang="en-US" dirty="0"/>
              <a:t>n</a:t>
            </a:r>
            <a:r>
              <a:rPr lang="en-US" baseline="-25000" dirty="0"/>
              <a:t>1</a:t>
            </a:r>
            <a:r>
              <a:rPr lang="en-US" dirty="0"/>
              <a:t> + n</a:t>
            </a:r>
            <a:r>
              <a:rPr lang="en-US" baseline="-25000" dirty="0"/>
              <a:t>2</a:t>
            </a:r>
            <a:r>
              <a:rPr lang="en-US" dirty="0"/>
              <a:t> </a:t>
            </a:r>
            <a:r>
              <a:rPr lang="en-US" u="sng" dirty="0"/>
              <a:t>&gt;</a:t>
            </a:r>
            <a:r>
              <a:rPr lang="en-US" dirty="0"/>
              <a:t> 15 and </a:t>
            </a:r>
            <a:r>
              <a:rPr lang="en-US" b="1" dirty="0">
                <a:solidFill>
                  <a:schemeClr val="accent1"/>
                </a:solidFill>
              </a:rPr>
              <a:t>both</a:t>
            </a:r>
            <a:r>
              <a:rPr lang="en-US" dirty="0"/>
              <a:t> </a:t>
            </a:r>
            <a:r>
              <a:rPr lang="en-US" dirty="0" smtClean="0"/>
              <a:t>histograms are </a:t>
            </a:r>
            <a:r>
              <a:rPr lang="en-US" dirty="0"/>
              <a:t>not strongly skewed, OR</a:t>
            </a:r>
          </a:p>
          <a:p>
            <a:pPr lvl="2"/>
            <a:r>
              <a:rPr lang="en-US" b="1" dirty="0">
                <a:solidFill>
                  <a:schemeClr val="accent1"/>
                </a:solidFill>
              </a:rPr>
              <a:t>both</a:t>
            </a:r>
            <a:r>
              <a:rPr lang="en-US" dirty="0"/>
              <a:t> </a:t>
            </a:r>
            <a:r>
              <a:rPr lang="en-US" dirty="0" smtClean="0"/>
              <a:t>histograms are </a:t>
            </a:r>
            <a:r>
              <a:rPr lang="en-US" dirty="0"/>
              <a:t>approximately normal</a:t>
            </a:r>
          </a:p>
          <a:p>
            <a:pPr lvl="1"/>
            <a:r>
              <a:rPr lang="en-US" dirty="0"/>
              <a:t> the two samples are independent</a:t>
            </a:r>
          </a:p>
          <a:p>
            <a:pPr lvl="1"/>
            <a:r>
              <a:rPr lang="en-US" dirty="0"/>
              <a:t> </a:t>
            </a:r>
            <a:r>
              <a:rPr lang="en-US" dirty="0">
                <a:latin typeface="Symbol" pitchFamily="18" charset="2"/>
              </a:rPr>
              <a:t>s</a:t>
            </a:r>
            <a:r>
              <a:rPr lang="en-US" baseline="-25000" dirty="0"/>
              <a:t>1</a:t>
            </a:r>
            <a:r>
              <a:rPr lang="en-US" baseline="30000" dirty="0"/>
              <a:t>2</a:t>
            </a:r>
            <a:r>
              <a:rPr lang="en-US" dirty="0"/>
              <a:t> = </a:t>
            </a:r>
            <a:r>
              <a:rPr lang="en-US" dirty="0">
                <a:latin typeface="Symbol" pitchFamily="18" charset="2"/>
              </a:rPr>
              <a:t>s</a:t>
            </a:r>
            <a:r>
              <a:rPr lang="en-US" baseline="-25000" dirty="0"/>
              <a:t>2</a:t>
            </a:r>
            <a:r>
              <a:rPr lang="en-US" baseline="30000" dirty="0"/>
              <a:t>2</a:t>
            </a:r>
          </a:p>
        </p:txBody>
      </p:sp>
      <p:sp>
        <p:nvSpPr>
          <p:cNvPr id="6" name="Rectangle 3"/>
          <p:cNvSpPr txBox="1">
            <a:spLocks noChangeArrowheads="1"/>
          </p:cNvSpPr>
          <p:nvPr/>
        </p:nvSpPr>
        <p:spPr bwMode="auto">
          <a:xfrm>
            <a:off x="1600200" y="4343400"/>
            <a:ext cx="68580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kern="0" dirty="0" smtClean="0"/>
              <a:t>Are </a:t>
            </a:r>
            <a:r>
              <a:rPr lang="en-US" kern="0" dirty="0" smtClean="0">
                <a:latin typeface="Symbol" pitchFamily="18" charset="2"/>
              </a:rPr>
              <a:t>s</a:t>
            </a:r>
            <a:r>
              <a:rPr lang="en-US" kern="0" baseline="-25000" dirty="0" smtClean="0"/>
              <a:t>1</a:t>
            </a:r>
            <a:r>
              <a:rPr lang="en-US" kern="0" baseline="30000" dirty="0" smtClean="0"/>
              <a:t>2</a:t>
            </a:r>
            <a:r>
              <a:rPr lang="en-US" kern="0" dirty="0" smtClean="0"/>
              <a:t> &amp; </a:t>
            </a:r>
            <a:r>
              <a:rPr lang="en-US" kern="0" dirty="0" smtClean="0">
                <a:latin typeface="Symbol" pitchFamily="18" charset="2"/>
              </a:rPr>
              <a:t>s</a:t>
            </a:r>
            <a:r>
              <a:rPr lang="en-US" kern="0" baseline="-25000" dirty="0" smtClean="0"/>
              <a:t>2</a:t>
            </a:r>
            <a:r>
              <a:rPr lang="en-US" kern="0" baseline="30000" dirty="0" smtClean="0"/>
              <a:t>2</a:t>
            </a:r>
            <a:r>
              <a:rPr lang="en-US" kern="0" dirty="0" smtClean="0"/>
              <a:t> parameters or statistics?</a:t>
            </a:r>
          </a:p>
          <a:p>
            <a:r>
              <a:rPr lang="en-US" kern="0" dirty="0" smtClean="0"/>
              <a:t>Hypothesis Test -- </a:t>
            </a:r>
            <a:r>
              <a:rPr lang="en-US" b="1" kern="0" dirty="0" err="1" smtClean="0">
                <a:solidFill>
                  <a:schemeClr val="accent1"/>
                </a:solidFill>
              </a:rPr>
              <a:t>Levene’s</a:t>
            </a:r>
            <a:r>
              <a:rPr lang="en-US" b="1" kern="0" dirty="0" smtClean="0">
                <a:solidFill>
                  <a:schemeClr val="accent1"/>
                </a:solidFill>
              </a:rPr>
              <a:t> Test</a:t>
            </a:r>
            <a:endParaRPr lang="en-US" kern="0" dirty="0" smtClean="0"/>
          </a:p>
          <a:p>
            <a:pPr lvl="1"/>
            <a:r>
              <a:rPr lang="en-US" kern="0" dirty="0" smtClean="0"/>
              <a:t>H</a:t>
            </a:r>
            <a:r>
              <a:rPr lang="en-US" kern="0" baseline="-25000" dirty="0" smtClean="0"/>
              <a:t>o</a:t>
            </a:r>
            <a:r>
              <a:rPr lang="en-US" kern="0" dirty="0" smtClean="0"/>
              <a:t>: </a:t>
            </a:r>
            <a:r>
              <a:rPr lang="en-US" kern="0" dirty="0" smtClean="0">
                <a:latin typeface="Symbol" pitchFamily="18" charset="2"/>
              </a:rPr>
              <a:t>s</a:t>
            </a:r>
            <a:r>
              <a:rPr lang="en-US" kern="0" baseline="-25000" dirty="0" smtClean="0"/>
              <a:t>1</a:t>
            </a:r>
            <a:r>
              <a:rPr lang="en-US" kern="0" baseline="30000" dirty="0" smtClean="0"/>
              <a:t>2</a:t>
            </a:r>
            <a:r>
              <a:rPr lang="en-US" kern="0" dirty="0" smtClean="0"/>
              <a:t> = </a:t>
            </a:r>
            <a:r>
              <a:rPr lang="en-US" kern="0" dirty="0" smtClean="0">
                <a:latin typeface="Symbol" pitchFamily="18" charset="2"/>
              </a:rPr>
              <a:t>s</a:t>
            </a:r>
            <a:r>
              <a:rPr lang="en-US" kern="0" baseline="-25000" dirty="0" smtClean="0"/>
              <a:t>2</a:t>
            </a:r>
            <a:r>
              <a:rPr lang="en-US" kern="0" baseline="30000" dirty="0" smtClean="0"/>
              <a:t>2</a:t>
            </a:r>
            <a:r>
              <a:rPr lang="en-US" kern="0" dirty="0" smtClean="0"/>
              <a:t>    vs  H</a:t>
            </a:r>
            <a:r>
              <a:rPr lang="en-US" kern="0" baseline="-25000" dirty="0" smtClean="0"/>
              <a:t>a</a:t>
            </a:r>
            <a:r>
              <a:rPr lang="en-US" kern="0" dirty="0" smtClean="0"/>
              <a:t>: </a:t>
            </a:r>
            <a:r>
              <a:rPr lang="en-US" kern="0" dirty="0" smtClean="0">
                <a:latin typeface="Symbol" pitchFamily="18" charset="2"/>
              </a:rPr>
              <a:t>s</a:t>
            </a:r>
            <a:r>
              <a:rPr lang="en-US" kern="0" baseline="-25000" dirty="0" smtClean="0"/>
              <a:t>1</a:t>
            </a:r>
            <a:r>
              <a:rPr lang="en-US" kern="0" baseline="30000" dirty="0" smtClean="0"/>
              <a:t>2</a:t>
            </a:r>
            <a:r>
              <a:rPr lang="en-US" kern="0" dirty="0" smtClean="0"/>
              <a:t> </a:t>
            </a:r>
            <a:r>
              <a:rPr lang="en-US" kern="0" dirty="0" smtClean="0">
                <a:sym typeface="Symbol" pitchFamily="18" charset="2"/>
              </a:rPr>
              <a:t> </a:t>
            </a:r>
            <a:r>
              <a:rPr lang="en-US" kern="0" dirty="0" smtClean="0">
                <a:latin typeface="Symbol" pitchFamily="18" charset="2"/>
              </a:rPr>
              <a:t>s</a:t>
            </a:r>
            <a:r>
              <a:rPr lang="en-US" kern="0" baseline="-25000" dirty="0" smtClean="0"/>
              <a:t>2</a:t>
            </a:r>
            <a:r>
              <a:rPr lang="en-US" kern="0" baseline="30000" dirty="0" smtClean="0"/>
              <a:t>2</a:t>
            </a:r>
          </a:p>
          <a:p>
            <a:pPr lvl="1"/>
            <a:r>
              <a:rPr lang="en-US" kern="0" dirty="0" smtClean="0"/>
              <a:t>What do you do with the p-value?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fade">
                                      <p:cBhvr>
                                        <p:cTn id="7" dur="1000"/>
                                        <p:tgtEl>
                                          <p:spTgt spid="14029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fade">
                                      <p:cBhvr>
                                        <p:cTn id="10" dur="1000"/>
                                        <p:tgtEl>
                                          <p:spTgt spid="140291">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fade">
                                      <p:cBhvr>
                                        <p:cTn id="13" dur="1000"/>
                                        <p:tgtEl>
                                          <p:spTgt spid="1402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0291">
                                            <p:txEl>
                                              <p:pRg st="5" end="5"/>
                                            </p:txEl>
                                          </p:spTgt>
                                        </p:tgtEl>
                                        <p:attrNameLst>
                                          <p:attrName>style.visibility</p:attrName>
                                        </p:attrNameLst>
                                      </p:cBhvr>
                                      <p:to>
                                        <p:strVal val="visible"/>
                                      </p:to>
                                    </p:set>
                                    <p:animEffect transition="in" filter="fade">
                                      <p:cBhvr>
                                        <p:cTn id="18" dur="1000"/>
                                        <p:tgtEl>
                                          <p:spTgt spid="14029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0291">
                                            <p:txEl>
                                              <p:pRg st="6" end="6"/>
                                            </p:txEl>
                                          </p:spTgt>
                                        </p:tgtEl>
                                        <p:attrNameLst>
                                          <p:attrName>style.visibility</p:attrName>
                                        </p:attrNameLst>
                                      </p:cBhvr>
                                      <p:to>
                                        <p:strVal val="visible"/>
                                      </p:to>
                                    </p:set>
                                    <p:animEffect transition="in" filter="fade">
                                      <p:cBhvr>
                                        <p:cTn id="23" dur="1000"/>
                                        <p:tgtEl>
                                          <p:spTgt spid="14029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bldLvl="3" autoUpdateAnimBg="0"/>
      <p:bldP spid="6" grpId="0" uiExpand="1"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781E6F4-6155-4046-98DF-43015C2C0681}" type="slidenum">
              <a:rPr lang="en-US"/>
              <a:pPr/>
              <a:t>6</a:t>
            </a:fld>
            <a:endParaRPr lang="en-US"/>
          </a:p>
        </p:txBody>
      </p:sp>
      <p:sp>
        <p:nvSpPr>
          <p:cNvPr id="188418" name="Rectangle 2"/>
          <p:cNvSpPr>
            <a:spLocks noGrp="1" noChangeArrowheads="1"/>
          </p:cNvSpPr>
          <p:nvPr>
            <p:ph type="title"/>
          </p:nvPr>
        </p:nvSpPr>
        <p:spPr/>
        <p:txBody>
          <a:bodyPr/>
          <a:lstStyle/>
          <a:p>
            <a:r>
              <a:rPr lang="en-US"/>
              <a:t>Levene’s Test Summary</a:t>
            </a:r>
          </a:p>
        </p:txBody>
      </p:sp>
      <p:sp>
        <p:nvSpPr>
          <p:cNvPr id="188419" name="Rectangle 3"/>
          <p:cNvSpPr>
            <a:spLocks noGrp="1" noChangeArrowheads="1"/>
          </p:cNvSpPr>
          <p:nvPr>
            <p:ph type="body" idx="1"/>
          </p:nvPr>
        </p:nvSpPr>
        <p:spPr>
          <a:xfrm>
            <a:off x="304800" y="1981200"/>
            <a:ext cx="8534400" cy="4114800"/>
          </a:xfrm>
        </p:spPr>
        <p:txBody>
          <a:bodyPr/>
          <a:lstStyle/>
          <a:p>
            <a:r>
              <a:rPr lang="en-US" dirty="0"/>
              <a:t>A hypothesis test within a hypothesis test.</a:t>
            </a:r>
          </a:p>
          <a:p>
            <a:endParaRPr lang="en-US" dirty="0" smtClean="0">
              <a:solidFill>
                <a:schemeClr val="accent1"/>
              </a:solidFill>
            </a:endParaRPr>
          </a:p>
          <a:p>
            <a:r>
              <a:rPr lang="en-US" dirty="0" smtClean="0">
                <a:solidFill>
                  <a:schemeClr val="accent1"/>
                </a:solidFill>
              </a:rPr>
              <a:t>Small </a:t>
            </a:r>
            <a:r>
              <a:rPr lang="en-US" dirty="0">
                <a:solidFill>
                  <a:schemeClr val="accent1"/>
                </a:solidFill>
              </a:rPr>
              <a:t>p-values mean the variances are unequal.</a:t>
            </a:r>
            <a:endParaRPr lang="en-US" dirty="0"/>
          </a:p>
          <a:p>
            <a:endParaRPr lang="en-US" dirty="0" smtClean="0"/>
          </a:p>
          <a:p>
            <a:r>
              <a:rPr lang="en-US" dirty="0" smtClean="0"/>
              <a:t>If </a:t>
            </a:r>
            <a:r>
              <a:rPr lang="en-US" dirty="0" err="1" smtClean="0"/>
              <a:t>Levene’s</a:t>
            </a:r>
            <a:r>
              <a:rPr lang="en-US" dirty="0" smtClean="0"/>
              <a:t> </a:t>
            </a:r>
            <a:r>
              <a:rPr lang="en-US" dirty="0"/>
              <a:t>test is a </a:t>
            </a:r>
            <a:r>
              <a:rPr lang="en-US" dirty="0" smtClean="0"/>
              <a:t>reject, can </a:t>
            </a:r>
            <a:r>
              <a:rPr lang="en-US" dirty="0"/>
              <a:t>not </a:t>
            </a:r>
            <a:r>
              <a:rPr lang="en-US" dirty="0" smtClean="0"/>
              <a:t>continue with </a:t>
            </a:r>
            <a:r>
              <a:rPr lang="en-US" dirty="0"/>
              <a:t>the 2-sample t-test </a:t>
            </a:r>
            <a:r>
              <a:rPr lang="en-US" dirty="0" smtClean="0"/>
              <a:t>(</a:t>
            </a:r>
            <a:r>
              <a:rPr lang="en-US" i="1" dirty="0" smtClean="0"/>
              <a:t>as presented here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8419">
                                            <p:txEl>
                                              <p:pRg st="2" end="2"/>
                                            </p:txEl>
                                          </p:spTgt>
                                        </p:tgtEl>
                                        <p:attrNameLst>
                                          <p:attrName>style.visibility</p:attrName>
                                        </p:attrNameLst>
                                      </p:cBhvr>
                                      <p:to>
                                        <p:strVal val="visible"/>
                                      </p:to>
                                    </p:set>
                                    <p:animEffect transition="in" filter="fade">
                                      <p:cBhvr>
                                        <p:cTn id="7" dur="1000"/>
                                        <p:tgtEl>
                                          <p:spTgt spid="188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8419">
                                            <p:txEl>
                                              <p:pRg st="4" end="4"/>
                                            </p:txEl>
                                          </p:spTgt>
                                        </p:tgtEl>
                                        <p:attrNameLst>
                                          <p:attrName>style.visibility</p:attrName>
                                        </p:attrNameLst>
                                      </p:cBhvr>
                                      <p:to>
                                        <p:strVal val="visible"/>
                                      </p:to>
                                    </p:set>
                                    <p:animEffect transition="in" filter="fade">
                                      <p:cBhvr>
                                        <p:cTn id="12" dur="10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smtClean="0"/>
              <a:t>t-Tests</a:t>
            </a:r>
            <a:endParaRPr lang="en-US"/>
          </a:p>
        </p:txBody>
      </p:sp>
      <p:sp>
        <p:nvSpPr>
          <p:cNvPr id="13" name="Slide Number Placeholder 4"/>
          <p:cNvSpPr>
            <a:spLocks noGrp="1"/>
          </p:cNvSpPr>
          <p:nvPr>
            <p:ph type="sldNum" sz="quarter" idx="12"/>
          </p:nvPr>
        </p:nvSpPr>
        <p:spPr/>
        <p:txBody>
          <a:bodyPr/>
          <a:lstStyle/>
          <a:p>
            <a:r>
              <a:rPr lang="en-US"/>
              <a:t>Slide #</a:t>
            </a:r>
            <a:fld id="{8ADDC17B-F829-4B18-A9D1-1FD82DEB1CAD}" type="slidenum">
              <a:rPr lang="en-US"/>
              <a:pPr/>
              <a:t>7</a:t>
            </a:fld>
            <a:endParaRPr lang="en-US"/>
          </a:p>
        </p:txBody>
      </p:sp>
      <p:sp>
        <p:nvSpPr>
          <p:cNvPr id="184331" name="AutoShape 1035"/>
          <p:cNvSpPr>
            <a:spLocks noChangeArrowheads="1"/>
          </p:cNvSpPr>
          <p:nvPr/>
        </p:nvSpPr>
        <p:spPr bwMode="auto">
          <a:xfrm rot="18600000">
            <a:off x="5685730" y="2617171"/>
            <a:ext cx="381000" cy="2339975"/>
          </a:xfrm>
          <a:prstGeom prst="upArrow">
            <a:avLst>
              <a:gd name="adj1" fmla="val 50000"/>
              <a:gd name="adj2" fmla="val 153542"/>
            </a:avLst>
          </a:pr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84330" name="AutoShape 1034"/>
          <p:cNvSpPr>
            <a:spLocks noChangeArrowheads="1"/>
          </p:cNvSpPr>
          <p:nvPr/>
        </p:nvSpPr>
        <p:spPr bwMode="auto">
          <a:xfrm rot="18898254">
            <a:off x="4808990" y="2237692"/>
            <a:ext cx="381000" cy="2934628"/>
          </a:xfrm>
          <a:prstGeom prst="upArrow">
            <a:avLst>
              <a:gd name="adj1" fmla="val 50000"/>
              <a:gd name="adj2" fmla="val 230000"/>
            </a:avLst>
          </a:pr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84322" name="Rectangle 1026"/>
          <p:cNvSpPr>
            <a:spLocks noGrp="1" noChangeArrowheads="1"/>
          </p:cNvSpPr>
          <p:nvPr>
            <p:ph type="title"/>
          </p:nvPr>
        </p:nvSpPr>
        <p:spPr>
          <a:xfrm>
            <a:off x="381000" y="304800"/>
            <a:ext cx="8382000" cy="1143000"/>
          </a:xfrm>
        </p:spPr>
        <p:txBody>
          <a:bodyPr/>
          <a:lstStyle/>
          <a:p>
            <a:r>
              <a:rPr lang="en-US"/>
              <a:t>Are You Surprised by the SE for the difference in means?</a:t>
            </a:r>
          </a:p>
        </p:txBody>
      </p:sp>
      <p:graphicFrame>
        <p:nvGraphicFramePr>
          <p:cNvPr id="184323" name="Object 1027"/>
          <p:cNvGraphicFramePr>
            <a:graphicFrameLocks noChangeAspect="1"/>
          </p:cNvGraphicFramePr>
          <p:nvPr/>
        </p:nvGraphicFramePr>
        <p:xfrm>
          <a:off x="1447800" y="1600200"/>
          <a:ext cx="4435475" cy="1576388"/>
        </p:xfrm>
        <a:graphic>
          <a:graphicData uri="http://schemas.openxmlformats.org/presentationml/2006/ole">
            <mc:AlternateContent xmlns:mc="http://schemas.openxmlformats.org/markup-compatibility/2006">
              <mc:Choice xmlns:v="urn:schemas-microsoft-com:vml" Requires="v">
                <p:oleObj spid="_x0000_s196723" name="Equation" r:id="rId3" imgW="1460160" imgH="520560" progId="Equation.3">
                  <p:embed/>
                </p:oleObj>
              </mc:Choice>
              <mc:Fallback>
                <p:oleObj name="Equation" r:id="rId3" imgW="1460160" imgH="520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4435475" cy="157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24" name="Text Box 1028"/>
          <p:cNvSpPr txBox="1">
            <a:spLocks noChangeArrowheads="1"/>
          </p:cNvSpPr>
          <p:nvPr/>
        </p:nvSpPr>
        <p:spPr bwMode="auto">
          <a:xfrm>
            <a:off x="228600" y="3581400"/>
            <a:ext cx="8561388" cy="579438"/>
          </a:xfrm>
          <a:prstGeom prst="rect">
            <a:avLst/>
          </a:prstGeom>
          <a:noFill/>
          <a:ln w="9525">
            <a:noFill/>
            <a:miter lim="800000"/>
            <a:headEnd/>
            <a:tailEnd/>
          </a:ln>
          <a:effectLst/>
        </p:spPr>
        <p:txBody>
          <a:bodyPr wrap="none">
            <a:spAutoFit/>
          </a:bodyPr>
          <a:lstStyle/>
          <a:p>
            <a:r>
              <a:rPr lang="en-US" sz="3200" dirty="0"/>
              <a:t>Let’s do some algebra on the SE for a sample mean</a:t>
            </a:r>
          </a:p>
        </p:txBody>
      </p:sp>
      <p:sp>
        <p:nvSpPr>
          <p:cNvPr id="184326" name="Text Box 1030"/>
          <p:cNvSpPr txBox="1">
            <a:spLocks noChangeArrowheads="1"/>
          </p:cNvSpPr>
          <p:nvPr/>
        </p:nvSpPr>
        <p:spPr bwMode="auto">
          <a:xfrm>
            <a:off x="228600" y="5821363"/>
            <a:ext cx="8289925" cy="579437"/>
          </a:xfrm>
          <a:prstGeom prst="rect">
            <a:avLst/>
          </a:prstGeom>
          <a:noFill/>
          <a:ln w="9525">
            <a:noFill/>
            <a:miter lim="800000"/>
            <a:headEnd/>
            <a:tailEnd/>
          </a:ln>
          <a:effectLst/>
        </p:spPr>
        <p:txBody>
          <a:bodyPr wrap="none">
            <a:spAutoFit/>
          </a:bodyPr>
          <a:lstStyle/>
          <a:p>
            <a:r>
              <a:rPr lang="en-US" sz="3200">
                <a:solidFill>
                  <a:schemeClr val="accent1"/>
                </a:solidFill>
              </a:rPr>
              <a:t>It is </a:t>
            </a:r>
            <a:r>
              <a:rPr lang="en-US" sz="3200" b="1">
                <a:solidFill>
                  <a:schemeClr val="accent1"/>
                </a:solidFill>
              </a:rPr>
              <a:t>“similar”</a:t>
            </a:r>
            <a:r>
              <a:rPr lang="en-US" sz="3200">
                <a:solidFill>
                  <a:schemeClr val="accent1"/>
                </a:solidFill>
              </a:rPr>
              <a:t> to the SE for a single sample mean</a:t>
            </a:r>
          </a:p>
        </p:txBody>
      </p:sp>
      <p:graphicFrame>
        <p:nvGraphicFramePr>
          <p:cNvPr id="184327" name="Object 1031"/>
          <p:cNvGraphicFramePr>
            <a:graphicFrameLocks noChangeAspect="1"/>
          </p:cNvGraphicFramePr>
          <p:nvPr/>
        </p:nvGraphicFramePr>
        <p:xfrm>
          <a:off x="5029200" y="4191000"/>
          <a:ext cx="2152650" cy="1263650"/>
        </p:xfrm>
        <a:graphic>
          <a:graphicData uri="http://schemas.openxmlformats.org/presentationml/2006/ole">
            <mc:AlternateContent xmlns:mc="http://schemas.openxmlformats.org/markup-compatibility/2006">
              <mc:Choice xmlns:v="urn:schemas-microsoft-com:vml" Requires="v">
                <p:oleObj spid="_x0000_s196724" name="Equation" r:id="rId5" imgW="495000" imgH="291960" progId="Equation.3">
                  <p:embed/>
                </p:oleObj>
              </mc:Choice>
              <mc:Fallback>
                <p:oleObj name="Equation" r:id="rId5" imgW="495000" imgH="2919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191000"/>
                        <a:ext cx="2152650"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8" name="Object 1032"/>
          <p:cNvGraphicFramePr>
            <a:graphicFrameLocks noChangeAspect="1"/>
          </p:cNvGraphicFramePr>
          <p:nvPr/>
        </p:nvGraphicFramePr>
        <p:xfrm>
          <a:off x="3416824" y="4114800"/>
          <a:ext cx="1501251" cy="1538288"/>
        </p:xfrm>
        <a:graphic>
          <a:graphicData uri="http://schemas.openxmlformats.org/presentationml/2006/ole">
            <mc:AlternateContent xmlns:mc="http://schemas.openxmlformats.org/markup-compatibility/2006">
              <mc:Choice xmlns:v="urn:schemas-microsoft-com:vml" Requires="v">
                <p:oleObj spid="_x0000_s196725" name="Equation" r:id="rId7" imgW="444240" imgH="457200" progId="Equation.3">
                  <p:embed/>
                </p:oleObj>
              </mc:Choice>
              <mc:Fallback>
                <p:oleObj name="Equation" r:id="rId7" imgW="444240" imgH="457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6824" y="4114800"/>
                        <a:ext cx="1501251" cy="153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9" name="Object 1033"/>
          <p:cNvGraphicFramePr>
            <a:graphicFrameLocks noChangeAspect="1"/>
          </p:cNvGraphicFramePr>
          <p:nvPr/>
        </p:nvGraphicFramePr>
        <p:xfrm>
          <a:off x="2362200" y="4419600"/>
          <a:ext cx="879475" cy="1098550"/>
        </p:xfrm>
        <a:graphic>
          <a:graphicData uri="http://schemas.openxmlformats.org/presentationml/2006/ole">
            <mc:AlternateContent xmlns:mc="http://schemas.openxmlformats.org/markup-compatibility/2006">
              <mc:Choice xmlns:v="urn:schemas-microsoft-com:vml" Requires="v">
                <p:oleObj spid="_x0000_s196726" name="Equation" r:id="rId9" imgW="203040" imgH="253800" progId="Equation.3">
                  <p:embed/>
                </p:oleObj>
              </mc:Choice>
              <mc:Fallback>
                <p:oleObj name="Equation" r:id="rId9" imgW="203040" imgH="2538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419600"/>
                        <a:ext cx="879475"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slide(fromLeft)">
                                      <p:cBhvr>
                                        <p:cTn id="7" dur="500"/>
                                        <p:tgtEl>
                                          <p:spTgt spid="184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9"/>
                                        </p:tgtEl>
                                        <p:attrNameLst>
                                          <p:attrName>style.visibility</p:attrName>
                                        </p:attrNameLst>
                                      </p:cBhvr>
                                      <p:to>
                                        <p:strVal val="visible"/>
                                      </p:to>
                                    </p:set>
                                    <p:animEffect transition="in" filter="wipe(left)">
                                      <p:cBhvr>
                                        <p:cTn id="12" dur="500"/>
                                        <p:tgtEl>
                                          <p:spTgt spid="1843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8"/>
                                        </p:tgtEl>
                                        <p:attrNameLst>
                                          <p:attrName>style.visibility</p:attrName>
                                        </p:attrNameLst>
                                      </p:cBhvr>
                                      <p:to>
                                        <p:strVal val="visible"/>
                                      </p:to>
                                    </p:set>
                                    <p:animEffect transition="in" filter="wipe(left)">
                                      <p:cBhvr>
                                        <p:cTn id="17" dur="500"/>
                                        <p:tgtEl>
                                          <p:spTgt spid="184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7"/>
                                        </p:tgtEl>
                                        <p:attrNameLst>
                                          <p:attrName>style.visibility</p:attrName>
                                        </p:attrNameLst>
                                      </p:cBhvr>
                                      <p:to>
                                        <p:strVal val="visible"/>
                                      </p:to>
                                    </p:set>
                                    <p:animEffect transition="in" filter="wipe(left)">
                                      <p:cBhvr>
                                        <p:cTn id="22" dur="500"/>
                                        <p:tgtEl>
                                          <p:spTgt spid="1843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84326"/>
                                        </p:tgtEl>
                                        <p:attrNameLst>
                                          <p:attrName>style.visibility</p:attrName>
                                        </p:attrNameLst>
                                      </p:cBhvr>
                                      <p:to>
                                        <p:strVal val="visible"/>
                                      </p:to>
                                    </p:set>
                                    <p:anim calcmode="lin" valueType="num">
                                      <p:cBhvr additive="base">
                                        <p:cTn id="27" dur="500" fill="hold"/>
                                        <p:tgtEl>
                                          <p:spTgt spid="184326"/>
                                        </p:tgtEl>
                                        <p:attrNameLst>
                                          <p:attrName>ppt_x</p:attrName>
                                        </p:attrNameLst>
                                      </p:cBhvr>
                                      <p:tavLst>
                                        <p:tav tm="0">
                                          <p:val>
                                            <p:strVal val="0-#ppt_w/2"/>
                                          </p:val>
                                        </p:tav>
                                        <p:tav tm="100000">
                                          <p:val>
                                            <p:strVal val="#ppt_x"/>
                                          </p:val>
                                        </p:tav>
                                      </p:tavLst>
                                    </p:anim>
                                    <p:anim calcmode="lin" valueType="num">
                                      <p:cBhvr additive="base">
                                        <p:cTn id="28" dur="500" fill="hold"/>
                                        <p:tgtEl>
                                          <p:spTgt spid="18432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84330"/>
                                        </p:tgtEl>
                                        <p:attrNameLst>
                                          <p:attrName>style.visibility</p:attrName>
                                        </p:attrNameLst>
                                      </p:cBhvr>
                                      <p:to>
                                        <p:strVal val="visible"/>
                                      </p:to>
                                    </p:set>
                                    <p:animEffect transition="in" filter="wipe(down)">
                                      <p:cBhvr>
                                        <p:cTn id="32" dur="500"/>
                                        <p:tgtEl>
                                          <p:spTgt spid="184330"/>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84331"/>
                                        </p:tgtEl>
                                        <p:attrNameLst>
                                          <p:attrName>style.visibility</p:attrName>
                                        </p:attrNameLst>
                                      </p:cBhvr>
                                      <p:to>
                                        <p:strVal val="visible"/>
                                      </p:to>
                                    </p:set>
                                    <p:animEffect transition="in" filter="wipe(down)">
                                      <p:cBhvr>
                                        <p:cTn id="36" dur="500"/>
                                        <p:tgtEl>
                                          <p:spTgt spid="184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1" grpId="0" animBg="1"/>
      <p:bldP spid="184330" grpId="0" animBg="1"/>
      <p:bldP spid="184324" grpId="0" autoUpdateAnimBg="0"/>
      <p:bldP spid="1843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8</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3505200"/>
          </a:xfrm>
        </p:spPr>
        <p:txBody>
          <a:bodyPr/>
          <a:lstStyle/>
          <a:p>
            <a:r>
              <a:rPr lang="en-US" b="1" dirty="0" smtClean="0"/>
              <a:t>When: </a:t>
            </a:r>
            <a:r>
              <a:rPr lang="en-US" dirty="0">
                <a:solidFill>
                  <a:srgbClr val="FF0000"/>
                </a:solidFill>
              </a:rPr>
              <a:t>quantitative </a:t>
            </a:r>
            <a:r>
              <a:rPr lang="en-US" dirty="0" smtClean="0">
                <a:solidFill>
                  <a:srgbClr val="FF0000"/>
                </a:solidFill>
              </a:rPr>
              <a:t>data, </a:t>
            </a:r>
            <a:r>
              <a:rPr lang="en-US" dirty="0">
                <a:solidFill>
                  <a:srgbClr val="FF0000"/>
                </a:solidFill>
              </a:rPr>
              <a:t>samples </a:t>
            </a:r>
            <a:r>
              <a:rPr lang="en-US" dirty="0" smtClean="0">
                <a:solidFill>
                  <a:srgbClr val="FF0000"/>
                </a:solidFill>
              </a:rPr>
              <a:t>from two populations, samples are </a:t>
            </a:r>
            <a:r>
              <a:rPr lang="en-US" dirty="0">
                <a:solidFill>
                  <a:srgbClr val="FF0000"/>
                </a:solidFill>
              </a:rPr>
              <a:t>independent</a:t>
            </a:r>
            <a:endParaRPr lang="en-US" baseline="30000" dirty="0">
              <a:solidFill>
                <a:srgbClr val="FF0000"/>
              </a:solidFill>
            </a:endParaRPr>
          </a:p>
        </p:txBody>
      </p:sp>
    </p:spTree>
    <p:extLst>
      <p:ext uri="{BB962C8B-B14F-4D97-AF65-F5344CB8AC3E}">
        <p14:creationId xmlns:p14="http://schemas.microsoft.com/office/powerpoint/2010/main" val="124303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BF998900-995F-486D-8EBB-08A3631BCAE7}" type="slidenum">
              <a:rPr lang="en-US"/>
              <a:pPr/>
              <a:t>9</a:t>
            </a:fld>
            <a:endParaRPr lang="en-US"/>
          </a:p>
        </p:txBody>
      </p:sp>
      <p:sp>
        <p:nvSpPr>
          <p:cNvPr id="194562" name="Rectangle 2"/>
          <p:cNvSpPr>
            <a:spLocks noGrp="1" noChangeArrowheads="1"/>
          </p:cNvSpPr>
          <p:nvPr>
            <p:ph type="body" idx="1"/>
          </p:nvPr>
        </p:nvSpPr>
        <p:spPr>
          <a:xfrm>
            <a:off x="304800" y="1143000"/>
            <a:ext cx="8534400" cy="5334000"/>
          </a:xfrm>
        </p:spPr>
        <p:txBody>
          <a:bodyPr/>
          <a:lstStyle/>
          <a:p>
            <a:r>
              <a:rPr lang="en-US" sz="2800" dirty="0"/>
              <a:t>A study of the effect of caffeine on muscle metabolism used 36 male volunteers who each underwent arm exercise tests.  Eighteen of the men were randomly selected to take a capsule containing pure caffeine one hour before the test.  The other men received a placebo capsule.  During each exercise the subject's respiratory exchange ratio (RER) was measured. [</a:t>
            </a:r>
            <a:r>
              <a:rPr lang="en-US" sz="2800" i="1" dirty="0"/>
              <a:t>RER is the ratio of CO</a:t>
            </a:r>
            <a:r>
              <a:rPr lang="en-US" sz="2800" i="1" baseline="-25000" dirty="0"/>
              <a:t>2</a:t>
            </a:r>
            <a:r>
              <a:rPr lang="en-US" sz="2800" i="1" dirty="0"/>
              <a:t> produced to O</a:t>
            </a:r>
            <a:r>
              <a:rPr lang="en-US" sz="2800" i="1" baseline="-25000" dirty="0"/>
              <a:t>2</a:t>
            </a:r>
            <a:r>
              <a:rPr lang="en-US" sz="2800" i="1" dirty="0"/>
              <a:t> consumed and is an indicator of whether energy is being obtained from carbohydrates or </a:t>
            </a:r>
            <a:r>
              <a:rPr lang="en-US" sz="2800" i="1" dirty="0" smtClean="0"/>
              <a:t>fats</a:t>
            </a:r>
            <a:r>
              <a:rPr lang="en-US" sz="2800" dirty="0"/>
              <a:t>]</a:t>
            </a:r>
            <a:r>
              <a:rPr lang="en-US" sz="2800" dirty="0" smtClean="0"/>
              <a:t>.  </a:t>
            </a:r>
            <a:r>
              <a:rPr lang="en-US" sz="2800" dirty="0"/>
              <a:t>The question of interest to the experimenter was whether, on average and at the 5% level, caffeine </a:t>
            </a:r>
            <a:r>
              <a:rPr lang="en-US" sz="2800" dirty="0" smtClean="0"/>
              <a:t>changed mean RER</a:t>
            </a:r>
            <a:r>
              <a:rPr lang="en-US" sz="2800" dirty="0"/>
              <a:t>.</a:t>
            </a:r>
          </a:p>
        </p:txBody>
      </p:sp>
      <p:sp>
        <p:nvSpPr>
          <p:cNvPr id="194563" name="Rectangle 3"/>
          <p:cNvSpPr>
            <a:spLocks noGrp="1" noChangeArrowheads="1"/>
          </p:cNvSpPr>
          <p:nvPr>
            <p:ph type="title"/>
          </p:nvPr>
        </p:nvSpPr>
        <p:spPr>
          <a:xfrm>
            <a:off x="685800" y="152400"/>
            <a:ext cx="7772400" cy="838200"/>
          </a:xfrm>
          <a:noFill/>
          <a:ln/>
        </p:spPr>
        <p:txBody>
          <a:bodyPr/>
          <a:lstStyle/>
          <a:p>
            <a:r>
              <a:rPr lang="en-US"/>
              <a:t>A Full Example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Designs\Portrait Notebook.pot</Template>
  <TotalTime>2541</TotalTime>
  <Words>641</Words>
  <Application>Microsoft Office PowerPoint</Application>
  <PresentationFormat>On-screen Show (4:3)</PresentationFormat>
  <Paragraphs>88</Paragraphs>
  <Slides>12</Slides>
  <Notes>1</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Courier New</vt:lpstr>
      <vt:lpstr>Symbol</vt:lpstr>
      <vt:lpstr>Times New Roman</vt:lpstr>
      <vt:lpstr>Wingdings</vt:lpstr>
      <vt:lpstr>Default Design</vt:lpstr>
      <vt:lpstr>Equation</vt:lpstr>
      <vt:lpstr>t-tests</vt:lpstr>
      <vt:lpstr>A Full Reality</vt:lpstr>
      <vt:lpstr>2-Sample t-test -- Examples</vt:lpstr>
      <vt:lpstr>2-sample t-test</vt:lpstr>
      <vt:lpstr>2-sample t-test</vt:lpstr>
      <vt:lpstr>Levene’s Test Summary</vt:lpstr>
      <vt:lpstr>Are You Surprised by the SE for the difference in means?</vt:lpstr>
      <vt:lpstr>2-sample t-test</vt:lpstr>
      <vt:lpstr>A Full Example</vt:lpstr>
      <vt:lpstr>A Full Example</vt:lpstr>
      <vt:lpstr>R Handout</vt:lpstr>
      <vt:lpstr>Example Data – Sex &amp; Direction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Required to Take Statistics?</dc:title>
  <dc:creator>Derek H. Ogle</dc:creator>
  <cp:lastModifiedBy>Derek Ogle</cp:lastModifiedBy>
  <cp:revision>184</cp:revision>
  <dcterms:created xsi:type="dcterms:W3CDTF">1999-07-28T01:00:17Z</dcterms:created>
  <dcterms:modified xsi:type="dcterms:W3CDTF">2015-11-18T00:33:44Z</dcterms:modified>
</cp:coreProperties>
</file>