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5" r:id="rId2"/>
    <p:sldId id="256" r:id="rId3"/>
    <p:sldId id="342" r:id="rId4"/>
    <p:sldId id="327" r:id="rId5"/>
    <p:sldId id="341" r:id="rId6"/>
    <p:sldId id="265" r:id="rId7"/>
    <p:sldId id="267" r:id="rId8"/>
    <p:sldId id="268" r:id="rId9"/>
    <p:sldId id="260" r:id="rId10"/>
    <p:sldId id="261" r:id="rId11"/>
    <p:sldId id="306" r:id="rId12"/>
    <p:sldId id="357" r:id="rId13"/>
    <p:sldId id="358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21" r:id="rId24"/>
    <p:sldId id="324" r:id="rId25"/>
    <p:sldId id="345" r:id="rId26"/>
    <p:sldId id="346" r:id="rId27"/>
    <p:sldId id="347" r:id="rId28"/>
    <p:sldId id="343" r:id="rId29"/>
  </p:sldIdLst>
  <p:sldSz cx="9144000" cy="6858000" type="screen4x3"/>
  <p:notesSz cx="6858000" cy="9418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67" autoAdjust="0"/>
  </p:normalViewPr>
  <p:slideViewPr>
    <p:cSldViewPr>
      <p:cViewPr varScale="1">
        <p:scale>
          <a:sx n="67" d="100"/>
          <a:sy n="67" d="100"/>
        </p:scale>
        <p:origin x="22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4392C2-1AF0-4F32-B4D3-AA6797D48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4738" y="706438"/>
            <a:ext cx="4708525" cy="3532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73854"/>
            <a:ext cx="5029200" cy="42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DC0D1F-92AC-40B5-BC65-290C36AAFA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1E3EEAC-6193-4486-A855-3AE2AE8E9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3CA6A53-75F3-471F-A0AD-5E9D888791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6002EF3-AC9F-4AFA-A71F-608B7922B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57C210-F453-4C3C-8ACD-BCA56FE7E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693546-F7A8-4C17-B17C-5681F3D8B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463E96-E4AA-45D4-B344-B20356082C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68FFD9C-36F3-4719-98D5-29C556BFE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9C72545-0DD4-444D-BA20-1DC222FCB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A74B5A2-5560-4206-84B6-913696716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AC754B5-7A01-4EF2-97CC-5C92467FE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510A03E-48DC-4036-9914-AC0FF2A00A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29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5532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A191793-499D-4EED-9CC6-F3DA664095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Bivariate </a:t>
            </a:r>
            <a:r>
              <a:rPr lang="en-US" dirty="0"/>
              <a:t>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E12DF7F-1FE6-432C-83AD-EC028800CBCD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Items to Describe in a Bivariate EDA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48600" cy="1828800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Association/Direction</a:t>
            </a:r>
          </a:p>
          <a:p>
            <a:r>
              <a:rPr lang="en-US" b="1" dirty="0">
                <a:solidFill>
                  <a:schemeClr val="bg2"/>
                </a:solidFill>
              </a:rPr>
              <a:t>Form</a:t>
            </a:r>
            <a:endParaRPr lang="en-US" b="1" dirty="0"/>
          </a:p>
          <a:p>
            <a:r>
              <a:rPr lang="en-US" b="1" dirty="0" smtClean="0">
                <a:solidFill>
                  <a:schemeClr val="accent1"/>
                </a:solidFill>
              </a:rPr>
              <a:t>Outliers</a:t>
            </a:r>
            <a:endParaRPr lang="en-US" dirty="0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8072438" y="2579687"/>
            <a:ext cx="125412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324100" y="1944687"/>
            <a:ext cx="6743700" cy="4684713"/>
            <a:chOff x="2324100" y="1828800"/>
            <a:chExt cx="6743700" cy="4684713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324100" y="1828800"/>
              <a:ext cx="6743700" cy="4684713"/>
              <a:chOff x="384" y="1225"/>
              <a:chExt cx="4248" cy="2951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771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2294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785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3308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830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353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348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870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393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291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344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3969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4492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928" y="3277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928" y="2936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928" y="2595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825" y="225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825" y="1914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825" y="1573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825" y="122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142" y="335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H="1">
                <a:off x="1142" y="301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flipH="1">
                <a:off x="1142" y="2675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 flipH="1">
                <a:off x="1142" y="233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1142" y="199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 flipH="1">
                <a:off x="1142" y="1653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>
                <a:off x="1142" y="130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1308" y="3499"/>
                <a:ext cx="32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2821" y="3898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3600" b="1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 flipV="1">
                <a:off x="1253" y="1304"/>
                <a:ext cx="1" cy="2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 rot="16200000">
                <a:off x="445" y="2195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sz="3600" b="1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879850" y="2093913"/>
              <a:ext cx="4927600" cy="3257550"/>
              <a:chOff x="3879850" y="2093913"/>
              <a:chExt cx="4927600" cy="3257550"/>
            </a:xfrm>
          </p:grpSpPr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5500688" y="31369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7626350" y="4194175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7034213" y="4370388"/>
                <a:ext cx="127000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3879850" y="209391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4973638" y="269716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6280150" y="37036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6519863" y="3602038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6594475" y="36401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6997700" y="43068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6481763" y="33131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Oval 48"/>
              <p:cNvSpPr>
                <a:spLocks noChangeArrowheads="1"/>
              </p:cNvSpPr>
              <p:nvPr/>
            </p:nvSpPr>
            <p:spPr bwMode="auto">
              <a:xfrm>
                <a:off x="7688263" y="4721225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6054725" y="30241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5086350" y="3275013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6292850" y="36401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7386638" y="45085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Oval 53"/>
              <p:cNvSpPr>
                <a:spLocks noChangeArrowheads="1"/>
              </p:cNvSpPr>
              <p:nvPr/>
            </p:nvSpPr>
            <p:spPr bwMode="auto">
              <a:xfrm>
                <a:off x="6142038" y="2784475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8682038" y="5224463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5576888" y="306228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4344988" y="25844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4092575" y="2232025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7764463" y="46593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5375275" y="27098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6972300" y="40306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7059613" y="400526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62"/>
              <p:cNvSpPr>
                <a:spLocks noChangeArrowheads="1"/>
              </p:cNvSpPr>
              <p:nvPr/>
            </p:nvSpPr>
            <p:spPr bwMode="auto">
              <a:xfrm>
                <a:off x="6292850" y="3589338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Oval 63"/>
              <p:cNvSpPr>
                <a:spLocks noChangeArrowheads="1"/>
              </p:cNvSpPr>
              <p:nvPr/>
            </p:nvSpPr>
            <p:spPr bwMode="auto">
              <a:xfrm>
                <a:off x="5765800" y="30495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6381750" y="3602038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7312025" y="4079875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66"/>
              <p:cNvSpPr>
                <a:spLocks noChangeArrowheads="1"/>
              </p:cNvSpPr>
              <p:nvPr/>
            </p:nvSpPr>
            <p:spPr bwMode="auto">
              <a:xfrm>
                <a:off x="6456363" y="33639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67"/>
              <p:cNvSpPr>
                <a:spLocks noChangeArrowheads="1"/>
              </p:cNvSpPr>
              <p:nvPr/>
            </p:nvSpPr>
            <p:spPr bwMode="auto">
              <a:xfrm>
                <a:off x="5840413" y="31623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>
                <a:off x="4948238" y="24828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Oval 69"/>
              <p:cNvSpPr>
                <a:spLocks noChangeArrowheads="1"/>
              </p:cNvSpPr>
              <p:nvPr/>
            </p:nvSpPr>
            <p:spPr bwMode="auto">
              <a:xfrm>
                <a:off x="7248525" y="37290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5865813" y="298608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6745288" y="4243388"/>
                <a:ext cx="127000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5916613" y="350202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7373938" y="4570413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4986338" y="25336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6997700" y="39544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6821488" y="416877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Oval 77"/>
              <p:cNvSpPr>
                <a:spLocks noChangeArrowheads="1"/>
              </p:cNvSpPr>
              <p:nvPr/>
            </p:nvSpPr>
            <p:spPr bwMode="auto">
              <a:xfrm>
                <a:off x="4872038" y="287337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6180138" y="33258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7826375" y="4546600"/>
                <a:ext cx="127000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Oval 80"/>
              <p:cNvSpPr>
                <a:spLocks noChangeArrowheads="1"/>
              </p:cNvSpPr>
              <p:nvPr/>
            </p:nvSpPr>
            <p:spPr bwMode="auto">
              <a:xfrm>
                <a:off x="4797425" y="2444750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6619875" y="3829050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5099050" y="26717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6154738" y="371633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4846638" y="2947988"/>
                <a:ext cx="127000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6821488" y="355282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5287963" y="32385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8180388" y="4902200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DD79146-D075-4D19-B469-EB4712A20582}" type="slidenum">
              <a:rPr lang="en-US"/>
              <a:pPr/>
              <a:t>11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 to Describe in a Bivariate EDA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31242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Association/Direction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Form</a:t>
            </a:r>
          </a:p>
          <a:p>
            <a:r>
              <a:rPr lang="en-US" b="1" dirty="0">
                <a:solidFill>
                  <a:schemeClr val="accent1"/>
                </a:solidFill>
              </a:rPr>
              <a:t>Outliers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Strength</a:t>
            </a:r>
            <a:r>
              <a:rPr lang="en-US" dirty="0"/>
              <a:t> -- </a:t>
            </a:r>
            <a:r>
              <a:rPr lang="en-US" sz="3000" dirty="0"/>
              <a:t>how closely the points cluster to the </a:t>
            </a:r>
            <a:r>
              <a:rPr lang="en-US" sz="3000" dirty="0" smtClean="0"/>
              <a:t>form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Strength?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E57C210-F453-4C3C-8ACD-BCA56FE7E20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257300" y="1905000"/>
            <a:ext cx="6743700" cy="4684713"/>
            <a:chOff x="384" y="1225"/>
            <a:chExt cx="4248" cy="2951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grpSp>
        <p:nvGrpSpPr>
          <p:cNvPr id="39" name="Group 42"/>
          <p:cNvGrpSpPr>
            <a:grpSpLocks/>
          </p:cNvGrpSpPr>
          <p:nvPr/>
        </p:nvGrpSpPr>
        <p:grpSpPr bwMode="auto">
          <a:xfrm>
            <a:off x="2701925" y="1978025"/>
            <a:ext cx="4886325" cy="3279775"/>
            <a:chOff x="1353" y="1393"/>
            <a:chExt cx="3078" cy="2066"/>
          </a:xfrm>
        </p:grpSpPr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4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Which is More Strong?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E57C210-F453-4C3C-8ACD-BCA56FE7E205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>
            <a:off x="4762500" y="2057400"/>
            <a:ext cx="3695700" cy="3349625"/>
            <a:chOff x="5257800" y="1663700"/>
            <a:chExt cx="1264342" cy="1317625"/>
          </a:xfrm>
        </p:grpSpPr>
        <p:sp>
          <p:nvSpPr>
            <p:cNvPr id="7" name="Line 329"/>
            <p:cNvSpPr>
              <a:spLocks noChangeShapeType="1"/>
            </p:cNvSpPr>
            <p:nvPr/>
          </p:nvSpPr>
          <p:spPr bwMode="auto">
            <a:xfrm>
              <a:off x="5334503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330"/>
            <p:cNvSpPr>
              <a:spLocks noChangeShapeType="1"/>
            </p:cNvSpPr>
            <p:nvPr/>
          </p:nvSpPr>
          <p:spPr bwMode="auto">
            <a:xfrm>
              <a:off x="5530033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31"/>
            <p:cNvSpPr>
              <a:spLocks noChangeShapeType="1"/>
            </p:cNvSpPr>
            <p:nvPr/>
          </p:nvSpPr>
          <p:spPr bwMode="auto">
            <a:xfrm>
              <a:off x="5725562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32"/>
            <p:cNvSpPr>
              <a:spLocks noChangeShapeType="1"/>
            </p:cNvSpPr>
            <p:nvPr/>
          </p:nvSpPr>
          <p:spPr bwMode="auto">
            <a:xfrm>
              <a:off x="5921092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33"/>
            <p:cNvSpPr>
              <a:spLocks noChangeShapeType="1"/>
            </p:cNvSpPr>
            <p:nvPr/>
          </p:nvSpPr>
          <p:spPr bwMode="auto">
            <a:xfrm>
              <a:off x="6119137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34"/>
            <p:cNvSpPr>
              <a:spLocks noChangeShapeType="1"/>
            </p:cNvSpPr>
            <p:nvPr/>
          </p:nvSpPr>
          <p:spPr bwMode="auto">
            <a:xfrm>
              <a:off x="6314666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35"/>
            <p:cNvSpPr>
              <a:spLocks noChangeShapeType="1"/>
            </p:cNvSpPr>
            <p:nvPr/>
          </p:nvSpPr>
          <p:spPr bwMode="auto">
            <a:xfrm>
              <a:off x="6510196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36"/>
            <p:cNvSpPr>
              <a:spLocks noChangeShapeType="1"/>
            </p:cNvSpPr>
            <p:nvPr/>
          </p:nvSpPr>
          <p:spPr bwMode="auto">
            <a:xfrm flipH="1">
              <a:off x="5257800" y="28551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37"/>
            <p:cNvSpPr>
              <a:spLocks noChangeShapeType="1"/>
            </p:cNvSpPr>
            <p:nvPr/>
          </p:nvSpPr>
          <p:spPr bwMode="auto">
            <a:xfrm flipH="1">
              <a:off x="5257800" y="2660650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38"/>
            <p:cNvSpPr>
              <a:spLocks noChangeShapeType="1"/>
            </p:cNvSpPr>
            <p:nvPr/>
          </p:nvSpPr>
          <p:spPr bwMode="auto">
            <a:xfrm flipH="1">
              <a:off x="5257800" y="2466181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39"/>
            <p:cNvSpPr>
              <a:spLocks noChangeShapeType="1"/>
            </p:cNvSpPr>
            <p:nvPr/>
          </p:nvSpPr>
          <p:spPr bwMode="auto">
            <a:xfrm flipH="1">
              <a:off x="5257800" y="2271713"/>
              <a:ext cx="41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40"/>
            <p:cNvSpPr>
              <a:spLocks noChangeShapeType="1"/>
            </p:cNvSpPr>
            <p:nvPr/>
          </p:nvSpPr>
          <p:spPr bwMode="auto">
            <a:xfrm flipH="1">
              <a:off x="5257800" y="207724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41"/>
            <p:cNvSpPr>
              <a:spLocks noChangeShapeType="1"/>
            </p:cNvSpPr>
            <p:nvPr/>
          </p:nvSpPr>
          <p:spPr bwMode="auto">
            <a:xfrm flipH="1">
              <a:off x="5257800" y="1882775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42"/>
            <p:cNvSpPr>
              <a:spLocks noChangeShapeType="1"/>
            </p:cNvSpPr>
            <p:nvPr/>
          </p:nvSpPr>
          <p:spPr bwMode="auto">
            <a:xfrm flipH="1">
              <a:off x="5257800" y="168354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43"/>
            <p:cNvSpPr>
              <a:spLocks noChangeShapeType="1"/>
            </p:cNvSpPr>
            <p:nvPr/>
          </p:nvSpPr>
          <p:spPr bwMode="auto">
            <a:xfrm>
              <a:off x="5320043" y="2936875"/>
              <a:ext cx="12020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44"/>
            <p:cNvSpPr>
              <a:spLocks noChangeShapeType="1"/>
            </p:cNvSpPr>
            <p:nvPr/>
          </p:nvSpPr>
          <p:spPr bwMode="auto">
            <a:xfrm flipV="1">
              <a:off x="5299295" y="1683544"/>
              <a:ext cx="0" cy="1235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348"/>
            <p:cNvSpPr>
              <a:spLocks noChangeArrowheads="1"/>
            </p:cNvSpPr>
            <p:nvPr/>
          </p:nvSpPr>
          <p:spPr bwMode="auto">
            <a:xfrm>
              <a:off x="6100678" y="2252698"/>
              <a:ext cx="29551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349"/>
            <p:cNvSpPr>
              <a:spLocks noChangeArrowheads="1"/>
            </p:cNvSpPr>
            <p:nvPr/>
          </p:nvSpPr>
          <p:spPr bwMode="auto">
            <a:xfrm>
              <a:off x="6121251" y="2248125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350"/>
            <p:cNvSpPr>
              <a:spLocks noChangeArrowheads="1"/>
            </p:cNvSpPr>
            <p:nvPr/>
          </p:nvSpPr>
          <p:spPr bwMode="auto">
            <a:xfrm>
              <a:off x="6326985" y="2351589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351"/>
            <p:cNvSpPr>
              <a:spLocks noChangeArrowheads="1"/>
            </p:cNvSpPr>
            <p:nvPr/>
          </p:nvSpPr>
          <p:spPr bwMode="auto">
            <a:xfrm>
              <a:off x="5945068" y="2409895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352"/>
            <p:cNvSpPr>
              <a:spLocks noChangeArrowheads="1"/>
            </p:cNvSpPr>
            <p:nvPr/>
          </p:nvSpPr>
          <p:spPr bwMode="auto">
            <a:xfrm>
              <a:off x="6032973" y="2306431"/>
              <a:ext cx="29551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353"/>
            <p:cNvSpPr>
              <a:spLocks noChangeArrowheads="1"/>
            </p:cNvSpPr>
            <p:nvPr/>
          </p:nvSpPr>
          <p:spPr bwMode="auto">
            <a:xfrm>
              <a:off x="6003796" y="2481348"/>
              <a:ext cx="29177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354"/>
            <p:cNvSpPr>
              <a:spLocks noChangeArrowheads="1"/>
            </p:cNvSpPr>
            <p:nvPr/>
          </p:nvSpPr>
          <p:spPr bwMode="auto">
            <a:xfrm>
              <a:off x="5836216" y="2234406"/>
              <a:ext cx="29551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355"/>
            <p:cNvSpPr>
              <a:spLocks noChangeArrowheads="1"/>
            </p:cNvSpPr>
            <p:nvPr/>
          </p:nvSpPr>
          <p:spPr bwMode="auto">
            <a:xfrm>
              <a:off x="6077112" y="2284137"/>
              <a:ext cx="29551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357"/>
            <p:cNvSpPr>
              <a:spLocks noChangeArrowheads="1"/>
            </p:cNvSpPr>
            <p:nvPr/>
          </p:nvSpPr>
          <p:spPr bwMode="auto">
            <a:xfrm>
              <a:off x="5627915" y="2641109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358"/>
            <p:cNvSpPr>
              <a:spLocks noChangeArrowheads="1"/>
            </p:cNvSpPr>
            <p:nvPr/>
          </p:nvSpPr>
          <p:spPr bwMode="auto">
            <a:xfrm>
              <a:off x="5666063" y="249324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59"/>
            <p:cNvSpPr>
              <a:spLocks noChangeArrowheads="1"/>
            </p:cNvSpPr>
            <p:nvPr/>
          </p:nvSpPr>
          <p:spPr bwMode="auto">
            <a:xfrm>
              <a:off x="5410621" y="274901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60"/>
            <p:cNvSpPr>
              <a:spLocks noChangeArrowheads="1"/>
            </p:cNvSpPr>
            <p:nvPr/>
          </p:nvSpPr>
          <p:spPr bwMode="auto">
            <a:xfrm>
              <a:off x="5780507" y="2448139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61"/>
            <p:cNvSpPr>
              <a:spLocks noChangeArrowheads="1"/>
            </p:cNvSpPr>
            <p:nvPr/>
          </p:nvSpPr>
          <p:spPr bwMode="auto">
            <a:xfrm>
              <a:off x="5854185" y="2484107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62"/>
            <p:cNvSpPr>
              <a:spLocks noChangeArrowheads="1"/>
            </p:cNvSpPr>
            <p:nvPr/>
          </p:nvSpPr>
          <p:spPr bwMode="auto">
            <a:xfrm>
              <a:off x="5886349" y="2403607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63"/>
            <p:cNvSpPr>
              <a:spLocks noChangeArrowheads="1"/>
            </p:cNvSpPr>
            <p:nvPr/>
          </p:nvSpPr>
          <p:spPr bwMode="auto">
            <a:xfrm>
              <a:off x="6420796" y="1825269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64"/>
            <p:cNvSpPr>
              <a:spLocks noChangeArrowheads="1"/>
            </p:cNvSpPr>
            <p:nvPr/>
          </p:nvSpPr>
          <p:spPr bwMode="auto">
            <a:xfrm>
              <a:off x="6376664" y="1663700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65"/>
            <p:cNvSpPr>
              <a:spLocks noChangeArrowheads="1"/>
            </p:cNvSpPr>
            <p:nvPr/>
          </p:nvSpPr>
          <p:spPr bwMode="auto">
            <a:xfrm>
              <a:off x="5786491" y="255604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66"/>
            <p:cNvSpPr>
              <a:spLocks noChangeArrowheads="1"/>
            </p:cNvSpPr>
            <p:nvPr/>
          </p:nvSpPr>
          <p:spPr bwMode="auto">
            <a:xfrm>
              <a:off x="6435382" y="1964002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67"/>
            <p:cNvSpPr>
              <a:spLocks noChangeArrowheads="1"/>
            </p:cNvSpPr>
            <p:nvPr/>
          </p:nvSpPr>
          <p:spPr bwMode="auto">
            <a:xfrm>
              <a:off x="5854185" y="2394473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68"/>
            <p:cNvSpPr>
              <a:spLocks noChangeArrowheads="1"/>
            </p:cNvSpPr>
            <p:nvPr/>
          </p:nvSpPr>
          <p:spPr bwMode="auto">
            <a:xfrm>
              <a:off x="6156378" y="209417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69"/>
            <p:cNvSpPr>
              <a:spLocks noChangeArrowheads="1"/>
            </p:cNvSpPr>
            <p:nvPr/>
          </p:nvSpPr>
          <p:spPr bwMode="auto">
            <a:xfrm>
              <a:off x="5416605" y="265937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70"/>
            <p:cNvSpPr>
              <a:spLocks noChangeArrowheads="1"/>
            </p:cNvSpPr>
            <p:nvPr/>
          </p:nvSpPr>
          <p:spPr bwMode="auto">
            <a:xfrm>
              <a:off x="6332532" y="195087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371"/>
            <p:cNvSpPr>
              <a:spLocks noChangeArrowheads="1"/>
            </p:cNvSpPr>
            <p:nvPr/>
          </p:nvSpPr>
          <p:spPr bwMode="auto">
            <a:xfrm>
              <a:off x="5733757" y="2416739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372"/>
            <p:cNvSpPr>
              <a:spLocks noChangeArrowheads="1"/>
            </p:cNvSpPr>
            <p:nvPr/>
          </p:nvSpPr>
          <p:spPr bwMode="auto">
            <a:xfrm>
              <a:off x="5994810" y="2085036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373"/>
            <p:cNvSpPr>
              <a:spLocks noChangeArrowheads="1"/>
            </p:cNvSpPr>
            <p:nvPr/>
          </p:nvSpPr>
          <p:spPr bwMode="auto">
            <a:xfrm>
              <a:off x="6165354" y="1901201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374"/>
            <p:cNvSpPr>
              <a:spLocks noChangeArrowheads="1"/>
            </p:cNvSpPr>
            <p:nvPr/>
          </p:nvSpPr>
          <p:spPr bwMode="auto">
            <a:xfrm>
              <a:off x="6100652" y="1905768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375"/>
            <p:cNvSpPr>
              <a:spLocks noChangeArrowheads="1"/>
            </p:cNvSpPr>
            <p:nvPr/>
          </p:nvSpPr>
          <p:spPr bwMode="auto">
            <a:xfrm>
              <a:off x="6206494" y="2080469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376"/>
            <p:cNvSpPr>
              <a:spLocks noChangeArrowheads="1"/>
            </p:cNvSpPr>
            <p:nvPr/>
          </p:nvSpPr>
          <p:spPr bwMode="auto">
            <a:xfrm>
              <a:off x="5537033" y="2444143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377"/>
            <p:cNvSpPr>
              <a:spLocks noChangeArrowheads="1"/>
            </p:cNvSpPr>
            <p:nvPr/>
          </p:nvSpPr>
          <p:spPr bwMode="auto">
            <a:xfrm>
              <a:off x="6288400" y="1901201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378"/>
            <p:cNvSpPr>
              <a:spLocks noChangeArrowheads="1"/>
            </p:cNvSpPr>
            <p:nvPr/>
          </p:nvSpPr>
          <p:spPr bwMode="auto">
            <a:xfrm>
              <a:off x="6229682" y="2040505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79"/>
            <p:cNvSpPr>
              <a:spLocks noChangeArrowheads="1"/>
            </p:cNvSpPr>
            <p:nvPr/>
          </p:nvSpPr>
          <p:spPr bwMode="auto">
            <a:xfrm>
              <a:off x="5953670" y="2134706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380"/>
            <p:cNvSpPr>
              <a:spLocks noChangeArrowheads="1"/>
            </p:cNvSpPr>
            <p:nvPr/>
          </p:nvSpPr>
          <p:spPr bwMode="auto">
            <a:xfrm>
              <a:off x="5780507" y="2403607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381"/>
            <p:cNvSpPr>
              <a:spLocks noChangeArrowheads="1"/>
            </p:cNvSpPr>
            <p:nvPr/>
          </p:nvSpPr>
          <p:spPr bwMode="auto">
            <a:xfrm>
              <a:off x="6262220" y="2085036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382"/>
            <p:cNvSpPr>
              <a:spLocks noChangeArrowheads="1"/>
            </p:cNvSpPr>
            <p:nvPr/>
          </p:nvSpPr>
          <p:spPr bwMode="auto">
            <a:xfrm>
              <a:off x="6268204" y="2031370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383"/>
            <p:cNvSpPr>
              <a:spLocks noChangeArrowheads="1"/>
            </p:cNvSpPr>
            <p:nvPr/>
          </p:nvSpPr>
          <p:spPr bwMode="auto">
            <a:xfrm>
              <a:off x="6150394" y="1977704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384"/>
            <p:cNvSpPr>
              <a:spLocks noChangeArrowheads="1"/>
            </p:cNvSpPr>
            <p:nvPr/>
          </p:nvSpPr>
          <p:spPr bwMode="auto">
            <a:xfrm>
              <a:off x="6130198" y="2228907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385"/>
            <p:cNvSpPr>
              <a:spLocks noChangeArrowheads="1"/>
            </p:cNvSpPr>
            <p:nvPr/>
          </p:nvSpPr>
          <p:spPr bwMode="auto">
            <a:xfrm>
              <a:off x="5522073" y="2744444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386"/>
            <p:cNvSpPr>
              <a:spLocks noChangeArrowheads="1"/>
            </p:cNvSpPr>
            <p:nvPr/>
          </p:nvSpPr>
          <p:spPr bwMode="auto">
            <a:xfrm>
              <a:off x="5933474" y="2089604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387"/>
            <p:cNvSpPr>
              <a:spLocks noChangeArrowheads="1"/>
            </p:cNvSpPr>
            <p:nvPr/>
          </p:nvSpPr>
          <p:spPr bwMode="auto">
            <a:xfrm>
              <a:off x="5313755" y="2667942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388"/>
            <p:cNvSpPr>
              <a:spLocks noChangeArrowheads="1"/>
            </p:cNvSpPr>
            <p:nvPr/>
          </p:nvSpPr>
          <p:spPr bwMode="auto">
            <a:xfrm>
              <a:off x="5698227" y="2246606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389"/>
            <p:cNvSpPr>
              <a:spLocks noChangeArrowheads="1"/>
            </p:cNvSpPr>
            <p:nvPr/>
          </p:nvSpPr>
          <p:spPr bwMode="auto">
            <a:xfrm>
              <a:off x="5481307" y="2798111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390"/>
            <p:cNvSpPr>
              <a:spLocks noChangeArrowheads="1"/>
            </p:cNvSpPr>
            <p:nvPr/>
          </p:nvSpPr>
          <p:spPr bwMode="auto">
            <a:xfrm>
              <a:off x="5666063" y="252464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391"/>
            <p:cNvSpPr>
              <a:spLocks noChangeArrowheads="1"/>
            </p:cNvSpPr>
            <p:nvPr/>
          </p:nvSpPr>
          <p:spPr bwMode="auto">
            <a:xfrm>
              <a:off x="6150394" y="1959435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392"/>
            <p:cNvSpPr>
              <a:spLocks noChangeArrowheads="1"/>
            </p:cNvSpPr>
            <p:nvPr/>
          </p:nvSpPr>
          <p:spPr bwMode="auto">
            <a:xfrm>
              <a:off x="6050910" y="209873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393"/>
            <p:cNvSpPr>
              <a:spLocks noChangeArrowheads="1"/>
            </p:cNvSpPr>
            <p:nvPr/>
          </p:nvSpPr>
          <p:spPr bwMode="auto">
            <a:xfrm>
              <a:off x="5639509" y="2484107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394"/>
            <p:cNvSpPr>
              <a:spLocks noChangeArrowheads="1"/>
            </p:cNvSpPr>
            <p:nvPr/>
          </p:nvSpPr>
          <p:spPr bwMode="auto">
            <a:xfrm>
              <a:off x="5789483" y="2322537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395"/>
            <p:cNvSpPr>
              <a:spLocks noChangeArrowheads="1"/>
            </p:cNvSpPr>
            <p:nvPr/>
          </p:nvSpPr>
          <p:spPr bwMode="auto">
            <a:xfrm>
              <a:off x="5619313" y="243500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396"/>
            <p:cNvSpPr>
              <a:spLocks noChangeArrowheads="1"/>
            </p:cNvSpPr>
            <p:nvPr/>
          </p:nvSpPr>
          <p:spPr bwMode="auto">
            <a:xfrm>
              <a:off x="5827631" y="2331672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397"/>
            <p:cNvSpPr>
              <a:spLocks noChangeArrowheads="1"/>
            </p:cNvSpPr>
            <p:nvPr/>
          </p:nvSpPr>
          <p:spPr bwMode="auto">
            <a:xfrm>
              <a:off x="5434183" y="2788976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398"/>
            <p:cNvSpPr>
              <a:spLocks noChangeArrowheads="1"/>
            </p:cNvSpPr>
            <p:nvPr/>
          </p:nvSpPr>
          <p:spPr bwMode="auto">
            <a:xfrm>
              <a:off x="5716179" y="2493241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419100" y="2073275"/>
            <a:ext cx="3695700" cy="3349625"/>
            <a:chOff x="1562100" y="1679575"/>
            <a:chExt cx="1264342" cy="1317625"/>
          </a:xfrm>
        </p:grpSpPr>
        <p:sp>
          <p:nvSpPr>
            <p:cNvPr id="78" name="Line 400"/>
            <p:cNvSpPr>
              <a:spLocks noChangeShapeType="1"/>
            </p:cNvSpPr>
            <p:nvPr/>
          </p:nvSpPr>
          <p:spPr bwMode="auto">
            <a:xfrm>
              <a:off x="1638803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01"/>
            <p:cNvSpPr>
              <a:spLocks noChangeShapeType="1"/>
            </p:cNvSpPr>
            <p:nvPr/>
          </p:nvSpPr>
          <p:spPr bwMode="auto">
            <a:xfrm>
              <a:off x="1834333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02"/>
            <p:cNvSpPr>
              <a:spLocks noChangeShapeType="1"/>
            </p:cNvSpPr>
            <p:nvPr/>
          </p:nvSpPr>
          <p:spPr bwMode="auto">
            <a:xfrm>
              <a:off x="2029862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3"/>
            <p:cNvSpPr>
              <a:spLocks noChangeShapeType="1"/>
            </p:cNvSpPr>
            <p:nvPr/>
          </p:nvSpPr>
          <p:spPr bwMode="auto">
            <a:xfrm>
              <a:off x="2225392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04"/>
            <p:cNvSpPr>
              <a:spLocks noChangeShapeType="1"/>
            </p:cNvSpPr>
            <p:nvPr/>
          </p:nvSpPr>
          <p:spPr bwMode="auto">
            <a:xfrm>
              <a:off x="2423437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05"/>
            <p:cNvSpPr>
              <a:spLocks noChangeShapeType="1"/>
            </p:cNvSpPr>
            <p:nvPr/>
          </p:nvSpPr>
          <p:spPr bwMode="auto">
            <a:xfrm>
              <a:off x="2618966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06"/>
            <p:cNvSpPr>
              <a:spLocks noChangeShapeType="1"/>
            </p:cNvSpPr>
            <p:nvPr/>
          </p:nvSpPr>
          <p:spPr bwMode="auto">
            <a:xfrm>
              <a:off x="2814496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07"/>
            <p:cNvSpPr>
              <a:spLocks noChangeShapeType="1"/>
            </p:cNvSpPr>
            <p:nvPr/>
          </p:nvSpPr>
          <p:spPr bwMode="auto">
            <a:xfrm flipH="1">
              <a:off x="1562100" y="287099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08"/>
            <p:cNvSpPr>
              <a:spLocks noChangeShapeType="1"/>
            </p:cNvSpPr>
            <p:nvPr/>
          </p:nvSpPr>
          <p:spPr bwMode="auto">
            <a:xfrm flipH="1">
              <a:off x="1562100" y="2676525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409"/>
            <p:cNvSpPr>
              <a:spLocks noChangeShapeType="1"/>
            </p:cNvSpPr>
            <p:nvPr/>
          </p:nvSpPr>
          <p:spPr bwMode="auto">
            <a:xfrm flipH="1">
              <a:off x="1562100" y="2482056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410"/>
            <p:cNvSpPr>
              <a:spLocks noChangeShapeType="1"/>
            </p:cNvSpPr>
            <p:nvPr/>
          </p:nvSpPr>
          <p:spPr bwMode="auto">
            <a:xfrm flipH="1">
              <a:off x="1562100" y="2287588"/>
              <a:ext cx="41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11"/>
            <p:cNvSpPr>
              <a:spLocks noChangeShapeType="1"/>
            </p:cNvSpPr>
            <p:nvPr/>
          </p:nvSpPr>
          <p:spPr bwMode="auto">
            <a:xfrm flipH="1">
              <a:off x="1562100" y="20931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412"/>
            <p:cNvSpPr>
              <a:spLocks noChangeShapeType="1"/>
            </p:cNvSpPr>
            <p:nvPr/>
          </p:nvSpPr>
          <p:spPr bwMode="auto">
            <a:xfrm flipH="1">
              <a:off x="1562100" y="1898650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413"/>
            <p:cNvSpPr>
              <a:spLocks noChangeShapeType="1"/>
            </p:cNvSpPr>
            <p:nvPr/>
          </p:nvSpPr>
          <p:spPr bwMode="auto">
            <a:xfrm flipH="1">
              <a:off x="1562100" y="16994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414"/>
            <p:cNvSpPr>
              <a:spLocks noChangeShapeType="1"/>
            </p:cNvSpPr>
            <p:nvPr/>
          </p:nvSpPr>
          <p:spPr bwMode="auto">
            <a:xfrm>
              <a:off x="1624343" y="2952750"/>
              <a:ext cx="12020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15"/>
            <p:cNvSpPr>
              <a:spLocks noChangeShapeType="1"/>
            </p:cNvSpPr>
            <p:nvPr/>
          </p:nvSpPr>
          <p:spPr bwMode="auto">
            <a:xfrm flipV="1">
              <a:off x="1603595" y="1699419"/>
              <a:ext cx="0" cy="1235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418"/>
            <p:cNvSpPr>
              <a:spLocks noChangeArrowheads="1"/>
            </p:cNvSpPr>
            <p:nvPr/>
          </p:nvSpPr>
          <p:spPr bwMode="auto">
            <a:xfrm>
              <a:off x="2405204" y="226853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419"/>
            <p:cNvSpPr>
              <a:spLocks noChangeArrowheads="1"/>
            </p:cNvSpPr>
            <p:nvPr/>
          </p:nvSpPr>
          <p:spPr bwMode="auto">
            <a:xfrm>
              <a:off x="2425323" y="22637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420"/>
            <p:cNvSpPr>
              <a:spLocks noChangeArrowheads="1"/>
            </p:cNvSpPr>
            <p:nvPr/>
          </p:nvSpPr>
          <p:spPr bwMode="auto">
            <a:xfrm>
              <a:off x="2631541" y="2367756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421"/>
            <p:cNvSpPr>
              <a:spLocks noChangeArrowheads="1"/>
            </p:cNvSpPr>
            <p:nvPr/>
          </p:nvSpPr>
          <p:spPr bwMode="auto">
            <a:xfrm>
              <a:off x="2249283" y="242570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422"/>
            <p:cNvSpPr>
              <a:spLocks noChangeArrowheads="1"/>
            </p:cNvSpPr>
            <p:nvPr/>
          </p:nvSpPr>
          <p:spPr bwMode="auto">
            <a:xfrm>
              <a:off x="2337303" y="23225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423"/>
            <p:cNvSpPr>
              <a:spLocks noChangeArrowheads="1"/>
            </p:cNvSpPr>
            <p:nvPr/>
          </p:nvSpPr>
          <p:spPr bwMode="auto">
            <a:xfrm>
              <a:off x="2308382" y="249713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424"/>
            <p:cNvSpPr>
              <a:spLocks noChangeArrowheads="1"/>
            </p:cNvSpPr>
            <p:nvPr/>
          </p:nvSpPr>
          <p:spPr bwMode="auto">
            <a:xfrm>
              <a:off x="2140516" y="2250281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425"/>
            <p:cNvSpPr>
              <a:spLocks noChangeArrowheads="1"/>
            </p:cNvSpPr>
            <p:nvPr/>
          </p:nvSpPr>
          <p:spPr bwMode="auto">
            <a:xfrm>
              <a:off x="2381313" y="23002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426"/>
            <p:cNvSpPr>
              <a:spLocks noChangeArrowheads="1"/>
            </p:cNvSpPr>
            <p:nvPr/>
          </p:nvSpPr>
          <p:spPr bwMode="auto">
            <a:xfrm>
              <a:off x="1932412" y="2656681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427"/>
            <p:cNvSpPr>
              <a:spLocks noChangeArrowheads="1"/>
            </p:cNvSpPr>
            <p:nvPr/>
          </p:nvSpPr>
          <p:spPr bwMode="auto">
            <a:xfrm>
              <a:off x="2084560" y="2463800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428"/>
            <p:cNvSpPr>
              <a:spLocks noChangeArrowheads="1"/>
            </p:cNvSpPr>
            <p:nvPr/>
          </p:nvSpPr>
          <p:spPr bwMode="auto">
            <a:xfrm>
              <a:off x="2158749" y="2500313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429"/>
            <p:cNvSpPr>
              <a:spLocks noChangeArrowheads="1"/>
            </p:cNvSpPr>
            <p:nvPr/>
          </p:nvSpPr>
          <p:spPr bwMode="auto">
            <a:xfrm>
              <a:off x="2190813" y="241935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430"/>
            <p:cNvSpPr>
              <a:spLocks noChangeArrowheads="1"/>
            </p:cNvSpPr>
            <p:nvPr/>
          </p:nvSpPr>
          <p:spPr bwMode="auto">
            <a:xfrm>
              <a:off x="2725219" y="18415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Oval 431"/>
            <p:cNvSpPr>
              <a:spLocks noChangeArrowheads="1"/>
            </p:cNvSpPr>
            <p:nvPr/>
          </p:nvSpPr>
          <p:spPr bwMode="auto">
            <a:xfrm>
              <a:off x="2681209" y="16795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Oval 432"/>
            <p:cNvSpPr>
              <a:spLocks noChangeArrowheads="1"/>
            </p:cNvSpPr>
            <p:nvPr/>
          </p:nvSpPr>
          <p:spPr bwMode="auto">
            <a:xfrm>
              <a:off x="2090848" y="257175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433"/>
            <p:cNvSpPr>
              <a:spLocks noChangeArrowheads="1"/>
            </p:cNvSpPr>
            <p:nvPr/>
          </p:nvSpPr>
          <p:spPr bwMode="auto">
            <a:xfrm>
              <a:off x="2739679" y="19796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434"/>
            <p:cNvSpPr>
              <a:spLocks noChangeArrowheads="1"/>
            </p:cNvSpPr>
            <p:nvPr/>
          </p:nvSpPr>
          <p:spPr bwMode="auto">
            <a:xfrm>
              <a:off x="2460531" y="21097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435"/>
            <p:cNvSpPr>
              <a:spLocks noChangeArrowheads="1"/>
            </p:cNvSpPr>
            <p:nvPr/>
          </p:nvSpPr>
          <p:spPr bwMode="auto">
            <a:xfrm>
              <a:off x="1721164" y="2674938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436"/>
            <p:cNvSpPr>
              <a:spLocks noChangeArrowheads="1"/>
            </p:cNvSpPr>
            <p:nvPr/>
          </p:nvSpPr>
          <p:spPr bwMode="auto">
            <a:xfrm>
              <a:off x="2636570" y="196691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Oval 437"/>
            <p:cNvSpPr>
              <a:spLocks noChangeArrowheads="1"/>
            </p:cNvSpPr>
            <p:nvPr/>
          </p:nvSpPr>
          <p:spPr bwMode="auto">
            <a:xfrm>
              <a:off x="2038036" y="24328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438"/>
            <p:cNvSpPr>
              <a:spLocks noChangeArrowheads="1"/>
            </p:cNvSpPr>
            <p:nvPr/>
          </p:nvSpPr>
          <p:spPr bwMode="auto">
            <a:xfrm>
              <a:off x="2298951" y="210105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439"/>
            <p:cNvSpPr>
              <a:spLocks noChangeArrowheads="1"/>
            </p:cNvSpPr>
            <p:nvPr/>
          </p:nvSpPr>
          <p:spPr bwMode="auto">
            <a:xfrm>
              <a:off x="2469961" y="1916906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440"/>
            <p:cNvSpPr>
              <a:spLocks noChangeArrowheads="1"/>
            </p:cNvSpPr>
            <p:nvPr/>
          </p:nvSpPr>
          <p:spPr bwMode="auto">
            <a:xfrm>
              <a:off x="2405204" y="1921669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Oval 441"/>
            <p:cNvSpPr>
              <a:spLocks noChangeArrowheads="1"/>
            </p:cNvSpPr>
            <p:nvPr/>
          </p:nvSpPr>
          <p:spPr bwMode="auto">
            <a:xfrm>
              <a:off x="1841249" y="2459831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442"/>
            <p:cNvSpPr>
              <a:spLocks noChangeArrowheads="1"/>
            </p:cNvSpPr>
            <p:nvPr/>
          </p:nvSpPr>
          <p:spPr bwMode="auto">
            <a:xfrm>
              <a:off x="2592560" y="19169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443"/>
            <p:cNvSpPr>
              <a:spLocks noChangeArrowheads="1"/>
            </p:cNvSpPr>
            <p:nvPr/>
          </p:nvSpPr>
          <p:spPr bwMode="auto">
            <a:xfrm>
              <a:off x="2534090" y="2056606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444"/>
            <p:cNvSpPr>
              <a:spLocks noChangeArrowheads="1"/>
            </p:cNvSpPr>
            <p:nvPr/>
          </p:nvSpPr>
          <p:spPr bwMode="auto">
            <a:xfrm>
              <a:off x="2566783" y="2101056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Oval 445"/>
            <p:cNvSpPr>
              <a:spLocks noChangeArrowheads="1"/>
            </p:cNvSpPr>
            <p:nvPr/>
          </p:nvSpPr>
          <p:spPr bwMode="auto">
            <a:xfrm>
              <a:off x="2563640" y="2206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Oval 446"/>
            <p:cNvSpPr>
              <a:spLocks noChangeArrowheads="1"/>
            </p:cNvSpPr>
            <p:nvPr/>
          </p:nvSpPr>
          <p:spPr bwMode="auto">
            <a:xfrm>
              <a:off x="2434753" y="224472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447"/>
            <p:cNvSpPr>
              <a:spLocks noChangeArrowheads="1"/>
            </p:cNvSpPr>
            <p:nvPr/>
          </p:nvSpPr>
          <p:spPr bwMode="auto">
            <a:xfrm>
              <a:off x="1826159" y="27606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Oval 448"/>
            <p:cNvSpPr>
              <a:spLocks noChangeArrowheads="1"/>
            </p:cNvSpPr>
            <p:nvPr/>
          </p:nvSpPr>
          <p:spPr bwMode="auto">
            <a:xfrm>
              <a:off x="2237966" y="2105819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449"/>
            <p:cNvSpPr>
              <a:spLocks noChangeArrowheads="1"/>
            </p:cNvSpPr>
            <p:nvPr/>
          </p:nvSpPr>
          <p:spPr bwMode="auto">
            <a:xfrm>
              <a:off x="2002828" y="22621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450"/>
            <p:cNvSpPr>
              <a:spLocks noChangeArrowheads="1"/>
            </p:cNvSpPr>
            <p:nvPr/>
          </p:nvSpPr>
          <p:spPr bwMode="auto">
            <a:xfrm>
              <a:off x="1785922" y="28138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Oval 451"/>
            <p:cNvSpPr>
              <a:spLocks noChangeArrowheads="1"/>
            </p:cNvSpPr>
            <p:nvPr/>
          </p:nvSpPr>
          <p:spPr bwMode="auto">
            <a:xfrm>
              <a:off x="1970135" y="25407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452"/>
            <p:cNvSpPr>
              <a:spLocks noChangeArrowheads="1"/>
            </p:cNvSpPr>
            <p:nvPr/>
          </p:nvSpPr>
          <p:spPr bwMode="auto">
            <a:xfrm>
              <a:off x="2454872" y="197564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Oval 453"/>
            <p:cNvSpPr>
              <a:spLocks noChangeArrowheads="1"/>
            </p:cNvSpPr>
            <p:nvPr/>
          </p:nvSpPr>
          <p:spPr bwMode="auto">
            <a:xfrm>
              <a:off x="2354907" y="211455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Oval 454"/>
            <p:cNvSpPr>
              <a:spLocks noChangeArrowheads="1"/>
            </p:cNvSpPr>
            <p:nvPr/>
          </p:nvSpPr>
          <p:spPr bwMode="auto">
            <a:xfrm>
              <a:off x="2093991" y="233838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455"/>
            <p:cNvSpPr>
              <a:spLocks noChangeArrowheads="1"/>
            </p:cNvSpPr>
            <p:nvPr/>
          </p:nvSpPr>
          <p:spPr bwMode="auto">
            <a:xfrm>
              <a:off x="1923610" y="24511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Oval 456"/>
            <p:cNvSpPr>
              <a:spLocks noChangeArrowheads="1"/>
            </p:cNvSpPr>
            <p:nvPr/>
          </p:nvSpPr>
          <p:spPr bwMode="auto">
            <a:xfrm>
              <a:off x="2131714" y="234791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Oval 457"/>
            <p:cNvSpPr>
              <a:spLocks noChangeArrowheads="1"/>
            </p:cNvSpPr>
            <p:nvPr/>
          </p:nvSpPr>
          <p:spPr bwMode="auto">
            <a:xfrm>
              <a:off x="1738768" y="2805113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458"/>
            <p:cNvSpPr>
              <a:spLocks noChangeArrowheads="1"/>
            </p:cNvSpPr>
            <p:nvPr/>
          </p:nvSpPr>
          <p:spPr bwMode="auto">
            <a:xfrm>
              <a:off x="2020432" y="2509044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459"/>
            <p:cNvSpPr>
              <a:spLocks noChangeArrowheads="1"/>
            </p:cNvSpPr>
            <p:nvPr/>
          </p:nvSpPr>
          <p:spPr bwMode="auto">
            <a:xfrm>
              <a:off x="2261857" y="23272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460"/>
            <p:cNvSpPr>
              <a:spLocks noChangeArrowheads="1"/>
            </p:cNvSpPr>
            <p:nvPr/>
          </p:nvSpPr>
          <p:spPr bwMode="auto">
            <a:xfrm>
              <a:off x="2397659" y="23653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461"/>
            <p:cNvSpPr>
              <a:spLocks noChangeArrowheads="1"/>
            </p:cNvSpPr>
            <p:nvPr/>
          </p:nvSpPr>
          <p:spPr bwMode="auto">
            <a:xfrm>
              <a:off x="2368739" y="25400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Oval 462"/>
            <p:cNvSpPr>
              <a:spLocks noChangeArrowheads="1"/>
            </p:cNvSpPr>
            <p:nvPr/>
          </p:nvSpPr>
          <p:spPr bwMode="auto">
            <a:xfrm>
              <a:off x="2385714" y="250190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63"/>
            <p:cNvSpPr>
              <a:spLocks noChangeArrowheads="1"/>
            </p:cNvSpPr>
            <p:nvPr/>
          </p:nvSpPr>
          <p:spPr bwMode="auto">
            <a:xfrm>
              <a:off x="2473734" y="23987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64"/>
            <p:cNvSpPr>
              <a:spLocks noChangeArrowheads="1"/>
            </p:cNvSpPr>
            <p:nvPr/>
          </p:nvSpPr>
          <p:spPr bwMode="auto">
            <a:xfrm>
              <a:off x="2444813" y="257333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65"/>
            <p:cNvSpPr>
              <a:spLocks noChangeArrowheads="1"/>
            </p:cNvSpPr>
            <p:nvPr/>
          </p:nvSpPr>
          <p:spPr bwMode="auto">
            <a:xfrm>
              <a:off x="2261857" y="25915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66"/>
            <p:cNvSpPr>
              <a:spLocks noChangeArrowheads="1"/>
            </p:cNvSpPr>
            <p:nvPr/>
          </p:nvSpPr>
          <p:spPr bwMode="auto">
            <a:xfrm>
              <a:off x="2349877" y="24884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Oval 467"/>
            <p:cNvSpPr>
              <a:spLocks noChangeArrowheads="1"/>
            </p:cNvSpPr>
            <p:nvPr/>
          </p:nvSpPr>
          <p:spPr bwMode="auto">
            <a:xfrm>
              <a:off x="2320956" y="2663031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68"/>
            <p:cNvSpPr>
              <a:spLocks noChangeArrowheads="1"/>
            </p:cNvSpPr>
            <p:nvPr/>
          </p:nvSpPr>
          <p:spPr bwMode="auto">
            <a:xfrm>
              <a:off x="2446070" y="24304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469"/>
            <p:cNvSpPr>
              <a:spLocks noChangeArrowheads="1"/>
            </p:cNvSpPr>
            <p:nvPr/>
          </p:nvSpPr>
          <p:spPr bwMode="auto">
            <a:xfrm>
              <a:off x="2534090" y="23272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0"/>
            <p:cNvSpPr>
              <a:spLocks noChangeArrowheads="1"/>
            </p:cNvSpPr>
            <p:nvPr/>
          </p:nvSpPr>
          <p:spPr bwMode="auto">
            <a:xfrm>
              <a:off x="2505169" y="25019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Oval 471"/>
            <p:cNvSpPr>
              <a:spLocks noChangeArrowheads="1"/>
            </p:cNvSpPr>
            <p:nvPr/>
          </p:nvSpPr>
          <p:spPr bwMode="auto">
            <a:xfrm>
              <a:off x="2110966" y="21637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Oval 472"/>
            <p:cNvSpPr>
              <a:spLocks noChangeArrowheads="1"/>
            </p:cNvSpPr>
            <p:nvPr/>
          </p:nvSpPr>
          <p:spPr bwMode="auto">
            <a:xfrm>
              <a:off x="2198986" y="20605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473"/>
            <p:cNvSpPr>
              <a:spLocks noChangeArrowheads="1"/>
            </p:cNvSpPr>
            <p:nvPr/>
          </p:nvSpPr>
          <p:spPr bwMode="auto">
            <a:xfrm>
              <a:off x="2170065" y="22352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Oval 474"/>
            <p:cNvSpPr>
              <a:spLocks noChangeArrowheads="1"/>
            </p:cNvSpPr>
            <p:nvPr/>
          </p:nvSpPr>
          <p:spPr bwMode="auto">
            <a:xfrm>
              <a:off x="2051239" y="20312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475"/>
            <p:cNvSpPr>
              <a:spLocks noChangeArrowheads="1"/>
            </p:cNvSpPr>
            <p:nvPr/>
          </p:nvSpPr>
          <p:spPr bwMode="auto">
            <a:xfrm>
              <a:off x="2022318" y="2205831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Oval 476"/>
            <p:cNvSpPr>
              <a:spLocks noChangeArrowheads="1"/>
            </p:cNvSpPr>
            <p:nvPr/>
          </p:nvSpPr>
          <p:spPr bwMode="auto">
            <a:xfrm>
              <a:off x="2053753" y="20494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Oval 477"/>
            <p:cNvSpPr>
              <a:spLocks noChangeArrowheads="1"/>
            </p:cNvSpPr>
            <p:nvPr/>
          </p:nvSpPr>
          <p:spPr bwMode="auto">
            <a:xfrm>
              <a:off x="2141773" y="19462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Oval 478"/>
            <p:cNvSpPr>
              <a:spLocks noChangeArrowheads="1"/>
            </p:cNvSpPr>
            <p:nvPr/>
          </p:nvSpPr>
          <p:spPr bwMode="auto">
            <a:xfrm>
              <a:off x="2112852" y="21209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Oval 479"/>
            <p:cNvSpPr>
              <a:spLocks noChangeArrowheads="1"/>
            </p:cNvSpPr>
            <p:nvPr/>
          </p:nvSpPr>
          <p:spPr bwMode="auto">
            <a:xfrm>
              <a:off x="1869541" y="20875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Oval 480"/>
            <p:cNvSpPr>
              <a:spLocks noChangeArrowheads="1"/>
            </p:cNvSpPr>
            <p:nvPr/>
          </p:nvSpPr>
          <p:spPr bwMode="auto">
            <a:xfrm>
              <a:off x="1957560" y="19843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481"/>
            <p:cNvSpPr>
              <a:spLocks noChangeArrowheads="1"/>
            </p:cNvSpPr>
            <p:nvPr/>
          </p:nvSpPr>
          <p:spPr bwMode="auto">
            <a:xfrm>
              <a:off x="1928640" y="21590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Oval 482"/>
            <p:cNvSpPr>
              <a:spLocks noChangeArrowheads="1"/>
            </p:cNvSpPr>
            <p:nvPr/>
          </p:nvSpPr>
          <p:spPr bwMode="auto">
            <a:xfrm>
              <a:off x="2048095" y="19081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Oval 483"/>
            <p:cNvSpPr>
              <a:spLocks noChangeArrowheads="1"/>
            </p:cNvSpPr>
            <p:nvPr/>
          </p:nvSpPr>
          <p:spPr bwMode="auto">
            <a:xfrm>
              <a:off x="2019174" y="20828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Oval 484"/>
            <p:cNvSpPr>
              <a:spLocks noChangeArrowheads="1"/>
            </p:cNvSpPr>
            <p:nvPr/>
          </p:nvSpPr>
          <p:spPr bwMode="auto">
            <a:xfrm>
              <a:off x="1839362" y="21637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Oval 485"/>
            <p:cNvSpPr>
              <a:spLocks noChangeArrowheads="1"/>
            </p:cNvSpPr>
            <p:nvPr/>
          </p:nvSpPr>
          <p:spPr bwMode="auto">
            <a:xfrm>
              <a:off x="1927382" y="20605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Oval 486"/>
            <p:cNvSpPr>
              <a:spLocks noChangeArrowheads="1"/>
            </p:cNvSpPr>
            <p:nvPr/>
          </p:nvSpPr>
          <p:spPr bwMode="auto">
            <a:xfrm>
              <a:off x="1898461" y="22352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Oval 487"/>
            <p:cNvSpPr>
              <a:spLocks noChangeArrowheads="1"/>
            </p:cNvSpPr>
            <p:nvPr/>
          </p:nvSpPr>
          <p:spPr bwMode="auto">
            <a:xfrm>
              <a:off x="2083932" y="19351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Oval 488"/>
            <p:cNvSpPr>
              <a:spLocks noChangeArrowheads="1"/>
            </p:cNvSpPr>
            <p:nvPr/>
          </p:nvSpPr>
          <p:spPr bwMode="auto">
            <a:xfrm>
              <a:off x="2171951" y="18319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489"/>
            <p:cNvSpPr>
              <a:spLocks noChangeArrowheads="1"/>
            </p:cNvSpPr>
            <p:nvPr/>
          </p:nvSpPr>
          <p:spPr bwMode="auto">
            <a:xfrm>
              <a:off x="2143031" y="20066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490"/>
            <p:cNvSpPr>
              <a:spLocks noChangeArrowheads="1"/>
            </p:cNvSpPr>
            <p:nvPr/>
          </p:nvSpPr>
          <p:spPr bwMode="auto">
            <a:xfrm>
              <a:off x="1946244" y="23653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Oval 491"/>
            <p:cNvSpPr>
              <a:spLocks noChangeArrowheads="1"/>
            </p:cNvSpPr>
            <p:nvPr/>
          </p:nvSpPr>
          <p:spPr bwMode="auto">
            <a:xfrm>
              <a:off x="2014145" y="22891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Oval 492"/>
            <p:cNvSpPr>
              <a:spLocks noChangeArrowheads="1"/>
            </p:cNvSpPr>
            <p:nvPr/>
          </p:nvSpPr>
          <p:spPr bwMode="auto">
            <a:xfrm>
              <a:off x="1899719" y="23074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493"/>
            <p:cNvSpPr>
              <a:spLocks noChangeArrowheads="1"/>
            </p:cNvSpPr>
            <p:nvPr/>
          </p:nvSpPr>
          <p:spPr bwMode="auto">
            <a:xfrm>
              <a:off x="1869541" y="23653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494"/>
            <p:cNvSpPr>
              <a:spLocks noChangeArrowheads="1"/>
            </p:cNvSpPr>
            <p:nvPr/>
          </p:nvSpPr>
          <p:spPr bwMode="auto">
            <a:xfrm>
              <a:off x="1809184" y="23272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Oval 495"/>
            <p:cNvSpPr>
              <a:spLocks noChangeArrowheads="1"/>
            </p:cNvSpPr>
            <p:nvPr/>
          </p:nvSpPr>
          <p:spPr bwMode="auto">
            <a:xfrm>
              <a:off x="2030491" y="27400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Oval 496"/>
            <p:cNvSpPr>
              <a:spLocks noChangeArrowheads="1"/>
            </p:cNvSpPr>
            <p:nvPr/>
          </p:nvSpPr>
          <p:spPr bwMode="auto">
            <a:xfrm>
              <a:off x="1983966" y="26503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497"/>
            <p:cNvSpPr>
              <a:spLocks noChangeArrowheads="1"/>
            </p:cNvSpPr>
            <p:nvPr/>
          </p:nvSpPr>
          <p:spPr bwMode="auto">
            <a:xfrm>
              <a:off x="2080788" y="27082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498"/>
            <p:cNvSpPr>
              <a:spLocks noChangeArrowheads="1"/>
            </p:cNvSpPr>
            <p:nvPr/>
          </p:nvSpPr>
          <p:spPr bwMode="auto">
            <a:xfrm>
              <a:off x="1893432" y="25090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Oval 499"/>
            <p:cNvSpPr>
              <a:spLocks noChangeArrowheads="1"/>
            </p:cNvSpPr>
            <p:nvPr/>
          </p:nvSpPr>
          <p:spPr bwMode="auto">
            <a:xfrm>
              <a:off x="1825531" y="26169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500"/>
            <p:cNvSpPr>
              <a:spLocks noChangeArrowheads="1"/>
            </p:cNvSpPr>
            <p:nvPr/>
          </p:nvSpPr>
          <p:spPr bwMode="auto">
            <a:xfrm>
              <a:off x="1779006" y="25273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Oval 501"/>
            <p:cNvSpPr>
              <a:spLocks noChangeArrowheads="1"/>
            </p:cNvSpPr>
            <p:nvPr/>
          </p:nvSpPr>
          <p:spPr bwMode="auto">
            <a:xfrm>
              <a:off x="1875828" y="2585244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Oval 502"/>
            <p:cNvSpPr>
              <a:spLocks noChangeArrowheads="1"/>
            </p:cNvSpPr>
            <p:nvPr/>
          </p:nvSpPr>
          <p:spPr bwMode="auto">
            <a:xfrm>
              <a:off x="2315927" y="19462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Oval 503"/>
            <p:cNvSpPr>
              <a:spLocks noChangeArrowheads="1"/>
            </p:cNvSpPr>
            <p:nvPr/>
          </p:nvSpPr>
          <p:spPr bwMode="auto">
            <a:xfrm>
              <a:off x="2269402" y="18883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Oval 504"/>
            <p:cNvSpPr>
              <a:spLocks noChangeArrowheads="1"/>
            </p:cNvSpPr>
            <p:nvPr/>
          </p:nvSpPr>
          <p:spPr bwMode="auto">
            <a:xfrm>
              <a:off x="2366224" y="19462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Oval 505"/>
            <p:cNvSpPr>
              <a:spLocks noChangeArrowheads="1"/>
            </p:cNvSpPr>
            <p:nvPr/>
          </p:nvSpPr>
          <p:spPr bwMode="auto">
            <a:xfrm>
              <a:off x="2595075" y="17176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Oval 506"/>
            <p:cNvSpPr>
              <a:spLocks noChangeArrowheads="1"/>
            </p:cNvSpPr>
            <p:nvPr/>
          </p:nvSpPr>
          <p:spPr bwMode="auto">
            <a:xfrm>
              <a:off x="2382570" y="2206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Oval 507"/>
            <p:cNvSpPr>
              <a:spLocks noChangeArrowheads="1"/>
            </p:cNvSpPr>
            <p:nvPr/>
          </p:nvSpPr>
          <p:spPr bwMode="auto">
            <a:xfrm>
              <a:off x="2500768" y="178514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Oval 508"/>
            <p:cNvSpPr>
              <a:spLocks noChangeArrowheads="1"/>
            </p:cNvSpPr>
            <p:nvPr/>
          </p:nvSpPr>
          <p:spPr bwMode="auto">
            <a:xfrm>
              <a:off x="2480650" y="17359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Oval 509"/>
            <p:cNvSpPr>
              <a:spLocks noChangeArrowheads="1"/>
            </p:cNvSpPr>
            <p:nvPr/>
          </p:nvSpPr>
          <p:spPr bwMode="auto">
            <a:xfrm>
              <a:off x="2577471" y="17938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Oval 510"/>
            <p:cNvSpPr>
              <a:spLocks noChangeArrowheads="1"/>
            </p:cNvSpPr>
            <p:nvPr/>
          </p:nvSpPr>
          <p:spPr bwMode="auto">
            <a:xfrm>
              <a:off x="2376283" y="17176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511"/>
            <p:cNvSpPr>
              <a:spLocks noChangeArrowheads="1"/>
            </p:cNvSpPr>
            <p:nvPr/>
          </p:nvSpPr>
          <p:spPr bwMode="auto">
            <a:xfrm>
              <a:off x="2308382" y="1825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512"/>
            <p:cNvSpPr>
              <a:spLocks noChangeArrowheads="1"/>
            </p:cNvSpPr>
            <p:nvPr/>
          </p:nvSpPr>
          <p:spPr bwMode="auto">
            <a:xfrm>
              <a:off x="1899719" y="27844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Oval 513"/>
            <p:cNvSpPr>
              <a:spLocks noChangeArrowheads="1"/>
            </p:cNvSpPr>
            <p:nvPr/>
          </p:nvSpPr>
          <p:spPr bwMode="auto">
            <a:xfrm>
              <a:off x="2358679" y="17938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Oval 514"/>
            <p:cNvSpPr>
              <a:spLocks noChangeArrowheads="1"/>
            </p:cNvSpPr>
            <p:nvPr/>
          </p:nvSpPr>
          <p:spPr bwMode="auto">
            <a:xfrm>
              <a:off x="2655432" y="20605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515"/>
            <p:cNvSpPr>
              <a:spLocks noChangeArrowheads="1"/>
            </p:cNvSpPr>
            <p:nvPr/>
          </p:nvSpPr>
          <p:spPr bwMode="auto">
            <a:xfrm>
              <a:off x="2637828" y="21367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0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2AF9D8A-BD96-4BA1-B88B-504BCE08BFDA}" type="slidenum">
              <a:rPr lang="en-US"/>
              <a:pPr/>
              <a:t>14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676400" y="4206875"/>
            <a:ext cx="63722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1.</a:t>
            </a:r>
            <a:r>
              <a:rPr lang="en-US" sz="3200"/>
              <a:t>  Standardize both X and Y</a:t>
            </a:r>
          </a:p>
          <a:p>
            <a:r>
              <a:rPr lang="en-US" sz="3200" b="1">
                <a:solidFill>
                  <a:schemeClr val="accent1"/>
                </a:solidFill>
              </a:rPr>
              <a:t>2.</a:t>
            </a:r>
            <a:r>
              <a:rPr lang="en-US" sz="3200"/>
              <a:t>  Product paired standardized values</a:t>
            </a:r>
          </a:p>
          <a:p>
            <a:r>
              <a:rPr lang="en-US" sz="3200" b="1">
                <a:solidFill>
                  <a:schemeClr val="accent1"/>
                </a:solidFill>
              </a:rPr>
              <a:t>3.</a:t>
            </a:r>
            <a:r>
              <a:rPr lang="en-US" sz="3200"/>
              <a:t>  Sum products</a:t>
            </a:r>
          </a:p>
          <a:p>
            <a:r>
              <a:rPr lang="en-US" sz="3200" b="1">
                <a:solidFill>
                  <a:schemeClr val="accent1"/>
                </a:solidFill>
              </a:rPr>
              <a:t>4.</a:t>
            </a:r>
            <a:r>
              <a:rPr lang="en-US" sz="3200"/>
              <a:t>  Divide by n-1</a:t>
            </a:r>
          </a:p>
        </p:txBody>
      </p:sp>
      <p:sp>
        <p:nvSpPr>
          <p:cNvPr id="121862" name="AutoShape 6"/>
          <p:cNvSpPr>
            <a:spLocks noChangeAspect="1" noChangeArrowheads="1" noTextEdit="1"/>
          </p:cNvSpPr>
          <p:nvPr/>
        </p:nvSpPr>
        <p:spPr bwMode="auto">
          <a:xfrm>
            <a:off x="2006600" y="1600200"/>
            <a:ext cx="51562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1922" name="Group 66"/>
          <p:cNvGrpSpPr>
            <a:grpSpLocks/>
          </p:cNvGrpSpPr>
          <p:nvPr/>
        </p:nvGrpSpPr>
        <p:grpSpPr bwMode="auto">
          <a:xfrm>
            <a:off x="2743200" y="3251200"/>
            <a:ext cx="4800600" cy="635000"/>
            <a:chOff x="1728" y="2048"/>
            <a:chExt cx="3024" cy="400"/>
          </a:xfrm>
        </p:grpSpPr>
        <p:sp>
          <p:nvSpPr>
            <p:cNvPr id="121868" name="Line 12"/>
            <p:cNvSpPr>
              <a:spLocks noChangeShapeType="1"/>
            </p:cNvSpPr>
            <p:nvPr/>
          </p:nvSpPr>
          <p:spPr bwMode="auto">
            <a:xfrm>
              <a:off x="1728" y="2064"/>
              <a:ext cx="302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Rectangle 13"/>
            <p:cNvSpPr>
              <a:spLocks noChangeArrowheads="1"/>
            </p:cNvSpPr>
            <p:nvPr/>
          </p:nvSpPr>
          <p:spPr bwMode="auto">
            <a:xfrm>
              <a:off x="3223" y="2083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21870" name="Rectangle 14"/>
            <p:cNvSpPr>
              <a:spLocks noChangeArrowheads="1"/>
            </p:cNvSpPr>
            <p:nvPr/>
          </p:nvSpPr>
          <p:spPr bwMode="auto">
            <a:xfrm>
              <a:off x="2827" y="2083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121885" name="Rectangle 29"/>
            <p:cNvSpPr>
              <a:spLocks noChangeArrowheads="1"/>
            </p:cNvSpPr>
            <p:nvPr/>
          </p:nvSpPr>
          <p:spPr bwMode="auto">
            <a:xfrm>
              <a:off x="3039" y="2048"/>
              <a:ext cx="1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</p:grpSp>
      <p:grpSp>
        <p:nvGrpSpPr>
          <p:cNvPr id="121916" name="Group 60"/>
          <p:cNvGrpSpPr>
            <a:grpSpLocks/>
          </p:cNvGrpSpPr>
          <p:nvPr/>
        </p:nvGrpSpPr>
        <p:grpSpPr bwMode="auto">
          <a:xfrm>
            <a:off x="5486400" y="1682750"/>
            <a:ext cx="1635125" cy="1516063"/>
            <a:chOff x="3265" y="1060"/>
            <a:chExt cx="1030" cy="955"/>
          </a:xfrm>
        </p:grpSpPr>
        <p:sp>
          <p:nvSpPr>
            <p:cNvPr id="121866" name="Line 10"/>
            <p:cNvSpPr>
              <a:spLocks noChangeShapeType="1"/>
            </p:cNvSpPr>
            <p:nvPr/>
          </p:nvSpPr>
          <p:spPr bwMode="auto">
            <a:xfrm>
              <a:off x="3971" y="1234"/>
              <a:ext cx="14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7" name="Line 11"/>
            <p:cNvSpPr>
              <a:spLocks noChangeShapeType="1"/>
            </p:cNvSpPr>
            <p:nvPr/>
          </p:nvSpPr>
          <p:spPr bwMode="auto">
            <a:xfrm>
              <a:off x="3421" y="1531"/>
              <a:ext cx="7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1569"/>
              <a:ext cx="1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>
              <a:off x="3973" y="1152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121873" name="Rectangle 17"/>
            <p:cNvSpPr>
              <a:spLocks noChangeArrowheads="1"/>
            </p:cNvSpPr>
            <p:nvPr/>
          </p:nvSpPr>
          <p:spPr bwMode="auto">
            <a:xfrm>
              <a:off x="3451" y="1152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121881" name="Rectangle 25"/>
            <p:cNvSpPr>
              <a:spLocks noChangeArrowheads="1"/>
            </p:cNvSpPr>
            <p:nvPr/>
          </p:nvSpPr>
          <p:spPr bwMode="auto">
            <a:xfrm>
              <a:off x="3787" y="175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121882" name="Rectangle 26"/>
            <p:cNvSpPr>
              <a:spLocks noChangeArrowheads="1"/>
            </p:cNvSpPr>
            <p:nvPr/>
          </p:nvSpPr>
          <p:spPr bwMode="auto">
            <a:xfrm>
              <a:off x="3613" y="1339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21894" name="Rectangle 38"/>
            <p:cNvSpPr>
              <a:spLocks noChangeArrowheads="1"/>
            </p:cNvSpPr>
            <p:nvPr/>
          </p:nvSpPr>
          <p:spPr bwMode="auto">
            <a:xfrm>
              <a:off x="4178" y="1456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121895" name="Rectangle 39"/>
            <p:cNvSpPr>
              <a:spLocks noChangeArrowheads="1"/>
            </p:cNvSpPr>
            <p:nvPr/>
          </p:nvSpPr>
          <p:spPr bwMode="auto">
            <a:xfrm>
              <a:off x="4178" y="1253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121896" name="Rectangle 40"/>
            <p:cNvSpPr>
              <a:spLocks noChangeArrowheads="1"/>
            </p:cNvSpPr>
            <p:nvPr/>
          </p:nvSpPr>
          <p:spPr bwMode="auto">
            <a:xfrm>
              <a:off x="4178" y="1650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/>
            </a:p>
          </p:txBody>
        </p:sp>
        <p:sp>
          <p:nvSpPr>
            <p:cNvPr id="121897" name="Rectangle 41"/>
            <p:cNvSpPr>
              <a:spLocks noChangeArrowheads="1"/>
            </p:cNvSpPr>
            <p:nvPr/>
          </p:nvSpPr>
          <p:spPr bwMode="auto">
            <a:xfrm>
              <a:off x="4178" y="1060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/>
            </a:p>
          </p:txBody>
        </p:sp>
        <p:sp>
          <p:nvSpPr>
            <p:cNvPr id="121898" name="Rectangle 42"/>
            <p:cNvSpPr>
              <a:spLocks noChangeArrowheads="1"/>
            </p:cNvSpPr>
            <p:nvPr/>
          </p:nvSpPr>
          <p:spPr bwMode="auto">
            <a:xfrm>
              <a:off x="3265" y="1456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121899" name="Rectangle 43"/>
            <p:cNvSpPr>
              <a:spLocks noChangeArrowheads="1"/>
            </p:cNvSpPr>
            <p:nvPr/>
          </p:nvSpPr>
          <p:spPr bwMode="auto">
            <a:xfrm>
              <a:off x="3265" y="1253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121900" name="Rectangle 44"/>
            <p:cNvSpPr>
              <a:spLocks noChangeArrowheads="1"/>
            </p:cNvSpPr>
            <p:nvPr/>
          </p:nvSpPr>
          <p:spPr bwMode="auto">
            <a:xfrm>
              <a:off x="3265" y="1650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121901" name="Rectangle 45"/>
            <p:cNvSpPr>
              <a:spLocks noChangeArrowheads="1"/>
            </p:cNvSpPr>
            <p:nvPr/>
          </p:nvSpPr>
          <p:spPr bwMode="auto">
            <a:xfrm>
              <a:off x="3265" y="1060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/>
            </a:p>
          </p:txBody>
        </p:sp>
        <p:sp>
          <p:nvSpPr>
            <p:cNvPr id="121902" name="Rectangle 46"/>
            <p:cNvSpPr>
              <a:spLocks noChangeArrowheads="1"/>
            </p:cNvSpPr>
            <p:nvPr/>
          </p:nvSpPr>
          <p:spPr bwMode="auto">
            <a:xfrm>
              <a:off x="3746" y="1117"/>
              <a:ext cx="1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</p:grpSp>
      <p:grpSp>
        <p:nvGrpSpPr>
          <p:cNvPr id="121915" name="Group 59"/>
          <p:cNvGrpSpPr>
            <a:grpSpLocks/>
          </p:cNvGrpSpPr>
          <p:nvPr/>
        </p:nvGrpSpPr>
        <p:grpSpPr bwMode="auto">
          <a:xfrm>
            <a:off x="3538538" y="1743075"/>
            <a:ext cx="1651000" cy="1393825"/>
            <a:chOff x="2229" y="1098"/>
            <a:chExt cx="1040" cy="878"/>
          </a:xfrm>
        </p:grpSpPr>
        <p:sp>
          <p:nvSpPr>
            <p:cNvPr id="121864" name="Line 8"/>
            <p:cNvSpPr>
              <a:spLocks noChangeShapeType="1"/>
            </p:cNvSpPr>
            <p:nvPr/>
          </p:nvSpPr>
          <p:spPr bwMode="auto">
            <a:xfrm>
              <a:off x="2938" y="1234"/>
              <a:ext cx="15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>
              <a:off x="2385" y="1531"/>
              <a:ext cx="72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74" name="Rectangle 18"/>
            <p:cNvSpPr>
              <a:spLocks noChangeArrowheads="1"/>
            </p:cNvSpPr>
            <p:nvPr/>
          </p:nvSpPr>
          <p:spPr bwMode="auto">
            <a:xfrm>
              <a:off x="2616" y="1569"/>
              <a:ext cx="1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21875" name="Rectangle 19"/>
            <p:cNvSpPr>
              <a:spLocks noChangeArrowheads="1"/>
            </p:cNvSpPr>
            <p:nvPr/>
          </p:nvSpPr>
          <p:spPr bwMode="auto">
            <a:xfrm>
              <a:off x="2938" y="1152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121876" name="Rectangle 20"/>
            <p:cNvSpPr>
              <a:spLocks noChangeArrowheads="1"/>
            </p:cNvSpPr>
            <p:nvPr/>
          </p:nvSpPr>
          <p:spPr bwMode="auto">
            <a:xfrm>
              <a:off x="2410" y="1152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121883" name="Rectangle 27"/>
            <p:cNvSpPr>
              <a:spLocks noChangeArrowheads="1"/>
            </p:cNvSpPr>
            <p:nvPr/>
          </p:nvSpPr>
          <p:spPr bwMode="auto">
            <a:xfrm>
              <a:off x="2753" y="175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121884" name="Rectangle 28"/>
            <p:cNvSpPr>
              <a:spLocks noChangeArrowheads="1"/>
            </p:cNvSpPr>
            <p:nvPr/>
          </p:nvSpPr>
          <p:spPr bwMode="auto">
            <a:xfrm>
              <a:off x="2582" y="1339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21903" name="Rectangle 47"/>
            <p:cNvSpPr>
              <a:spLocks noChangeArrowheads="1"/>
            </p:cNvSpPr>
            <p:nvPr/>
          </p:nvSpPr>
          <p:spPr bwMode="auto">
            <a:xfrm>
              <a:off x="3152" y="1418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121904" name="Rectangle 48"/>
            <p:cNvSpPr>
              <a:spLocks noChangeArrowheads="1"/>
            </p:cNvSpPr>
            <p:nvPr/>
          </p:nvSpPr>
          <p:spPr bwMode="auto">
            <a:xfrm>
              <a:off x="3152" y="1292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121905" name="Rectangle 49"/>
            <p:cNvSpPr>
              <a:spLocks noChangeArrowheads="1"/>
            </p:cNvSpPr>
            <p:nvPr/>
          </p:nvSpPr>
          <p:spPr bwMode="auto">
            <a:xfrm>
              <a:off x="3152" y="1611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/>
            </a:p>
          </p:txBody>
        </p:sp>
        <p:sp>
          <p:nvSpPr>
            <p:cNvPr id="121906" name="Rectangle 50"/>
            <p:cNvSpPr>
              <a:spLocks noChangeArrowheads="1"/>
            </p:cNvSpPr>
            <p:nvPr/>
          </p:nvSpPr>
          <p:spPr bwMode="auto">
            <a:xfrm>
              <a:off x="3152" y="1098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/>
            </a:p>
          </p:txBody>
        </p:sp>
        <p:sp>
          <p:nvSpPr>
            <p:cNvPr id="121907" name="Rectangle 51"/>
            <p:cNvSpPr>
              <a:spLocks noChangeArrowheads="1"/>
            </p:cNvSpPr>
            <p:nvPr/>
          </p:nvSpPr>
          <p:spPr bwMode="auto">
            <a:xfrm>
              <a:off x="2229" y="1418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121908" name="Rectangle 52"/>
            <p:cNvSpPr>
              <a:spLocks noChangeArrowheads="1"/>
            </p:cNvSpPr>
            <p:nvPr/>
          </p:nvSpPr>
          <p:spPr bwMode="auto">
            <a:xfrm>
              <a:off x="2229" y="1292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121909" name="Rectangle 53"/>
            <p:cNvSpPr>
              <a:spLocks noChangeArrowheads="1"/>
            </p:cNvSpPr>
            <p:nvPr/>
          </p:nvSpPr>
          <p:spPr bwMode="auto">
            <a:xfrm>
              <a:off x="2229" y="1611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121910" name="Rectangle 54"/>
            <p:cNvSpPr>
              <a:spLocks noChangeArrowheads="1"/>
            </p:cNvSpPr>
            <p:nvPr/>
          </p:nvSpPr>
          <p:spPr bwMode="auto">
            <a:xfrm>
              <a:off x="2229" y="1098"/>
              <a:ext cx="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/>
            </a:p>
          </p:txBody>
        </p:sp>
        <p:sp>
          <p:nvSpPr>
            <p:cNvPr id="121911" name="Rectangle 55"/>
            <p:cNvSpPr>
              <a:spLocks noChangeArrowheads="1"/>
            </p:cNvSpPr>
            <p:nvPr/>
          </p:nvSpPr>
          <p:spPr bwMode="auto">
            <a:xfrm>
              <a:off x="2716" y="1117"/>
              <a:ext cx="1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</p:grpSp>
      <p:grpSp>
        <p:nvGrpSpPr>
          <p:cNvPr id="121923" name="Group 67"/>
          <p:cNvGrpSpPr>
            <a:grpSpLocks/>
          </p:cNvGrpSpPr>
          <p:nvPr/>
        </p:nvGrpSpPr>
        <p:grpSpPr bwMode="auto">
          <a:xfrm>
            <a:off x="2079625" y="2876550"/>
            <a:ext cx="549275" cy="635000"/>
            <a:chOff x="1310" y="1812"/>
            <a:chExt cx="346" cy="400"/>
          </a:xfrm>
        </p:grpSpPr>
        <p:sp>
          <p:nvSpPr>
            <p:cNvPr id="121877" name="Rectangle 21"/>
            <p:cNvSpPr>
              <a:spLocks noChangeArrowheads="1"/>
            </p:cNvSpPr>
            <p:nvPr/>
          </p:nvSpPr>
          <p:spPr bwMode="auto">
            <a:xfrm>
              <a:off x="1310" y="1847"/>
              <a:ext cx="1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21912" name="Rectangle 56"/>
            <p:cNvSpPr>
              <a:spLocks noChangeArrowheads="1"/>
            </p:cNvSpPr>
            <p:nvPr/>
          </p:nvSpPr>
          <p:spPr bwMode="auto">
            <a:xfrm>
              <a:off x="1489" y="1812"/>
              <a:ext cx="1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grpSp>
        <p:nvGrpSpPr>
          <p:cNvPr id="121925" name="Group 69"/>
          <p:cNvGrpSpPr>
            <a:grpSpLocks/>
          </p:cNvGrpSpPr>
          <p:nvPr/>
        </p:nvGrpSpPr>
        <p:grpSpPr bwMode="auto">
          <a:xfrm>
            <a:off x="2774950" y="1641475"/>
            <a:ext cx="4540250" cy="1597025"/>
            <a:chOff x="1748" y="1034"/>
            <a:chExt cx="2860" cy="1006"/>
          </a:xfrm>
        </p:grpSpPr>
        <p:grpSp>
          <p:nvGrpSpPr>
            <p:cNvPr id="121920" name="Group 64"/>
            <p:cNvGrpSpPr>
              <a:grpSpLocks/>
            </p:cNvGrpSpPr>
            <p:nvPr/>
          </p:nvGrpSpPr>
          <p:grpSpPr bwMode="auto">
            <a:xfrm>
              <a:off x="4491" y="1034"/>
              <a:ext cx="117" cy="1006"/>
              <a:chOff x="4300" y="1034"/>
              <a:chExt cx="117" cy="1006"/>
            </a:xfrm>
          </p:grpSpPr>
          <p:sp>
            <p:nvSpPr>
              <p:cNvPr id="121888" name="Rectangle 32"/>
              <p:cNvSpPr>
                <a:spLocks noChangeArrowheads="1"/>
              </p:cNvSpPr>
              <p:nvPr/>
            </p:nvSpPr>
            <p:spPr bwMode="auto">
              <a:xfrm>
                <a:off x="4300" y="1675"/>
                <a:ext cx="11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800">
                    <a:solidFill>
                      <a:srgbClr val="000000"/>
                    </a:solidFill>
                    <a:latin typeface="Symbol" pitchFamily="18" charset="2"/>
                  </a:rPr>
                  <a:t>û</a:t>
                </a:r>
                <a:endParaRPr lang="en-US"/>
              </a:p>
            </p:txBody>
          </p:sp>
          <p:grpSp>
            <p:nvGrpSpPr>
              <p:cNvPr id="121917" name="Group 61"/>
              <p:cNvGrpSpPr>
                <a:grpSpLocks/>
              </p:cNvGrpSpPr>
              <p:nvPr/>
            </p:nvGrpSpPr>
            <p:grpSpPr bwMode="auto">
              <a:xfrm>
                <a:off x="4300" y="1034"/>
                <a:ext cx="117" cy="945"/>
                <a:chOff x="4300" y="1034"/>
                <a:chExt cx="117" cy="945"/>
              </a:xfrm>
            </p:grpSpPr>
            <p:sp>
              <p:nvSpPr>
                <p:cNvPr id="121886" name="Rectangle 30"/>
                <p:cNvSpPr>
                  <a:spLocks noChangeArrowheads="1"/>
                </p:cNvSpPr>
                <p:nvPr/>
              </p:nvSpPr>
              <p:spPr bwMode="auto">
                <a:xfrm>
                  <a:off x="4300" y="161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ú</a:t>
                  </a:r>
                  <a:endParaRPr lang="en-US"/>
                </a:p>
              </p:txBody>
            </p:sp>
            <p:sp>
              <p:nvSpPr>
                <p:cNvPr id="121887" name="Rectangle 31"/>
                <p:cNvSpPr>
                  <a:spLocks noChangeArrowheads="1"/>
                </p:cNvSpPr>
                <p:nvPr/>
              </p:nvSpPr>
              <p:spPr bwMode="auto">
                <a:xfrm>
                  <a:off x="4300" y="132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ú</a:t>
                  </a:r>
                  <a:endParaRPr lang="en-US"/>
                </a:p>
              </p:txBody>
            </p:sp>
            <p:sp>
              <p:nvSpPr>
                <p:cNvPr id="121889" name="Rectangle 33"/>
                <p:cNvSpPr>
                  <a:spLocks noChangeArrowheads="1"/>
                </p:cNvSpPr>
                <p:nvPr/>
              </p:nvSpPr>
              <p:spPr bwMode="auto">
                <a:xfrm>
                  <a:off x="4300" y="103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ù</a:t>
                  </a:r>
                  <a:endParaRPr lang="en-US"/>
                </a:p>
              </p:txBody>
            </p:sp>
          </p:grpSp>
        </p:grpSp>
        <p:grpSp>
          <p:nvGrpSpPr>
            <p:cNvPr id="121924" name="Group 68"/>
            <p:cNvGrpSpPr>
              <a:grpSpLocks/>
            </p:cNvGrpSpPr>
            <p:nvPr/>
          </p:nvGrpSpPr>
          <p:grpSpPr bwMode="auto">
            <a:xfrm>
              <a:off x="1748" y="1034"/>
              <a:ext cx="485" cy="1006"/>
              <a:chOff x="1748" y="1034"/>
              <a:chExt cx="485" cy="1006"/>
            </a:xfrm>
          </p:grpSpPr>
          <p:sp>
            <p:nvSpPr>
              <p:cNvPr id="121892" name="Rectangle 36"/>
              <p:cNvSpPr>
                <a:spLocks noChangeArrowheads="1"/>
              </p:cNvSpPr>
              <p:nvPr/>
            </p:nvSpPr>
            <p:spPr bwMode="auto">
              <a:xfrm>
                <a:off x="2116" y="1675"/>
                <a:ext cx="11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800">
                    <a:solidFill>
                      <a:srgbClr val="000000"/>
                    </a:solidFill>
                    <a:latin typeface="Symbol" pitchFamily="18" charset="2"/>
                  </a:rPr>
                  <a:t>ë</a:t>
                </a:r>
                <a:endParaRPr lang="en-US"/>
              </a:p>
            </p:txBody>
          </p:sp>
          <p:grpSp>
            <p:nvGrpSpPr>
              <p:cNvPr id="121918" name="Group 62"/>
              <p:cNvGrpSpPr>
                <a:grpSpLocks/>
              </p:cNvGrpSpPr>
              <p:nvPr/>
            </p:nvGrpSpPr>
            <p:grpSpPr bwMode="auto">
              <a:xfrm>
                <a:off x="1748" y="1034"/>
                <a:ext cx="485" cy="945"/>
                <a:chOff x="1748" y="1034"/>
                <a:chExt cx="485" cy="945"/>
              </a:xfrm>
            </p:grpSpPr>
            <p:sp>
              <p:nvSpPr>
                <p:cNvPr id="121878" name="Rectangle 22"/>
                <p:cNvSpPr>
                  <a:spLocks noChangeArrowheads="1"/>
                </p:cNvSpPr>
                <p:nvPr/>
              </p:nvSpPr>
              <p:spPr bwMode="auto">
                <a:xfrm>
                  <a:off x="1862" y="1142"/>
                  <a:ext cx="88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</a:rPr>
                    <a:t>n</a:t>
                  </a:r>
                  <a:endParaRPr lang="en-US"/>
                </a:p>
              </p:txBody>
            </p:sp>
            <p:sp>
              <p:nvSpPr>
                <p:cNvPr id="121879" name="Rectangle 23"/>
                <p:cNvSpPr>
                  <a:spLocks noChangeArrowheads="1"/>
                </p:cNvSpPr>
                <p:nvPr/>
              </p:nvSpPr>
              <p:spPr bwMode="auto">
                <a:xfrm>
                  <a:off x="1944" y="1738"/>
                  <a:ext cx="88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</a:rPr>
                    <a:t>1</a:t>
                  </a:r>
                  <a:endParaRPr lang="en-US"/>
                </a:p>
              </p:txBody>
            </p:sp>
            <p:sp>
              <p:nvSpPr>
                <p:cNvPr id="121880" name="Rectangle 24"/>
                <p:cNvSpPr>
                  <a:spLocks noChangeArrowheads="1"/>
                </p:cNvSpPr>
                <p:nvPr/>
              </p:nvSpPr>
              <p:spPr bwMode="auto">
                <a:xfrm>
                  <a:off x="1796" y="1738"/>
                  <a:ext cx="4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</a:rPr>
                    <a:t>i</a:t>
                  </a:r>
                  <a:endParaRPr lang="en-US"/>
                </a:p>
              </p:txBody>
            </p:sp>
            <p:sp>
              <p:nvSpPr>
                <p:cNvPr id="121890" name="Rectangle 34"/>
                <p:cNvSpPr>
                  <a:spLocks noChangeArrowheads="1"/>
                </p:cNvSpPr>
                <p:nvPr/>
              </p:nvSpPr>
              <p:spPr bwMode="auto">
                <a:xfrm>
                  <a:off x="2116" y="161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ê</a:t>
                  </a:r>
                  <a:endParaRPr lang="en-US"/>
                </a:p>
              </p:txBody>
            </p:sp>
            <p:sp>
              <p:nvSpPr>
                <p:cNvPr id="121891" name="Rectangle 35"/>
                <p:cNvSpPr>
                  <a:spLocks noChangeArrowheads="1"/>
                </p:cNvSpPr>
                <p:nvPr/>
              </p:nvSpPr>
              <p:spPr bwMode="auto">
                <a:xfrm>
                  <a:off x="2116" y="132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ê</a:t>
                  </a:r>
                  <a:endParaRPr lang="en-US"/>
                </a:p>
              </p:txBody>
            </p:sp>
            <p:sp>
              <p:nvSpPr>
                <p:cNvPr id="121893" name="Rectangle 37"/>
                <p:cNvSpPr>
                  <a:spLocks noChangeArrowheads="1"/>
                </p:cNvSpPr>
                <p:nvPr/>
              </p:nvSpPr>
              <p:spPr bwMode="auto">
                <a:xfrm>
                  <a:off x="2116" y="1034"/>
                  <a:ext cx="11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800">
                      <a:solidFill>
                        <a:srgbClr val="000000"/>
                      </a:solidFill>
                      <a:latin typeface="Symbol" pitchFamily="18" charset="2"/>
                    </a:rPr>
                    <a:t>é</a:t>
                  </a:r>
                  <a:endParaRPr lang="en-US"/>
                </a:p>
              </p:txBody>
            </p:sp>
            <p:sp>
              <p:nvSpPr>
                <p:cNvPr id="121913" name="Rectangle 57"/>
                <p:cNvSpPr>
                  <a:spLocks noChangeArrowheads="1"/>
                </p:cNvSpPr>
                <p:nvPr/>
              </p:nvSpPr>
              <p:spPr bwMode="auto">
                <a:xfrm>
                  <a:off x="1748" y="1221"/>
                  <a:ext cx="325" cy="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5700">
                      <a:solidFill>
                        <a:srgbClr val="000000"/>
                      </a:solidFill>
                      <a:latin typeface="Symbol" pitchFamily="18" charset="2"/>
                    </a:rPr>
                    <a:t>å</a:t>
                  </a:r>
                  <a:endParaRPr lang="en-US"/>
                </a:p>
              </p:txBody>
            </p:sp>
            <p:sp>
              <p:nvSpPr>
                <p:cNvPr id="121914" name="Rectangle 58"/>
                <p:cNvSpPr>
                  <a:spLocks noChangeArrowheads="1"/>
                </p:cNvSpPr>
                <p:nvPr/>
              </p:nvSpPr>
              <p:spPr bwMode="auto">
                <a:xfrm>
                  <a:off x="1856" y="1719"/>
                  <a:ext cx="97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lang="en-US"/>
                </a:p>
              </p:txBody>
            </p:sp>
          </p:grpSp>
        </p:grpSp>
      </p:grpSp>
      <p:sp>
        <p:nvSpPr>
          <p:cNvPr id="121921" name="Text Box 65"/>
          <p:cNvSpPr txBox="1">
            <a:spLocks noChangeArrowheads="1"/>
          </p:cNvSpPr>
          <p:nvPr/>
        </p:nvSpPr>
        <p:spPr bwMode="auto">
          <a:xfrm>
            <a:off x="5149850" y="22098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uiExpand="1" build="p"/>
      <p:bldP spid="1219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A80369E-2136-4637-8C51-9E148048AAC0}" type="slidenum">
              <a:rPr lang="en-US"/>
              <a:pPr/>
              <a:t>15</a:t>
            </a:fld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r>
              <a:rPr lang="en-US" dirty="0"/>
              <a:t>A measure of association/direction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885721B-0CD0-414D-A26A-BB1A11F57DF3}" type="slidenum">
              <a:rPr lang="en-US"/>
              <a:pPr/>
              <a:t>16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/>
              <a:t>r for positive Association?</a:t>
            </a:r>
          </a:p>
        </p:txBody>
      </p:sp>
      <p:grpSp>
        <p:nvGrpSpPr>
          <p:cNvPr id="124931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24932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4933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4934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0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4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5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6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4947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4948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4949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4950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4951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4952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4953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4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5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6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7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8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9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0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1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24962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3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24964" name="Line 36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65" name="Line 37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66" name="Text Box 38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4968" name="Text Box 40"/>
          <p:cNvSpPr txBox="1">
            <a:spLocks noChangeArrowheads="1"/>
          </p:cNvSpPr>
          <p:nvPr/>
        </p:nvSpPr>
        <p:spPr bwMode="auto">
          <a:xfrm>
            <a:off x="5695950" y="5851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4969" name="Text Box 41"/>
          <p:cNvSpPr txBox="1">
            <a:spLocks noChangeArrowheads="1"/>
          </p:cNvSpPr>
          <p:nvPr/>
        </p:nvSpPr>
        <p:spPr bwMode="auto">
          <a:xfrm>
            <a:off x="2971800" y="57150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124970" name="Group 42"/>
          <p:cNvGrpSpPr>
            <a:grpSpLocks/>
          </p:cNvGrpSpPr>
          <p:nvPr/>
        </p:nvGrpSpPr>
        <p:grpSpPr bwMode="auto">
          <a:xfrm>
            <a:off x="2016125" y="1978025"/>
            <a:ext cx="4886325" cy="3279775"/>
            <a:chOff x="1353" y="1393"/>
            <a:chExt cx="3078" cy="2066"/>
          </a:xfrm>
        </p:grpSpPr>
        <p:sp>
          <p:nvSpPr>
            <p:cNvPr id="124971" name="Oval 43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2" name="Oval 44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3" name="Oval 45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4" name="Oval 46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5" name="Oval 47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6" name="Oval 48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7" name="Oval 49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8" name="Oval 50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79" name="Oval 51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0" name="Oval 52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1" name="Oval 53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2" name="Oval 54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3" name="Oval 55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Oval 56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5" name="Oval 57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Oval 58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Oval 59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8" name="Oval 60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9" name="Oval 61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0" name="Oval 62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1" name="Oval 63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2" name="Oval 64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3" name="Oval 65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4" name="Oval 66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5" name="Oval 67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6" name="Oval 68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7" name="Oval 69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Oval 70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71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0" name="Oval 72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Oval 73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2" name="Oval 74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3" name="Oval 75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4" name="Oval 76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5" name="Oval 77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6" name="Oval 78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7" name="Oval 79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8" name="Oval 80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9" name="Oval 81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0" name="Oval 82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1" name="Oval 83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2" name="Oval 84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3" name="Oval 85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4" name="Oval 86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5" name="Oval 87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6" name="Oval 88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7" name="Oval 89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8" name="Oval 90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9" name="Oval 91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20" name="Oval 92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021" name="Text Box 93"/>
          <p:cNvSpPr txBox="1">
            <a:spLocks noChangeArrowheads="1"/>
          </p:cNvSpPr>
          <p:nvPr/>
        </p:nvSpPr>
        <p:spPr bwMode="auto">
          <a:xfrm>
            <a:off x="457200" y="1158875"/>
            <a:ext cx="4914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1.</a:t>
            </a:r>
            <a:r>
              <a:rPr lang="en-US" sz="3200"/>
              <a:t>  Standardize both X and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/>
      <p:bldP spid="124965" grpId="0" animBg="1"/>
      <p:bldP spid="124966" grpId="0" autoUpdateAnimBg="0"/>
      <p:bldP spid="124967" grpId="0" autoUpdateAnimBg="0"/>
      <p:bldP spid="124968" grpId="0" autoUpdateAnimBg="0"/>
      <p:bldP spid="1249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1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C1C9CFB-F928-4C55-B789-A54909C6551E}" type="slidenum">
              <a:rPr lang="en-US"/>
              <a:pPr/>
              <a:t>17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/>
              <a:t>r for positive Association?</a:t>
            </a:r>
          </a:p>
        </p:txBody>
      </p:sp>
      <p:grpSp>
        <p:nvGrpSpPr>
          <p:cNvPr id="125955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25956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5961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5962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5963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0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5971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5972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5973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5974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5975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5976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5977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8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9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1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2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3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4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5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25986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7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25988" name="Line 36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89" name="Line 37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90" name="Text Box 38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5991" name="Text Box 39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5992" name="Text Box 40"/>
          <p:cNvSpPr txBox="1">
            <a:spLocks noChangeArrowheads="1"/>
          </p:cNvSpPr>
          <p:nvPr/>
        </p:nvSpPr>
        <p:spPr bwMode="auto">
          <a:xfrm>
            <a:off x="5695950" y="5851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5993" name="Text Box 41"/>
          <p:cNvSpPr txBox="1">
            <a:spLocks noChangeArrowheads="1"/>
          </p:cNvSpPr>
          <p:nvPr/>
        </p:nvSpPr>
        <p:spPr bwMode="auto">
          <a:xfrm>
            <a:off x="2971800" y="57150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5994" name="Oval 42"/>
          <p:cNvSpPr>
            <a:spLocks noChangeArrowheads="1"/>
          </p:cNvSpPr>
          <p:nvPr/>
        </p:nvSpPr>
        <p:spPr bwMode="auto">
          <a:xfrm>
            <a:off x="5356225" y="3611563"/>
            <a:ext cx="125413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95" name="Oval 43"/>
          <p:cNvSpPr>
            <a:spLocks noChangeArrowheads="1"/>
          </p:cNvSpPr>
          <p:nvPr/>
        </p:nvSpPr>
        <p:spPr bwMode="auto">
          <a:xfrm>
            <a:off x="5443538" y="3598863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96" name="Oval 44"/>
          <p:cNvSpPr>
            <a:spLocks noChangeArrowheads="1"/>
          </p:cNvSpPr>
          <p:nvPr/>
        </p:nvSpPr>
        <p:spPr bwMode="auto">
          <a:xfrm>
            <a:off x="6316663" y="3886200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97" name="Oval 45"/>
          <p:cNvSpPr>
            <a:spLocks noChangeArrowheads="1"/>
          </p:cNvSpPr>
          <p:nvPr/>
        </p:nvSpPr>
        <p:spPr bwMode="auto">
          <a:xfrm>
            <a:off x="4695825" y="4048125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98" name="Oval 46"/>
          <p:cNvSpPr>
            <a:spLocks noChangeArrowheads="1"/>
          </p:cNvSpPr>
          <p:nvPr/>
        </p:nvSpPr>
        <p:spPr bwMode="auto">
          <a:xfrm>
            <a:off x="5068888" y="37607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4945063" y="4246563"/>
            <a:ext cx="123825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000" name="Oval 48"/>
          <p:cNvSpPr>
            <a:spLocks noChangeArrowheads="1"/>
          </p:cNvSpPr>
          <p:nvPr/>
        </p:nvSpPr>
        <p:spPr bwMode="auto">
          <a:xfrm>
            <a:off x="4233863" y="35607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001" name="Oval 49"/>
          <p:cNvSpPr>
            <a:spLocks noChangeArrowheads="1"/>
          </p:cNvSpPr>
          <p:nvPr/>
        </p:nvSpPr>
        <p:spPr bwMode="auto">
          <a:xfrm>
            <a:off x="5256213" y="3698875"/>
            <a:ext cx="125412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6002" name="Group 50"/>
          <p:cNvGrpSpPr>
            <a:grpSpLocks/>
          </p:cNvGrpSpPr>
          <p:nvPr/>
        </p:nvGrpSpPr>
        <p:grpSpPr bwMode="auto">
          <a:xfrm>
            <a:off x="2016125" y="1978025"/>
            <a:ext cx="4886325" cy="3279775"/>
            <a:chOff x="1270" y="1246"/>
            <a:chExt cx="3078" cy="2066"/>
          </a:xfrm>
        </p:grpSpPr>
        <p:sp>
          <p:nvSpPr>
            <p:cNvPr id="126003" name="Oval 51"/>
            <p:cNvSpPr>
              <a:spLocks noChangeArrowheads="1"/>
            </p:cNvSpPr>
            <p:nvPr/>
          </p:nvSpPr>
          <p:spPr bwMode="auto">
            <a:xfrm>
              <a:off x="2110" y="295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4" name="Oval 52"/>
            <p:cNvSpPr>
              <a:spLocks noChangeArrowheads="1"/>
            </p:cNvSpPr>
            <p:nvPr/>
          </p:nvSpPr>
          <p:spPr bwMode="auto">
            <a:xfrm>
              <a:off x="2212" y="269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5" name="Oval 53"/>
            <p:cNvSpPr>
              <a:spLocks noChangeArrowheads="1"/>
            </p:cNvSpPr>
            <p:nvPr/>
          </p:nvSpPr>
          <p:spPr bwMode="auto">
            <a:xfrm>
              <a:off x="1529" y="3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6" name="Oval 54"/>
            <p:cNvSpPr>
              <a:spLocks noChangeArrowheads="1"/>
            </p:cNvSpPr>
            <p:nvPr/>
          </p:nvSpPr>
          <p:spPr bwMode="auto">
            <a:xfrm>
              <a:off x="2518" y="262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7" name="Oval 55"/>
            <p:cNvSpPr>
              <a:spLocks noChangeArrowheads="1"/>
            </p:cNvSpPr>
            <p:nvPr/>
          </p:nvSpPr>
          <p:spPr bwMode="auto">
            <a:xfrm>
              <a:off x="2715" y="268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8" name="Oval 56"/>
            <p:cNvSpPr>
              <a:spLocks noChangeArrowheads="1"/>
            </p:cNvSpPr>
            <p:nvPr/>
          </p:nvSpPr>
          <p:spPr bwMode="auto">
            <a:xfrm>
              <a:off x="2801" y="2542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9" name="Oval 57"/>
            <p:cNvSpPr>
              <a:spLocks noChangeArrowheads="1"/>
            </p:cNvSpPr>
            <p:nvPr/>
          </p:nvSpPr>
          <p:spPr bwMode="auto">
            <a:xfrm>
              <a:off x="4230" y="152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0" name="Oval 58"/>
            <p:cNvSpPr>
              <a:spLocks noChangeArrowheads="1"/>
            </p:cNvSpPr>
            <p:nvPr/>
          </p:nvSpPr>
          <p:spPr bwMode="auto">
            <a:xfrm>
              <a:off x="4112" y="12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1" name="Oval 59"/>
            <p:cNvSpPr>
              <a:spLocks noChangeArrowheads="1"/>
            </p:cNvSpPr>
            <p:nvPr/>
          </p:nvSpPr>
          <p:spPr bwMode="auto">
            <a:xfrm>
              <a:off x="2534" y="280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2" name="Oval 60"/>
            <p:cNvSpPr>
              <a:spLocks noChangeArrowheads="1"/>
            </p:cNvSpPr>
            <p:nvPr/>
          </p:nvSpPr>
          <p:spPr bwMode="auto">
            <a:xfrm>
              <a:off x="4269" y="177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3" name="Oval 61"/>
            <p:cNvSpPr>
              <a:spLocks noChangeArrowheads="1"/>
            </p:cNvSpPr>
            <p:nvPr/>
          </p:nvSpPr>
          <p:spPr bwMode="auto">
            <a:xfrm>
              <a:off x="2715" y="2526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4" name="Oval 62"/>
            <p:cNvSpPr>
              <a:spLocks noChangeArrowheads="1"/>
            </p:cNvSpPr>
            <p:nvPr/>
          </p:nvSpPr>
          <p:spPr bwMode="auto">
            <a:xfrm>
              <a:off x="3523" y="2000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5" name="Oval 63"/>
            <p:cNvSpPr>
              <a:spLocks noChangeArrowheads="1"/>
            </p:cNvSpPr>
            <p:nvPr/>
          </p:nvSpPr>
          <p:spPr bwMode="auto">
            <a:xfrm>
              <a:off x="1545" y="299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6" name="Oval 64"/>
            <p:cNvSpPr>
              <a:spLocks noChangeArrowheads="1"/>
            </p:cNvSpPr>
            <p:nvPr/>
          </p:nvSpPr>
          <p:spPr bwMode="auto">
            <a:xfrm>
              <a:off x="3994" y="174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7" name="Oval 65"/>
            <p:cNvSpPr>
              <a:spLocks noChangeArrowheads="1"/>
            </p:cNvSpPr>
            <p:nvPr/>
          </p:nvSpPr>
          <p:spPr bwMode="auto">
            <a:xfrm>
              <a:off x="2393" y="2565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8" name="Oval 66"/>
            <p:cNvSpPr>
              <a:spLocks noChangeArrowheads="1"/>
            </p:cNvSpPr>
            <p:nvPr/>
          </p:nvSpPr>
          <p:spPr bwMode="auto">
            <a:xfrm>
              <a:off x="3091" y="198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9" name="Oval 67"/>
            <p:cNvSpPr>
              <a:spLocks noChangeArrowheads="1"/>
            </p:cNvSpPr>
            <p:nvPr/>
          </p:nvSpPr>
          <p:spPr bwMode="auto">
            <a:xfrm>
              <a:off x="3547" y="166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0" name="Oval 68"/>
            <p:cNvSpPr>
              <a:spLocks noChangeArrowheads="1"/>
            </p:cNvSpPr>
            <p:nvPr/>
          </p:nvSpPr>
          <p:spPr bwMode="auto">
            <a:xfrm>
              <a:off x="3374" y="167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1" name="Oval 69"/>
            <p:cNvSpPr>
              <a:spLocks noChangeArrowheads="1"/>
            </p:cNvSpPr>
            <p:nvPr/>
          </p:nvSpPr>
          <p:spPr bwMode="auto">
            <a:xfrm>
              <a:off x="3657" y="1976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2" name="Oval 70"/>
            <p:cNvSpPr>
              <a:spLocks noChangeArrowheads="1"/>
            </p:cNvSpPr>
            <p:nvPr/>
          </p:nvSpPr>
          <p:spPr bwMode="auto">
            <a:xfrm>
              <a:off x="1867" y="261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3" name="Oval 71"/>
            <p:cNvSpPr>
              <a:spLocks noChangeArrowheads="1"/>
            </p:cNvSpPr>
            <p:nvPr/>
          </p:nvSpPr>
          <p:spPr bwMode="auto">
            <a:xfrm>
              <a:off x="3876" y="166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4" name="Oval 72"/>
            <p:cNvSpPr>
              <a:spLocks noChangeArrowheads="1"/>
            </p:cNvSpPr>
            <p:nvPr/>
          </p:nvSpPr>
          <p:spPr bwMode="auto">
            <a:xfrm>
              <a:off x="3719" y="190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5" name="Oval 73"/>
            <p:cNvSpPr>
              <a:spLocks noChangeArrowheads="1"/>
            </p:cNvSpPr>
            <p:nvPr/>
          </p:nvSpPr>
          <p:spPr bwMode="auto">
            <a:xfrm>
              <a:off x="2981" y="207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6" name="Oval 74"/>
            <p:cNvSpPr>
              <a:spLocks noChangeArrowheads="1"/>
            </p:cNvSpPr>
            <p:nvPr/>
          </p:nvSpPr>
          <p:spPr bwMode="auto">
            <a:xfrm>
              <a:off x="2518" y="254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7" name="Oval 75"/>
            <p:cNvSpPr>
              <a:spLocks noChangeArrowheads="1"/>
            </p:cNvSpPr>
            <p:nvPr/>
          </p:nvSpPr>
          <p:spPr bwMode="auto">
            <a:xfrm>
              <a:off x="3806" y="198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8" name="Oval 76"/>
            <p:cNvSpPr>
              <a:spLocks noChangeArrowheads="1"/>
            </p:cNvSpPr>
            <p:nvPr/>
          </p:nvSpPr>
          <p:spPr bwMode="auto">
            <a:xfrm>
              <a:off x="3822" y="189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29" name="Oval 77"/>
            <p:cNvSpPr>
              <a:spLocks noChangeArrowheads="1"/>
            </p:cNvSpPr>
            <p:nvPr/>
          </p:nvSpPr>
          <p:spPr bwMode="auto">
            <a:xfrm>
              <a:off x="3507" y="17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0" name="Oval 78"/>
            <p:cNvSpPr>
              <a:spLocks noChangeArrowheads="1"/>
            </p:cNvSpPr>
            <p:nvPr/>
          </p:nvSpPr>
          <p:spPr bwMode="auto">
            <a:xfrm>
              <a:off x="3453" y="223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1" name="Oval 79"/>
            <p:cNvSpPr>
              <a:spLocks noChangeArrowheads="1"/>
            </p:cNvSpPr>
            <p:nvPr/>
          </p:nvSpPr>
          <p:spPr bwMode="auto">
            <a:xfrm>
              <a:off x="1827" y="313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2" name="Oval 80"/>
            <p:cNvSpPr>
              <a:spLocks noChangeArrowheads="1"/>
            </p:cNvSpPr>
            <p:nvPr/>
          </p:nvSpPr>
          <p:spPr bwMode="auto">
            <a:xfrm>
              <a:off x="2927" y="199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3" name="Oval 81"/>
            <p:cNvSpPr>
              <a:spLocks noChangeArrowheads="1"/>
            </p:cNvSpPr>
            <p:nvPr/>
          </p:nvSpPr>
          <p:spPr bwMode="auto">
            <a:xfrm>
              <a:off x="1270" y="30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4" name="Oval 82"/>
            <p:cNvSpPr>
              <a:spLocks noChangeArrowheads="1"/>
            </p:cNvSpPr>
            <p:nvPr/>
          </p:nvSpPr>
          <p:spPr bwMode="auto">
            <a:xfrm>
              <a:off x="2298" y="226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5" name="Oval 83"/>
            <p:cNvSpPr>
              <a:spLocks noChangeArrowheads="1"/>
            </p:cNvSpPr>
            <p:nvPr/>
          </p:nvSpPr>
          <p:spPr bwMode="auto">
            <a:xfrm>
              <a:off x="1718" y="323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6" name="Oval 84"/>
            <p:cNvSpPr>
              <a:spLocks noChangeArrowheads="1"/>
            </p:cNvSpPr>
            <p:nvPr/>
          </p:nvSpPr>
          <p:spPr bwMode="auto">
            <a:xfrm>
              <a:off x="2212" y="275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7" name="Oval 85"/>
            <p:cNvSpPr>
              <a:spLocks noChangeArrowheads="1"/>
            </p:cNvSpPr>
            <p:nvPr/>
          </p:nvSpPr>
          <p:spPr bwMode="auto">
            <a:xfrm>
              <a:off x="3507" y="176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8" name="Oval 86"/>
            <p:cNvSpPr>
              <a:spLocks noChangeArrowheads="1"/>
            </p:cNvSpPr>
            <p:nvPr/>
          </p:nvSpPr>
          <p:spPr bwMode="auto">
            <a:xfrm>
              <a:off x="3241" y="200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39" name="Oval 87"/>
            <p:cNvSpPr>
              <a:spLocks noChangeArrowheads="1"/>
            </p:cNvSpPr>
            <p:nvPr/>
          </p:nvSpPr>
          <p:spPr bwMode="auto">
            <a:xfrm>
              <a:off x="2141" y="268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0" name="Oval 88"/>
            <p:cNvSpPr>
              <a:spLocks noChangeArrowheads="1"/>
            </p:cNvSpPr>
            <p:nvPr/>
          </p:nvSpPr>
          <p:spPr bwMode="auto">
            <a:xfrm>
              <a:off x="2542" y="240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1" name="Oval 89"/>
            <p:cNvSpPr>
              <a:spLocks noChangeArrowheads="1"/>
            </p:cNvSpPr>
            <p:nvPr/>
          </p:nvSpPr>
          <p:spPr bwMode="auto">
            <a:xfrm>
              <a:off x="2087" y="25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2" name="Oval 90"/>
            <p:cNvSpPr>
              <a:spLocks noChangeArrowheads="1"/>
            </p:cNvSpPr>
            <p:nvPr/>
          </p:nvSpPr>
          <p:spPr bwMode="auto">
            <a:xfrm>
              <a:off x="2644" y="2416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3" name="Oval 91"/>
            <p:cNvSpPr>
              <a:spLocks noChangeArrowheads="1"/>
            </p:cNvSpPr>
            <p:nvPr/>
          </p:nvSpPr>
          <p:spPr bwMode="auto">
            <a:xfrm>
              <a:off x="1592" y="321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4" name="Oval 92"/>
            <p:cNvSpPr>
              <a:spLocks noChangeArrowheads="1"/>
            </p:cNvSpPr>
            <p:nvPr/>
          </p:nvSpPr>
          <p:spPr bwMode="auto">
            <a:xfrm>
              <a:off x="2346" y="269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6045" name="Text Box 93"/>
          <p:cNvSpPr txBox="1">
            <a:spLocks noChangeArrowheads="1"/>
          </p:cNvSpPr>
          <p:nvPr/>
        </p:nvSpPr>
        <p:spPr bwMode="auto">
          <a:xfrm>
            <a:off x="457200" y="1158875"/>
            <a:ext cx="6372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2.</a:t>
            </a:r>
            <a:r>
              <a:rPr lang="en-US" sz="3200"/>
              <a:t>  Product paired standardized values</a:t>
            </a:r>
          </a:p>
        </p:txBody>
      </p:sp>
      <p:sp>
        <p:nvSpPr>
          <p:cNvPr id="126046" name="Text Box 94"/>
          <p:cNvSpPr txBox="1">
            <a:spLocks noChangeArrowheads="1"/>
          </p:cNvSpPr>
          <p:nvPr/>
        </p:nvSpPr>
        <p:spPr bwMode="auto">
          <a:xfrm>
            <a:off x="5629275" y="1828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6047" name="Text Box 95"/>
          <p:cNvSpPr txBox="1">
            <a:spLocks noChangeArrowheads="1"/>
          </p:cNvSpPr>
          <p:nvPr/>
        </p:nvSpPr>
        <p:spPr bwMode="auto">
          <a:xfrm>
            <a:off x="2819400" y="4114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6048" name="Text Box 96"/>
          <p:cNvSpPr txBox="1">
            <a:spLocks noChangeArrowheads="1"/>
          </p:cNvSpPr>
          <p:nvPr/>
        </p:nvSpPr>
        <p:spPr bwMode="auto">
          <a:xfrm>
            <a:off x="5476875" y="409892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6049" name="Text Box 97"/>
          <p:cNvSpPr txBox="1">
            <a:spLocks noChangeArrowheads="1"/>
          </p:cNvSpPr>
          <p:nvPr/>
        </p:nvSpPr>
        <p:spPr bwMode="auto">
          <a:xfrm>
            <a:off x="2895600" y="22098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126050" name="Group 98"/>
          <p:cNvGrpSpPr>
            <a:grpSpLocks/>
          </p:cNvGrpSpPr>
          <p:nvPr/>
        </p:nvGrpSpPr>
        <p:grpSpPr bwMode="auto">
          <a:xfrm>
            <a:off x="4232275" y="3562350"/>
            <a:ext cx="2206625" cy="811213"/>
            <a:chOff x="2763" y="2339"/>
            <a:chExt cx="1390" cy="511"/>
          </a:xfrm>
        </p:grpSpPr>
        <p:sp>
          <p:nvSpPr>
            <p:cNvPr id="126051" name="Oval 99"/>
            <p:cNvSpPr>
              <a:spLocks noChangeArrowheads="1"/>
            </p:cNvSpPr>
            <p:nvPr/>
          </p:nvSpPr>
          <p:spPr bwMode="auto">
            <a:xfrm>
              <a:off x="3470" y="2371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2" name="Oval 100"/>
            <p:cNvSpPr>
              <a:spLocks noChangeArrowheads="1"/>
            </p:cNvSpPr>
            <p:nvPr/>
          </p:nvSpPr>
          <p:spPr bwMode="auto">
            <a:xfrm>
              <a:off x="3525" y="2363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3" name="Oval 101"/>
            <p:cNvSpPr>
              <a:spLocks noChangeArrowheads="1"/>
            </p:cNvSpPr>
            <p:nvPr/>
          </p:nvSpPr>
          <p:spPr bwMode="auto">
            <a:xfrm>
              <a:off x="4075" y="2544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4" name="Oval 102"/>
            <p:cNvSpPr>
              <a:spLocks noChangeArrowheads="1"/>
            </p:cNvSpPr>
            <p:nvPr/>
          </p:nvSpPr>
          <p:spPr bwMode="auto">
            <a:xfrm>
              <a:off x="3054" y="2646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5" name="Oval 103"/>
            <p:cNvSpPr>
              <a:spLocks noChangeArrowheads="1"/>
            </p:cNvSpPr>
            <p:nvPr/>
          </p:nvSpPr>
          <p:spPr bwMode="auto">
            <a:xfrm>
              <a:off x="3289" y="246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6" name="Oval 104"/>
            <p:cNvSpPr>
              <a:spLocks noChangeArrowheads="1"/>
            </p:cNvSpPr>
            <p:nvPr/>
          </p:nvSpPr>
          <p:spPr bwMode="auto">
            <a:xfrm>
              <a:off x="3211" y="2771"/>
              <a:ext cx="78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7" name="Oval 105"/>
            <p:cNvSpPr>
              <a:spLocks noChangeArrowheads="1"/>
            </p:cNvSpPr>
            <p:nvPr/>
          </p:nvSpPr>
          <p:spPr bwMode="auto">
            <a:xfrm>
              <a:off x="2763" y="233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8" name="Oval 106"/>
            <p:cNvSpPr>
              <a:spLocks noChangeArrowheads="1"/>
            </p:cNvSpPr>
            <p:nvPr/>
          </p:nvSpPr>
          <p:spPr bwMode="auto">
            <a:xfrm>
              <a:off x="3407" y="2426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059" name="Group 107"/>
          <p:cNvGrpSpPr>
            <a:grpSpLocks/>
          </p:cNvGrpSpPr>
          <p:nvPr/>
        </p:nvGrpSpPr>
        <p:grpSpPr bwMode="auto">
          <a:xfrm>
            <a:off x="2012950" y="1976438"/>
            <a:ext cx="4886325" cy="3279775"/>
            <a:chOff x="1270" y="1246"/>
            <a:chExt cx="3078" cy="2066"/>
          </a:xfrm>
        </p:grpSpPr>
        <p:sp>
          <p:nvSpPr>
            <p:cNvPr id="126060" name="Oval 108"/>
            <p:cNvSpPr>
              <a:spLocks noChangeArrowheads="1"/>
            </p:cNvSpPr>
            <p:nvPr/>
          </p:nvSpPr>
          <p:spPr bwMode="auto">
            <a:xfrm>
              <a:off x="2110" y="2958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1" name="Oval 109"/>
            <p:cNvSpPr>
              <a:spLocks noChangeArrowheads="1"/>
            </p:cNvSpPr>
            <p:nvPr/>
          </p:nvSpPr>
          <p:spPr bwMode="auto">
            <a:xfrm>
              <a:off x="2212" y="269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2" name="Oval 110"/>
            <p:cNvSpPr>
              <a:spLocks noChangeArrowheads="1"/>
            </p:cNvSpPr>
            <p:nvPr/>
          </p:nvSpPr>
          <p:spPr bwMode="auto">
            <a:xfrm>
              <a:off x="1529" y="314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3" name="Oval 111"/>
            <p:cNvSpPr>
              <a:spLocks noChangeArrowheads="1"/>
            </p:cNvSpPr>
            <p:nvPr/>
          </p:nvSpPr>
          <p:spPr bwMode="auto">
            <a:xfrm>
              <a:off x="2518" y="262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4" name="Oval 112"/>
            <p:cNvSpPr>
              <a:spLocks noChangeArrowheads="1"/>
            </p:cNvSpPr>
            <p:nvPr/>
          </p:nvSpPr>
          <p:spPr bwMode="auto">
            <a:xfrm>
              <a:off x="2715" y="268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5" name="Oval 113"/>
            <p:cNvSpPr>
              <a:spLocks noChangeArrowheads="1"/>
            </p:cNvSpPr>
            <p:nvPr/>
          </p:nvSpPr>
          <p:spPr bwMode="auto">
            <a:xfrm>
              <a:off x="2801" y="2542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6" name="Oval 114"/>
            <p:cNvSpPr>
              <a:spLocks noChangeArrowheads="1"/>
            </p:cNvSpPr>
            <p:nvPr/>
          </p:nvSpPr>
          <p:spPr bwMode="auto">
            <a:xfrm>
              <a:off x="4230" y="152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7" name="Oval 115"/>
            <p:cNvSpPr>
              <a:spLocks noChangeArrowheads="1"/>
            </p:cNvSpPr>
            <p:nvPr/>
          </p:nvSpPr>
          <p:spPr bwMode="auto">
            <a:xfrm>
              <a:off x="4112" y="124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8" name="Oval 116"/>
            <p:cNvSpPr>
              <a:spLocks noChangeArrowheads="1"/>
            </p:cNvSpPr>
            <p:nvPr/>
          </p:nvSpPr>
          <p:spPr bwMode="auto">
            <a:xfrm>
              <a:off x="2534" y="280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9" name="Oval 117"/>
            <p:cNvSpPr>
              <a:spLocks noChangeArrowheads="1"/>
            </p:cNvSpPr>
            <p:nvPr/>
          </p:nvSpPr>
          <p:spPr bwMode="auto">
            <a:xfrm>
              <a:off x="4269" y="177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0" name="Oval 118"/>
            <p:cNvSpPr>
              <a:spLocks noChangeArrowheads="1"/>
            </p:cNvSpPr>
            <p:nvPr/>
          </p:nvSpPr>
          <p:spPr bwMode="auto">
            <a:xfrm>
              <a:off x="2715" y="252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1" name="Oval 119"/>
            <p:cNvSpPr>
              <a:spLocks noChangeArrowheads="1"/>
            </p:cNvSpPr>
            <p:nvPr/>
          </p:nvSpPr>
          <p:spPr bwMode="auto">
            <a:xfrm>
              <a:off x="3523" y="2000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2" name="Oval 120"/>
            <p:cNvSpPr>
              <a:spLocks noChangeArrowheads="1"/>
            </p:cNvSpPr>
            <p:nvPr/>
          </p:nvSpPr>
          <p:spPr bwMode="auto">
            <a:xfrm>
              <a:off x="1545" y="29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3" name="Oval 121"/>
            <p:cNvSpPr>
              <a:spLocks noChangeArrowheads="1"/>
            </p:cNvSpPr>
            <p:nvPr/>
          </p:nvSpPr>
          <p:spPr bwMode="auto">
            <a:xfrm>
              <a:off x="3994" y="174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4" name="Oval 122"/>
            <p:cNvSpPr>
              <a:spLocks noChangeArrowheads="1"/>
            </p:cNvSpPr>
            <p:nvPr/>
          </p:nvSpPr>
          <p:spPr bwMode="auto">
            <a:xfrm>
              <a:off x="2393" y="2565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5" name="Oval 123"/>
            <p:cNvSpPr>
              <a:spLocks noChangeArrowheads="1"/>
            </p:cNvSpPr>
            <p:nvPr/>
          </p:nvSpPr>
          <p:spPr bwMode="auto">
            <a:xfrm>
              <a:off x="3091" y="198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6" name="Oval 124"/>
            <p:cNvSpPr>
              <a:spLocks noChangeArrowheads="1"/>
            </p:cNvSpPr>
            <p:nvPr/>
          </p:nvSpPr>
          <p:spPr bwMode="auto">
            <a:xfrm>
              <a:off x="3547" y="166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7" name="Oval 125"/>
            <p:cNvSpPr>
              <a:spLocks noChangeArrowheads="1"/>
            </p:cNvSpPr>
            <p:nvPr/>
          </p:nvSpPr>
          <p:spPr bwMode="auto">
            <a:xfrm>
              <a:off x="3374" y="167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8" name="Oval 126"/>
            <p:cNvSpPr>
              <a:spLocks noChangeArrowheads="1"/>
            </p:cNvSpPr>
            <p:nvPr/>
          </p:nvSpPr>
          <p:spPr bwMode="auto">
            <a:xfrm>
              <a:off x="3657" y="197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9" name="Oval 127"/>
            <p:cNvSpPr>
              <a:spLocks noChangeArrowheads="1"/>
            </p:cNvSpPr>
            <p:nvPr/>
          </p:nvSpPr>
          <p:spPr bwMode="auto">
            <a:xfrm>
              <a:off x="1867" y="2613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0" name="Oval 128"/>
            <p:cNvSpPr>
              <a:spLocks noChangeArrowheads="1"/>
            </p:cNvSpPr>
            <p:nvPr/>
          </p:nvSpPr>
          <p:spPr bwMode="auto">
            <a:xfrm>
              <a:off x="3876" y="166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1" name="Oval 129"/>
            <p:cNvSpPr>
              <a:spLocks noChangeArrowheads="1"/>
            </p:cNvSpPr>
            <p:nvPr/>
          </p:nvSpPr>
          <p:spPr bwMode="auto">
            <a:xfrm>
              <a:off x="3719" y="190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2" name="Oval 130"/>
            <p:cNvSpPr>
              <a:spLocks noChangeArrowheads="1"/>
            </p:cNvSpPr>
            <p:nvPr/>
          </p:nvSpPr>
          <p:spPr bwMode="auto">
            <a:xfrm>
              <a:off x="2981" y="2071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3" name="Oval 131"/>
            <p:cNvSpPr>
              <a:spLocks noChangeArrowheads="1"/>
            </p:cNvSpPr>
            <p:nvPr/>
          </p:nvSpPr>
          <p:spPr bwMode="auto">
            <a:xfrm>
              <a:off x="2518" y="2542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4" name="Oval 132"/>
            <p:cNvSpPr>
              <a:spLocks noChangeArrowheads="1"/>
            </p:cNvSpPr>
            <p:nvPr/>
          </p:nvSpPr>
          <p:spPr bwMode="auto">
            <a:xfrm>
              <a:off x="3806" y="1984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5" name="Oval 133"/>
            <p:cNvSpPr>
              <a:spLocks noChangeArrowheads="1"/>
            </p:cNvSpPr>
            <p:nvPr/>
          </p:nvSpPr>
          <p:spPr bwMode="auto">
            <a:xfrm>
              <a:off x="3822" y="18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6" name="Oval 134"/>
            <p:cNvSpPr>
              <a:spLocks noChangeArrowheads="1"/>
            </p:cNvSpPr>
            <p:nvPr/>
          </p:nvSpPr>
          <p:spPr bwMode="auto">
            <a:xfrm>
              <a:off x="3507" y="179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7" name="Oval 135"/>
            <p:cNvSpPr>
              <a:spLocks noChangeArrowheads="1"/>
            </p:cNvSpPr>
            <p:nvPr/>
          </p:nvSpPr>
          <p:spPr bwMode="auto">
            <a:xfrm>
              <a:off x="3453" y="2236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8" name="Oval 136"/>
            <p:cNvSpPr>
              <a:spLocks noChangeArrowheads="1"/>
            </p:cNvSpPr>
            <p:nvPr/>
          </p:nvSpPr>
          <p:spPr bwMode="auto">
            <a:xfrm>
              <a:off x="1827" y="313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9" name="Oval 137"/>
            <p:cNvSpPr>
              <a:spLocks noChangeArrowheads="1"/>
            </p:cNvSpPr>
            <p:nvPr/>
          </p:nvSpPr>
          <p:spPr bwMode="auto">
            <a:xfrm>
              <a:off x="2927" y="199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0" name="Oval 138"/>
            <p:cNvSpPr>
              <a:spLocks noChangeArrowheads="1"/>
            </p:cNvSpPr>
            <p:nvPr/>
          </p:nvSpPr>
          <p:spPr bwMode="auto">
            <a:xfrm>
              <a:off x="1270" y="3005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1" name="Oval 139"/>
            <p:cNvSpPr>
              <a:spLocks noChangeArrowheads="1"/>
            </p:cNvSpPr>
            <p:nvPr/>
          </p:nvSpPr>
          <p:spPr bwMode="auto">
            <a:xfrm>
              <a:off x="2298" y="226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2" name="Oval 140"/>
            <p:cNvSpPr>
              <a:spLocks noChangeArrowheads="1"/>
            </p:cNvSpPr>
            <p:nvPr/>
          </p:nvSpPr>
          <p:spPr bwMode="auto">
            <a:xfrm>
              <a:off x="1718" y="323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3" name="Oval 141"/>
            <p:cNvSpPr>
              <a:spLocks noChangeArrowheads="1"/>
            </p:cNvSpPr>
            <p:nvPr/>
          </p:nvSpPr>
          <p:spPr bwMode="auto">
            <a:xfrm>
              <a:off x="2212" y="2754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4" name="Oval 142"/>
            <p:cNvSpPr>
              <a:spLocks noChangeArrowheads="1"/>
            </p:cNvSpPr>
            <p:nvPr/>
          </p:nvSpPr>
          <p:spPr bwMode="auto">
            <a:xfrm>
              <a:off x="3507" y="176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5" name="Oval 143"/>
            <p:cNvSpPr>
              <a:spLocks noChangeArrowheads="1"/>
            </p:cNvSpPr>
            <p:nvPr/>
          </p:nvSpPr>
          <p:spPr bwMode="auto">
            <a:xfrm>
              <a:off x="3241" y="2008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6" name="Oval 144"/>
            <p:cNvSpPr>
              <a:spLocks noChangeArrowheads="1"/>
            </p:cNvSpPr>
            <p:nvPr/>
          </p:nvSpPr>
          <p:spPr bwMode="auto">
            <a:xfrm>
              <a:off x="2141" y="2683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7" name="Oval 145"/>
            <p:cNvSpPr>
              <a:spLocks noChangeArrowheads="1"/>
            </p:cNvSpPr>
            <p:nvPr/>
          </p:nvSpPr>
          <p:spPr bwMode="auto">
            <a:xfrm>
              <a:off x="2542" y="2400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8" name="Oval 146"/>
            <p:cNvSpPr>
              <a:spLocks noChangeArrowheads="1"/>
            </p:cNvSpPr>
            <p:nvPr/>
          </p:nvSpPr>
          <p:spPr bwMode="auto">
            <a:xfrm>
              <a:off x="2087" y="2597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9" name="Oval 147"/>
            <p:cNvSpPr>
              <a:spLocks noChangeArrowheads="1"/>
            </p:cNvSpPr>
            <p:nvPr/>
          </p:nvSpPr>
          <p:spPr bwMode="auto">
            <a:xfrm>
              <a:off x="2644" y="241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0" name="Oval 148"/>
            <p:cNvSpPr>
              <a:spLocks noChangeArrowheads="1"/>
            </p:cNvSpPr>
            <p:nvPr/>
          </p:nvSpPr>
          <p:spPr bwMode="auto">
            <a:xfrm>
              <a:off x="1592" y="3217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1" name="Oval 149"/>
            <p:cNvSpPr>
              <a:spLocks noChangeArrowheads="1"/>
            </p:cNvSpPr>
            <p:nvPr/>
          </p:nvSpPr>
          <p:spPr bwMode="auto">
            <a:xfrm>
              <a:off x="2346" y="269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6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6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46" grpId="0" autoUpdateAnimBg="0"/>
      <p:bldP spid="126047" grpId="0" autoUpdateAnimBg="0"/>
      <p:bldP spid="126048" grpId="0" autoUpdateAnimBg="0"/>
      <p:bldP spid="12604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1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5D4A92F-1C71-45A0-B73E-14A5F12D8C24}" type="slidenum">
              <a:rPr lang="en-US"/>
              <a:pPr/>
              <a:t>18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/>
              <a:t>r for positive Association?</a:t>
            </a: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26980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6981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6982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6983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6984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6985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6986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6987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88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89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1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2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3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4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6995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6996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6998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6999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7000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7001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2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3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4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5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6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7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8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9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27010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11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27012" name="Line 36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13" name="Line 37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14" name="Text Box 38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7015" name="Text Box 39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5695950" y="5851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7017" name="Text Box 41"/>
          <p:cNvSpPr txBox="1">
            <a:spLocks noChangeArrowheads="1"/>
          </p:cNvSpPr>
          <p:nvPr/>
        </p:nvSpPr>
        <p:spPr bwMode="auto">
          <a:xfrm>
            <a:off x="2971800" y="57150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5356225" y="3611563"/>
            <a:ext cx="125413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5443538" y="3598863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6316663" y="3886200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1" name="Oval 45"/>
          <p:cNvSpPr>
            <a:spLocks noChangeArrowheads="1"/>
          </p:cNvSpPr>
          <p:nvPr/>
        </p:nvSpPr>
        <p:spPr bwMode="auto">
          <a:xfrm>
            <a:off x="4695825" y="4048125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5068888" y="37607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4945063" y="4246563"/>
            <a:ext cx="123825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4233863" y="35607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5" name="Oval 49"/>
          <p:cNvSpPr>
            <a:spLocks noChangeArrowheads="1"/>
          </p:cNvSpPr>
          <p:nvPr/>
        </p:nvSpPr>
        <p:spPr bwMode="auto">
          <a:xfrm>
            <a:off x="5256213" y="3698875"/>
            <a:ext cx="125412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26" name="Text Box 50"/>
          <p:cNvSpPr txBox="1">
            <a:spLocks noChangeArrowheads="1"/>
          </p:cNvSpPr>
          <p:nvPr/>
        </p:nvSpPr>
        <p:spPr bwMode="auto">
          <a:xfrm>
            <a:off x="457200" y="1158875"/>
            <a:ext cx="2938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3.</a:t>
            </a:r>
            <a:r>
              <a:rPr lang="en-US" sz="3200"/>
              <a:t>  Sum products</a:t>
            </a:r>
          </a:p>
        </p:txBody>
      </p:sp>
      <p:sp>
        <p:nvSpPr>
          <p:cNvPr id="127027" name="Text Box 51"/>
          <p:cNvSpPr txBox="1">
            <a:spLocks noChangeArrowheads="1"/>
          </p:cNvSpPr>
          <p:nvPr/>
        </p:nvSpPr>
        <p:spPr bwMode="auto">
          <a:xfrm>
            <a:off x="5629275" y="1828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7028" name="Text Box 52"/>
          <p:cNvSpPr txBox="1">
            <a:spLocks noChangeArrowheads="1"/>
          </p:cNvSpPr>
          <p:nvPr/>
        </p:nvSpPr>
        <p:spPr bwMode="auto">
          <a:xfrm>
            <a:off x="2819400" y="4114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7029" name="Text Box 53"/>
          <p:cNvSpPr txBox="1">
            <a:spLocks noChangeArrowheads="1"/>
          </p:cNvSpPr>
          <p:nvPr/>
        </p:nvSpPr>
        <p:spPr bwMode="auto">
          <a:xfrm>
            <a:off x="5476875" y="409892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7030" name="Text Box 54"/>
          <p:cNvSpPr txBox="1">
            <a:spLocks noChangeArrowheads="1"/>
          </p:cNvSpPr>
          <p:nvPr/>
        </p:nvSpPr>
        <p:spPr bwMode="auto">
          <a:xfrm>
            <a:off x="2895600" y="22098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127031" name="Group 55"/>
          <p:cNvGrpSpPr>
            <a:grpSpLocks/>
          </p:cNvGrpSpPr>
          <p:nvPr/>
        </p:nvGrpSpPr>
        <p:grpSpPr bwMode="auto">
          <a:xfrm>
            <a:off x="4232275" y="3562350"/>
            <a:ext cx="2206625" cy="811213"/>
            <a:chOff x="2763" y="2339"/>
            <a:chExt cx="1390" cy="511"/>
          </a:xfrm>
        </p:grpSpPr>
        <p:sp>
          <p:nvSpPr>
            <p:cNvPr id="127032" name="Oval 56"/>
            <p:cNvSpPr>
              <a:spLocks noChangeArrowheads="1"/>
            </p:cNvSpPr>
            <p:nvPr/>
          </p:nvSpPr>
          <p:spPr bwMode="auto">
            <a:xfrm>
              <a:off x="3470" y="2371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3" name="Oval 57"/>
            <p:cNvSpPr>
              <a:spLocks noChangeArrowheads="1"/>
            </p:cNvSpPr>
            <p:nvPr/>
          </p:nvSpPr>
          <p:spPr bwMode="auto">
            <a:xfrm>
              <a:off x="3525" y="2363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4" name="Oval 58"/>
            <p:cNvSpPr>
              <a:spLocks noChangeArrowheads="1"/>
            </p:cNvSpPr>
            <p:nvPr/>
          </p:nvSpPr>
          <p:spPr bwMode="auto">
            <a:xfrm>
              <a:off x="4075" y="2544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5" name="Oval 59"/>
            <p:cNvSpPr>
              <a:spLocks noChangeArrowheads="1"/>
            </p:cNvSpPr>
            <p:nvPr/>
          </p:nvSpPr>
          <p:spPr bwMode="auto">
            <a:xfrm>
              <a:off x="3054" y="2646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6" name="Oval 60"/>
            <p:cNvSpPr>
              <a:spLocks noChangeArrowheads="1"/>
            </p:cNvSpPr>
            <p:nvPr/>
          </p:nvSpPr>
          <p:spPr bwMode="auto">
            <a:xfrm>
              <a:off x="3289" y="246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7" name="Oval 61"/>
            <p:cNvSpPr>
              <a:spLocks noChangeArrowheads="1"/>
            </p:cNvSpPr>
            <p:nvPr/>
          </p:nvSpPr>
          <p:spPr bwMode="auto">
            <a:xfrm>
              <a:off x="3211" y="2771"/>
              <a:ext cx="78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8" name="Oval 62"/>
            <p:cNvSpPr>
              <a:spLocks noChangeArrowheads="1"/>
            </p:cNvSpPr>
            <p:nvPr/>
          </p:nvSpPr>
          <p:spPr bwMode="auto">
            <a:xfrm>
              <a:off x="2763" y="233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39" name="Oval 63"/>
            <p:cNvSpPr>
              <a:spLocks noChangeArrowheads="1"/>
            </p:cNvSpPr>
            <p:nvPr/>
          </p:nvSpPr>
          <p:spPr bwMode="auto">
            <a:xfrm>
              <a:off x="3407" y="2426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040" name="Group 64"/>
          <p:cNvGrpSpPr>
            <a:grpSpLocks/>
          </p:cNvGrpSpPr>
          <p:nvPr/>
        </p:nvGrpSpPr>
        <p:grpSpPr bwMode="auto">
          <a:xfrm>
            <a:off x="2012950" y="1976438"/>
            <a:ext cx="4886325" cy="3279775"/>
            <a:chOff x="1270" y="1246"/>
            <a:chExt cx="3078" cy="2066"/>
          </a:xfrm>
        </p:grpSpPr>
        <p:sp>
          <p:nvSpPr>
            <p:cNvPr id="127041" name="Oval 65"/>
            <p:cNvSpPr>
              <a:spLocks noChangeArrowheads="1"/>
            </p:cNvSpPr>
            <p:nvPr/>
          </p:nvSpPr>
          <p:spPr bwMode="auto">
            <a:xfrm>
              <a:off x="2110" y="2958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2" name="Oval 66"/>
            <p:cNvSpPr>
              <a:spLocks noChangeArrowheads="1"/>
            </p:cNvSpPr>
            <p:nvPr/>
          </p:nvSpPr>
          <p:spPr bwMode="auto">
            <a:xfrm>
              <a:off x="2212" y="269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3" name="Oval 67"/>
            <p:cNvSpPr>
              <a:spLocks noChangeArrowheads="1"/>
            </p:cNvSpPr>
            <p:nvPr/>
          </p:nvSpPr>
          <p:spPr bwMode="auto">
            <a:xfrm>
              <a:off x="1529" y="314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4" name="Oval 68"/>
            <p:cNvSpPr>
              <a:spLocks noChangeArrowheads="1"/>
            </p:cNvSpPr>
            <p:nvPr/>
          </p:nvSpPr>
          <p:spPr bwMode="auto">
            <a:xfrm>
              <a:off x="2518" y="262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5" name="Oval 69"/>
            <p:cNvSpPr>
              <a:spLocks noChangeArrowheads="1"/>
            </p:cNvSpPr>
            <p:nvPr/>
          </p:nvSpPr>
          <p:spPr bwMode="auto">
            <a:xfrm>
              <a:off x="2715" y="268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6" name="Oval 70"/>
            <p:cNvSpPr>
              <a:spLocks noChangeArrowheads="1"/>
            </p:cNvSpPr>
            <p:nvPr/>
          </p:nvSpPr>
          <p:spPr bwMode="auto">
            <a:xfrm>
              <a:off x="2801" y="2542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7" name="Oval 71"/>
            <p:cNvSpPr>
              <a:spLocks noChangeArrowheads="1"/>
            </p:cNvSpPr>
            <p:nvPr/>
          </p:nvSpPr>
          <p:spPr bwMode="auto">
            <a:xfrm>
              <a:off x="4230" y="152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8" name="Oval 72"/>
            <p:cNvSpPr>
              <a:spLocks noChangeArrowheads="1"/>
            </p:cNvSpPr>
            <p:nvPr/>
          </p:nvSpPr>
          <p:spPr bwMode="auto">
            <a:xfrm>
              <a:off x="4112" y="124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9" name="Oval 73"/>
            <p:cNvSpPr>
              <a:spLocks noChangeArrowheads="1"/>
            </p:cNvSpPr>
            <p:nvPr/>
          </p:nvSpPr>
          <p:spPr bwMode="auto">
            <a:xfrm>
              <a:off x="2534" y="280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0" name="Oval 74"/>
            <p:cNvSpPr>
              <a:spLocks noChangeArrowheads="1"/>
            </p:cNvSpPr>
            <p:nvPr/>
          </p:nvSpPr>
          <p:spPr bwMode="auto">
            <a:xfrm>
              <a:off x="4269" y="177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1" name="Oval 75"/>
            <p:cNvSpPr>
              <a:spLocks noChangeArrowheads="1"/>
            </p:cNvSpPr>
            <p:nvPr/>
          </p:nvSpPr>
          <p:spPr bwMode="auto">
            <a:xfrm>
              <a:off x="2715" y="252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2" name="Oval 76"/>
            <p:cNvSpPr>
              <a:spLocks noChangeArrowheads="1"/>
            </p:cNvSpPr>
            <p:nvPr/>
          </p:nvSpPr>
          <p:spPr bwMode="auto">
            <a:xfrm>
              <a:off x="3523" y="2000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3" name="Oval 77"/>
            <p:cNvSpPr>
              <a:spLocks noChangeArrowheads="1"/>
            </p:cNvSpPr>
            <p:nvPr/>
          </p:nvSpPr>
          <p:spPr bwMode="auto">
            <a:xfrm>
              <a:off x="1545" y="29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4" name="Oval 78"/>
            <p:cNvSpPr>
              <a:spLocks noChangeArrowheads="1"/>
            </p:cNvSpPr>
            <p:nvPr/>
          </p:nvSpPr>
          <p:spPr bwMode="auto">
            <a:xfrm>
              <a:off x="3994" y="174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5" name="Oval 79"/>
            <p:cNvSpPr>
              <a:spLocks noChangeArrowheads="1"/>
            </p:cNvSpPr>
            <p:nvPr/>
          </p:nvSpPr>
          <p:spPr bwMode="auto">
            <a:xfrm>
              <a:off x="2393" y="2565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6" name="Oval 80"/>
            <p:cNvSpPr>
              <a:spLocks noChangeArrowheads="1"/>
            </p:cNvSpPr>
            <p:nvPr/>
          </p:nvSpPr>
          <p:spPr bwMode="auto">
            <a:xfrm>
              <a:off x="3091" y="198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7" name="Oval 81"/>
            <p:cNvSpPr>
              <a:spLocks noChangeArrowheads="1"/>
            </p:cNvSpPr>
            <p:nvPr/>
          </p:nvSpPr>
          <p:spPr bwMode="auto">
            <a:xfrm>
              <a:off x="3547" y="166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8" name="Oval 82"/>
            <p:cNvSpPr>
              <a:spLocks noChangeArrowheads="1"/>
            </p:cNvSpPr>
            <p:nvPr/>
          </p:nvSpPr>
          <p:spPr bwMode="auto">
            <a:xfrm>
              <a:off x="3374" y="167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59" name="Oval 83"/>
            <p:cNvSpPr>
              <a:spLocks noChangeArrowheads="1"/>
            </p:cNvSpPr>
            <p:nvPr/>
          </p:nvSpPr>
          <p:spPr bwMode="auto">
            <a:xfrm>
              <a:off x="3657" y="197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0" name="Oval 84"/>
            <p:cNvSpPr>
              <a:spLocks noChangeArrowheads="1"/>
            </p:cNvSpPr>
            <p:nvPr/>
          </p:nvSpPr>
          <p:spPr bwMode="auto">
            <a:xfrm>
              <a:off x="1867" y="2613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1" name="Oval 85"/>
            <p:cNvSpPr>
              <a:spLocks noChangeArrowheads="1"/>
            </p:cNvSpPr>
            <p:nvPr/>
          </p:nvSpPr>
          <p:spPr bwMode="auto">
            <a:xfrm>
              <a:off x="3876" y="166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2" name="Oval 86"/>
            <p:cNvSpPr>
              <a:spLocks noChangeArrowheads="1"/>
            </p:cNvSpPr>
            <p:nvPr/>
          </p:nvSpPr>
          <p:spPr bwMode="auto">
            <a:xfrm>
              <a:off x="3719" y="190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3" name="Oval 87"/>
            <p:cNvSpPr>
              <a:spLocks noChangeArrowheads="1"/>
            </p:cNvSpPr>
            <p:nvPr/>
          </p:nvSpPr>
          <p:spPr bwMode="auto">
            <a:xfrm>
              <a:off x="2981" y="2071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4" name="Oval 88"/>
            <p:cNvSpPr>
              <a:spLocks noChangeArrowheads="1"/>
            </p:cNvSpPr>
            <p:nvPr/>
          </p:nvSpPr>
          <p:spPr bwMode="auto">
            <a:xfrm>
              <a:off x="2518" y="2542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5" name="Oval 89"/>
            <p:cNvSpPr>
              <a:spLocks noChangeArrowheads="1"/>
            </p:cNvSpPr>
            <p:nvPr/>
          </p:nvSpPr>
          <p:spPr bwMode="auto">
            <a:xfrm>
              <a:off x="3806" y="1984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6" name="Oval 90"/>
            <p:cNvSpPr>
              <a:spLocks noChangeArrowheads="1"/>
            </p:cNvSpPr>
            <p:nvPr/>
          </p:nvSpPr>
          <p:spPr bwMode="auto">
            <a:xfrm>
              <a:off x="3822" y="18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7" name="Oval 91"/>
            <p:cNvSpPr>
              <a:spLocks noChangeArrowheads="1"/>
            </p:cNvSpPr>
            <p:nvPr/>
          </p:nvSpPr>
          <p:spPr bwMode="auto">
            <a:xfrm>
              <a:off x="3507" y="179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8" name="Oval 92"/>
            <p:cNvSpPr>
              <a:spLocks noChangeArrowheads="1"/>
            </p:cNvSpPr>
            <p:nvPr/>
          </p:nvSpPr>
          <p:spPr bwMode="auto">
            <a:xfrm>
              <a:off x="3453" y="2236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9" name="Oval 93"/>
            <p:cNvSpPr>
              <a:spLocks noChangeArrowheads="1"/>
            </p:cNvSpPr>
            <p:nvPr/>
          </p:nvSpPr>
          <p:spPr bwMode="auto">
            <a:xfrm>
              <a:off x="1827" y="313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0" name="Oval 94"/>
            <p:cNvSpPr>
              <a:spLocks noChangeArrowheads="1"/>
            </p:cNvSpPr>
            <p:nvPr/>
          </p:nvSpPr>
          <p:spPr bwMode="auto">
            <a:xfrm>
              <a:off x="2927" y="199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1" name="Oval 95"/>
            <p:cNvSpPr>
              <a:spLocks noChangeArrowheads="1"/>
            </p:cNvSpPr>
            <p:nvPr/>
          </p:nvSpPr>
          <p:spPr bwMode="auto">
            <a:xfrm>
              <a:off x="1270" y="3005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2" name="Oval 96"/>
            <p:cNvSpPr>
              <a:spLocks noChangeArrowheads="1"/>
            </p:cNvSpPr>
            <p:nvPr/>
          </p:nvSpPr>
          <p:spPr bwMode="auto">
            <a:xfrm>
              <a:off x="2298" y="226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3" name="Oval 97"/>
            <p:cNvSpPr>
              <a:spLocks noChangeArrowheads="1"/>
            </p:cNvSpPr>
            <p:nvPr/>
          </p:nvSpPr>
          <p:spPr bwMode="auto">
            <a:xfrm>
              <a:off x="1718" y="323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4" name="Oval 98"/>
            <p:cNvSpPr>
              <a:spLocks noChangeArrowheads="1"/>
            </p:cNvSpPr>
            <p:nvPr/>
          </p:nvSpPr>
          <p:spPr bwMode="auto">
            <a:xfrm>
              <a:off x="2212" y="2754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5" name="Oval 99"/>
            <p:cNvSpPr>
              <a:spLocks noChangeArrowheads="1"/>
            </p:cNvSpPr>
            <p:nvPr/>
          </p:nvSpPr>
          <p:spPr bwMode="auto">
            <a:xfrm>
              <a:off x="3507" y="176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6" name="Oval 100"/>
            <p:cNvSpPr>
              <a:spLocks noChangeArrowheads="1"/>
            </p:cNvSpPr>
            <p:nvPr/>
          </p:nvSpPr>
          <p:spPr bwMode="auto">
            <a:xfrm>
              <a:off x="3241" y="2008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7" name="Oval 101"/>
            <p:cNvSpPr>
              <a:spLocks noChangeArrowheads="1"/>
            </p:cNvSpPr>
            <p:nvPr/>
          </p:nvSpPr>
          <p:spPr bwMode="auto">
            <a:xfrm>
              <a:off x="2141" y="2683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8" name="Oval 102"/>
            <p:cNvSpPr>
              <a:spLocks noChangeArrowheads="1"/>
            </p:cNvSpPr>
            <p:nvPr/>
          </p:nvSpPr>
          <p:spPr bwMode="auto">
            <a:xfrm>
              <a:off x="2542" y="2400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79" name="Oval 103"/>
            <p:cNvSpPr>
              <a:spLocks noChangeArrowheads="1"/>
            </p:cNvSpPr>
            <p:nvPr/>
          </p:nvSpPr>
          <p:spPr bwMode="auto">
            <a:xfrm>
              <a:off x="2087" y="2597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80" name="Oval 104"/>
            <p:cNvSpPr>
              <a:spLocks noChangeArrowheads="1"/>
            </p:cNvSpPr>
            <p:nvPr/>
          </p:nvSpPr>
          <p:spPr bwMode="auto">
            <a:xfrm>
              <a:off x="2644" y="241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81" name="Oval 105"/>
            <p:cNvSpPr>
              <a:spLocks noChangeArrowheads="1"/>
            </p:cNvSpPr>
            <p:nvPr/>
          </p:nvSpPr>
          <p:spPr bwMode="auto">
            <a:xfrm>
              <a:off x="1592" y="3217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82" name="Oval 106"/>
            <p:cNvSpPr>
              <a:spLocks noChangeArrowheads="1"/>
            </p:cNvSpPr>
            <p:nvPr/>
          </p:nvSpPr>
          <p:spPr bwMode="auto">
            <a:xfrm>
              <a:off x="2346" y="269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083" name="Text Box 107"/>
          <p:cNvSpPr txBox="1">
            <a:spLocks noChangeArrowheads="1"/>
          </p:cNvSpPr>
          <p:nvPr/>
        </p:nvSpPr>
        <p:spPr bwMode="auto">
          <a:xfrm>
            <a:off x="3657600" y="1122363"/>
            <a:ext cx="170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Positive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8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1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18E5A32-AB4C-4205-8527-0F1D9AC256B4}" type="slidenum">
              <a:rPr lang="en-US"/>
              <a:pPr/>
              <a:t>19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 smtClean="0"/>
              <a:t>r </a:t>
            </a:r>
            <a:r>
              <a:rPr lang="en-US" dirty="0"/>
              <a:t>for </a:t>
            </a:r>
            <a:r>
              <a:rPr lang="en-US" dirty="0" smtClean="0"/>
              <a:t>positive </a:t>
            </a:r>
            <a:r>
              <a:rPr lang="en-US" dirty="0"/>
              <a:t>Association?</a:t>
            </a:r>
          </a:p>
        </p:txBody>
      </p:sp>
      <p:grpSp>
        <p:nvGrpSpPr>
          <p:cNvPr id="128003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28004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8005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8006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8007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8008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8010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8011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2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3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4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5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7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18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8019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8020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8021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8022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8023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8024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6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7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8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9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0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1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2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3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28034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5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28036" name="Line 36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37" name="Line 37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8039" name="Text Box 39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5695950" y="5851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8041" name="Text Box 41"/>
          <p:cNvSpPr txBox="1">
            <a:spLocks noChangeArrowheads="1"/>
          </p:cNvSpPr>
          <p:nvPr/>
        </p:nvSpPr>
        <p:spPr bwMode="auto">
          <a:xfrm>
            <a:off x="2971800" y="57150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8042" name="Oval 42"/>
          <p:cNvSpPr>
            <a:spLocks noChangeArrowheads="1"/>
          </p:cNvSpPr>
          <p:nvPr/>
        </p:nvSpPr>
        <p:spPr bwMode="auto">
          <a:xfrm>
            <a:off x="5356225" y="3611563"/>
            <a:ext cx="125413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3" name="Oval 43"/>
          <p:cNvSpPr>
            <a:spLocks noChangeArrowheads="1"/>
          </p:cNvSpPr>
          <p:nvPr/>
        </p:nvSpPr>
        <p:spPr bwMode="auto">
          <a:xfrm>
            <a:off x="5443538" y="3598863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4" name="Oval 44"/>
          <p:cNvSpPr>
            <a:spLocks noChangeArrowheads="1"/>
          </p:cNvSpPr>
          <p:nvPr/>
        </p:nvSpPr>
        <p:spPr bwMode="auto">
          <a:xfrm>
            <a:off x="6316663" y="3886200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5" name="Oval 45"/>
          <p:cNvSpPr>
            <a:spLocks noChangeArrowheads="1"/>
          </p:cNvSpPr>
          <p:nvPr/>
        </p:nvSpPr>
        <p:spPr bwMode="auto">
          <a:xfrm>
            <a:off x="4695825" y="4048125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6" name="Oval 46"/>
          <p:cNvSpPr>
            <a:spLocks noChangeArrowheads="1"/>
          </p:cNvSpPr>
          <p:nvPr/>
        </p:nvSpPr>
        <p:spPr bwMode="auto">
          <a:xfrm>
            <a:off x="5068888" y="37607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7" name="Oval 47"/>
          <p:cNvSpPr>
            <a:spLocks noChangeArrowheads="1"/>
          </p:cNvSpPr>
          <p:nvPr/>
        </p:nvSpPr>
        <p:spPr bwMode="auto">
          <a:xfrm>
            <a:off x="4945063" y="4246563"/>
            <a:ext cx="123825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8" name="Oval 48"/>
          <p:cNvSpPr>
            <a:spLocks noChangeArrowheads="1"/>
          </p:cNvSpPr>
          <p:nvPr/>
        </p:nvSpPr>
        <p:spPr bwMode="auto">
          <a:xfrm>
            <a:off x="4233863" y="35607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9" name="Oval 49"/>
          <p:cNvSpPr>
            <a:spLocks noChangeArrowheads="1"/>
          </p:cNvSpPr>
          <p:nvPr/>
        </p:nvSpPr>
        <p:spPr bwMode="auto">
          <a:xfrm>
            <a:off x="5256213" y="3698875"/>
            <a:ext cx="125412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0" name="Text Box 50"/>
          <p:cNvSpPr txBox="1">
            <a:spLocks noChangeArrowheads="1"/>
          </p:cNvSpPr>
          <p:nvPr/>
        </p:nvSpPr>
        <p:spPr bwMode="auto">
          <a:xfrm>
            <a:off x="457200" y="1158875"/>
            <a:ext cx="294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4.</a:t>
            </a:r>
            <a:r>
              <a:rPr lang="en-US" sz="3200"/>
              <a:t>  Divide by n-1</a:t>
            </a:r>
          </a:p>
        </p:txBody>
      </p:sp>
      <p:sp>
        <p:nvSpPr>
          <p:cNvPr id="128051" name="Text Box 51"/>
          <p:cNvSpPr txBox="1">
            <a:spLocks noChangeArrowheads="1"/>
          </p:cNvSpPr>
          <p:nvPr/>
        </p:nvSpPr>
        <p:spPr bwMode="auto">
          <a:xfrm>
            <a:off x="5629275" y="1828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8052" name="Text Box 52"/>
          <p:cNvSpPr txBox="1">
            <a:spLocks noChangeArrowheads="1"/>
          </p:cNvSpPr>
          <p:nvPr/>
        </p:nvSpPr>
        <p:spPr bwMode="auto">
          <a:xfrm>
            <a:off x="2819400" y="4114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8053" name="Text Box 53"/>
          <p:cNvSpPr txBox="1">
            <a:spLocks noChangeArrowheads="1"/>
          </p:cNvSpPr>
          <p:nvPr/>
        </p:nvSpPr>
        <p:spPr bwMode="auto">
          <a:xfrm>
            <a:off x="5476875" y="409892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8054" name="Text Box 54"/>
          <p:cNvSpPr txBox="1">
            <a:spLocks noChangeArrowheads="1"/>
          </p:cNvSpPr>
          <p:nvPr/>
        </p:nvSpPr>
        <p:spPr bwMode="auto">
          <a:xfrm>
            <a:off x="2895600" y="22098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128055" name="Group 55"/>
          <p:cNvGrpSpPr>
            <a:grpSpLocks/>
          </p:cNvGrpSpPr>
          <p:nvPr/>
        </p:nvGrpSpPr>
        <p:grpSpPr bwMode="auto">
          <a:xfrm>
            <a:off x="4232275" y="3562350"/>
            <a:ext cx="2206625" cy="811213"/>
            <a:chOff x="2763" y="2339"/>
            <a:chExt cx="1390" cy="511"/>
          </a:xfrm>
        </p:grpSpPr>
        <p:sp>
          <p:nvSpPr>
            <p:cNvPr id="128056" name="Oval 56"/>
            <p:cNvSpPr>
              <a:spLocks noChangeArrowheads="1"/>
            </p:cNvSpPr>
            <p:nvPr/>
          </p:nvSpPr>
          <p:spPr bwMode="auto">
            <a:xfrm>
              <a:off x="3470" y="2371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7" name="Oval 57"/>
            <p:cNvSpPr>
              <a:spLocks noChangeArrowheads="1"/>
            </p:cNvSpPr>
            <p:nvPr/>
          </p:nvSpPr>
          <p:spPr bwMode="auto">
            <a:xfrm>
              <a:off x="3525" y="2363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8" name="Oval 58"/>
            <p:cNvSpPr>
              <a:spLocks noChangeArrowheads="1"/>
            </p:cNvSpPr>
            <p:nvPr/>
          </p:nvSpPr>
          <p:spPr bwMode="auto">
            <a:xfrm>
              <a:off x="4075" y="2544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59" name="Oval 59"/>
            <p:cNvSpPr>
              <a:spLocks noChangeArrowheads="1"/>
            </p:cNvSpPr>
            <p:nvPr/>
          </p:nvSpPr>
          <p:spPr bwMode="auto">
            <a:xfrm>
              <a:off x="3054" y="2646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0" name="Oval 60"/>
            <p:cNvSpPr>
              <a:spLocks noChangeArrowheads="1"/>
            </p:cNvSpPr>
            <p:nvPr/>
          </p:nvSpPr>
          <p:spPr bwMode="auto">
            <a:xfrm>
              <a:off x="3289" y="246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1" name="Oval 61"/>
            <p:cNvSpPr>
              <a:spLocks noChangeArrowheads="1"/>
            </p:cNvSpPr>
            <p:nvPr/>
          </p:nvSpPr>
          <p:spPr bwMode="auto">
            <a:xfrm>
              <a:off x="3211" y="2771"/>
              <a:ext cx="78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2" name="Oval 62"/>
            <p:cNvSpPr>
              <a:spLocks noChangeArrowheads="1"/>
            </p:cNvSpPr>
            <p:nvPr/>
          </p:nvSpPr>
          <p:spPr bwMode="auto">
            <a:xfrm>
              <a:off x="2763" y="233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3" name="Oval 63"/>
            <p:cNvSpPr>
              <a:spLocks noChangeArrowheads="1"/>
            </p:cNvSpPr>
            <p:nvPr/>
          </p:nvSpPr>
          <p:spPr bwMode="auto">
            <a:xfrm>
              <a:off x="3407" y="2426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064" name="Group 64"/>
          <p:cNvGrpSpPr>
            <a:grpSpLocks/>
          </p:cNvGrpSpPr>
          <p:nvPr/>
        </p:nvGrpSpPr>
        <p:grpSpPr bwMode="auto">
          <a:xfrm>
            <a:off x="2012950" y="1976438"/>
            <a:ext cx="4886325" cy="3279775"/>
            <a:chOff x="1270" y="1246"/>
            <a:chExt cx="3078" cy="2066"/>
          </a:xfrm>
        </p:grpSpPr>
        <p:sp>
          <p:nvSpPr>
            <p:cNvPr id="128065" name="Oval 65"/>
            <p:cNvSpPr>
              <a:spLocks noChangeArrowheads="1"/>
            </p:cNvSpPr>
            <p:nvPr/>
          </p:nvSpPr>
          <p:spPr bwMode="auto">
            <a:xfrm>
              <a:off x="2110" y="2958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6" name="Oval 66"/>
            <p:cNvSpPr>
              <a:spLocks noChangeArrowheads="1"/>
            </p:cNvSpPr>
            <p:nvPr/>
          </p:nvSpPr>
          <p:spPr bwMode="auto">
            <a:xfrm>
              <a:off x="2212" y="269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7" name="Oval 67"/>
            <p:cNvSpPr>
              <a:spLocks noChangeArrowheads="1"/>
            </p:cNvSpPr>
            <p:nvPr/>
          </p:nvSpPr>
          <p:spPr bwMode="auto">
            <a:xfrm>
              <a:off x="1529" y="314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8" name="Oval 68"/>
            <p:cNvSpPr>
              <a:spLocks noChangeArrowheads="1"/>
            </p:cNvSpPr>
            <p:nvPr/>
          </p:nvSpPr>
          <p:spPr bwMode="auto">
            <a:xfrm>
              <a:off x="2518" y="262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69" name="Oval 69"/>
            <p:cNvSpPr>
              <a:spLocks noChangeArrowheads="1"/>
            </p:cNvSpPr>
            <p:nvPr/>
          </p:nvSpPr>
          <p:spPr bwMode="auto">
            <a:xfrm>
              <a:off x="2715" y="268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0" name="Oval 70"/>
            <p:cNvSpPr>
              <a:spLocks noChangeArrowheads="1"/>
            </p:cNvSpPr>
            <p:nvPr/>
          </p:nvSpPr>
          <p:spPr bwMode="auto">
            <a:xfrm>
              <a:off x="2801" y="2542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1" name="Oval 71"/>
            <p:cNvSpPr>
              <a:spLocks noChangeArrowheads="1"/>
            </p:cNvSpPr>
            <p:nvPr/>
          </p:nvSpPr>
          <p:spPr bwMode="auto">
            <a:xfrm>
              <a:off x="4230" y="152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2" name="Oval 72"/>
            <p:cNvSpPr>
              <a:spLocks noChangeArrowheads="1"/>
            </p:cNvSpPr>
            <p:nvPr/>
          </p:nvSpPr>
          <p:spPr bwMode="auto">
            <a:xfrm>
              <a:off x="4112" y="124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3" name="Oval 73"/>
            <p:cNvSpPr>
              <a:spLocks noChangeArrowheads="1"/>
            </p:cNvSpPr>
            <p:nvPr/>
          </p:nvSpPr>
          <p:spPr bwMode="auto">
            <a:xfrm>
              <a:off x="2534" y="280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4" name="Oval 74"/>
            <p:cNvSpPr>
              <a:spLocks noChangeArrowheads="1"/>
            </p:cNvSpPr>
            <p:nvPr/>
          </p:nvSpPr>
          <p:spPr bwMode="auto">
            <a:xfrm>
              <a:off x="4269" y="177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5" name="Oval 75"/>
            <p:cNvSpPr>
              <a:spLocks noChangeArrowheads="1"/>
            </p:cNvSpPr>
            <p:nvPr/>
          </p:nvSpPr>
          <p:spPr bwMode="auto">
            <a:xfrm>
              <a:off x="2715" y="252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6" name="Oval 76"/>
            <p:cNvSpPr>
              <a:spLocks noChangeArrowheads="1"/>
            </p:cNvSpPr>
            <p:nvPr/>
          </p:nvSpPr>
          <p:spPr bwMode="auto">
            <a:xfrm>
              <a:off x="3523" y="2000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7" name="Oval 77"/>
            <p:cNvSpPr>
              <a:spLocks noChangeArrowheads="1"/>
            </p:cNvSpPr>
            <p:nvPr/>
          </p:nvSpPr>
          <p:spPr bwMode="auto">
            <a:xfrm>
              <a:off x="1545" y="29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8" name="Oval 78"/>
            <p:cNvSpPr>
              <a:spLocks noChangeArrowheads="1"/>
            </p:cNvSpPr>
            <p:nvPr/>
          </p:nvSpPr>
          <p:spPr bwMode="auto">
            <a:xfrm>
              <a:off x="3994" y="174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79" name="Oval 79"/>
            <p:cNvSpPr>
              <a:spLocks noChangeArrowheads="1"/>
            </p:cNvSpPr>
            <p:nvPr/>
          </p:nvSpPr>
          <p:spPr bwMode="auto">
            <a:xfrm>
              <a:off x="2393" y="2565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0" name="Oval 80"/>
            <p:cNvSpPr>
              <a:spLocks noChangeArrowheads="1"/>
            </p:cNvSpPr>
            <p:nvPr/>
          </p:nvSpPr>
          <p:spPr bwMode="auto">
            <a:xfrm>
              <a:off x="3091" y="198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1" name="Oval 81"/>
            <p:cNvSpPr>
              <a:spLocks noChangeArrowheads="1"/>
            </p:cNvSpPr>
            <p:nvPr/>
          </p:nvSpPr>
          <p:spPr bwMode="auto">
            <a:xfrm>
              <a:off x="3547" y="166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2" name="Oval 82"/>
            <p:cNvSpPr>
              <a:spLocks noChangeArrowheads="1"/>
            </p:cNvSpPr>
            <p:nvPr/>
          </p:nvSpPr>
          <p:spPr bwMode="auto">
            <a:xfrm>
              <a:off x="3374" y="167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3" name="Oval 83"/>
            <p:cNvSpPr>
              <a:spLocks noChangeArrowheads="1"/>
            </p:cNvSpPr>
            <p:nvPr/>
          </p:nvSpPr>
          <p:spPr bwMode="auto">
            <a:xfrm>
              <a:off x="3657" y="197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4" name="Oval 84"/>
            <p:cNvSpPr>
              <a:spLocks noChangeArrowheads="1"/>
            </p:cNvSpPr>
            <p:nvPr/>
          </p:nvSpPr>
          <p:spPr bwMode="auto">
            <a:xfrm>
              <a:off x="1867" y="2613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5" name="Oval 85"/>
            <p:cNvSpPr>
              <a:spLocks noChangeArrowheads="1"/>
            </p:cNvSpPr>
            <p:nvPr/>
          </p:nvSpPr>
          <p:spPr bwMode="auto">
            <a:xfrm>
              <a:off x="3876" y="166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6" name="Oval 86"/>
            <p:cNvSpPr>
              <a:spLocks noChangeArrowheads="1"/>
            </p:cNvSpPr>
            <p:nvPr/>
          </p:nvSpPr>
          <p:spPr bwMode="auto">
            <a:xfrm>
              <a:off x="3719" y="190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7" name="Oval 87"/>
            <p:cNvSpPr>
              <a:spLocks noChangeArrowheads="1"/>
            </p:cNvSpPr>
            <p:nvPr/>
          </p:nvSpPr>
          <p:spPr bwMode="auto">
            <a:xfrm>
              <a:off x="2981" y="2071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8" name="Oval 88"/>
            <p:cNvSpPr>
              <a:spLocks noChangeArrowheads="1"/>
            </p:cNvSpPr>
            <p:nvPr/>
          </p:nvSpPr>
          <p:spPr bwMode="auto">
            <a:xfrm>
              <a:off x="2518" y="2542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89" name="Oval 89"/>
            <p:cNvSpPr>
              <a:spLocks noChangeArrowheads="1"/>
            </p:cNvSpPr>
            <p:nvPr/>
          </p:nvSpPr>
          <p:spPr bwMode="auto">
            <a:xfrm>
              <a:off x="3806" y="1984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0" name="Oval 90"/>
            <p:cNvSpPr>
              <a:spLocks noChangeArrowheads="1"/>
            </p:cNvSpPr>
            <p:nvPr/>
          </p:nvSpPr>
          <p:spPr bwMode="auto">
            <a:xfrm>
              <a:off x="3822" y="18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1" name="Oval 91"/>
            <p:cNvSpPr>
              <a:spLocks noChangeArrowheads="1"/>
            </p:cNvSpPr>
            <p:nvPr/>
          </p:nvSpPr>
          <p:spPr bwMode="auto">
            <a:xfrm>
              <a:off x="3507" y="179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2" name="Oval 92"/>
            <p:cNvSpPr>
              <a:spLocks noChangeArrowheads="1"/>
            </p:cNvSpPr>
            <p:nvPr/>
          </p:nvSpPr>
          <p:spPr bwMode="auto">
            <a:xfrm>
              <a:off x="3453" y="2236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3" name="Oval 93"/>
            <p:cNvSpPr>
              <a:spLocks noChangeArrowheads="1"/>
            </p:cNvSpPr>
            <p:nvPr/>
          </p:nvSpPr>
          <p:spPr bwMode="auto">
            <a:xfrm>
              <a:off x="1827" y="313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4" name="Oval 94"/>
            <p:cNvSpPr>
              <a:spLocks noChangeArrowheads="1"/>
            </p:cNvSpPr>
            <p:nvPr/>
          </p:nvSpPr>
          <p:spPr bwMode="auto">
            <a:xfrm>
              <a:off x="2927" y="199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5" name="Oval 95"/>
            <p:cNvSpPr>
              <a:spLocks noChangeArrowheads="1"/>
            </p:cNvSpPr>
            <p:nvPr/>
          </p:nvSpPr>
          <p:spPr bwMode="auto">
            <a:xfrm>
              <a:off x="1270" y="3005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6" name="Oval 96"/>
            <p:cNvSpPr>
              <a:spLocks noChangeArrowheads="1"/>
            </p:cNvSpPr>
            <p:nvPr/>
          </p:nvSpPr>
          <p:spPr bwMode="auto">
            <a:xfrm>
              <a:off x="2298" y="226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7" name="Oval 97"/>
            <p:cNvSpPr>
              <a:spLocks noChangeArrowheads="1"/>
            </p:cNvSpPr>
            <p:nvPr/>
          </p:nvSpPr>
          <p:spPr bwMode="auto">
            <a:xfrm>
              <a:off x="1718" y="323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8" name="Oval 98"/>
            <p:cNvSpPr>
              <a:spLocks noChangeArrowheads="1"/>
            </p:cNvSpPr>
            <p:nvPr/>
          </p:nvSpPr>
          <p:spPr bwMode="auto">
            <a:xfrm>
              <a:off x="2212" y="2754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99" name="Oval 99"/>
            <p:cNvSpPr>
              <a:spLocks noChangeArrowheads="1"/>
            </p:cNvSpPr>
            <p:nvPr/>
          </p:nvSpPr>
          <p:spPr bwMode="auto">
            <a:xfrm>
              <a:off x="3507" y="176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0" name="Oval 100"/>
            <p:cNvSpPr>
              <a:spLocks noChangeArrowheads="1"/>
            </p:cNvSpPr>
            <p:nvPr/>
          </p:nvSpPr>
          <p:spPr bwMode="auto">
            <a:xfrm>
              <a:off x="3241" y="2008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1" name="Oval 101"/>
            <p:cNvSpPr>
              <a:spLocks noChangeArrowheads="1"/>
            </p:cNvSpPr>
            <p:nvPr/>
          </p:nvSpPr>
          <p:spPr bwMode="auto">
            <a:xfrm>
              <a:off x="2141" y="2683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2" name="Oval 102"/>
            <p:cNvSpPr>
              <a:spLocks noChangeArrowheads="1"/>
            </p:cNvSpPr>
            <p:nvPr/>
          </p:nvSpPr>
          <p:spPr bwMode="auto">
            <a:xfrm>
              <a:off x="2542" y="2400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3" name="Oval 103"/>
            <p:cNvSpPr>
              <a:spLocks noChangeArrowheads="1"/>
            </p:cNvSpPr>
            <p:nvPr/>
          </p:nvSpPr>
          <p:spPr bwMode="auto">
            <a:xfrm>
              <a:off x="2087" y="2597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4" name="Oval 104"/>
            <p:cNvSpPr>
              <a:spLocks noChangeArrowheads="1"/>
            </p:cNvSpPr>
            <p:nvPr/>
          </p:nvSpPr>
          <p:spPr bwMode="auto">
            <a:xfrm>
              <a:off x="2644" y="241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5" name="Oval 105"/>
            <p:cNvSpPr>
              <a:spLocks noChangeArrowheads="1"/>
            </p:cNvSpPr>
            <p:nvPr/>
          </p:nvSpPr>
          <p:spPr bwMode="auto">
            <a:xfrm>
              <a:off x="1592" y="3217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06" name="Oval 106"/>
            <p:cNvSpPr>
              <a:spLocks noChangeArrowheads="1"/>
            </p:cNvSpPr>
            <p:nvPr/>
          </p:nvSpPr>
          <p:spPr bwMode="auto">
            <a:xfrm>
              <a:off x="2346" y="269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107" name="Text Box 107"/>
          <p:cNvSpPr txBox="1">
            <a:spLocks noChangeArrowheads="1"/>
          </p:cNvSpPr>
          <p:nvPr/>
        </p:nvSpPr>
        <p:spPr bwMode="auto">
          <a:xfrm>
            <a:off x="3657600" y="1122363"/>
            <a:ext cx="170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Positive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8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F8145FE-868B-4F63-B76E-0664C9790F49}" type="slidenum">
              <a:rPr lang="en-US"/>
              <a:pPr/>
              <a:t>2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 smtClean="0"/>
              <a:t>Bivariate EDA</a:t>
            </a:r>
            <a:endParaRPr lang="en-US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85800" y="2514600"/>
            <a:ext cx="350520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Bivariate</a:t>
            </a:r>
            <a:r>
              <a:rPr lang="en-US" sz="2800" dirty="0"/>
              <a:t> EDA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Graphically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Numerically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Model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28600" y="1267206"/>
            <a:ext cx="8610600" cy="56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Describe the </a:t>
            </a:r>
            <a:r>
              <a:rPr lang="en-US" sz="2800" b="1" dirty="0">
                <a:solidFill>
                  <a:schemeClr val="accent1"/>
                </a:solidFill>
              </a:rPr>
              <a:t>relationship between pairs of </a:t>
            </a:r>
            <a:r>
              <a:rPr lang="en-US" sz="2800" b="1" dirty="0" smtClean="0">
                <a:solidFill>
                  <a:schemeClr val="accent1"/>
                </a:solidFill>
              </a:rPr>
              <a:t>variables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1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7B35BBE-8DE7-462F-A212-6B050D02781A}" type="slidenum">
              <a:rPr lang="en-US"/>
              <a:pPr/>
              <a:t>20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 smtClean="0"/>
              <a:t>r </a:t>
            </a:r>
            <a:r>
              <a:rPr lang="en-US" dirty="0"/>
              <a:t>for </a:t>
            </a:r>
            <a:r>
              <a:rPr lang="en-US" dirty="0" smtClean="0"/>
              <a:t>Positive </a:t>
            </a:r>
            <a:r>
              <a:rPr lang="en-US" dirty="0"/>
              <a:t>Association?</a:t>
            </a:r>
          </a:p>
        </p:txBody>
      </p:sp>
      <p:grpSp>
        <p:nvGrpSpPr>
          <p:cNvPr id="129027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29028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9030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9031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9032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9033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6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7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8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39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2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29043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29044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29045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29046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29047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29048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29049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0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1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2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3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4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5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6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7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29058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9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29060" name="Line 36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62" name="Text Box 38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9064" name="Text Box 40"/>
          <p:cNvSpPr txBox="1">
            <a:spLocks noChangeArrowheads="1"/>
          </p:cNvSpPr>
          <p:nvPr/>
        </p:nvSpPr>
        <p:spPr bwMode="auto">
          <a:xfrm>
            <a:off x="5695950" y="5851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29065" name="Text Box 41"/>
          <p:cNvSpPr txBox="1">
            <a:spLocks noChangeArrowheads="1"/>
          </p:cNvSpPr>
          <p:nvPr/>
        </p:nvSpPr>
        <p:spPr bwMode="auto">
          <a:xfrm>
            <a:off x="2971800" y="57150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9066" name="Oval 42"/>
          <p:cNvSpPr>
            <a:spLocks noChangeArrowheads="1"/>
          </p:cNvSpPr>
          <p:nvPr/>
        </p:nvSpPr>
        <p:spPr bwMode="auto">
          <a:xfrm>
            <a:off x="5356225" y="3611563"/>
            <a:ext cx="125413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7" name="Oval 43"/>
          <p:cNvSpPr>
            <a:spLocks noChangeArrowheads="1"/>
          </p:cNvSpPr>
          <p:nvPr/>
        </p:nvSpPr>
        <p:spPr bwMode="auto">
          <a:xfrm>
            <a:off x="5443538" y="3598863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8" name="Oval 44"/>
          <p:cNvSpPr>
            <a:spLocks noChangeArrowheads="1"/>
          </p:cNvSpPr>
          <p:nvPr/>
        </p:nvSpPr>
        <p:spPr bwMode="auto">
          <a:xfrm>
            <a:off x="6316663" y="3886200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9" name="Oval 45"/>
          <p:cNvSpPr>
            <a:spLocks noChangeArrowheads="1"/>
          </p:cNvSpPr>
          <p:nvPr/>
        </p:nvSpPr>
        <p:spPr bwMode="auto">
          <a:xfrm>
            <a:off x="4695825" y="4048125"/>
            <a:ext cx="123825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0" name="Oval 46"/>
          <p:cNvSpPr>
            <a:spLocks noChangeArrowheads="1"/>
          </p:cNvSpPr>
          <p:nvPr/>
        </p:nvSpPr>
        <p:spPr bwMode="auto">
          <a:xfrm>
            <a:off x="5068888" y="37607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1" name="Oval 47"/>
          <p:cNvSpPr>
            <a:spLocks noChangeArrowheads="1"/>
          </p:cNvSpPr>
          <p:nvPr/>
        </p:nvSpPr>
        <p:spPr bwMode="auto">
          <a:xfrm>
            <a:off x="4945063" y="4246563"/>
            <a:ext cx="123825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2" name="Oval 48"/>
          <p:cNvSpPr>
            <a:spLocks noChangeArrowheads="1"/>
          </p:cNvSpPr>
          <p:nvPr/>
        </p:nvSpPr>
        <p:spPr bwMode="auto">
          <a:xfrm>
            <a:off x="4233863" y="35607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3" name="Oval 49"/>
          <p:cNvSpPr>
            <a:spLocks noChangeArrowheads="1"/>
          </p:cNvSpPr>
          <p:nvPr/>
        </p:nvSpPr>
        <p:spPr bwMode="auto">
          <a:xfrm>
            <a:off x="5256213" y="3698875"/>
            <a:ext cx="125412" cy="1238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74" name="Text Box 50"/>
          <p:cNvSpPr txBox="1">
            <a:spLocks noChangeArrowheads="1"/>
          </p:cNvSpPr>
          <p:nvPr/>
        </p:nvSpPr>
        <p:spPr bwMode="auto">
          <a:xfrm>
            <a:off x="5629275" y="1828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9075" name="Text Box 51"/>
          <p:cNvSpPr txBox="1">
            <a:spLocks noChangeArrowheads="1"/>
          </p:cNvSpPr>
          <p:nvPr/>
        </p:nvSpPr>
        <p:spPr bwMode="auto">
          <a:xfrm>
            <a:off x="2819400" y="41148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9076" name="Text Box 52"/>
          <p:cNvSpPr txBox="1">
            <a:spLocks noChangeArrowheads="1"/>
          </p:cNvSpPr>
          <p:nvPr/>
        </p:nvSpPr>
        <p:spPr bwMode="auto">
          <a:xfrm>
            <a:off x="5476875" y="409892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29077" name="Text Box 53"/>
          <p:cNvSpPr txBox="1">
            <a:spLocks noChangeArrowheads="1"/>
          </p:cNvSpPr>
          <p:nvPr/>
        </p:nvSpPr>
        <p:spPr bwMode="auto">
          <a:xfrm>
            <a:off x="2895600" y="22098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grpSp>
        <p:nvGrpSpPr>
          <p:cNvPr id="129078" name="Group 54"/>
          <p:cNvGrpSpPr>
            <a:grpSpLocks/>
          </p:cNvGrpSpPr>
          <p:nvPr/>
        </p:nvGrpSpPr>
        <p:grpSpPr bwMode="auto">
          <a:xfrm>
            <a:off x="4232275" y="3562350"/>
            <a:ext cx="2206625" cy="811213"/>
            <a:chOff x="2763" y="2339"/>
            <a:chExt cx="1390" cy="511"/>
          </a:xfrm>
        </p:grpSpPr>
        <p:sp>
          <p:nvSpPr>
            <p:cNvPr id="129079" name="Oval 55"/>
            <p:cNvSpPr>
              <a:spLocks noChangeArrowheads="1"/>
            </p:cNvSpPr>
            <p:nvPr/>
          </p:nvSpPr>
          <p:spPr bwMode="auto">
            <a:xfrm>
              <a:off x="3470" y="2371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0" name="Oval 56"/>
            <p:cNvSpPr>
              <a:spLocks noChangeArrowheads="1"/>
            </p:cNvSpPr>
            <p:nvPr/>
          </p:nvSpPr>
          <p:spPr bwMode="auto">
            <a:xfrm>
              <a:off x="3525" y="2363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1" name="Oval 57"/>
            <p:cNvSpPr>
              <a:spLocks noChangeArrowheads="1"/>
            </p:cNvSpPr>
            <p:nvPr/>
          </p:nvSpPr>
          <p:spPr bwMode="auto">
            <a:xfrm>
              <a:off x="4075" y="2544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2" name="Oval 58"/>
            <p:cNvSpPr>
              <a:spLocks noChangeArrowheads="1"/>
            </p:cNvSpPr>
            <p:nvPr/>
          </p:nvSpPr>
          <p:spPr bwMode="auto">
            <a:xfrm>
              <a:off x="3054" y="2646"/>
              <a:ext cx="78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3" name="Oval 59"/>
            <p:cNvSpPr>
              <a:spLocks noChangeArrowheads="1"/>
            </p:cNvSpPr>
            <p:nvPr/>
          </p:nvSpPr>
          <p:spPr bwMode="auto">
            <a:xfrm>
              <a:off x="3289" y="246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4" name="Oval 60"/>
            <p:cNvSpPr>
              <a:spLocks noChangeArrowheads="1"/>
            </p:cNvSpPr>
            <p:nvPr/>
          </p:nvSpPr>
          <p:spPr bwMode="auto">
            <a:xfrm>
              <a:off x="3211" y="2771"/>
              <a:ext cx="78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5" name="Oval 61"/>
            <p:cNvSpPr>
              <a:spLocks noChangeArrowheads="1"/>
            </p:cNvSpPr>
            <p:nvPr/>
          </p:nvSpPr>
          <p:spPr bwMode="auto">
            <a:xfrm>
              <a:off x="2763" y="233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6" name="Oval 62"/>
            <p:cNvSpPr>
              <a:spLocks noChangeArrowheads="1"/>
            </p:cNvSpPr>
            <p:nvPr/>
          </p:nvSpPr>
          <p:spPr bwMode="auto">
            <a:xfrm>
              <a:off x="3407" y="2426"/>
              <a:ext cx="79" cy="7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087" name="Group 63"/>
          <p:cNvGrpSpPr>
            <a:grpSpLocks/>
          </p:cNvGrpSpPr>
          <p:nvPr/>
        </p:nvGrpSpPr>
        <p:grpSpPr bwMode="auto">
          <a:xfrm>
            <a:off x="2012950" y="1976438"/>
            <a:ext cx="4886325" cy="3279775"/>
            <a:chOff x="1270" y="1246"/>
            <a:chExt cx="3078" cy="2066"/>
          </a:xfrm>
        </p:grpSpPr>
        <p:sp>
          <p:nvSpPr>
            <p:cNvPr id="129088" name="Oval 64"/>
            <p:cNvSpPr>
              <a:spLocks noChangeArrowheads="1"/>
            </p:cNvSpPr>
            <p:nvPr/>
          </p:nvSpPr>
          <p:spPr bwMode="auto">
            <a:xfrm>
              <a:off x="2110" y="2958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89" name="Oval 65"/>
            <p:cNvSpPr>
              <a:spLocks noChangeArrowheads="1"/>
            </p:cNvSpPr>
            <p:nvPr/>
          </p:nvSpPr>
          <p:spPr bwMode="auto">
            <a:xfrm>
              <a:off x="2212" y="269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0" name="Oval 66"/>
            <p:cNvSpPr>
              <a:spLocks noChangeArrowheads="1"/>
            </p:cNvSpPr>
            <p:nvPr/>
          </p:nvSpPr>
          <p:spPr bwMode="auto">
            <a:xfrm>
              <a:off x="1529" y="314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1" name="Oval 67"/>
            <p:cNvSpPr>
              <a:spLocks noChangeArrowheads="1"/>
            </p:cNvSpPr>
            <p:nvPr/>
          </p:nvSpPr>
          <p:spPr bwMode="auto">
            <a:xfrm>
              <a:off x="2518" y="262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2" name="Oval 68"/>
            <p:cNvSpPr>
              <a:spLocks noChangeArrowheads="1"/>
            </p:cNvSpPr>
            <p:nvPr/>
          </p:nvSpPr>
          <p:spPr bwMode="auto">
            <a:xfrm>
              <a:off x="2715" y="268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3" name="Oval 69"/>
            <p:cNvSpPr>
              <a:spLocks noChangeArrowheads="1"/>
            </p:cNvSpPr>
            <p:nvPr/>
          </p:nvSpPr>
          <p:spPr bwMode="auto">
            <a:xfrm>
              <a:off x="2801" y="2542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4" name="Oval 70"/>
            <p:cNvSpPr>
              <a:spLocks noChangeArrowheads="1"/>
            </p:cNvSpPr>
            <p:nvPr/>
          </p:nvSpPr>
          <p:spPr bwMode="auto">
            <a:xfrm>
              <a:off x="4230" y="152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5" name="Oval 71"/>
            <p:cNvSpPr>
              <a:spLocks noChangeArrowheads="1"/>
            </p:cNvSpPr>
            <p:nvPr/>
          </p:nvSpPr>
          <p:spPr bwMode="auto">
            <a:xfrm>
              <a:off x="4112" y="124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6" name="Oval 72"/>
            <p:cNvSpPr>
              <a:spLocks noChangeArrowheads="1"/>
            </p:cNvSpPr>
            <p:nvPr/>
          </p:nvSpPr>
          <p:spPr bwMode="auto">
            <a:xfrm>
              <a:off x="2534" y="280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7" name="Oval 73"/>
            <p:cNvSpPr>
              <a:spLocks noChangeArrowheads="1"/>
            </p:cNvSpPr>
            <p:nvPr/>
          </p:nvSpPr>
          <p:spPr bwMode="auto">
            <a:xfrm>
              <a:off x="4269" y="177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8" name="Oval 74"/>
            <p:cNvSpPr>
              <a:spLocks noChangeArrowheads="1"/>
            </p:cNvSpPr>
            <p:nvPr/>
          </p:nvSpPr>
          <p:spPr bwMode="auto">
            <a:xfrm>
              <a:off x="2715" y="252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9" name="Oval 75"/>
            <p:cNvSpPr>
              <a:spLocks noChangeArrowheads="1"/>
            </p:cNvSpPr>
            <p:nvPr/>
          </p:nvSpPr>
          <p:spPr bwMode="auto">
            <a:xfrm>
              <a:off x="3523" y="2000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0" name="Oval 76"/>
            <p:cNvSpPr>
              <a:spLocks noChangeArrowheads="1"/>
            </p:cNvSpPr>
            <p:nvPr/>
          </p:nvSpPr>
          <p:spPr bwMode="auto">
            <a:xfrm>
              <a:off x="1545" y="29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1" name="Oval 77"/>
            <p:cNvSpPr>
              <a:spLocks noChangeArrowheads="1"/>
            </p:cNvSpPr>
            <p:nvPr/>
          </p:nvSpPr>
          <p:spPr bwMode="auto">
            <a:xfrm>
              <a:off x="3994" y="174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2" name="Oval 78"/>
            <p:cNvSpPr>
              <a:spLocks noChangeArrowheads="1"/>
            </p:cNvSpPr>
            <p:nvPr/>
          </p:nvSpPr>
          <p:spPr bwMode="auto">
            <a:xfrm>
              <a:off x="2393" y="2565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3" name="Oval 79"/>
            <p:cNvSpPr>
              <a:spLocks noChangeArrowheads="1"/>
            </p:cNvSpPr>
            <p:nvPr/>
          </p:nvSpPr>
          <p:spPr bwMode="auto">
            <a:xfrm>
              <a:off x="3091" y="198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4" name="Oval 80"/>
            <p:cNvSpPr>
              <a:spLocks noChangeArrowheads="1"/>
            </p:cNvSpPr>
            <p:nvPr/>
          </p:nvSpPr>
          <p:spPr bwMode="auto">
            <a:xfrm>
              <a:off x="3547" y="166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5" name="Oval 81"/>
            <p:cNvSpPr>
              <a:spLocks noChangeArrowheads="1"/>
            </p:cNvSpPr>
            <p:nvPr/>
          </p:nvSpPr>
          <p:spPr bwMode="auto">
            <a:xfrm>
              <a:off x="3374" y="1670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6" name="Oval 82"/>
            <p:cNvSpPr>
              <a:spLocks noChangeArrowheads="1"/>
            </p:cNvSpPr>
            <p:nvPr/>
          </p:nvSpPr>
          <p:spPr bwMode="auto">
            <a:xfrm>
              <a:off x="3657" y="197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7" name="Oval 83"/>
            <p:cNvSpPr>
              <a:spLocks noChangeArrowheads="1"/>
            </p:cNvSpPr>
            <p:nvPr/>
          </p:nvSpPr>
          <p:spPr bwMode="auto">
            <a:xfrm>
              <a:off x="1867" y="2613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8" name="Oval 84"/>
            <p:cNvSpPr>
              <a:spLocks noChangeArrowheads="1"/>
            </p:cNvSpPr>
            <p:nvPr/>
          </p:nvSpPr>
          <p:spPr bwMode="auto">
            <a:xfrm>
              <a:off x="3876" y="1662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09" name="Oval 85"/>
            <p:cNvSpPr>
              <a:spLocks noChangeArrowheads="1"/>
            </p:cNvSpPr>
            <p:nvPr/>
          </p:nvSpPr>
          <p:spPr bwMode="auto">
            <a:xfrm>
              <a:off x="3719" y="190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0" name="Oval 86"/>
            <p:cNvSpPr>
              <a:spLocks noChangeArrowheads="1"/>
            </p:cNvSpPr>
            <p:nvPr/>
          </p:nvSpPr>
          <p:spPr bwMode="auto">
            <a:xfrm>
              <a:off x="2981" y="2071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1" name="Oval 87"/>
            <p:cNvSpPr>
              <a:spLocks noChangeArrowheads="1"/>
            </p:cNvSpPr>
            <p:nvPr/>
          </p:nvSpPr>
          <p:spPr bwMode="auto">
            <a:xfrm>
              <a:off x="2518" y="2542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2" name="Oval 88"/>
            <p:cNvSpPr>
              <a:spLocks noChangeArrowheads="1"/>
            </p:cNvSpPr>
            <p:nvPr/>
          </p:nvSpPr>
          <p:spPr bwMode="auto">
            <a:xfrm>
              <a:off x="3806" y="1984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3" name="Oval 89"/>
            <p:cNvSpPr>
              <a:spLocks noChangeArrowheads="1"/>
            </p:cNvSpPr>
            <p:nvPr/>
          </p:nvSpPr>
          <p:spPr bwMode="auto">
            <a:xfrm>
              <a:off x="3822" y="1890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4" name="Oval 90"/>
            <p:cNvSpPr>
              <a:spLocks noChangeArrowheads="1"/>
            </p:cNvSpPr>
            <p:nvPr/>
          </p:nvSpPr>
          <p:spPr bwMode="auto">
            <a:xfrm>
              <a:off x="3507" y="1796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5" name="Oval 91"/>
            <p:cNvSpPr>
              <a:spLocks noChangeArrowheads="1"/>
            </p:cNvSpPr>
            <p:nvPr/>
          </p:nvSpPr>
          <p:spPr bwMode="auto">
            <a:xfrm>
              <a:off x="3453" y="2236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6" name="Oval 92"/>
            <p:cNvSpPr>
              <a:spLocks noChangeArrowheads="1"/>
            </p:cNvSpPr>
            <p:nvPr/>
          </p:nvSpPr>
          <p:spPr bwMode="auto">
            <a:xfrm>
              <a:off x="1827" y="3139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7" name="Oval 93"/>
            <p:cNvSpPr>
              <a:spLocks noChangeArrowheads="1"/>
            </p:cNvSpPr>
            <p:nvPr/>
          </p:nvSpPr>
          <p:spPr bwMode="auto">
            <a:xfrm>
              <a:off x="2927" y="1992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8" name="Oval 94"/>
            <p:cNvSpPr>
              <a:spLocks noChangeArrowheads="1"/>
            </p:cNvSpPr>
            <p:nvPr/>
          </p:nvSpPr>
          <p:spPr bwMode="auto">
            <a:xfrm>
              <a:off x="1270" y="3005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19" name="Oval 95"/>
            <p:cNvSpPr>
              <a:spLocks noChangeArrowheads="1"/>
            </p:cNvSpPr>
            <p:nvPr/>
          </p:nvSpPr>
          <p:spPr bwMode="auto">
            <a:xfrm>
              <a:off x="2298" y="2267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0" name="Oval 96"/>
            <p:cNvSpPr>
              <a:spLocks noChangeArrowheads="1"/>
            </p:cNvSpPr>
            <p:nvPr/>
          </p:nvSpPr>
          <p:spPr bwMode="auto">
            <a:xfrm>
              <a:off x="1718" y="3233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1" name="Oval 97"/>
            <p:cNvSpPr>
              <a:spLocks noChangeArrowheads="1"/>
            </p:cNvSpPr>
            <p:nvPr/>
          </p:nvSpPr>
          <p:spPr bwMode="auto">
            <a:xfrm>
              <a:off x="2212" y="2754"/>
              <a:ext cx="79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2" name="Oval 98"/>
            <p:cNvSpPr>
              <a:spLocks noChangeArrowheads="1"/>
            </p:cNvSpPr>
            <p:nvPr/>
          </p:nvSpPr>
          <p:spPr bwMode="auto">
            <a:xfrm>
              <a:off x="3507" y="1764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3" name="Oval 99"/>
            <p:cNvSpPr>
              <a:spLocks noChangeArrowheads="1"/>
            </p:cNvSpPr>
            <p:nvPr/>
          </p:nvSpPr>
          <p:spPr bwMode="auto">
            <a:xfrm>
              <a:off x="3241" y="2008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4" name="Oval 100"/>
            <p:cNvSpPr>
              <a:spLocks noChangeArrowheads="1"/>
            </p:cNvSpPr>
            <p:nvPr/>
          </p:nvSpPr>
          <p:spPr bwMode="auto">
            <a:xfrm>
              <a:off x="2141" y="2683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5" name="Oval 101"/>
            <p:cNvSpPr>
              <a:spLocks noChangeArrowheads="1"/>
            </p:cNvSpPr>
            <p:nvPr/>
          </p:nvSpPr>
          <p:spPr bwMode="auto">
            <a:xfrm>
              <a:off x="2542" y="2400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6" name="Oval 102"/>
            <p:cNvSpPr>
              <a:spLocks noChangeArrowheads="1"/>
            </p:cNvSpPr>
            <p:nvPr/>
          </p:nvSpPr>
          <p:spPr bwMode="auto">
            <a:xfrm>
              <a:off x="2087" y="2597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7" name="Oval 103"/>
            <p:cNvSpPr>
              <a:spLocks noChangeArrowheads="1"/>
            </p:cNvSpPr>
            <p:nvPr/>
          </p:nvSpPr>
          <p:spPr bwMode="auto">
            <a:xfrm>
              <a:off x="2644" y="2416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8" name="Oval 104"/>
            <p:cNvSpPr>
              <a:spLocks noChangeArrowheads="1"/>
            </p:cNvSpPr>
            <p:nvPr/>
          </p:nvSpPr>
          <p:spPr bwMode="auto">
            <a:xfrm>
              <a:off x="1592" y="3217"/>
              <a:ext cx="78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129" name="Oval 105"/>
            <p:cNvSpPr>
              <a:spLocks noChangeArrowheads="1"/>
            </p:cNvSpPr>
            <p:nvPr/>
          </p:nvSpPr>
          <p:spPr bwMode="auto">
            <a:xfrm>
              <a:off x="2346" y="2699"/>
              <a:ext cx="78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130" name="Text Box 106"/>
          <p:cNvSpPr txBox="1">
            <a:spLocks noChangeArrowheads="1"/>
          </p:cNvSpPr>
          <p:nvPr/>
        </p:nvSpPr>
        <p:spPr bwMode="auto">
          <a:xfrm>
            <a:off x="2743200" y="1122363"/>
            <a:ext cx="366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Thus, r is </a:t>
            </a:r>
            <a:r>
              <a:rPr lang="en-US" sz="3600" b="1">
                <a:solidFill>
                  <a:schemeClr val="accent1"/>
                </a:solidFill>
              </a:rPr>
              <a:t>Positive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1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A0E6BAE-2A1E-4A5E-8F9A-30D5882566C5}" type="slidenum">
              <a:rPr lang="en-US"/>
              <a:pPr/>
              <a:t>21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r>
              <a:rPr lang="en-US" dirty="0"/>
              <a:t>r for N</a:t>
            </a:r>
            <a:r>
              <a:rPr lang="en-US" dirty="0" smtClean="0"/>
              <a:t>egative </a:t>
            </a:r>
            <a:r>
              <a:rPr lang="en-US" dirty="0"/>
              <a:t>Association?</a:t>
            </a: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571500" y="1905000"/>
            <a:ext cx="6743700" cy="4684713"/>
            <a:chOff x="384" y="1225"/>
            <a:chExt cx="4248" cy="2951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30055" name="Rectangle 7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30056" name="Rectangle 8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30057" name="Rectangle 9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30058" name="Rectangle 10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30059" name="Line 11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0" name="Line 12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1" name="Line 13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2" name="Line 14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3" name="Line 15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4" name="Line 16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5" name="Line 17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6" name="Rectangle 18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130067" name="Rectangle 19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130068" name="Rectangle 20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130069" name="Rectangle 21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130070" name="Rectangle 22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130071" name="Rectangle 23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130072" name="Rectangle 24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130073" name="Line 25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4" name="Line 26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5" name="Line 27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6" name="Line 28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7" name="Line 29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8" name="Line 30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9" name="Line 31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0" name="Line 32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1" name="Rectangle 33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130082" name="Line 34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3" name="Rectangle 35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130084" name="Oval 36"/>
          <p:cNvSpPr>
            <a:spLocks noChangeArrowheads="1"/>
          </p:cNvSpPr>
          <p:nvPr/>
        </p:nvSpPr>
        <p:spPr bwMode="auto">
          <a:xfrm>
            <a:off x="3748088" y="321310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85" name="Oval 37"/>
          <p:cNvSpPr>
            <a:spLocks noChangeArrowheads="1"/>
          </p:cNvSpPr>
          <p:nvPr/>
        </p:nvSpPr>
        <p:spPr bwMode="auto">
          <a:xfrm>
            <a:off x="5873750" y="4270375"/>
            <a:ext cx="125413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86" name="Oval 38"/>
          <p:cNvSpPr>
            <a:spLocks noChangeArrowheads="1"/>
          </p:cNvSpPr>
          <p:nvPr/>
        </p:nvSpPr>
        <p:spPr bwMode="auto">
          <a:xfrm>
            <a:off x="5281613" y="4446588"/>
            <a:ext cx="127000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87" name="Oval 39"/>
          <p:cNvSpPr>
            <a:spLocks noChangeArrowheads="1"/>
          </p:cNvSpPr>
          <p:nvPr/>
        </p:nvSpPr>
        <p:spPr bwMode="auto">
          <a:xfrm>
            <a:off x="2127250" y="2170113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88" name="Oval 40"/>
          <p:cNvSpPr>
            <a:spLocks noChangeArrowheads="1"/>
          </p:cNvSpPr>
          <p:nvPr/>
        </p:nvSpPr>
        <p:spPr bwMode="auto">
          <a:xfrm>
            <a:off x="3221038" y="27733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89" name="Oval 41"/>
          <p:cNvSpPr>
            <a:spLocks noChangeArrowheads="1"/>
          </p:cNvSpPr>
          <p:nvPr/>
        </p:nvSpPr>
        <p:spPr bwMode="auto">
          <a:xfrm>
            <a:off x="4527550" y="377983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0" name="Oval 42"/>
          <p:cNvSpPr>
            <a:spLocks noChangeArrowheads="1"/>
          </p:cNvSpPr>
          <p:nvPr/>
        </p:nvSpPr>
        <p:spPr bwMode="auto">
          <a:xfrm>
            <a:off x="4767263" y="3678238"/>
            <a:ext cx="125412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1" name="Oval 43"/>
          <p:cNvSpPr>
            <a:spLocks noChangeArrowheads="1"/>
          </p:cNvSpPr>
          <p:nvPr/>
        </p:nvSpPr>
        <p:spPr bwMode="auto">
          <a:xfrm>
            <a:off x="4841875" y="371633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2" name="Oval 44"/>
          <p:cNvSpPr>
            <a:spLocks noChangeArrowheads="1"/>
          </p:cNvSpPr>
          <p:nvPr/>
        </p:nvSpPr>
        <p:spPr bwMode="auto">
          <a:xfrm>
            <a:off x="5245100" y="438308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3" name="Oval 45"/>
          <p:cNvSpPr>
            <a:spLocks noChangeArrowheads="1"/>
          </p:cNvSpPr>
          <p:nvPr/>
        </p:nvSpPr>
        <p:spPr bwMode="auto">
          <a:xfrm>
            <a:off x="4729163" y="338931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4" name="Oval 46"/>
          <p:cNvSpPr>
            <a:spLocks noChangeArrowheads="1"/>
          </p:cNvSpPr>
          <p:nvPr/>
        </p:nvSpPr>
        <p:spPr bwMode="auto">
          <a:xfrm>
            <a:off x="5935663" y="4797425"/>
            <a:ext cx="125412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5" name="Oval 47"/>
          <p:cNvSpPr>
            <a:spLocks noChangeArrowheads="1"/>
          </p:cNvSpPr>
          <p:nvPr/>
        </p:nvSpPr>
        <p:spPr bwMode="auto">
          <a:xfrm>
            <a:off x="4302125" y="310038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6" name="Oval 48"/>
          <p:cNvSpPr>
            <a:spLocks noChangeArrowheads="1"/>
          </p:cNvSpPr>
          <p:nvPr/>
        </p:nvSpPr>
        <p:spPr bwMode="auto">
          <a:xfrm>
            <a:off x="3333750" y="3351213"/>
            <a:ext cx="125413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7" name="Oval 49"/>
          <p:cNvSpPr>
            <a:spLocks noChangeArrowheads="1"/>
          </p:cNvSpPr>
          <p:nvPr/>
        </p:nvSpPr>
        <p:spPr bwMode="auto">
          <a:xfrm>
            <a:off x="4540250" y="371633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8" name="Oval 50"/>
          <p:cNvSpPr>
            <a:spLocks noChangeArrowheads="1"/>
          </p:cNvSpPr>
          <p:nvPr/>
        </p:nvSpPr>
        <p:spPr bwMode="auto">
          <a:xfrm>
            <a:off x="5634038" y="458470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99" name="Oval 51"/>
          <p:cNvSpPr>
            <a:spLocks noChangeArrowheads="1"/>
          </p:cNvSpPr>
          <p:nvPr/>
        </p:nvSpPr>
        <p:spPr bwMode="auto">
          <a:xfrm>
            <a:off x="4389438" y="2860675"/>
            <a:ext cx="125412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0" name="Oval 52"/>
          <p:cNvSpPr>
            <a:spLocks noChangeArrowheads="1"/>
          </p:cNvSpPr>
          <p:nvPr/>
        </p:nvSpPr>
        <p:spPr bwMode="auto">
          <a:xfrm>
            <a:off x="6929438" y="5300663"/>
            <a:ext cx="125412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1" name="Oval 53"/>
          <p:cNvSpPr>
            <a:spLocks noChangeArrowheads="1"/>
          </p:cNvSpPr>
          <p:nvPr/>
        </p:nvSpPr>
        <p:spPr bwMode="auto">
          <a:xfrm>
            <a:off x="3824288" y="31384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2" name="Oval 54"/>
          <p:cNvSpPr>
            <a:spLocks noChangeArrowheads="1"/>
          </p:cNvSpPr>
          <p:nvPr/>
        </p:nvSpPr>
        <p:spPr bwMode="auto">
          <a:xfrm>
            <a:off x="2592388" y="266065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3" name="Oval 55"/>
          <p:cNvSpPr>
            <a:spLocks noChangeArrowheads="1"/>
          </p:cNvSpPr>
          <p:nvPr/>
        </p:nvSpPr>
        <p:spPr bwMode="auto">
          <a:xfrm>
            <a:off x="2339975" y="2308225"/>
            <a:ext cx="125413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4" name="Oval 56"/>
          <p:cNvSpPr>
            <a:spLocks noChangeArrowheads="1"/>
          </p:cNvSpPr>
          <p:nvPr/>
        </p:nvSpPr>
        <p:spPr bwMode="auto">
          <a:xfrm>
            <a:off x="6011863" y="473551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5" name="Oval 57"/>
          <p:cNvSpPr>
            <a:spLocks noChangeArrowheads="1"/>
          </p:cNvSpPr>
          <p:nvPr/>
        </p:nvSpPr>
        <p:spPr bwMode="auto">
          <a:xfrm>
            <a:off x="3622675" y="2786063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6" name="Oval 58"/>
          <p:cNvSpPr>
            <a:spLocks noChangeArrowheads="1"/>
          </p:cNvSpPr>
          <p:nvPr/>
        </p:nvSpPr>
        <p:spPr bwMode="auto">
          <a:xfrm>
            <a:off x="5219700" y="4106863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7" name="Oval 59"/>
          <p:cNvSpPr>
            <a:spLocks noChangeArrowheads="1"/>
          </p:cNvSpPr>
          <p:nvPr/>
        </p:nvSpPr>
        <p:spPr bwMode="auto">
          <a:xfrm>
            <a:off x="5307013" y="408146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8" name="Oval 60"/>
          <p:cNvSpPr>
            <a:spLocks noChangeArrowheads="1"/>
          </p:cNvSpPr>
          <p:nvPr/>
        </p:nvSpPr>
        <p:spPr bwMode="auto">
          <a:xfrm>
            <a:off x="4540250" y="3665538"/>
            <a:ext cx="125413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09" name="Oval 61"/>
          <p:cNvSpPr>
            <a:spLocks noChangeArrowheads="1"/>
          </p:cNvSpPr>
          <p:nvPr/>
        </p:nvSpPr>
        <p:spPr bwMode="auto">
          <a:xfrm>
            <a:off x="4013200" y="312578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0" name="Oval 62"/>
          <p:cNvSpPr>
            <a:spLocks noChangeArrowheads="1"/>
          </p:cNvSpPr>
          <p:nvPr/>
        </p:nvSpPr>
        <p:spPr bwMode="auto">
          <a:xfrm>
            <a:off x="4629150" y="3678238"/>
            <a:ext cx="125413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1" name="Oval 63"/>
          <p:cNvSpPr>
            <a:spLocks noChangeArrowheads="1"/>
          </p:cNvSpPr>
          <p:nvPr/>
        </p:nvSpPr>
        <p:spPr bwMode="auto">
          <a:xfrm>
            <a:off x="5559425" y="4156075"/>
            <a:ext cx="125413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2" name="Oval 64"/>
          <p:cNvSpPr>
            <a:spLocks noChangeArrowheads="1"/>
          </p:cNvSpPr>
          <p:nvPr/>
        </p:nvSpPr>
        <p:spPr bwMode="auto">
          <a:xfrm>
            <a:off x="4703763" y="344011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3" name="Oval 65"/>
          <p:cNvSpPr>
            <a:spLocks noChangeArrowheads="1"/>
          </p:cNvSpPr>
          <p:nvPr/>
        </p:nvSpPr>
        <p:spPr bwMode="auto">
          <a:xfrm>
            <a:off x="4087813" y="323850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4" name="Oval 66"/>
          <p:cNvSpPr>
            <a:spLocks noChangeArrowheads="1"/>
          </p:cNvSpPr>
          <p:nvPr/>
        </p:nvSpPr>
        <p:spPr bwMode="auto">
          <a:xfrm>
            <a:off x="3195638" y="255905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5" name="Oval 67"/>
          <p:cNvSpPr>
            <a:spLocks noChangeArrowheads="1"/>
          </p:cNvSpPr>
          <p:nvPr/>
        </p:nvSpPr>
        <p:spPr bwMode="auto">
          <a:xfrm>
            <a:off x="5495925" y="3805238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6" name="Oval 68"/>
          <p:cNvSpPr>
            <a:spLocks noChangeArrowheads="1"/>
          </p:cNvSpPr>
          <p:nvPr/>
        </p:nvSpPr>
        <p:spPr bwMode="auto">
          <a:xfrm>
            <a:off x="4113213" y="306228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7" name="Oval 69"/>
          <p:cNvSpPr>
            <a:spLocks noChangeArrowheads="1"/>
          </p:cNvSpPr>
          <p:nvPr/>
        </p:nvSpPr>
        <p:spPr bwMode="auto">
          <a:xfrm>
            <a:off x="4992688" y="4319588"/>
            <a:ext cx="127000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8" name="Oval 70"/>
          <p:cNvSpPr>
            <a:spLocks noChangeArrowheads="1"/>
          </p:cNvSpPr>
          <p:nvPr/>
        </p:nvSpPr>
        <p:spPr bwMode="auto">
          <a:xfrm>
            <a:off x="4164013" y="3578225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19" name="Oval 71"/>
          <p:cNvSpPr>
            <a:spLocks noChangeArrowheads="1"/>
          </p:cNvSpPr>
          <p:nvPr/>
        </p:nvSpPr>
        <p:spPr bwMode="auto">
          <a:xfrm>
            <a:off x="5621338" y="4646613"/>
            <a:ext cx="125412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0" name="Oval 72"/>
          <p:cNvSpPr>
            <a:spLocks noChangeArrowheads="1"/>
          </p:cNvSpPr>
          <p:nvPr/>
        </p:nvSpPr>
        <p:spPr bwMode="auto">
          <a:xfrm>
            <a:off x="3233738" y="260985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1" name="Oval 73"/>
          <p:cNvSpPr>
            <a:spLocks noChangeArrowheads="1"/>
          </p:cNvSpPr>
          <p:nvPr/>
        </p:nvSpPr>
        <p:spPr bwMode="auto">
          <a:xfrm>
            <a:off x="5245100" y="4030663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2" name="Oval 74"/>
          <p:cNvSpPr>
            <a:spLocks noChangeArrowheads="1"/>
          </p:cNvSpPr>
          <p:nvPr/>
        </p:nvSpPr>
        <p:spPr bwMode="auto">
          <a:xfrm>
            <a:off x="5068888" y="4244975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3" name="Oval 75"/>
          <p:cNvSpPr>
            <a:spLocks noChangeArrowheads="1"/>
          </p:cNvSpPr>
          <p:nvPr/>
        </p:nvSpPr>
        <p:spPr bwMode="auto">
          <a:xfrm>
            <a:off x="3119438" y="2949575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4" name="Oval 76"/>
          <p:cNvSpPr>
            <a:spLocks noChangeArrowheads="1"/>
          </p:cNvSpPr>
          <p:nvPr/>
        </p:nvSpPr>
        <p:spPr bwMode="auto">
          <a:xfrm>
            <a:off x="4427538" y="3402013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5" name="Oval 77"/>
          <p:cNvSpPr>
            <a:spLocks noChangeArrowheads="1"/>
          </p:cNvSpPr>
          <p:nvPr/>
        </p:nvSpPr>
        <p:spPr bwMode="auto">
          <a:xfrm>
            <a:off x="6073775" y="4622800"/>
            <a:ext cx="127000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6" name="Oval 78"/>
          <p:cNvSpPr>
            <a:spLocks noChangeArrowheads="1"/>
          </p:cNvSpPr>
          <p:nvPr/>
        </p:nvSpPr>
        <p:spPr bwMode="auto">
          <a:xfrm>
            <a:off x="3044825" y="2520950"/>
            <a:ext cx="125413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7" name="Oval 79"/>
          <p:cNvSpPr>
            <a:spLocks noChangeArrowheads="1"/>
          </p:cNvSpPr>
          <p:nvPr/>
        </p:nvSpPr>
        <p:spPr bwMode="auto">
          <a:xfrm>
            <a:off x="4867275" y="3905250"/>
            <a:ext cx="125413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8" name="Oval 80"/>
          <p:cNvSpPr>
            <a:spLocks noChangeArrowheads="1"/>
          </p:cNvSpPr>
          <p:nvPr/>
        </p:nvSpPr>
        <p:spPr bwMode="auto">
          <a:xfrm>
            <a:off x="3346450" y="2747963"/>
            <a:ext cx="125413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29" name="Oval 81"/>
          <p:cNvSpPr>
            <a:spLocks noChangeArrowheads="1"/>
          </p:cNvSpPr>
          <p:nvPr/>
        </p:nvSpPr>
        <p:spPr bwMode="auto">
          <a:xfrm>
            <a:off x="4402138" y="3792538"/>
            <a:ext cx="125412" cy="12541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30" name="Oval 82"/>
          <p:cNvSpPr>
            <a:spLocks noChangeArrowheads="1"/>
          </p:cNvSpPr>
          <p:nvPr/>
        </p:nvSpPr>
        <p:spPr bwMode="auto">
          <a:xfrm>
            <a:off x="3094038" y="3024188"/>
            <a:ext cx="127000" cy="1270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31" name="Oval 83"/>
          <p:cNvSpPr>
            <a:spLocks noChangeArrowheads="1"/>
          </p:cNvSpPr>
          <p:nvPr/>
        </p:nvSpPr>
        <p:spPr bwMode="auto">
          <a:xfrm>
            <a:off x="5068888" y="3629025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32" name="Oval 84"/>
          <p:cNvSpPr>
            <a:spLocks noChangeArrowheads="1"/>
          </p:cNvSpPr>
          <p:nvPr/>
        </p:nvSpPr>
        <p:spPr bwMode="auto">
          <a:xfrm>
            <a:off x="3535363" y="3314700"/>
            <a:ext cx="125412" cy="1254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133" name="Line 85"/>
          <p:cNvSpPr>
            <a:spLocks noChangeShapeType="1"/>
          </p:cNvSpPr>
          <p:nvPr/>
        </p:nvSpPr>
        <p:spPr bwMode="auto">
          <a:xfrm flipV="1">
            <a:off x="458628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34" name="Line 86"/>
          <p:cNvSpPr>
            <a:spLocks noChangeShapeType="1"/>
          </p:cNvSpPr>
          <p:nvPr/>
        </p:nvSpPr>
        <p:spPr bwMode="auto">
          <a:xfrm>
            <a:off x="194945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35" name="Text Box 87"/>
          <p:cNvSpPr txBox="1">
            <a:spLocks noChangeArrowheads="1"/>
          </p:cNvSpPr>
          <p:nvPr/>
        </p:nvSpPr>
        <p:spPr bwMode="auto">
          <a:xfrm>
            <a:off x="45720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30136" name="Text Box 88"/>
          <p:cNvSpPr txBox="1">
            <a:spLocks noChangeArrowheads="1"/>
          </p:cNvSpPr>
          <p:nvPr/>
        </p:nvSpPr>
        <p:spPr bwMode="auto">
          <a:xfrm>
            <a:off x="55245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30137" name="Text Box 89"/>
          <p:cNvSpPr txBox="1">
            <a:spLocks noChangeArrowheads="1"/>
          </p:cNvSpPr>
          <p:nvPr/>
        </p:nvSpPr>
        <p:spPr bwMode="auto">
          <a:xfrm>
            <a:off x="5638800" y="58118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30138" name="Text Box 90"/>
          <p:cNvSpPr txBox="1">
            <a:spLocks noChangeArrowheads="1"/>
          </p:cNvSpPr>
          <p:nvPr/>
        </p:nvSpPr>
        <p:spPr bwMode="auto">
          <a:xfrm>
            <a:off x="2914650" y="58118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30139" name="Text Box 91"/>
          <p:cNvSpPr txBox="1">
            <a:spLocks noChangeArrowheads="1"/>
          </p:cNvSpPr>
          <p:nvPr/>
        </p:nvSpPr>
        <p:spPr bwMode="auto">
          <a:xfrm>
            <a:off x="5181600" y="2422525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30140" name="Text Box 92"/>
          <p:cNvSpPr txBox="1">
            <a:spLocks noChangeArrowheads="1"/>
          </p:cNvSpPr>
          <p:nvPr/>
        </p:nvSpPr>
        <p:spPr bwMode="auto">
          <a:xfrm>
            <a:off x="3571875" y="3810000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30141" name="Text Box 93"/>
          <p:cNvSpPr txBox="1">
            <a:spLocks noChangeArrowheads="1"/>
          </p:cNvSpPr>
          <p:nvPr/>
        </p:nvSpPr>
        <p:spPr bwMode="auto">
          <a:xfrm>
            <a:off x="5476875" y="447992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30142" name="Text Box 94"/>
          <p:cNvSpPr txBox="1">
            <a:spLocks noChangeArrowheads="1"/>
          </p:cNvSpPr>
          <p:nvPr/>
        </p:nvSpPr>
        <p:spPr bwMode="auto">
          <a:xfrm>
            <a:off x="3524250" y="17526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130143" name="Text Box 95"/>
          <p:cNvSpPr txBox="1">
            <a:spLocks noChangeArrowheads="1"/>
          </p:cNvSpPr>
          <p:nvPr/>
        </p:nvSpPr>
        <p:spPr bwMode="auto">
          <a:xfrm>
            <a:off x="2743200" y="1122363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Thus, r is </a:t>
            </a:r>
            <a:r>
              <a:rPr lang="en-US" sz="3600" b="1">
                <a:solidFill>
                  <a:schemeClr val="hlink"/>
                </a:solidFill>
              </a:rPr>
              <a:t>Negative</a:t>
            </a:r>
            <a:endParaRPr lang="en-US" sz="3600"/>
          </a:p>
        </p:txBody>
      </p:sp>
      <p:grpSp>
        <p:nvGrpSpPr>
          <p:cNvPr id="130144" name="Group 96"/>
          <p:cNvGrpSpPr>
            <a:grpSpLocks/>
          </p:cNvGrpSpPr>
          <p:nvPr/>
        </p:nvGrpSpPr>
        <p:grpSpPr bwMode="auto">
          <a:xfrm>
            <a:off x="4400550" y="3389313"/>
            <a:ext cx="452438" cy="528637"/>
            <a:chOff x="2869" y="2231"/>
            <a:chExt cx="285" cy="333"/>
          </a:xfrm>
        </p:grpSpPr>
        <p:sp>
          <p:nvSpPr>
            <p:cNvPr id="130145" name="Oval 97"/>
            <p:cNvSpPr>
              <a:spLocks noChangeArrowheads="1"/>
            </p:cNvSpPr>
            <p:nvPr/>
          </p:nvSpPr>
          <p:spPr bwMode="auto">
            <a:xfrm>
              <a:off x="3075" y="2231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46" name="Oval 98"/>
            <p:cNvSpPr>
              <a:spLocks noChangeArrowheads="1"/>
            </p:cNvSpPr>
            <p:nvPr/>
          </p:nvSpPr>
          <p:spPr bwMode="auto">
            <a:xfrm>
              <a:off x="3059" y="2263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47" name="Oval 99"/>
            <p:cNvSpPr>
              <a:spLocks noChangeArrowheads="1"/>
            </p:cNvSpPr>
            <p:nvPr/>
          </p:nvSpPr>
          <p:spPr bwMode="auto">
            <a:xfrm>
              <a:off x="2869" y="2485"/>
              <a:ext cx="79" cy="7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2127250" y="2168525"/>
            <a:ext cx="4927600" cy="3257550"/>
            <a:chOff x="1436" y="1463"/>
            <a:chExt cx="3104" cy="2052"/>
          </a:xfrm>
        </p:grpSpPr>
        <p:sp>
          <p:nvSpPr>
            <p:cNvPr id="130149" name="Oval 101"/>
            <p:cNvSpPr>
              <a:spLocks noChangeArrowheads="1"/>
            </p:cNvSpPr>
            <p:nvPr/>
          </p:nvSpPr>
          <p:spPr bwMode="auto">
            <a:xfrm>
              <a:off x="2457" y="2120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0" name="Oval 102"/>
            <p:cNvSpPr>
              <a:spLocks noChangeArrowheads="1"/>
            </p:cNvSpPr>
            <p:nvPr/>
          </p:nvSpPr>
          <p:spPr bwMode="auto">
            <a:xfrm>
              <a:off x="3796" y="2786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1" name="Oval 103"/>
            <p:cNvSpPr>
              <a:spLocks noChangeArrowheads="1"/>
            </p:cNvSpPr>
            <p:nvPr/>
          </p:nvSpPr>
          <p:spPr bwMode="auto">
            <a:xfrm>
              <a:off x="3423" y="2897"/>
              <a:ext cx="80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2" name="Oval 104"/>
            <p:cNvSpPr>
              <a:spLocks noChangeArrowheads="1"/>
            </p:cNvSpPr>
            <p:nvPr/>
          </p:nvSpPr>
          <p:spPr bwMode="auto">
            <a:xfrm>
              <a:off x="1436" y="1463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3" name="Oval 105"/>
            <p:cNvSpPr>
              <a:spLocks noChangeArrowheads="1"/>
            </p:cNvSpPr>
            <p:nvPr/>
          </p:nvSpPr>
          <p:spPr bwMode="auto">
            <a:xfrm>
              <a:off x="2125" y="1843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4" name="Oval 106"/>
            <p:cNvSpPr>
              <a:spLocks noChangeArrowheads="1"/>
            </p:cNvSpPr>
            <p:nvPr/>
          </p:nvSpPr>
          <p:spPr bwMode="auto">
            <a:xfrm>
              <a:off x="2948" y="247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5" name="Oval 107"/>
            <p:cNvSpPr>
              <a:spLocks noChangeArrowheads="1"/>
            </p:cNvSpPr>
            <p:nvPr/>
          </p:nvSpPr>
          <p:spPr bwMode="auto">
            <a:xfrm>
              <a:off x="3099" y="2413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6" name="Oval 108"/>
            <p:cNvSpPr>
              <a:spLocks noChangeArrowheads="1"/>
            </p:cNvSpPr>
            <p:nvPr/>
          </p:nvSpPr>
          <p:spPr bwMode="auto">
            <a:xfrm>
              <a:off x="3146" y="243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7" name="Oval 109"/>
            <p:cNvSpPr>
              <a:spLocks noChangeArrowheads="1"/>
            </p:cNvSpPr>
            <p:nvPr/>
          </p:nvSpPr>
          <p:spPr bwMode="auto">
            <a:xfrm>
              <a:off x="3400" y="285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8" name="Oval 110"/>
            <p:cNvSpPr>
              <a:spLocks noChangeArrowheads="1"/>
            </p:cNvSpPr>
            <p:nvPr/>
          </p:nvSpPr>
          <p:spPr bwMode="auto">
            <a:xfrm>
              <a:off x="3835" y="3118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59" name="Oval 111"/>
            <p:cNvSpPr>
              <a:spLocks noChangeArrowheads="1"/>
            </p:cNvSpPr>
            <p:nvPr/>
          </p:nvSpPr>
          <p:spPr bwMode="auto">
            <a:xfrm>
              <a:off x="2806" y="204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0" name="Oval 112"/>
            <p:cNvSpPr>
              <a:spLocks noChangeArrowheads="1"/>
            </p:cNvSpPr>
            <p:nvPr/>
          </p:nvSpPr>
          <p:spPr bwMode="auto">
            <a:xfrm>
              <a:off x="2196" y="2207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1" name="Oval 113"/>
            <p:cNvSpPr>
              <a:spLocks noChangeArrowheads="1"/>
            </p:cNvSpPr>
            <p:nvPr/>
          </p:nvSpPr>
          <p:spPr bwMode="auto">
            <a:xfrm>
              <a:off x="2956" y="243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2" name="Oval 114"/>
            <p:cNvSpPr>
              <a:spLocks noChangeArrowheads="1"/>
            </p:cNvSpPr>
            <p:nvPr/>
          </p:nvSpPr>
          <p:spPr bwMode="auto">
            <a:xfrm>
              <a:off x="3645" y="2984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3" name="Oval 115"/>
            <p:cNvSpPr>
              <a:spLocks noChangeArrowheads="1"/>
            </p:cNvSpPr>
            <p:nvPr/>
          </p:nvSpPr>
          <p:spPr bwMode="auto">
            <a:xfrm>
              <a:off x="2861" y="1898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4" name="Oval 116"/>
            <p:cNvSpPr>
              <a:spLocks noChangeArrowheads="1"/>
            </p:cNvSpPr>
            <p:nvPr/>
          </p:nvSpPr>
          <p:spPr bwMode="auto">
            <a:xfrm>
              <a:off x="4461" y="3435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5" name="Oval 117"/>
            <p:cNvSpPr>
              <a:spLocks noChangeArrowheads="1"/>
            </p:cNvSpPr>
            <p:nvPr/>
          </p:nvSpPr>
          <p:spPr bwMode="auto">
            <a:xfrm>
              <a:off x="2505" y="2073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6" name="Oval 118"/>
            <p:cNvSpPr>
              <a:spLocks noChangeArrowheads="1"/>
            </p:cNvSpPr>
            <p:nvPr/>
          </p:nvSpPr>
          <p:spPr bwMode="auto">
            <a:xfrm>
              <a:off x="1729" y="1772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7" name="Oval 119"/>
            <p:cNvSpPr>
              <a:spLocks noChangeArrowheads="1"/>
            </p:cNvSpPr>
            <p:nvPr/>
          </p:nvSpPr>
          <p:spPr bwMode="auto">
            <a:xfrm>
              <a:off x="1570" y="1550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8" name="Oval 120"/>
            <p:cNvSpPr>
              <a:spLocks noChangeArrowheads="1"/>
            </p:cNvSpPr>
            <p:nvPr/>
          </p:nvSpPr>
          <p:spPr bwMode="auto">
            <a:xfrm>
              <a:off x="3883" y="307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69" name="Oval 121"/>
            <p:cNvSpPr>
              <a:spLocks noChangeArrowheads="1"/>
            </p:cNvSpPr>
            <p:nvPr/>
          </p:nvSpPr>
          <p:spPr bwMode="auto">
            <a:xfrm>
              <a:off x="2378" y="1851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0" name="Oval 122"/>
            <p:cNvSpPr>
              <a:spLocks noChangeArrowheads="1"/>
            </p:cNvSpPr>
            <p:nvPr/>
          </p:nvSpPr>
          <p:spPr bwMode="auto">
            <a:xfrm>
              <a:off x="3384" y="2683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1" name="Oval 123"/>
            <p:cNvSpPr>
              <a:spLocks noChangeArrowheads="1"/>
            </p:cNvSpPr>
            <p:nvPr/>
          </p:nvSpPr>
          <p:spPr bwMode="auto">
            <a:xfrm>
              <a:off x="3439" y="266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2" name="Oval 124"/>
            <p:cNvSpPr>
              <a:spLocks noChangeArrowheads="1"/>
            </p:cNvSpPr>
            <p:nvPr/>
          </p:nvSpPr>
          <p:spPr bwMode="auto">
            <a:xfrm>
              <a:off x="2956" y="2405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3" name="Oval 125"/>
            <p:cNvSpPr>
              <a:spLocks noChangeArrowheads="1"/>
            </p:cNvSpPr>
            <p:nvPr/>
          </p:nvSpPr>
          <p:spPr bwMode="auto">
            <a:xfrm>
              <a:off x="2624" y="206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4" name="Oval 126"/>
            <p:cNvSpPr>
              <a:spLocks noChangeArrowheads="1"/>
            </p:cNvSpPr>
            <p:nvPr/>
          </p:nvSpPr>
          <p:spPr bwMode="auto">
            <a:xfrm>
              <a:off x="3012" y="2413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5" name="Oval 127"/>
            <p:cNvSpPr>
              <a:spLocks noChangeArrowheads="1"/>
            </p:cNvSpPr>
            <p:nvPr/>
          </p:nvSpPr>
          <p:spPr bwMode="auto">
            <a:xfrm>
              <a:off x="3598" y="2714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6" name="Oval 128"/>
            <p:cNvSpPr>
              <a:spLocks noChangeArrowheads="1"/>
            </p:cNvSpPr>
            <p:nvPr/>
          </p:nvSpPr>
          <p:spPr bwMode="auto">
            <a:xfrm>
              <a:off x="2671" y="2136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7" name="Oval 129"/>
            <p:cNvSpPr>
              <a:spLocks noChangeArrowheads="1"/>
            </p:cNvSpPr>
            <p:nvPr/>
          </p:nvSpPr>
          <p:spPr bwMode="auto">
            <a:xfrm>
              <a:off x="2109" y="1708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8" name="Oval 130"/>
            <p:cNvSpPr>
              <a:spLocks noChangeArrowheads="1"/>
            </p:cNvSpPr>
            <p:nvPr/>
          </p:nvSpPr>
          <p:spPr bwMode="auto">
            <a:xfrm>
              <a:off x="3558" y="2493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79" name="Oval 131"/>
            <p:cNvSpPr>
              <a:spLocks noChangeArrowheads="1"/>
            </p:cNvSpPr>
            <p:nvPr/>
          </p:nvSpPr>
          <p:spPr bwMode="auto">
            <a:xfrm>
              <a:off x="2687" y="202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0" name="Oval 132"/>
            <p:cNvSpPr>
              <a:spLocks noChangeArrowheads="1"/>
            </p:cNvSpPr>
            <p:nvPr/>
          </p:nvSpPr>
          <p:spPr bwMode="auto">
            <a:xfrm>
              <a:off x="3241" y="2817"/>
              <a:ext cx="80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1" name="Oval 133"/>
            <p:cNvSpPr>
              <a:spLocks noChangeArrowheads="1"/>
            </p:cNvSpPr>
            <p:nvPr/>
          </p:nvSpPr>
          <p:spPr bwMode="auto">
            <a:xfrm>
              <a:off x="2719" y="2350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2" name="Oval 134"/>
            <p:cNvSpPr>
              <a:spLocks noChangeArrowheads="1"/>
            </p:cNvSpPr>
            <p:nvPr/>
          </p:nvSpPr>
          <p:spPr bwMode="auto">
            <a:xfrm>
              <a:off x="3637" y="3023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3" name="Oval 135"/>
            <p:cNvSpPr>
              <a:spLocks noChangeArrowheads="1"/>
            </p:cNvSpPr>
            <p:nvPr/>
          </p:nvSpPr>
          <p:spPr bwMode="auto">
            <a:xfrm>
              <a:off x="2133" y="1740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4" name="Oval 136"/>
            <p:cNvSpPr>
              <a:spLocks noChangeArrowheads="1"/>
            </p:cNvSpPr>
            <p:nvPr/>
          </p:nvSpPr>
          <p:spPr bwMode="auto">
            <a:xfrm>
              <a:off x="3400" y="2635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5" name="Oval 137"/>
            <p:cNvSpPr>
              <a:spLocks noChangeArrowheads="1"/>
            </p:cNvSpPr>
            <p:nvPr/>
          </p:nvSpPr>
          <p:spPr bwMode="auto">
            <a:xfrm>
              <a:off x="3289" y="2770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6" name="Oval 138"/>
            <p:cNvSpPr>
              <a:spLocks noChangeArrowheads="1"/>
            </p:cNvSpPr>
            <p:nvPr/>
          </p:nvSpPr>
          <p:spPr bwMode="auto">
            <a:xfrm>
              <a:off x="2061" y="1954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7" name="Oval 139"/>
            <p:cNvSpPr>
              <a:spLocks noChangeArrowheads="1"/>
            </p:cNvSpPr>
            <p:nvPr/>
          </p:nvSpPr>
          <p:spPr bwMode="auto">
            <a:xfrm>
              <a:off x="2885" y="2239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8" name="Oval 140"/>
            <p:cNvSpPr>
              <a:spLocks noChangeArrowheads="1"/>
            </p:cNvSpPr>
            <p:nvPr/>
          </p:nvSpPr>
          <p:spPr bwMode="auto">
            <a:xfrm>
              <a:off x="3922" y="3008"/>
              <a:ext cx="80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89" name="Oval 141"/>
            <p:cNvSpPr>
              <a:spLocks noChangeArrowheads="1"/>
            </p:cNvSpPr>
            <p:nvPr/>
          </p:nvSpPr>
          <p:spPr bwMode="auto">
            <a:xfrm>
              <a:off x="2014" y="1684"/>
              <a:ext cx="79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90" name="Oval 142"/>
            <p:cNvSpPr>
              <a:spLocks noChangeArrowheads="1"/>
            </p:cNvSpPr>
            <p:nvPr/>
          </p:nvSpPr>
          <p:spPr bwMode="auto">
            <a:xfrm>
              <a:off x="3162" y="2556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91" name="Oval 143"/>
            <p:cNvSpPr>
              <a:spLocks noChangeArrowheads="1"/>
            </p:cNvSpPr>
            <p:nvPr/>
          </p:nvSpPr>
          <p:spPr bwMode="auto">
            <a:xfrm>
              <a:off x="2204" y="1827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92" name="Oval 144"/>
            <p:cNvSpPr>
              <a:spLocks noChangeArrowheads="1"/>
            </p:cNvSpPr>
            <p:nvPr/>
          </p:nvSpPr>
          <p:spPr bwMode="auto">
            <a:xfrm>
              <a:off x="2045" y="2001"/>
              <a:ext cx="80" cy="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93" name="Oval 145"/>
            <p:cNvSpPr>
              <a:spLocks noChangeArrowheads="1"/>
            </p:cNvSpPr>
            <p:nvPr/>
          </p:nvSpPr>
          <p:spPr bwMode="auto">
            <a:xfrm>
              <a:off x="3289" y="2382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94" name="Oval 146"/>
            <p:cNvSpPr>
              <a:spLocks noChangeArrowheads="1"/>
            </p:cNvSpPr>
            <p:nvPr/>
          </p:nvSpPr>
          <p:spPr bwMode="auto">
            <a:xfrm>
              <a:off x="2323" y="2184"/>
              <a:ext cx="79" cy="7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33" grpId="0" animBg="1"/>
      <p:bldP spid="130134" grpId="0" animBg="1"/>
      <p:bldP spid="130135" grpId="0" autoUpdateAnimBg="0"/>
      <p:bldP spid="130136" grpId="0" autoUpdateAnimBg="0"/>
      <p:bldP spid="130137" grpId="0" autoUpdateAnimBg="0"/>
      <p:bldP spid="130138" grpId="0" autoUpdateAnimBg="0"/>
      <p:bldP spid="130139" grpId="0" autoUpdateAnimBg="0"/>
      <p:bldP spid="130140" grpId="0" autoUpdateAnimBg="0"/>
      <p:bldP spid="130141" grpId="0" autoUpdateAnimBg="0"/>
      <p:bldP spid="130142" grpId="0" autoUpdateAnimBg="0"/>
      <p:bldP spid="1301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B28A716-DA23-4A82-A185-481EA26D7BFC}" type="slidenum">
              <a:rPr lang="en-US"/>
              <a:pPr/>
              <a:t>22</a:t>
            </a:fld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measure of </a:t>
            </a:r>
            <a:r>
              <a:rPr lang="en-US" dirty="0" smtClean="0">
                <a:solidFill>
                  <a:schemeClr val="bg2"/>
                </a:solidFill>
              </a:rPr>
              <a:t>association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strength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609600" y="1718329"/>
            <a:ext cx="1371600" cy="1295400"/>
            <a:chOff x="547" y="1437"/>
            <a:chExt cx="2121" cy="1641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669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980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291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602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917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228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539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547" y="291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547" y="2674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547" y="242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547" y="2184"/>
              <a:ext cx="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547" y="193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547" y="1694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547" y="1443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646" y="3022"/>
              <a:ext cx="1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613" y="1443"/>
              <a:ext cx="0" cy="15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1600" y="1437"/>
              <a:ext cx="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612" y="2183"/>
              <a:ext cx="20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1685" y="2064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1675" y="2088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1558" y="2254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1304" y="1980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2132" y="2478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1902" y="2562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672" y="1488"/>
              <a:ext cx="49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1098" y="1772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1608" y="2247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1700" y="2199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1730" y="2217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1887" y="2531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2156" y="2727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519" y="1927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1142" y="204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613" y="2217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2038" y="262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1554" y="1813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2496" y="2928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1334" y="1944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853" y="1719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55" y="1553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44"/>
            <p:cNvSpPr>
              <a:spLocks noChangeArrowheads="1"/>
            </p:cNvSpPr>
            <p:nvPr/>
          </p:nvSpPr>
          <p:spPr bwMode="auto">
            <a:xfrm>
              <a:off x="2185" y="269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1255" y="177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1877" y="2401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47"/>
            <p:cNvSpPr>
              <a:spLocks noChangeArrowheads="1"/>
            </p:cNvSpPr>
            <p:nvPr/>
          </p:nvSpPr>
          <p:spPr bwMode="auto">
            <a:xfrm>
              <a:off x="1910" y="2389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1613" y="2193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1406" y="1938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1646" y="2199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51"/>
            <p:cNvSpPr>
              <a:spLocks noChangeArrowheads="1"/>
            </p:cNvSpPr>
            <p:nvPr/>
          </p:nvSpPr>
          <p:spPr bwMode="auto">
            <a:xfrm>
              <a:off x="2009" y="2424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1436" y="1991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53"/>
            <p:cNvSpPr>
              <a:spLocks noChangeArrowheads="1"/>
            </p:cNvSpPr>
            <p:nvPr/>
          </p:nvSpPr>
          <p:spPr bwMode="auto">
            <a:xfrm>
              <a:off x="1088" y="1671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54"/>
            <p:cNvSpPr>
              <a:spLocks noChangeArrowheads="1"/>
            </p:cNvSpPr>
            <p:nvPr/>
          </p:nvSpPr>
          <p:spPr bwMode="auto">
            <a:xfrm>
              <a:off x="1984" y="2259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55"/>
            <p:cNvSpPr>
              <a:spLocks noChangeArrowheads="1"/>
            </p:cNvSpPr>
            <p:nvPr/>
          </p:nvSpPr>
          <p:spPr bwMode="auto">
            <a:xfrm>
              <a:off x="1446" y="190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56"/>
            <p:cNvSpPr>
              <a:spLocks noChangeArrowheads="1"/>
            </p:cNvSpPr>
            <p:nvPr/>
          </p:nvSpPr>
          <p:spPr bwMode="auto">
            <a:xfrm>
              <a:off x="1789" y="2501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465" y="2152"/>
              <a:ext cx="50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2033" y="2655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1103" y="169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1887" y="2365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818" y="246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059" y="1855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569" y="2069"/>
              <a:ext cx="49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2209" y="2645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1030" y="1653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66"/>
            <p:cNvSpPr>
              <a:spLocks noChangeArrowheads="1"/>
            </p:cNvSpPr>
            <p:nvPr/>
          </p:nvSpPr>
          <p:spPr bwMode="auto">
            <a:xfrm>
              <a:off x="1739" y="2306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147" y="1760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1049" y="1890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1818" y="217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1221" y="2027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71"/>
          <p:cNvGrpSpPr>
            <a:grpSpLocks/>
          </p:cNvGrpSpPr>
          <p:nvPr/>
        </p:nvGrpSpPr>
        <p:grpSpPr bwMode="auto">
          <a:xfrm>
            <a:off x="2209800" y="1718329"/>
            <a:ext cx="1371600" cy="1295400"/>
            <a:chOff x="3178" y="1440"/>
            <a:chExt cx="2121" cy="1641"/>
          </a:xfrm>
        </p:grpSpPr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3300" y="3025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3611" y="3025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4"/>
            <p:cNvSpPr>
              <a:spLocks noChangeShapeType="1"/>
            </p:cNvSpPr>
            <p:nvPr/>
          </p:nvSpPr>
          <p:spPr bwMode="auto">
            <a:xfrm>
              <a:off x="3922" y="3025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5"/>
            <p:cNvSpPr>
              <a:spLocks noChangeShapeType="1"/>
            </p:cNvSpPr>
            <p:nvPr/>
          </p:nvSpPr>
          <p:spPr bwMode="auto">
            <a:xfrm>
              <a:off x="4233" y="3025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>
              <a:off x="4548" y="3025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>
              <a:off x="4859" y="3025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5170" y="3025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 flipH="1">
              <a:off x="3178" y="2922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 flipH="1">
              <a:off x="3178" y="267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 flipH="1">
              <a:off x="3178" y="2432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 flipH="1">
              <a:off x="3178" y="2187"/>
              <a:ext cx="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 flipH="1">
              <a:off x="3178" y="1942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 flipH="1">
              <a:off x="3178" y="169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 flipH="1">
              <a:off x="3178" y="1446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6"/>
            <p:cNvSpPr>
              <a:spLocks noChangeShapeType="1"/>
            </p:cNvSpPr>
            <p:nvPr/>
          </p:nvSpPr>
          <p:spPr bwMode="auto">
            <a:xfrm>
              <a:off x="3277" y="3025"/>
              <a:ext cx="1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 flipV="1">
              <a:off x="3244" y="1446"/>
              <a:ext cx="0" cy="15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 flipV="1">
              <a:off x="4231" y="1440"/>
              <a:ext cx="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9"/>
            <p:cNvSpPr>
              <a:spLocks noChangeShapeType="1"/>
            </p:cNvSpPr>
            <p:nvPr/>
          </p:nvSpPr>
          <p:spPr bwMode="auto">
            <a:xfrm>
              <a:off x="3243" y="2186"/>
              <a:ext cx="20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0"/>
            <p:cNvSpPr>
              <a:spLocks noChangeArrowheads="1"/>
            </p:cNvSpPr>
            <p:nvPr/>
          </p:nvSpPr>
          <p:spPr bwMode="auto">
            <a:xfrm>
              <a:off x="4296" y="208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91"/>
            <p:cNvSpPr>
              <a:spLocks noChangeArrowheads="1"/>
            </p:cNvSpPr>
            <p:nvPr/>
          </p:nvSpPr>
          <p:spPr bwMode="auto">
            <a:xfrm>
              <a:off x="4339" y="199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92"/>
            <p:cNvSpPr>
              <a:spLocks noChangeArrowheads="1"/>
            </p:cNvSpPr>
            <p:nvPr/>
          </p:nvSpPr>
          <p:spPr bwMode="auto">
            <a:xfrm>
              <a:off x="4169" y="227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93"/>
            <p:cNvSpPr>
              <a:spLocks noChangeArrowheads="1"/>
            </p:cNvSpPr>
            <p:nvPr/>
          </p:nvSpPr>
          <p:spPr bwMode="auto">
            <a:xfrm>
              <a:off x="3907" y="1949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94"/>
            <p:cNvSpPr>
              <a:spLocks noChangeArrowheads="1"/>
            </p:cNvSpPr>
            <p:nvPr/>
          </p:nvSpPr>
          <p:spPr bwMode="auto">
            <a:xfrm>
              <a:off x="4743" y="2495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95"/>
            <p:cNvSpPr>
              <a:spLocks noChangeArrowheads="1"/>
            </p:cNvSpPr>
            <p:nvPr/>
          </p:nvSpPr>
          <p:spPr bwMode="auto">
            <a:xfrm>
              <a:off x="4513" y="2579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96"/>
            <p:cNvSpPr>
              <a:spLocks noChangeArrowheads="1"/>
            </p:cNvSpPr>
            <p:nvPr/>
          </p:nvSpPr>
          <p:spPr bwMode="auto">
            <a:xfrm>
              <a:off x="3283" y="1505"/>
              <a:ext cx="49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97"/>
            <p:cNvSpPr>
              <a:spLocks noChangeArrowheads="1"/>
            </p:cNvSpPr>
            <p:nvPr/>
          </p:nvSpPr>
          <p:spPr bwMode="auto">
            <a:xfrm>
              <a:off x="3571" y="1469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98"/>
            <p:cNvSpPr>
              <a:spLocks noChangeArrowheads="1"/>
            </p:cNvSpPr>
            <p:nvPr/>
          </p:nvSpPr>
          <p:spPr bwMode="auto">
            <a:xfrm>
              <a:off x="4243" y="2333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99"/>
            <p:cNvSpPr>
              <a:spLocks noChangeArrowheads="1"/>
            </p:cNvSpPr>
            <p:nvPr/>
          </p:nvSpPr>
          <p:spPr bwMode="auto">
            <a:xfrm>
              <a:off x="4311" y="2216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100"/>
            <p:cNvSpPr>
              <a:spLocks noChangeArrowheads="1"/>
            </p:cNvSpPr>
            <p:nvPr/>
          </p:nvSpPr>
          <p:spPr bwMode="auto">
            <a:xfrm>
              <a:off x="4483" y="228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101"/>
            <p:cNvSpPr>
              <a:spLocks noChangeArrowheads="1"/>
            </p:cNvSpPr>
            <p:nvPr/>
          </p:nvSpPr>
          <p:spPr bwMode="auto">
            <a:xfrm>
              <a:off x="4498" y="2548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4767" y="2744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103"/>
            <p:cNvSpPr>
              <a:spLocks noChangeArrowheads="1"/>
            </p:cNvSpPr>
            <p:nvPr/>
          </p:nvSpPr>
          <p:spPr bwMode="auto">
            <a:xfrm>
              <a:off x="4130" y="1944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Oval 104"/>
            <p:cNvSpPr>
              <a:spLocks noChangeArrowheads="1"/>
            </p:cNvSpPr>
            <p:nvPr/>
          </p:nvSpPr>
          <p:spPr bwMode="auto">
            <a:xfrm>
              <a:off x="3753" y="2062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Oval 105"/>
            <p:cNvSpPr>
              <a:spLocks noChangeArrowheads="1"/>
            </p:cNvSpPr>
            <p:nvPr/>
          </p:nvSpPr>
          <p:spPr bwMode="auto">
            <a:xfrm>
              <a:off x="4291" y="2573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106"/>
            <p:cNvSpPr>
              <a:spLocks noChangeArrowheads="1"/>
            </p:cNvSpPr>
            <p:nvPr/>
          </p:nvSpPr>
          <p:spPr bwMode="auto">
            <a:xfrm>
              <a:off x="4649" y="2643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107"/>
            <p:cNvSpPr>
              <a:spLocks noChangeArrowheads="1"/>
            </p:cNvSpPr>
            <p:nvPr/>
          </p:nvSpPr>
          <p:spPr bwMode="auto">
            <a:xfrm>
              <a:off x="4165" y="1830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108"/>
            <p:cNvSpPr>
              <a:spLocks noChangeArrowheads="1"/>
            </p:cNvSpPr>
            <p:nvPr/>
          </p:nvSpPr>
          <p:spPr bwMode="auto">
            <a:xfrm>
              <a:off x="4963" y="2765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109"/>
            <p:cNvSpPr>
              <a:spLocks noChangeArrowheads="1"/>
            </p:cNvSpPr>
            <p:nvPr/>
          </p:nvSpPr>
          <p:spPr bwMode="auto">
            <a:xfrm>
              <a:off x="4003" y="1709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Oval 110"/>
            <p:cNvSpPr>
              <a:spLocks noChangeArrowheads="1"/>
            </p:cNvSpPr>
            <p:nvPr/>
          </p:nvSpPr>
          <p:spPr bwMode="auto">
            <a:xfrm>
              <a:off x="3464" y="173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111"/>
            <p:cNvSpPr>
              <a:spLocks noChangeArrowheads="1"/>
            </p:cNvSpPr>
            <p:nvPr/>
          </p:nvSpPr>
          <p:spPr bwMode="auto">
            <a:xfrm>
              <a:off x="3366" y="1570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2"/>
            <p:cNvSpPr>
              <a:spLocks noChangeArrowheads="1"/>
            </p:cNvSpPr>
            <p:nvPr/>
          </p:nvSpPr>
          <p:spPr bwMode="auto">
            <a:xfrm>
              <a:off x="4771" y="2621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113"/>
            <p:cNvSpPr>
              <a:spLocks noChangeArrowheads="1"/>
            </p:cNvSpPr>
            <p:nvPr/>
          </p:nvSpPr>
          <p:spPr bwMode="auto">
            <a:xfrm>
              <a:off x="3866" y="179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Oval 114"/>
            <p:cNvSpPr>
              <a:spLocks noChangeArrowheads="1"/>
            </p:cNvSpPr>
            <p:nvPr/>
          </p:nvSpPr>
          <p:spPr bwMode="auto">
            <a:xfrm>
              <a:off x="4387" y="2381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115"/>
            <p:cNvSpPr>
              <a:spLocks noChangeArrowheads="1"/>
            </p:cNvSpPr>
            <p:nvPr/>
          </p:nvSpPr>
          <p:spPr bwMode="auto">
            <a:xfrm>
              <a:off x="4521" y="2406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116"/>
            <p:cNvSpPr>
              <a:spLocks noChangeArrowheads="1"/>
            </p:cNvSpPr>
            <p:nvPr/>
          </p:nvSpPr>
          <p:spPr bwMode="auto">
            <a:xfrm>
              <a:off x="4224" y="2210"/>
              <a:ext cx="48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117"/>
            <p:cNvSpPr>
              <a:spLocks noChangeArrowheads="1"/>
            </p:cNvSpPr>
            <p:nvPr/>
          </p:nvSpPr>
          <p:spPr bwMode="auto">
            <a:xfrm>
              <a:off x="4003" y="2082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Oval 118"/>
            <p:cNvSpPr>
              <a:spLocks noChangeArrowheads="1"/>
            </p:cNvSpPr>
            <p:nvPr/>
          </p:nvSpPr>
          <p:spPr bwMode="auto">
            <a:xfrm>
              <a:off x="4243" y="2477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Oval 119"/>
            <p:cNvSpPr>
              <a:spLocks noChangeArrowheads="1"/>
            </p:cNvSpPr>
            <p:nvPr/>
          </p:nvSpPr>
          <p:spPr bwMode="auto">
            <a:xfrm>
              <a:off x="4620" y="2441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120"/>
            <p:cNvSpPr>
              <a:spLocks noChangeArrowheads="1"/>
            </p:cNvSpPr>
            <p:nvPr/>
          </p:nvSpPr>
          <p:spPr bwMode="auto">
            <a:xfrm>
              <a:off x="4047" y="200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Oval 121"/>
            <p:cNvSpPr>
              <a:spLocks noChangeArrowheads="1"/>
            </p:cNvSpPr>
            <p:nvPr/>
          </p:nvSpPr>
          <p:spPr bwMode="auto">
            <a:xfrm>
              <a:off x="3699" y="168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122"/>
            <p:cNvSpPr>
              <a:spLocks noChangeArrowheads="1"/>
            </p:cNvSpPr>
            <p:nvPr/>
          </p:nvSpPr>
          <p:spPr bwMode="auto">
            <a:xfrm>
              <a:off x="4595" y="227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123"/>
            <p:cNvSpPr>
              <a:spLocks noChangeArrowheads="1"/>
            </p:cNvSpPr>
            <p:nvPr/>
          </p:nvSpPr>
          <p:spPr bwMode="auto">
            <a:xfrm>
              <a:off x="4057" y="192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Oval 124"/>
            <p:cNvSpPr>
              <a:spLocks noChangeArrowheads="1"/>
            </p:cNvSpPr>
            <p:nvPr/>
          </p:nvSpPr>
          <p:spPr bwMode="auto">
            <a:xfrm>
              <a:off x="4339" y="2477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125"/>
            <p:cNvSpPr>
              <a:spLocks noChangeArrowheads="1"/>
            </p:cNvSpPr>
            <p:nvPr/>
          </p:nvSpPr>
          <p:spPr bwMode="auto">
            <a:xfrm>
              <a:off x="4099" y="2141"/>
              <a:ext cx="50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Oval 126"/>
            <p:cNvSpPr>
              <a:spLocks noChangeArrowheads="1"/>
            </p:cNvSpPr>
            <p:nvPr/>
          </p:nvSpPr>
          <p:spPr bwMode="auto">
            <a:xfrm>
              <a:off x="4644" y="2672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Oval 127"/>
            <p:cNvSpPr>
              <a:spLocks noChangeArrowheads="1"/>
            </p:cNvSpPr>
            <p:nvPr/>
          </p:nvSpPr>
          <p:spPr bwMode="auto">
            <a:xfrm>
              <a:off x="4099" y="1709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128"/>
            <p:cNvSpPr>
              <a:spLocks noChangeArrowheads="1"/>
            </p:cNvSpPr>
            <p:nvPr/>
          </p:nvSpPr>
          <p:spPr bwMode="auto">
            <a:xfrm>
              <a:off x="4498" y="2382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Oval 129"/>
            <p:cNvSpPr>
              <a:spLocks noChangeArrowheads="1"/>
            </p:cNvSpPr>
            <p:nvPr/>
          </p:nvSpPr>
          <p:spPr bwMode="auto">
            <a:xfrm>
              <a:off x="4429" y="2483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Oval 130"/>
            <p:cNvSpPr>
              <a:spLocks noChangeArrowheads="1"/>
            </p:cNvSpPr>
            <p:nvPr/>
          </p:nvSpPr>
          <p:spPr bwMode="auto">
            <a:xfrm>
              <a:off x="3670" y="1872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131"/>
            <p:cNvSpPr>
              <a:spLocks noChangeArrowheads="1"/>
            </p:cNvSpPr>
            <p:nvPr/>
          </p:nvSpPr>
          <p:spPr bwMode="auto">
            <a:xfrm>
              <a:off x="4180" y="2086"/>
              <a:ext cx="49" cy="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132"/>
            <p:cNvSpPr>
              <a:spLocks noChangeArrowheads="1"/>
            </p:cNvSpPr>
            <p:nvPr/>
          </p:nvSpPr>
          <p:spPr bwMode="auto">
            <a:xfrm>
              <a:off x="4820" y="2662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33"/>
            <p:cNvSpPr>
              <a:spLocks noChangeArrowheads="1"/>
            </p:cNvSpPr>
            <p:nvPr/>
          </p:nvSpPr>
          <p:spPr bwMode="auto">
            <a:xfrm>
              <a:off x="3641" y="1670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134"/>
            <p:cNvSpPr>
              <a:spLocks noChangeArrowheads="1"/>
            </p:cNvSpPr>
            <p:nvPr/>
          </p:nvSpPr>
          <p:spPr bwMode="auto">
            <a:xfrm>
              <a:off x="4350" y="2323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Oval 135"/>
            <p:cNvSpPr>
              <a:spLocks noChangeArrowheads="1"/>
            </p:cNvSpPr>
            <p:nvPr/>
          </p:nvSpPr>
          <p:spPr bwMode="auto">
            <a:xfrm>
              <a:off x="3758" y="1777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136"/>
            <p:cNvSpPr>
              <a:spLocks noChangeArrowheads="1"/>
            </p:cNvSpPr>
            <p:nvPr/>
          </p:nvSpPr>
          <p:spPr bwMode="auto">
            <a:xfrm>
              <a:off x="3811" y="1613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137"/>
            <p:cNvSpPr>
              <a:spLocks noChangeArrowheads="1"/>
            </p:cNvSpPr>
            <p:nvPr/>
          </p:nvSpPr>
          <p:spPr bwMode="auto">
            <a:xfrm>
              <a:off x="4429" y="2193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138"/>
            <p:cNvSpPr>
              <a:spLocks noChangeArrowheads="1"/>
            </p:cNvSpPr>
            <p:nvPr/>
          </p:nvSpPr>
          <p:spPr bwMode="auto">
            <a:xfrm>
              <a:off x="3832" y="2044"/>
              <a:ext cx="49" cy="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139"/>
            <p:cNvSpPr>
              <a:spLocks noChangeArrowheads="1"/>
            </p:cNvSpPr>
            <p:nvPr/>
          </p:nvSpPr>
          <p:spPr bwMode="auto">
            <a:xfrm>
              <a:off x="3477" y="1890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Oval 140"/>
            <p:cNvSpPr>
              <a:spLocks noChangeArrowheads="1"/>
            </p:cNvSpPr>
            <p:nvPr/>
          </p:nvSpPr>
          <p:spPr bwMode="auto">
            <a:xfrm>
              <a:off x="3379" y="1724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141"/>
            <p:cNvSpPr>
              <a:spLocks noChangeArrowheads="1"/>
            </p:cNvSpPr>
            <p:nvPr/>
          </p:nvSpPr>
          <p:spPr bwMode="auto">
            <a:xfrm>
              <a:off x="4051" y="156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142"/>
            <p:cNvSpPr>
              <a:spLocks noChangeArrowheads="1"/>
            </p:cNvSpPr>
            <p:nvPr/>
          </p:nvSpPr>
          <p:spPr bwMode="auto">
            <a:xfrm>
              <a:off x="3520" y="1565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143"/>
            <p:cNvSpPr>
              <a:spLocks noChangeArrowheads="1"/>
            </p:cNvSpPr>
            <p:nvPr/>
          </p:nvSpPr>
          <p:spPr bwMode="auto">
            <a:xfrm>
              <a:off x="4002" y="1832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Oval 144"/>
            <p:cNvSpPr>
              <a:spLocks noChangeArrowheads="1"/>
            </p:cNvSpPr>
            <p:nvPr/>
          </p:nvSpPr>
          <p:spPr bwMode="auto">
            <a:xfrm>
              <a:off x="3904" y="166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Oval 145"/>
            <p:cNvSpPr>
              <a:spLocks noChangeArrowheads="1"/>
            </p:cNvSpPr>
            <p:nvPr/>
          </p:nvSpPr>
          <p:spPr bwMode="auto">
            <a:xfrm>
              <a:off x="3810" y="1683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146"/>
            <p:cNvSpPr>
              <a:spLocks noChangeArrowheads="1"/>
            </p:cNvSpPr>
            <p:nvPr/>
          </p:nvSpPr>
          <p:spPr bwMode="auto">
            <a:xfrm>
              <a:off x="3712" y="1517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Oval 147"/>
            <p:cNvSpPr>
              <a:spLocks noChangeArrowheads="1"/>
            </p:cNvSpPr>
            <p:nvPr/>
          </p:nvSpPr>
          <p:spPr bwMode="auto">
            <a:xfrm>
              <a:off x="3666" y="2034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148"/>
            <p:cNvSpPr>
              <a:spLocks noChangeArrowheads="1"/>
            </p:cNvSpPr>
            <p:nvPr/>
          </p:nvSpPr>
          <p:spPr bwMode="auto">
            <a:xfrm>
              <a:off x="3568" y="1868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Oval 149"/>
            <p:cNvSpPr>
              <a:spLocks noChangeArrowheads="1"/>
            </p:cNvSpPr>
            <p:nvPr/>
          </p:nvSpPr>
          <p:spPr bwMode="auto">
            <a:xfrm>
              <a:off x="3906" y="2082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Oval 150"/>
            <p:cNvSpPr>
              <a:spLocks noChangeArrowheads="1"/>
            </p:cNvSpPr>
            <p:nvPr/>
          </p:nvSpPr>
          <p:spPr bwMode="auto">
            <a:xfrm>
              <a:off x="3808" y="1916"/>
              <a:ext cx="49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Oval 151"/>
            <p:cNvSpPr>
              <a:spLocks noChangeArrowheads="1"/>
            </p:cNvSpPr>
            <p:nvPr/>
          </p:nvSpPr>
          <p:spPr bwMode="auto">
            <a:xfrm>
              <a:off x="4051" y="2285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Oval 152"/>
            <p:cNvSpPr>
              <a:spLocks noChangeArrowheads="1"/>
            </p:cNvSpPr>
            <p:nvPr/>
          </p:nvSpPr>
          <p:spPr bwMode="auto">
            <a:xfrm>
              <a:off x="4099" y="236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Oval 153"/>
            <p:cNvSpPr>
              <a:spLocks noChangeArrowheads="1"/>
            </p:cNvSpPr>
            <p:nvPr/>
          </p:nvSpPr>
          <p:spPr bwMode="auto">
            <a:xfrm>
              <a:off x="3907" y="223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154"/>
            <p:cNvSpPr>
              <a:spLocks noChangeArrowheads="1"/>
            </p:cNvSpPr>
            <p:nvPr/>
          </p:nvSpPr>
          <p:spPr bwMode="auto">
            <a:xfrm>
              <a:off x="3907" y="236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Oval 155"/>
            <p:cNvSpPr>
              <a:spLocks noChangeArrowheads="1"/>
            </p:cNvSpPr>
            <p:nvPr/>
          </p:nvSpPr>
          <p:spPr bwMode="auto">
            <a:xfrm>
              <a:off x="4003" y="2384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Oval 156"/>
            <p:cNvSpPr>
              <a:spLocks noChangeArrowheads="1"/>
            </p:cNvSpPr>
            <p:nvPr/>
          </p:nvSpPr>
          <p:spPr bwMode="auto">
            <a:xfrm>
              <a:off x="4051" y="2466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Oval 157"/>
            <p:cNvSpPr>
              <a:spLocks noChangeArrowheads="1"/>
            </p:cNvSpPr>
            <p:nvPr/>
          </p:nvSpPr>
          <p:spPr bwMode="auto">
            <a:xfrm>
              <a:off x="3859" y="2466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Oval 158"/>
            <p:cNvSpPr>
              <a:spLocks noChangeArrowheads="1"/>
            </p:cNvSpPr>
            <p:nvPr/>
          </p:nvSpPr>
          <p:spPr bwMode="auto">
            <a:xfrm>
              <a:off x="4147" y="2528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Oval 159"/>
            <p:cNvSpPr>
              <a:spLocks noChangeArrowheads="1"/>
            </p:cNvSpPr>
            <p:nvPr/>
          </p:nvSpPr>
          <p:spPr bwMode="auto">
            <a:xfrm>
              <a:off x="4147" y="247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Oval 160"/>
            <p:cNvSpPr>
              <a:spLocks noChangeArrowheads="1"/>
            </p:cNvSpPr>
            <p:nvPr/>
          </p:nvSpPr>
          <p:spPr bwMode="auto">
            <a:xfrm>
              <a:off x="4003" y="2610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Oval 161"/>
            <p:cNvSpPr>
              <a:spLocks noChangeArrowheads="1"/>
            </p:cNvSpPr>
            <p:nvPr/>
          </p:nvSpPr>
          <p:spPr bwMode="auto">
            <a:xfrm>
              <a:off x="4051" y="2765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162"/>
            <p:cNvSpPr>
              <a:spLocks noChangeArrowheads="1"/>
            </p:cNvSpPr>
            <p:nvPr/>
          </p:nvSpPr>
          <p:spPr bwMode="auto">
            <a:xfrm>
              <a:off x="3955" y="2562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163"/>
            <p:cNvSpPr>
              <a:spLocks noChangeArrowheads="1"/>
            </p:cNvSpPr>
            <p:nvPr/>
          </p:nvSpPr>
          <p:spPr bwMode="auto">
            <a:xfrm>
              <a:off x="4099" y="262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Oval 164"/>
            <p:cNvSpPr>
              <a:spLocks noChangeArrowheads="1"/>
            </p:cNvSpPr>
            <p:nvPr/>
          </p:nvSpPr>
          <p:spPr bwMode="auto">
            <a:xfrm>
              <a:off x="3811" y="218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Oval 165"/>
            <p:cNvSpPr>
              <a:spLocks noChangeArrowheads="1"/>
            </p:cNvSpPr>
            <p:nvPr/>
          </p:nvSpPr>
          <p:spPr bwMode="auto">
            <a:xfrm>
              <a:off x="3859" y="227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166"/>
            <p:cNvSpPr>
              <a:spLocks noChangeArrowheads="1"/>
            </p:cNvSpPr>
            <p:nvPr/>
          </p:nvSpPr>
          <p:spPr bwMode="auto">
            <a:xfrm>
              <a:off x="3667" y="227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167"/>
            <p:cNvSpPr>
              <a:spLocks noChangeArrowheads="1"/>
            </p:cNvSpPr>
            <p:nvPr/>
          </p:nvSpPr>
          <p:spPr bwMode="auto">
            <a:xfrm>
              <a:off x="3763" y="2288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Oval 168"/>
            <p:cNvSpPr>
              <a:spLocks noChangeArrowheads="1"/>
            </p:cNvSpPr>
            <p:nvPr/>
          </p:nvSpPr>
          <p:spPr bwMode="auto">
            <a:xfrm>
              <a:off x="3811" y="2370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Oval 169"/>
            <p:cNvSpPr>
              <a:spLocks noChangeArrowheads="1"/>
            </p:cNvSpPr>
            <p:nvPr/>
          </p:nvSpPr>
          <p:spPr bwMode="auto">
            <a:xfrm>
              <a:off x="3715" y="242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170"/>
            <p:cNvSpPr>
              <a:spLocks noChangeArrowheads="1"/>
            </p:cNvSpPr>
            <p:nvPr/>
          </p:nvSpPr>
          <p:spPr bwMode="auto">
            <a:xfrm>
              <a:off x="4386" y="190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171"/>
            <p:cNvSpPr>
              <a:spLocks noChangeArrowheads="1"/>
            </p:cNvSpPr>
            <p:nvPr/>
          </p:nvSpPr>
          <p:spPr bwMode="auto">
            <a:xfrm>
              <a:off x="4579" y="194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Oval 172"/>
            <p:cNvSpPr>
              <a:spLocks noChangeArrowheads="1"/>
            </p:cNvSpPr>
            <p:nvPr/>
          </p:nvSpPr>
          <p:spPr bwMode="auto">
            <a:xfrm>
              <a:off x="4242" y="1983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173"/>
            <p:cNvSpPr>
              <a:spLocks noChangeArrowheads="1"/>
            </p:cNvSpPr>
            <p:nvPr/>
          </p:nvSpPr>
          <p:spPr bwMode="auto">
            <a:xfrm>
              <a:off x="4530" y="199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Oval 174"/>
            <p:cNvSpPr>
              <a:spLocks noChangeArrowheads="1"/>
            </p:cNvSpPr>
            <p:nvPr/>
          </p:nvSpPr>
          <p:spPr bwMode="auto">
            <a:xfrm>
              <a:off x="4578" y="207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Oval 175"/>
            <p:cNvSpPr>
              <a:spLocks noChangeArrowheads="1"/>
            </p:cNvSpPr>
            <p:nvPr/>
          </p:nvSpPr>
          <p:spPr bwMode="auto">
            <a:xfrm>
              <a:off x="4386" y="207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Oval 176"/>
            <p:cNvSpPr>
              <a:spLocks noChangeArrowheads="1"/>
            </p:cNvSpPr>
            <p:nvPr/>
          </p:nvSpPr>
          <p:spPr bwMode="auto">
            <a:xfrm>
              <a:off x="4626" y="199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Oval 177"/>
            <p:cNvSpPr>
              <a:spLocks noChangeArrowheads="1"/>
            </p:cNvSpPr>
            <p:nvPr/>
          </p:nvSpPr>
          <p:spPr bwMode="auto">
            <a:xfrm>
              <a:off x="4674" y="207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Oval 178"/>
            <p:cNvSpPr>
              <a:spLocks noChangeArrowheads="1"/>
            </p:cNvSpPr>
            <p:nvPr/>
          </p:nvSpPr>
          <p:spPr bwMode="auto">
            <a:xfrm>
              <a:off x="4482" y="207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Oval 179"/>
            <p:cNvSpPr>
              <a:spLocks noChangeArrowheads="1"/>
            </p:cNvSpPr>
            <p:nvPr/>
          </p:nvSpPr>
          <p:spPr bwMode="auto">
            <a:xfrm>
              <a:off x="4482" y="188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Oval 180"/>
            <p:cNvSpPr>
              <a:spLocks noChangeArrowheads="1"/>
            </p:cNvSpPr>
            <p:nvPr/>
          </p:nvSpPr>
          <p:spPr bwMode="auto">
            <a:xfrm>
              <a:off x="4387" y="1709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Oval 181"/>
            <p:cNvSpPr>
              <a:spLocks noChangeArrowheads="1"/>
            </p:cNvSpPr>
            <p:nvPr/>
          </p:nvSpPr>
          <p:spPr bwMode="auto">
            <a:xfrm>
              <a:off x="4435" y="179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Oval 182"/>
            <p:cNvSpPr>
              <a:spLocks noChangeArrowheads="1"/>
            </p:cNvSpPr>
            <p:nvPr/>
          </p:nvSpPr>
          <p:spPr bwMode="auto">
            <a:xfrm>
              <a:off x="4243" y="179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Oval 183"/>
            <p:cNvSpPr>
              <a:spLocks noChangeArrowheads="1"/>
            </p:cNvSpPr>
            <p:nvPr/>
          </p:nvSpPr>
          <p:spPr bwMode="auto">
            <a:xfrm>
              <a:off x="4339" y="1757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184"/>
            <p:cNvSpPr>
              <a:spLocks noChangeArrowheads="1"/>
            </p:cNvSpPr>
            <p:nvPr/>
          </p:nvSpPr>
          <p:spPr bwMode="auto">
            <a:xfrm>
              <a:off x="4483" y="1890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85"/>
            <p:cNvSpPr>
              <a:spLocks noChangeArrowheads="1"/>
            </p:cNvSpPr>
            <p:nvPr/>
          </p:nvSpPr>
          <p:spPr bwMode="auto">
            <a:xfrm>
              <a:off x="4291" y="1890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Oval 186"/>
            <p:cNvSpPr>
              <a:spLocks noChangeArrowheads="1"/>
            </p:cNvSpPr>
            <p:nvPr/>
          </p:nvSpPr>
          <p:spPr bwMode="auto">
            <a:xfrm>
              <a:off x="4291" y="1661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Oval 187"/>
            <p:cNvSpPr>
              <a:spLocks noChangeArrowheads="1"/>
            </p:cNvSpPr>
            <p:nvPr/>
          </p:nvSpPr>
          <p:spPr bwMode="auto">
            <a:xfrm>
              <a:off x="4482" y="1743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188"/>
            <p:cNvSpPr>
              <a:spLocks noChangeArrowheads="1"/>
            </p:cNvSpPr>
            <p:nvPr/>
          </p:nvSpPr>
          <p:spPr bwMode="auto">
            <a:xfrm>
              <a:off x="4771" y="2082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Oval 189"/>
            <p:cNvSpPr>
              <a:spLocks noChangeArrowheads="1"/>
            </p:cNvSpPr>
            <p:nvPr/>
          </p:nvSpPr>
          <p:spPr bwMode="auto">
            <a:xfrm>
              <a:off x="4626" y="1935"/>
              <a:ext cx="49" cy="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Oval 190"/>
            <p:cNvSpPr>
              <a:spLocks noChangeArrowheads="1"/>
            </p:cNvSpPr>
            <p:nvPr/>
          </p:nvSpPr>
          <p:spPr bwMode="auto">
            <a:xfrm>
              <a:off x="4431" y="2669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Oval 191"/>
            <p:cNvSpPr>
              <a:spLocks noChangeArrowheads="1"/>
            </p:cNvSpPr>
            <p:nvPr/>
          </p:nvSpPr>
          <p:spPr bwMode="auto">
            <a:xfrm>
              <a:off x="4530" y="2704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Oval 192"/>
            <p:cNvSpPr>
              <a:spLocks noChangeArrowheads="1"/>
            </p:cNvSpPr>
            <p:nvPr/>
          </p:nvSpPr>
          <p:spPr bwMode="auto">
            <a:xfrm>
              <a:off x="4408" y="2645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Oval 193"/>
            <p:cNvSpPr>
              <a:spLocks noChangeArrowheads="1"/>
            </p:cNvSpPr>
            <p:nvPr/>
          </p:nvSpPr>
          <p:spPr bwMode="auto">
            <a:xfrm>
              <a:off x="4719" y="2813"/>
              <a:ext cx="50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Oval 194"/>
            <p:cNvSpPr>
              <a:spLocks noChangeArrowheads="1"/>
            </p:cNvSpPr>
            <p:nvPr/>
          </p:nvSpPr>
          <p:spPr bwMode="auto">
            <a:xfrm>
              <a:off x="4818" y="2848"/>
              <a:ext cx="49" cy="6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Oval 195"/>
            <p:cNvSpPr>
              <a:spLocks noChangeArrowheads="1"/>
            </p:cNvSpPr>
            <p:nvPr/>
          </p:nvSpPr>
          <p:spPr bwMode="auto">
            <a:xfrm>
              <a:off x="4696" y="2789"/>
              <a:ext cx="48" cy="5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Group 196"/>
          <p:cNvGrpSpPr>
            <a:grpSpLocks/>
          </p:cNvGrpSpPr>
          <p:nvPr/>
        </p:nvGrpSpPr>
        <p:grpSpPr bwMode="auto">
          <a:xfrm>
            <a:off x="3886200" y="1718329"/>
            <a:ext cx="1371600" cy="1295400"/>
            <a:chOff x="2496" y="2400"/>
            <a:chExt cx="864" cy="816"/>
          </a:xfrm>
        </p:grpSpPr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546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98"/>
            <p:cNvSpPr>
              <a:spLocks noChangeShapeType="1"/>
            </p:cNvSpPr>
            <p:nvPr/>
          </p:nvSpPr>
          <p:spPr bwMode="auto">
            <a:xfrm>
              <a:off x="2672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>
              <a:off x="2799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926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01"/>
            <p:cNvSpPr>
              <a:spLocks noChangeShapeType="1"/>
            </p:cNvSpPr>
            <p:nvPr/>
          </p:nvSpPr>
          <p:spPr bwMode="auto">
            <a:xfrm>
              <a:off x="3054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>
              <a:off x="3181" y="3188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3307" y="3188"/>
              <a:ext cx="1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04"/>
            <p:cNvSpPr>
              <a:spLocks noChangeShapeType="1"/>
            </p:cNvSpPr>
            <p:nvPr/>
          </p:nvSpPr>
          <p:spPr bwMode="auto">
            <a:xfrm flipH="1">
              <a:off x="2496" y="3137"/>
              <a:ext cx="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H="1">
              <a:off x="2496" y="3015"/>
              <a:ext cx="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 flipH="1">
              <a:off x="2496" y="2893"/>
              <a:ext cx="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07"/>
            <p:cNvSpPr>
              <a:spLocks noChangeShapeType="1"/>
            </p:cNvSpPr>
            <p:nvPr/>
          </p:nvSpPr>
          <p:spPr bwMode="auto">
            <a:xfrm flipH="1">
              <a:off x="2496" y="2771"/>
              <a:ext cx="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H="1">
              <a:off x="2496" y="2650"/>
              <a:ext cx="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 flipH="1">
              <a:off x="2496" y="2528"/>
              <a:ext cx="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10"/>
            <p:cNvSpPr>
              <a:spLocks noChangeShapeType="1"/>
            </p:cNvSpPr>
            <p:nvPr/>
          </p:nvSpPr>
          <p:spPr bwMode="auto">
            <a:xfrm flipH="1">
              <a:off x="2496" y="2403"/>
              <a:ext cx="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>
              <a:off x="2536" y="3188"/>
              <a:ext cx="7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 flipV="1">
              <a:off x="2523" y="2403"/>
              <a:ext cx="0" cy="7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13"/>
            <p:cNvSpPr>
              <a:spLocks noChangeShapeType="1"/>
            </p:cNvSpPr>
            <p:nvPr/>
          </p:nvSpPr>
          <p:spPr bwMode="auto">
            <a:xfrm flipV="1">
              <a:off x="2925" y="2400"/>
              <a:ext cx="0" cy="79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>
              <a:off x="2522" y="2771"/>
              <a:ext cx="83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Oval 215"/>
            <p:cNvSpPr>
              <a:spLocks noChangeArrowheads="1"/>
            </p:cNvSpPr>
            <p:nvPr/>
          </p:nvSpPr>
          <p:spPr bwMode="auto">
            <a:xfrm>
              <a:off x="2951" y="2719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Oval 216"/>
            <p:cNvSpPr>
              <a:spLocks noChangeArrowheads="1"/>
            </p:cNvSpPr>
            <p:nvPr/>
          </p:nvSpPr>
          <p:spPr bwMode="auto">
            <a:xfrm>
              <a:off x="2969" y="2677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Oval 217"/>
            <p:cNvSpPr>
              <a:spLocks noChangeArrowheads="1"/>
            </p:cNvSpPr>
            <p:nvPr/>
          </p:nvSpPr>
          <p:spPr bwMode="auto">
            <a:xfrm>
              <a:off x="2900" y="2813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Oval 218"/>
            <p:cNvSpPr>
              <a:spLocks noChangeArrowheads="1"/>
            </p:cNvSpPr>
            <p:nvPr/>
          </p:nvSpPr>
          <p:spPr bwMode="auto">
            <a:xfrm>
              <a:off x="3072" y="2496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219"/>
            <p:cNvSpPr>
              <a:spLocks noChangeArrowheads="1"/>
            </p:cNvSpPr>
            <p:nvPr/>
          </p:nvSpPr>
          <p:spPr bwMode="auto">
            <a:xfrm>
              <a:off x="3134" y="2925"/>
              <a:ext cx="19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Oval 220"/>
            <p:cNvSpPr>
              <a:spLocks noChangeArrowheads="1"/>
            </p:cNvSpPr>
            <p:nvPr/>
          </p:nvSpPr>
          <p:spPr bwMode="auto">
            <a:xfrm>
              <a:off x="3040" y="2966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Oval 221"/>
            <p:cNvSpPr>
              <a:spLocks noChangeArrowheads="1"/>
            </p:cNvSpPr>
            <p:nvPr/>
          </p:nvSpPr>
          <p:spPr bwMode="auto">
            <a:xfrm>
              <a:off x="2688" y="2880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Oval 222"/>
            <p:cNvSpPr>
              <a:spLocks noChangeArrowheads="1"/>
            </p:cNvSpPr>
            <p:nvPr/>
          </p:nvSpPr>
          <p:spPr bwMode="auto">
            <a:xfrm>
              <a:off x="2656" y="241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Oval 223"/>
            <p:cNvSpPr>
              <a:spLocks noChangeArrowheads="1"/>
            </p:cNvSpPr>
            <p:nvPr/>
          </p:nvSpPr>
          <p:spPr bwMode="auto">
            <a:xfrm>
              <a:off x="2930" y="2844"/>
              <a:ext cx="19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Oval 224"/>
            <p:cNvSpPr>
              <a:spLocks noChangeArrowheads="1"/>
            </p:cNvSpPr>
            <p:nvPr/>
          </p:nvSpPr>
          <p:spPr bwMode="auto">
            <a:xfrm>
              <a:off x="2958" y="2786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Oval 225"/>
            <p:cNvSpPr>
              <a:spLocks noChangeArrowheads="1"/>
            </p:cNvSpPr>
            <p:nvPr/>
          </p:nvSpPr>
          <p:spPr bwMode="auto">
            <a:xfrm>
              <a:off x="3028" y="2820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Oval 226"/>
            <p:cNvSpPr>
              <a:spLocks noChangeArrowheads="1"/>
            </p:cNvSpPr>
            <p:nvPr/>
          </p:nvSpPr>
          <p:spPr bwMode="auto">
            <a:xfrm>
              <a:off x="3168" y="2832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Oval 227"/>
            <p:cNvSpPr>
              <a:spLocks noChangeArrowheads="1"/>
            </p:cNvSpPr>
            <p:nvPr/>
          </p:nvSpPr>
          <p:spPr bwMode="auto">
            <a:xfrm>
              <a:off x="2640" y="3024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Oval 228"/>
            <p:cNvSpPr>
              <a:spLocks noChangeArrowheads="1"/>
            </p:cNvSpPr>
            <p:nvPr/>
          </p:nvSpPr>
          <p:spPr bwMode="auto">
            <a:xfrm>
              <a:off x="2884" y="2651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Oval 229"/>
            <p:cNvSpPr>
              <a:spLocks noChangeArrowheads="1"/>
            </p:cNvSpPr>
            <p:nvPr/>
          </p:nvSpPr>
          <p:spPr bwMode="auto">
            <a:xfrm>
              <a:off x="2730" y="2709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Oval 230"/>
            <p:cNvSpPr>
              <a:spLocks noChangeArrowheads="1"/>
            </p:cNvSpPr>
            <p:nvPr/>
          </p:nvSpPr>
          <p:spPr bwMode="auto">
            <a:xfrm>
              <a:off x="2949" y="2963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Oval 231"/>
            <p:cNvSpPr>
              <a:spLocks noChangeArrowheads="1"/>
            </p:cNvSpPr>
            <p:nvPr/>
          </p:nvSpPr>
          <p:spPr bwMode="auto">
            <a:xfrm>
              <a:off x="3095" y="2998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Oval 232"/>
            <p:cNvSpPr>
              <a:spLocks noChangeArrowheads="1"/>
            </p:cNvSpPr>
            <p:nvPr/>
          </p:nvSpPr>
          <p:spPr bwMode="auto">
            <a:xfrm>
              <a:off x="2898" y="259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Oval 233"/>
            <p:cNvSpPr>
              <a:spLocks noChangeArrowheads="1"/>
            </p:cNvSpPr>
            <p:nvPr/>
          </p:nvSpPr>
          <p:spPr bwMode="auto">
            <a:xfrm>
              <a:off x="3223" y="3059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Oval 234"/>
            <p:cNvSpPr>
              <a:spLocks noChangeArrowheads="1"/>
            </p:cNvSpPr>
            <p:nvPr/>
          </p:nvSpPr>
          <p:spPr bwMode="auto">
            <a:xfrm>
              <a:off x="2832" y="253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Oval 235"/>
            <p:cNvSpPr>
              <a:spLocks noChangeArrowheads="1"/>
            </p:cNvSpPr>
            <p:nvPr/>
          </p:nvSpPr>
          <p:spPr bwMode="auto">
            <a:xfrm>
              <a:off x="2613" y="2547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Oval 236"/>
            <p:cNvSpPr>
              <a:spLocks noChangeArrowheads="1"/>
            </p:cNvSpPr>
            <p:nvPr/>
          </p:nvSpPr>
          <p:spPr bwMode="auto">
            <a:xfrm>
              <a:off x="3024" y="244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237"/>
            <p:cNvSpPr>
              <a:spLocks noChangeArrowheads="1"/>
            </p:cNvSpPr>
            <p:nvPr/>
          </p:nvSpPr>
          <p:spPr bwMode="auto">
            <a:xfrm>
              <a:off x="3145" y="2987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Oval 238"/>
            <p:cNvSpPr>
              <a:spLocks noChangeArrowheads="1"/>
            </p:cNvSpPr>
            <p:nvPr/>
          </p:nvSpPr>
          <p:spPr bwMode="auto">
            <a:xfrm>
              <a:off x="2776" y="2577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Oval 239"/>
            <p:cNvSpPr>
              <a:spLocks noChangeArrowheads="1"/>
            </p:cNvSpPr>
            <p:nvPr/>
          </p:nvSpPr>
          <p:spPr bwMode="auto">
            <a:xfrm>
              <a:off x="2988" y="2868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Oval 240"/>
            <p:cNvSpPr>
              <a:spLocks noChangeArrowheads="1"/>
            </p:cNvSpPr>
            <p:nvPr/>
          </p:nvSpPr>
          <p:spPr bwMode="auto">
            <a:xfrm>
              <a:off x="3168" y="2880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Oval 241"/>
            <p:cNvSpPr>
              <a:spLocks noChangeArrowheads="1"/>
            </p:cNvSpPr>
            <p:nvPr/>
          </p:nvSpPr>
          <p:spPr bwMode="auto">
            <a:xfrm>
              <a:off x="2922" y="2783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Oval 242"/>
            <p:cNvSpPr>
              <a:spLocks noChangeArrowheads="1"/>
            </p:cNvSpPr>
            <p:nvPr/>
          </p:nvSpPr>
          <p:spPr bwMode="auto">
            <a:xfrm>
              <a:off x="2832" y="2719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Oval 243"/>
            <p:cNvSpPr>
              <a:spLocks noChangeArrowheads="1"/>
            </p:cNvSpPr>
            <p:nvPr/>
          </p:nvSpPr>
          <p:spPr bwMode="auto">
            <a:xfrm>
              <a:off x="2930" y="2916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Oval 244"/>
            <p:cNvSpPr>
              <a:spLocks noChangeArrowheads="1"/>
            </p:cNvSpPr>
            <p:nvPr/>
          </p:nvSpPr>
          <p:spPr bwMode="auto">
            <a:xfrm>
              <a:off x="3083" y="2898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Oval 245"/>
            <p:cNvSpPr>
              <a:spLocks noChangeArrowheads="1"/>
            </p:cNvSpPr>
            <p:nvPr/>
          </p:nvSpPr>
          <p:spPr bwMode="auto">
            <a:xfrm>
              <a:off x="2850" y="2682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Oval 246"/>
            <p:cNvSpPr>
              <a:spLocks noChangeArrowheads="1"/>
            </p:cNvSpPr>
            <p:nvPr/>
          </p:nvSpPr>
          <p:spPr bwMode="auto">
            <a:xfrm>
              <a:off x="3072" y="2544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Oval 247"/>
            <p:cNvSpPr>
              <a:spLocks noChangeArrowheads="1"/>
            </p:cNvSpPr>
            <p:nvPr/>
          </p:nvSpPr>
          <p:spPr bwMode="auto">
            <a:xfrm>
              <a:off x="3073" y="2816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Oval 248"/>
            <p:cNvSpPr>
              <a:spLocks noChangeArrowheads="1"/>
            </p:cNvSpPr>
            <p:nvPr/>
          </p:nvSpPr>
          <p:spPr bwMode="auto">
            <a:xfrm>
              <a:off x="3120" y="2640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Oval 249"/>
            <p:cNvSpPr>
              <a:spLocks noChangeArrowheads="1"/>
            </p:cNvSpPr>
            <p:nvPr/>
          </p:nvSpPr>
          <p:spPr bwMode="auto">
            <a:xfrm>
              <a:off x="2969" y="2916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Oval 250"/>
            <p:cNvSpPr>
              <a:spLocks noChangeArrowheads="1"/>
            </p:cNvSpPr>
            <p:nvPr/>
          </p:nvSpPr>
          <p:spPr bwMode="auto">
            <a:xfrm>
              <a:off x="2640" y="2688"/>
              <a:ext cx="21" cy="2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Oval 251"/>
            <p:cNvSpPr>
              <a:spLocks noChangeArrowheads="1"/>
            </p:cNvSpPr>
            <p:nvPr/>
          </p:nvSpPr>
          <p:spPr bwMode="auto">
            <a:xfrm>
              <a:off x="3093" y="3013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Oval 252"/>
            <p:cNvSpPr>
              <a:spLocks noChangeArrowheads="1"/>
            </p:cNvSpPr>
            <p:nvPr/>
          </p:nvSpPr>
          <p:spPr bwMode="auto">
            <a:xfrm>
              <a:off x="2871" y="2534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Oval 253"/>
            <p:cNvSpPr>
              <a:spLocks noChangeArrowheads="1"/>
            </p:cNvSpPr>
            <p:nvPr/>
          </p:nvSpPr>
          <p:spPr bwMode="auto">
            <a:xfrm>
              <a:off x="3034" y="2868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Oval 254"/>
            <p:cNvSpPr>
              <a:spLocks noChangeArrowheads="1"/>
            </p:cNvSpPr>
            <p:nvPr/>
          </p:nvSpPr>
          <p:spPr bwMode="auto">
            <a:xfrm>
              <a:off x="3006" y="2919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Oval 255"/>
            <p:cNvSpPr>
              <a:spLocks noChangeArrowheads="1"/>
            </p:cNvSpPr>
            <p:nvPr/>
          </p:nvSpPr>
          <p:spPr bwMode="auto">
            <a:xfrm>
              <a:off x="2696" y="2615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Oval 256"/>
            <p:cNvSpPr>
              <a:spLocks noChangeArrowheads="1"/>
            </p:cNvSpPr>
            <p:nvPr/>
          </p:nvSpPr>
          <p:spPr bwMode="auto">
            <a:xfrm>
              <a:off x="2904" y="2721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Oval 257"/>
            <p:cNvSpPr>
              <a:spLocks noChangeArrowheads="1"/>
            </p:cNvSpPr>
            <p:nvPr/>
          </p:nvSpPr>
          <p:spPr bwMode="auto">
            <a:xfrm>
              <a:off x="3165" y="3008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Oval 258"/>
            <p:cNvSpPr>
              <a:spLocks noChangeArrowheads="1"/>
            </p:cNvSpPr>
            <p:nvPr/>
          </p:nvSpPr>
          <p:spPr bwMode="auto">
            <a:xfrm>
              <a:off x="2685" y="251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Oval 259"/>
            <p:cNvSpPr>
              <a:spLocks noChangeArrowheads="1"/>
            </p:cNvSpPr>
            <p:nvPr/>
          </p:nvSpPr>
          <p:spPr bwMode="auto">
            <a:xfrm>
              <a:off x="2973" y="2839"/>
              <a:ext cx="21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Oval 260"/>
            <p:cNvSpPr>
              <a:spLocks noChangeArrowheads="1"/>
            </p:cNvSpPr>
            <p:nvPr/>
          </p:nvSpPr>
          <p:spPr bwMode="auto">
            <a:xfrm>
              <a:off x="2732" y="2568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Oval 261"/>
            <p:cNvSpPr>
              <a:spLocks noChangeArrowheads="1"/>
            </p:cNvSpPr>
            <p:nvPr/>
          </p:nvSpPr>
          <p:spPr bwMode="auto">
            <a:xfrm>
              <a:off x="3120" y="2496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Oval 262"/>
            <p:cNvSpPr>
              <a:spLocks noChangeArrowheads="1"/>
            </p:cNvSpPr>
            <p:nvPr/>
          </p:nvSpPr>
          <p:spPr bwMode="auto">
            <a:xfrm>
              <a:off x="3006" y="277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Oval 263"/>
            <p:cNvSpPr>
              <a:spLocks noChangeArrowheads="1"/>
            </p:cNvSpPr>
            <p:nvPr/>
          </p:nvSpPr>
          <p:spPr bwMode="auto">
            <a:xfrm>
              <a:off x="3120" y="2592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Oval 264"/>
            <p:cNvSpPr>
              <a:spLocks noChangeArrowheads="1"/>
            </p:cNvSpPr>
            <p:nvPr/>
          </p:nvSpPr>
          <p:spPr bwMode="auto">
            <a:xfrm>
              <a:off x="2618" y="2624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Oval 265"/>
            <p:cNvSpPr>
              <a:spLocks noChangeArrowheads="1"/>
            </p:cNvSpPr>
            <p:nvPr/>
          </p:nvSpPr>
          <p:spPr bwMode="auto">
            <a:xfrm>
              <a:off x="2578" y="2541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Oval 266"/>
            <p:cNvSpPr>
              <a:spLocks noChangeArrowheads="1"/>
            </p:cNvSpPr>
            <p:nvPr/>
          </p:nvSpPr>
          <p:spPr bwMode="auto">
            <a:xfrm>
              <a:off x="2852" y="2462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267"/>
            <p:cNvSpPr>
              <a:spLocks noChangeArrowheads="1"/>
            </p:cNvSpPr>
            <p:nvPr/>
          </p:nvSpPr>
          <p:spPr bwMode="auto">
            <a:xfrm>
              <a:off x="2635" y="2462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Oval 268"/>
            <p:cNvSpPr>
              <a:spLocks noChangeArrowheads="1"/>
            </p:cNvSpPr>
            <p:nvPr/>
          </p:nvSpPr>
          <p:spPr bwMode="auto">
            <a:xfrm>
              <a:off x="2832" y="2595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Oval 269"/>
            <p:cNvSpPr>
              <a:spLocks noChangeArrowheads="1"/>
            </p:cNvSpPr>
            <p:nvPr/>
          </p:nvSpPr>
          <p:spPr bwMode="auto">
            <a:xfrm>
              <a:off x="2792" y="2512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Oval 270"/>
            <p:cNvSpPr>
              <a:spLocks noChangeArrowheads="1"/>
            </p:cNvSpPr>
            <p:nvPr/>
          </p:nvSpPr>
          <p:spPr bwMode="auto">
            <a:xfrm>
              <a:off x="2753" y="2521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Oval 271"/>
            <p:cNvSpPr>
              <a:spLocks noChangeArrowheads="1"/>
            </p:cNvSpPr>
            <p:nvPr/>
          </p:nvSpPr>
          <p:spPr bwMode="auto">
            <a:xfrm>
              <a:off x="2714" y="2438"/>
              <a:ext cx="19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Oval 272"/>
            <p:cNvSpPr>
              <a:spLocks noChangeArrowheads="1"/>
            </p:cNvSpPr>
            <p:nvPr/>
          </p:nvSpPr>
          <p:spPr bwMode="auto">
            <a:xfrm>
              <a:off x="2695" y="2695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Oval 273"/>
            <p:cNvSpPr>
              <a:spLocks noChangeArrowheads="1"/>
            </p:cNvSpPr>
            <p:nvPr/>
          </p:nvSpPr>
          <p:spPr bwMode="auto">
            <a:xfrm>
              <a:off x="2655" y="2613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Oval 274"/>
            <p:cNvSpPr>
              <a:spLocks noChangeArrowheads="1"/>
            </p:cNvSpPr>
            <p:nvPr/>
          </p:nvSpPr>
          <p:spPr bwMode="auto">
            <a:xfrm>
              <a:off x="2793" y="2719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Oval 275"/>
            <p:cNvSpPr>
              <a:spLocks noChangeArrowheads="1"/>
            </p:cNvSpPr>
            <p:nvPr/>
          </p:nvSpPr>
          <p:spPr bwMode="auto">
            <a:xfrm>
              <a:off x="2753" y="2637"/>
              <a:ext cx="20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Oval 276"/>
            <p:cNvSpPr>
              <a:spLocks noChangeArrowheads="1"/>
            </p:cNvSpPr>
            <p:nvPr/>
          </p:nvSpPr>
          <p:spPr bwMode="auto">
            <a:xfrm>
              <a:off x="2852" y="2820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Oval 277"/>
            <p:cNvSpPr>
              <a:spLocks noChangeArrowheads="1"/>
            </p:cNvSpPr>
            <p:nvPr/>
          </p:nvSpPr>
          <p:spPr bwMode="auto">
            <a:xfrm>
              <a:off x="2871" y="2861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Oval 278"/>
            <p:cNvSpPr>
              <a:spLocks noChangeArrowheads="1"/>
            </p:cNvSpPr>
            <p:nvPr/>
          </p:nvSpPr>
          <p:spPr bwMode="auto">
            <a:xfrm>
              <a:off x="2793" y="2796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Oval 279"/>
            <p:cNvSpPr>
              <a:spLocks noChangeArrowheads="1"/>
            </p:cNvSpPr>
            <p:nvPr/>
          </p:nvSpPr>
          <p:spPr bwMode="auto">
            <a:xfrm>
              <a:off x="2793" y="2861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Oval 280"/>
            <p:cNvSpPr>
              <a:spLocks noChangeArrowheads="1"/>
            </p:cNvSpPr>
            <p:nvPr/>
          </p:nvSpPr>
          <p:spPr bwMode="auto">
            <a:xfrm>
              <a:off x="2688" y="2928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Oval 281"/>
            <p:cNvSpPr>
              <a:spLocks noChangeArrowheads="1"/>
            </p:cNvSpPr>
            <p:nvPr/>
          </p:nvSpPr>
          <p:spPr bwMode="auto">
            <a:xfrm>
              <a:off x="2852" y="2910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Oval 282"/>
            <p:cNvSpPr>
              <a:spLocks noChangeArrowheads="1"/>
            </p:cNvSpPr>
            <p:nvPr/>
          </p:nvSpPr>
          <p:spPr bwMode="auto">
            <a:xfrm>
              <a:off x="2773" y="2910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Oval 283"/>
            <p:cNvSpPr>
              <a:spLocks noChangeArrowheads="1"/>
            </p:cNvSpPr>
            <p:nvPr/>
          </p:nvSpPr>
          <p:spPr bwMode="auto">
            <a:xfrm>
              <a:off x="2891" y="2941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Oval 284"/>
            <p:cNvSpPr>
              <a:spLocks noChangeArrowheads="1"/>
            </p:cNvSpPr>
            <p:nvPr/>
          </p:nvSpPr>
          <p:spPr bwMode="auto">
            <a:xfrm>
              <a:off x="2736" y="2976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Oval 285"/>
            <p:cNvSpPr>
              <a:spLocks noChangeArrowheads="1"/>
            </p:cNvSpPr>
            <p:nvPr/>
          </p:nvSpPr>
          <p:spPr bwMode="auto">
            <a:xfrm>
              <a:off x="2832" y="2982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Oval 286"/>
            <p:cNvSpPr>
              <a:spLocks noChangeArrowheads="1"/>
            </p:cNvSpPr>
            <p:nvPr/>
          </p:nvSpPr>
          <p:spPr bwMode="auto">
            <a:xfrm>
              <a:off x="2852" y="3059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Oval 287"/>
            <p:cNvSpPr>
              <a:spLocks noChangeArrowheads="1"/>
            </p:cNvSpPr>
            <p:nvPr/>
          </p:nvSpPr>
          <p:spPr bwMode="auto">
            <a:xfrm>
              <a:off x="2813" y="2958"/>
              <a:ext cx="19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Oval 288"/>
            <p:cNvSpPr>
              <a:spLocks noChangeArrowheads="1"/>
            </p:cNvSpPr>
            <p:nvPr/>
          </p:nvSpPr>
          <p:spPr bwMode="auto">
            <a:xfrm>
              <a:off x="2871" y="2987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Oval 289"/>
            <p:cNvSpPr>
              <a:spLocks noChangeArrowheads="1"/>
            </p:cNvSpPr>
            <p:nvPr/>
          </p:nvSpPr>
          <p:spPr bwMode="auto">
            <a:xfrm>
              <a:off x="2754" y="2772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Oval 290"/>
            <p:cNvSpPr>
              <a:spLocks noChangeArrowheads="1"/>
            </p:cNvSpPr>
            <p:nvPr/>
          </p:nvSpPr>
          <p:spPr bwMode="auto">
            <a:xfrm>
              <a:off x="2784" y="3024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Oval 291"/>
            <p:cNvSpPr>
              <a:spLocks noChangeArrowheads="1"/>
            </p:cNvSpPr>
            <p:nvPr/>
          </p:nvSpPr>
          <p:spPr bwMode="auto">
            <a:xfrm>
              <a:off x="2695" y="2813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Oval 292"/>
            <p:cNvSpPr>
              <a:spLocks noChangeArrowheads="1"/>
            </p:cNvSpPr>
            <p:nvPr/>
          </p:nvSpPr>
          <p:spPr bwMode="auto">
            <a:xfrm>
              <a:off x="2734" y="2822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Oval 293"/>
            <p:cNvSpPr>
              <a:spLocks noChangeArrowheads="1"/>
            </p:cNvSpPr>
            <p:nvPr/>
          </p:nvSpPr>
          <p:spPr bwMode="auto">
            <a:xfrm>
              <a:off x="2640" y="2832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Oval 294"/>
            <p:cNvSpPr>
              <a:spLocks noChangeArrowheads="1"/>
            </p:cNvSpPr>
            <p:nvPr/>
          </p:nvSpPr>
          <p:spPr bwMode="auto">
            <a:xfrm>
              <a:off x="2715" y="2892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Oval 295"/>
            <p:cNvSpPr>
              <a:spLocks noChangeArrowheads="1"/>
            </p:cNvSpPr>
            <p:nvPr/>
          </p:nvSpPr>
          <p:spPr bwMode="auto">
            <a:xfrm>
              <a:off x="2988" y="2629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Oval 296"/>
            <p:cNvSpPr>
              <a:spLocks noChangeArrowheads="1"/>
            </p:cNvSpPr>
            <p:nvPr/>
          </p:nvSpPr>
          <p:spPr bwMode="auto">
            <a:xfrm>
              <a:off x="3072" y="2592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Oval 297"/>
            <p:cNvSpPr>
              <a:spLocks noChangeArrowheads="1"/>
            </p:cNvSpPr>
            <p:nvPr/>
          </p:nvSpPr>
          <p:spPr bwMode="auto">
            <a:xfrm>
              <a:off x="2929" y="2670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Oval 298"/>
            <p:cNvSpPr>
              <a:spLocks noChangeArrowheads="1"/>
            </p:cNvSpPr>
            <p:nvPr/>
          </p:nvSpPr>
          <p:spPr bwMode="auto">
            <a:xfrm>
              <a:off x="3047" y="2677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Oval 299"/>
            <p:cNvSpPr>
              <a:spLocks noChangeArrowheads="1"/>
            </p:cNvSpPr>
            <p:nvPr/>
          </p:nvSpPr>
          <p:spPr bwMode="auto">
            <a:xfrm>
              <a:off x="3066" y="271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Oval 300"/>
            <p:cNvSpPr>
              <a:spLocks noChangeArrowheads="1"/>
            </p:cNvSpPr>
            <p:nvPr/>
          </p:nvSpPr>
          <p:spPr bwMode="auto">
            <a:xfrm>
              <a:off x="2988" y="271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Oval 301"/>
            <p:cNvSpPr>
              <a:spLocks noChangeArrowheads="1"/>
            </p:cNvSpPr>
            <p:nvPr/>
          </p:nvSpPr>
          <p:spPr bwMode="auto">
            <a:xfrm>
              <a:off x="3168" y="2544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Oval 302"/>
            <p:cNvSpPr>
              <a:spLocks noChangeArrowheads="1"/>
            </p:cNvSpPr>
            <p:nvPr/>
          </p:nvSpPr>
          <p:spPr bwMode="auto">
            <a:xfrm>
              <a:off x="3105" y="271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Oval 303"/>
            <p:cNvSpPr>
              <a:spLocks noChangeArrowheads="1"/>
            </p:cNvSpPr>
            <p:nvPr/>
          </p:nvSpPr>
          <p:spPr bwMode="auto">
            <a:xfrm>
              <a:off x="3168" y="2640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Oval 304"/>
            <p:cNvSpPr>
              <a:spLocks noChangeArrowheads="1"/>
            </p:cNvSpPr>
            <p:nvPr/>
          </p:nvSpPr>
          <p:spPr bwMode="auto">
            <a:xfrm>
              <a:off x="3027" y="2622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Oval 305"/>
            <p:cNvSpPr>
              <a:spLocks noChangeArrowheads="1"/>
            </p:cNvSpPr>
            <p:nvPr/>
          </p:nvSpPr>
          <p:spPr bwMode="auto">
            <a:xfrm>
              <a:off x="2988" y="2534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Oval 306"/>
            <p:cNvSpPr>
              <a:spLocks noChangeArrowheads="1"/>
            </p:cNvSpPr>
            <p:nvPr/>
          </p:nvSpPr>
          <p:spPr bwMode="auto">
            <a:xfrm>
              <a:off x="3168" y="268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Oval 307"/>
            <p:cNvSpPr>
              <a:spLocks noChangeArrowheads="1"/>
            </p:cNvSpPr>
            <p:nvPr/>
          </p:nvSpPr>
          <p:spPr bwMode="auto">
            <a:xfrm>
              <a:off x="2930" y="2575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Oval 308"/>
            <p:cNvSpPr>
              <a:spLocks noChangeArrowheads="1"/>
            </p:cNvSpPr>
            <p:nvPr/>
          </p:nvSpPr>
          <p:spPr bwMode="auto">
            <a:xfrm>
              <a:off x="2976" y="2448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Oval 309"/>
            <p:cNvSpPr>
              <a:spLocks noChangeArrowheads="1"/>
            </p:cNvSpPr>
            <p:nvPr/>
          </p:nvSpPr>
          <p:spPr bwMode="auto">
            <a:xfrm>
              <a:off x="3028" y="2624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Oval 310"/>
            <p:cNvSpPr>
              <a:spLocks noChangeArrowheads="1"/>
            </p:cNvSpPr>
            <p:nvPr/>
          </p:nvSpPr>
          <p:spPr bwMode="auto">
            <a:xfrm>
              <a:off x="2949" y="2624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Oval 311"/>
            <p:cNvSpPr>
              <a:spLocks noChangeArrowheads="1"/>
            </p:cNvSpPr>
            <p:nvPr/>
          </p:nvSpPr>
          <p:spPr bwMode="auto">
            <a:xfrm>
              <a:off x="2949" y="2510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Oval 312"/>
            <p:cNvSpPr>
              <a:spLocks noChangeArrowheads="1"/>
            </p:cNvSpPr>
            <p:nvPr/>
          </p:nvSpPr>
          <p:spPr bwMode="auto">
            <a:xfrm>
              <a:off x="3027" y="2551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Oval 313"/>
            <p:cNvSpPr>
              <a:spLocks noChangeArrowheads="1"/>
            </p:cNvSpPr>
            <p:nvPr/>
          </p:nvSpPr>
          <p:spPr bwMode="auto">
            <a:xfrm>
              <a:off x="3145" y="2719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Oval 314"/>
            <p:cNvSpPr>
              <a:spLocks noChangeArrowheads="1"/>
            </p:cNvSpPr>
            <p:nvPr/>
          </p:nvSpPr>
          <p:spPr bwMode="auto">
            <a:xfrm>
              <a:off x="3086" y="2646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Oval 315"/>
            <p:cNvSpPr>
              <a:spLocks noChangeArrowheads="1"/>
            </p:cNvSpPr>
            <p:nvPr/>
          </p:nvSpPr>
          <p:spPr bwMode="auto">
            <a:xfrm>
              <a:off x="3006" y="3011"/>
              <a:ext cx="21" cy="2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Oval 316"/>
            <p:cNvSpPr>
              <a:spLocks noChangeArrowheads="1"/>
            </p:cNvSpPr>
            <p:nvPr/>
          </p:nvSpPr>
          <p:spPr bwMode="auto">
            <a:xfrm>
              <a:off x="3047" y="3029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Oval 317"/>
            <p:cNvSpPr>
              <a:spLocks noChangeArrowheads="1"/>
            </p:cNvSpPr>
            <p:nvPr/>
          </p:nvSpPr>
          <p:spPr bwMode="auto">
            <a:xfrm>
              <a:off x="2976" y="3024"/>
              <a:ext cx="20" cy="3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318"/>
            <p:cNvSpPr>
              <a:spLocks noChangeArrowheads="1"/>
            </p:cNvSpPr>
            <p:nvPr/>
          </p:nvSpPr>
          <p:spPr bwMode="auto">
            <a:xfrm>
              <a:off x="2688" y="2976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Oval 319"/>
            <p:cNvSpPr>
              <a:spLocks noChangeArrowheads="1"/>
            </p:cNvSpPr>
            <p:nvPr/>
          </p:nvSpPr>
          <p:spPr bwMode="auto">
            <a:xfrm>
              <a:off x="2640" y="2928"/>
              <a:ext cx="20" cy="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Oval 320"/>
            <p:cNvSpPr>
              <a:spLocks noChangeArrowheads="1"/>
            </p:cNvSpPr>
            <p:nvPr/>
          </p:nvSpPr>
          <p:spPr bwMode="auto">
            <a:xfrm>
              <a:off x="2736" y="3024"/>
              <a:ext cx="20" cy="2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6" name="Rectangle 321"/>
          <p:cNvSpPr>
            <a:spLocks noChangeArrowheads="1"/>
          </p:cNvSpPr>
          <p:nvPr/>
        </p:nvSpPr>
        <p:spPr bwMode="auto">
          <a:xfrm>
            <a:off x="76200" y="3312973"/>
            <a:ext cx="8991600" cy="16113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shade val="5215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Text Box 322"/>
          <p:cNvSpPr txBox="1">
            <a:spLocks noChangeArrowheads="1"/>
          </p:cNvSpPr>
          <p:nvPr/>
        </p:nvSpPr>
        <p:spPr bwMode="auto">
          <a:xfrm>
            <a:off x="8541809" y="3370917"/>
            <a:ext cx="6783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+1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28" name="Text Box 323"/>
          <p:cNvSpPr txBox="1">
            <a:spLocks noChangeArrowheads="1"/>
          </p:cNvSpPr>
          <p:nvPr/>
        </p:nvSpPr>
        <p:spPr bwMode="auto">
          <a:xfrm>
            <a:off x="-76200" y="3370917"/>
            <a:ext cx="5693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29" name="Text Box 324"/>
          <p:cNvSpPr txBox="1">
            <a:spLocks noChangeArrowheads="1"/>
          </p:cNvSpPr>
          <p:nvPr/>
        </p:nvSpPr>
        <p:spPr bwMode="auto">
          <a:xfrm>
            <a:off x="4343400" y="3386792"/>
            <a:ext cx="4154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30" name="Text Box 325"/>
          <p:cNvSpPr txBox="1">
            <a:spLocks noChangeArrowheads="1"/>
          </p:cNvSpPr>
          <p:nvPr/>
        </p:nvSpPr>
        <p:spPr bwMode="auto">
          <a:xfrm>
            <a:off x="3810000" y="3896380"/>
            <a:ext cx="1392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Weakest</a:t>
            </a:r>
          </a:p>
        </p:txBody>
      </p:sp>
      <p:sp>
        <p:nvSpPr>
          <p:cNvPr id="331" name="Text Box 326"/>
          <p:cNvSpPr txBox="1">
            <a:spLocks noChangeArrowheads="1"/>
          </p:cNvSpPr>
          <p:nvPr/>
        </p:nvSpPr>
        <p:spPr bwMode="auto">
          <a:xfrm>
            <a:off x="7508681" y="3896380"/>
            <a:ext cx="1635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accent2"/>
                </a:solidFill>
              </a:rPr>
              <a:t>Strongest</a:t>
            </a:r>
            <a:endParaRPr lang="en-US" sz="2800" b="1" i="1" dirty="0">
              <a:solidFill>
                <a:schemeClr val="accent2"/>
              </a:solidFill>
            </a:endParaRPr>
          </a:p>
        </p:txBody>
      </p:sp>
      <p:sp>
        <p:nvSpPr>
          <p:cNvPr id="332" name="Text Box 327"/>
          <p:cNvSpPr txBox="1">
            <a:spLocks noChangeArrowheads="1"/>
          </p:cNvSpPr>
          <p:nvPr/>
        </p:nvSpPr>
        <p:spPr bwMode="auto">
          <a:xfrm>
            <a:off x="0" y="3896380"/>
            <a:ext cx="1635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accent2"/>
                </a:solidFill>
              </a:rPr>
              <a:t>Strongest</a:t>
            </a:r>
            <a:endParaRPr lang="en-US" sz="2800" b="1" i="1" dirty="0">
              <a:solidFill>
                <a:schemeClr val="accent2"/>
              </a:solidFill>
            </a:endParaRPr>
          </a:p>
        </p:txBody>
      </p:sp>
      <p:grpSp>
        <p:nvGrpSpPr>
          <p:cNvPr id="333" name="Group 328"/>
          <p:cNvGrpSpPr>
            <a:grpSpLocks/>
          </p:cNvGrpSpPr>
          <p:nvPr/>
        </p:nvGrpSpPr>
        <p:grpSpPr bwMode="auto">
          <a:xfrm>
            <a:off x="7200900" y="1694517"/>
            <a:ext cx="1333500" cy="1317625"/>
            <a:chOff x="547" y="1418"/>
            <a:chExt cx="2121" cy="1660"/>
          </a:xfrm>
        </p:grpSpPr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669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330"/>
            <p:cNvSpPr>
              <a:spLocks noChangeShapeType="1"/>
            </p:cNvSpPr>
            <p:nvPr/>
          </p:nvSpPr>
          <p:spPr bwMode="auto">
            <a:xfrm>
              <a:off x="980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1291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332"/>
            <p:cNvSpPr>
              <a:spLocks noChangeShapeType="1"/>
            </p:cNvSpPr>
            <p:nvPr/>
          </p:nvSpPr>
          <p:spPr bwMode="auto">
            <a:xfrm>
              <a:off x="1602" y="302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1917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334"/>
            <p:cNvSpPr>
              <a:spLocks noChangeShapeType="1"/>
            </p:cNvSpPr>
            <p:nvPr/>
          </p:nvSpPr>
          <p:spPr bwMode="auto">
            <a:xfrm>
              <a:off x="2228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539" y="3022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336"/>
            <p:cNvSpPr>
              <a:spLocks noChangeShapeType="1"/>
            </p:cNvSpPr>
            <p:nvPr/>
          </p:nvSpPr>
          <p:spPr bwMode="auto">
            <a:xfrm flipH="1">
              <a:off x="547" y="291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 flipH="1">
              <a:off x="547" y="2674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338"/>
            <p:cNvSpPr>
              <a:spLocks noChangeShapeType="1"/>
            </p:cNvSpPr>
            <p:nvPr/>
          </p:nvSpPr>
          <p:spPr bwMode="auto">
            <a:xfrm flipH="1">
              <a:off x="547" y="242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 flipH="1">
              <a:off x="547" y="2184"/>
              <a:ext cx="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340"/>
            <p:cNvSpPr>
              <a:spLocks noChangeShapeType="1"/>
            </p:cNvSpPr>
            <p:nvPr/>
          </p:nvSpPr>
          <p:spPr bwMode="auto">
            <a:xfrm flipH="1">
              <a:off x="547" y="1939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 flipH="1">
              <a:off x="547" y="1694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342"/>
            <p:cNvSpPr>
              <a:spLocks noChangeShapeType="1"/>
            </p:cNvSpPr>
            <p:nvPr/>
          </p:nvSpPr>
          <p:spPr bwMode="auto">
            <a:xfrm flipH="1">
              <a:off x="547" y="1443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646" y="3022"/>
              <a:ext cx="1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344"/>
            <p:cNvSpPr>
              <a:spLocks noChangeShapeType="1"/>
            </p:cNvSpPr>
            <p:nvPr/>
          </p:nvSpPr>
          <p:spPr bwMode="auto">
            <a:xfrm flipV="1">
              <a:off x="613" y="1443"/>
              <a:ext cx="0" cy="15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 flipV="1">
              <a:off x="1600" y="1437"/>
              <a:ext cx="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Line 346"/>
            <p:cNvSpPr>
              <a:spLocks noChangeShapeType="1"/>
            </p:cNvSpPr>
            <p:nvPr/>
          </p:nvSpPr>
          <p:spPr bwMode="auto">
            <a:xfrm>
              <a:off x="612" y="2183"/>
              <a:ext cx="20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2" name="Group 347"/>
            <p:cNvGrpSpPr>
              <a:grpSpLocks/>
            </p:cNvGrpSpPr>
            <p:nvPr/>
          </p:nvGrpSpPr>
          <p:grpSpPr bwMode="auto">
            <a:xfrm>
              <a:off x="1467" y="2137"/>
              <a:ext cx="827" cy="368"/>
              <a:chOff x="2763" y="2339"/>
              <a:chExt cx="1390" cy="511"/>
            </a:xfrm>
          </p:grpSpPr>
          <p:sp>
            <p:nvSpPr>
              <p:cNvPr id="396" name="Oval 348"/>
              <p:cNvSpPr>
                <a:spLocks noChangeArrowheads="1"/>
              </p:cNvSpPr>
              <p:nvPr/>
            </p:nvSpPr>
            <p:spPr bwMode="auto">
              <a:xfrm>
                <a:off x="3470" y="2371"/>
                <a:ext cx="79" cy="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Oval 349"/>
              <p:cNvSpPr>
                <a:spLocks noChangeArrowheads="1"/>
              </p:cNvSpPr>
              <p:nvPr/>
            </p:nvSpPr>
            <p:spPr bwMode="auto">
              <a:xfrm>
                <a:off x="3525" y="2363"/>
                <a:ext cx="78" cy="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Oval 350"/>
              <p:cNvSpPr>
                <a:spLocks noChangeArrowheads="1"/>
              </p:cNvSpPr>
              <p:nvPr/>
            </p:nvSpPr>
            <p:spPr bwMode="auto">
              <a:xfrm>
                <a:off x="4075" y="2544"/>
                <a:ext cx="78" cy="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Oval 351"/>
              <p:cNvSpPr>
                <a:spLocks noChangeArrowheads="1"/>
              </p:cNvSpPr>
              <p:nvPr/>
            </p:nvSpPr>
            <p:spPr bwMode="auto">
              <a:xfrm>
                <a:off x="3054" y="2646"/>
                <a:ext cx="78" cy="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Oval 352"/>
              <p:cNvSpPr>
                <a:spLocks noChangeArrowheads="1"/>
              </p:cNvSpPr>
              <p:nvPr/>
            </p:nvSpPr>
            <p:spPr bwMode="auto">
              <a:xfrm>
                <a:off x="3289" y="2465"/>
                <a:ext cx="79" cy="7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Oval 353"/>
              <p:cNvSpPr>
                <a:spLocks noChangeArrowheads="1"/>
              </p:cNvSpPr>
              <p:nvPr/>
            </p:nvSpPr>
            <p:spPr bwMode="auto">
              <a:xfrm>
                <a:off x="3211" y="2771"/>
                <a:ext cx="78" cy="7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Oval 354"/>
              <p:cNvSpPr>
                <a:spLocks noChangeArrowheads="1"/>
              </p:cNvSpPr>
              <p:nvPr/>
            </p:nvSpPr>
            <p:spPr bwMode="auto">
              <a:xfrm>
                <a:off x="2763" y="2339"/>
                <a:ext cx="79" cy="7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Oval 355"/>
              <p:cNvSpPr>
                <a:spLocks noChangeArrowheads="1"/>
              </p:cNvSpPr>
              <p:nvPr/>
            </p:nvSpPr>
            <p:spPr bwMode="auto">
              <a:xfrm>
                <a:off x="3407" y="2426"/>
                <a:ext cx="79" cy="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3" name="Group 356"/>
            <p:cNvGrpSpPr>
              <a:grpSpLocks/>
            </p:cNvGrpSpPr>
            <p:nvPr/>
          </p:nvGrpSpPr>
          <p:grpSpPr bwMode="auto">
            <a:xfrm>
              <a:off x="636" y="1418"/>
              <a:ext cx="1831" cy="1486"/>
              <a:chOff x="1270" y="1246"/>
              <a:chExt cx="3078" cy="2066"/>
            </a:xfrm>
          </p:grpSpPr>
          <p:sp>
            <p:nvSpPr>
              <p:cNvPr id="354" name="Oval 357"/>
              <p:cNvSpPr>
                <a:spLocks noChangeArrowheads="1"/>
              </p:cNvSpPr>
              <p:nvPr/>
            </p:nvSpPr>
            <p:spPr bwMode="auto">
              <a:xfrm>
                <a:off x="2110" y="2958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Oval 358"/>
              <p:cNvSpPr>
                <a:spLocks noChangeArrowheads="1"/>
              </p:cNvSpPr>
              <p:nvPr/>
            </p:nvSpPr>
            <p:spPr bwMode="auto">
              <a:xfrm>
                <a:off x="2212" y="2699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Oval 359"/>
              <p:cNvSpPr>
                <a:spLocks noChangeArrowheads="1"/>
              </p:cNvSpPr>
              <p:nvPr/>
            </p:nvSpPr>
            <p:spPr bwMode="auto">
              <a:xfrm>
                <a:off x="1529" y="3147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Oval 360"/>
              <p:cNvSpPr>
                <a:spLocks noChangeArrowheads="1"/>
              </p:cNvSpPr>
              <p:nvPr/>
            </p:nvSpPr>
            <p:spPr bwMode="auto">
              <a:xfrm>
                <a:off x="2518" y="2620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Oval 361"/>
              <p:cNvSpPr>
                <a:spLocks noChangeArrowheads="1"/>
              </p:cNvSpPr>
              <p:nvPr/>
            </p:nvSpPr>
            <p:spPr bwMode="auto">
              <a:xfrm>
                <a:off x="2715" y="2683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Oval 362"/>
              <p:cNvSpPr>
                <a:spLocks noChangeArrowheads="1"/>
              </p:cNvSpPr>
              <p:nvPr/>
            </p:nvSpPr>
            <p:spPr bwMode="auto">
              <a:xfrm>
                <a:off x="2801" y="2542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Oval 363"/>
              <p:cNvSpPr>
                <a:spLocks noChangeArrowheads="1"/>
              </p:cNvSpPr>
              <p:nvPr/>
            </p:nvSpPr>
            <p:spPr bwMode="auto">
              <a:xfrm>
                <a:off x="4230" y="1529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Oval 364"/>
              <p:cNvSpPr>
                <a:spLocks noChangeArrowheads="1"/>
              </p:cNvSpPr>
              <p:nvPr/>
            </p:nvSpPr>
            <p:spPr bwMode="auto">
              <a:xfrm>
                <a:off x="4112" y="1246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365"/>
              <p:cNvSpPr>
                <a:spLocks noChangeArrowheads="1"/>
              </p:cNvSpPr>
              <p:nvPr/>
            </p:nvSpPr>
            <p:spPr bwMode="auto">
              <a:xfrm>
                <a:off x="2534" y="2809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Oval 366"/>
              <p:cNvSpPr>
                <a:spLocks noChangeArrowheads="1"/>
              </p:cNvSpPr>
              <p:nvPr/>
            </p:nvSpPr>
            <p:spPr bwMode="auto">
              <a:xfrm>
                <a:off x="4269" y="1772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Oval 367"/>
              <p:cNvSpPr>
                <a:spLocks noChangeArrowheads="1"/>
              </p:cNvSpPr>
              <p:nvPr/>
            </p:nvSpPr>
            <p:spPr bwMode="auto">
              <a:xfrm>
                <a:off x="2715" y="2526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Oval 368"/>
              <p:cNvSpPr>
                <a:spLocks noChangeArrowheads="1"/>
              </p:cNvSpPr>
              <p:nvPr/>
            </p:nvSpPr>
            <p:spPr bwMode="auto">
              <a:xfrm>
                <a:off x="3523" y="2000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Oval 369"/>
              <p:cNvSpPr>
                <a:spLocks noChangeArrowheads="1"/>
              </p:cNvSpPr>
              <p:nvPr/>
            </p:nvSpPr>
            <p:spPr bwMode="auto">
              <a:xfrm>
                <a:off x="1545" y="2990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Oval 370"/>
              <p:cNvSpPr>
                <a:spLocks noChangeArrowheads="1"/>
              </p:cNvSpPr>
              <p:nvPr/>
            </p:nvSpPr>
            <p:spPr bwMode="auto">
              <a:xfrm>
                <a:off x="3994" y="1749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Oval 371"/>
              <p:cNvSpPr>
                <a:spLocks noChangeArrowheads="1"/>
              </p:cNvSpPr>
              <p:nvPr/>
            </p:nvSpPr>
            <p:spPr bwMode="auto">
              <a:xfrm>
                <a:off x="2393" y="2565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Oval 372"/>
              <p:cNvSpPr>
                <a:spLocks noChangeArrowheads="1"/>
              </p:cNvSpPr>
              <p:nvPr/>
            </p:nvSpPr>
            <p:spPr bwMode="auto">
              <a:xfrm>
                <a:off x="3091" y="1984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Oval 373"/>
              <p:cNvSpPr>
                <a:spLocks noChangeArrowheads="1"/>
              </p:cNvSpPr>
              <p:nvPr/>
            </p:nvSpPr>
            <p:spPr bwMode="auto">
              <a:xfrm>
                <a:off x="3547" y="1662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Oval 374"/>
              <p:cNvSpPr>
                <a:spLocks noChangeArrowheads="1"/>
              </p:cNvSpPr>
              <p:nvPr/>
            </p:nvSpPr>
            <p:spPr bwMode="auto">
              <a:xfrm>
                <a:off x="3374" y="1670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Oval 375"/>
              <p:cNvSpPr>
                <a:spLocks noChangeArrowheads="1"/>
              </p:cNvSpPr>
              <p:nvPr/>
            </p:nvSpPr>
            <p:spPr bwMode="auto">
              <a:xfrm>
                <a:off x="3657" y="1976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Oval 376"/>
              <p:cNvSpPr>
                <a:spLocks noChangeArrowheads="1"/>
              </p:cNvSpPr>
              <p:nvPr/>
            </p:nvSpPr>
            <p:spPr bwMode="auto">
              <a:xfrm>
                <a:off x="1867" y="2613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Oval 377"/>
              <p:cNvSpPr>
                <a:spLocks noChangeArrowheads="1"/>
              </p:cNvSpPr>
              <p:nvPr/>
            </p:nvSpPr>
            <p:spPr bwMode="auto">
              <a:xfrm>
                <a:off x="3876" y="1662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Oval 378"/>
              <p:cNvSpPr>
                <a:spLocks noChangeArrowheads="1"/>
              </p:cNvSpPr>
              <p:nvPr/>
            </p:nvSpPr>
            <p:spPr bwMode="auto">
              <a:xfrm>
                <a:off x="3719" y="1906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Oval 379"/>
              <p:cNvSpPr>
                <a:spLocks noChangeArrowheads="1"/>
              </p:cNvSpPr>
              <p:nvPr/>
            </p:nvSpPr>
            <p:spPr bwMode="auto">
              <a:xfrm>
                <a:off x="2981" y="2071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Oval 380"/>
              <p:cNvSpPr>
                <a:spLocks noChangeArrowheads="1"/>
              </p:cNvSpPr>
              <p:nvPr/>
            </p:nvSpPr>
            <p:spPr bwMode="auto">
              <a:xfrm>
                <a:off x="2518" y="2542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Oval 381"/>
              <p:cNvSpPr>
                <a:spLocks noChangeArrowheads="1"/>
              </p:cNvSpPr>
              <p:nvPr/>
            </p:nvSpPr>
            <p:spPr bwMode="auto">
              <a:xfrm>
                <a:off x="3806" y="1984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Oval 382"/>
              <p:cNvSpPr>
                <a:spLocks noChangeArrowheads="1"/>
              </p:cNvSpPr>
              <p:nvPr/>
            </p:nvSpPr>
            <p:spPr bwMode="auto">
              <a:xfrm>
                <a:off x="3822" y="1890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Oval 383"/>
              <p:cNvSpPr>
                <a:spLocks noChangeArrowheads="1"/>
              </p:cNvSpPr>
              <p:nvPr/>
            </p:nvSpPr>
            <p:spPr bwMode="auto">
              <a:xfrm>
                <a:off x="3507" y="1796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Oval 384"/>
              <p:cNvSpPr>
                <a:spLocks noChangeArrowheads="1"/>
              </p:cNvSpPr>
              <p:nvPr/>
            </p:nvSpPr>
            <p:spPr bwMode="auto">
              <a:xfrm>
                <a:off x="3453" y="2236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Oval 385"/>
              <p:cNvSpPr>
                <a:spLocks noChangeArrowheads="1"/>
              </p:cNvSpPr>
              <p:nvPr/>
            </p:nvSpPr>
            <p:spPr bwMode="auto">
              <a:xfrm>
                <a:off x="1827" y="3139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Oval 386"/>
              <p:cNvSpPr>
                <a:spLocks noChangeArrowheads="1"/>
              </p:cNvSpPr>
              <p:nvPr/>
            </p:nvSpPr>
            <p:spPr bwMode="auto">
              <a:xfrm>
                <a:off x="2927" y="1992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Oval 387"/>
              <p:cNvSpPr>
                <a:spLocks noChangeArrowheads="1"/>
              </p:cNvSpPr>
              <p:nvPr/>
            </p:nvSpPr>
            <p:spPr bwMode="auto">
              <a:xfrm>
                <a:off x="1270" y="3005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Oval 388"/>
              <p:cNvSpPr>
                <a:spLocks noChangeArrowheads="1"/>
              </p:cNvSpPr>
              <p:nvPr/>
            </p:nvSpPr>
            <p:spPr bwMode="auto">
              <a:xfrm>
                <a:off x="2298" y="2267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Oval 389"/>
              <p:cNvSpPr>
                <a:spLocks noChangeArrowheads="1"/>
              </p:cNvSpPr>
              <p:nvPr/>
            </p:nvSpPr>
            <p:spPr bwMode="auto">
              <a:xfrm>
                <a:off x="1718" y="3233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Oval 390"/>
              <p:cNvSpPr>
                <a:spLocks noChangeArrowheads="1"/>
              </p:cNvSpPr>
              <p:nvPr/>
            </p:nvSpPr>
            <p:spPr bwMode="auto">
              <a:xfrm>
                <a:off x="2212" y="2754"/>
                <a:ext cx="79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Oval 391"/>
              <p:cNvSpPr>
                <a:spLocks noChangeArrowheads="1"/>
              </p:cNvSpPr>
              <p:nvPr/>
            </p:nvSpPr>
            <p:spPr bwMode="auto">
              <a:xfrm>
                <a:off x="3507" y="1764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Oval 392"/>
              <p:cNvSpPr>
                <a:spLocks noChangeArrowheads="1"/>
              </p:cNvSpPr>
              <p:nvPr/>
            </p:nvSpPr>
            <p:spPr bwMode="auto">
              <a:xfrm>
                <a:off x="3241" y="2008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Oval 393"/>
              <p:cNvSpPr>
                <a:spLocks noChangeArrowheads="1"/>
              </p:cNvSpPr>
              <p:nvPr/>
            </p:nvSpPr>
            <p:spPr bwMode="auto">
              <a:xfrm>
                <a:off x="2141" y="2683"/>
                <a:ext cx="79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Oval 394"/>
              <p:cNvSpPr>
                <a:spLocks noChangeArrowheads="1"/>
              </p:cNvSpPr>
              <p:nvPr/>
            </p:nvSpPr>
            <p:spPr bwMode="auto">
              <a:xfrm>
                <a:off x="2542" y="2400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Oval 395"/>
              <p:cNvSpPr>
                <a:spLocks noChangeArrowheads="1"/>
              </p:cNvSpPr>
              <p:nvPr/>
            </p:nvSpPr>
            <p:spPr bwMode="auto">
              <a:xfrm>
                <a:off x="2087" y="2597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Oval 396"/>
              <p:cNvSpPr>
                <a:spLocks noChangeArrowheads="1"/>
              </p:cNvSpPr>
              <p:nvPr/>
            </p:nvSpPr>
            <p:spPr bwMode="auto">
              <a:xfrm>
                <a:off x="2644" y="2416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Oval 397"/>
              <p:cNvSpPr>
                <a:spLocks noChangeArrowheads="1"/>
              </p:cNvSpPr>
              <p:nvPr/>
            </p:nvSpPr>
            <p:spPr bwMode="auto">
              <a:xfrm>
                <a:off x="1592" y="3217"/>
                <a:ext cx="78" cy="7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Oval 398"/>
              <p:cNvSpPr>
                <a:spLocks noChangeArrowheads="1"/>
              </p:cNvSpPr>
              <p:nvPr/>
            </p:nvSpPr>
            <p:spPr bwMode="auto">
              <a:xfrm>
                <a:off x="2346" y="2699"/>
                <a:ext cx="78" cy="7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4" name="Group 399"/>
          <p:cNvGrpSpPr>
            <a:grpSpLocks/>
          </p:cNvGrpSpPr>
          <p:nvPr/>
        </p:nvGrpSpPr>
        <p:grpSpPr bwMode="auto">
          <a:xfrm>
            <a:off x="5562600" y="1697692"/>
            <a:ext cx="1333500" cy="1317625"/>
            <a:chOff x="3543" y="1440"/>
            <a:chExt cx="2121" cy="1660"/>
          </a:xfrm>
        </p:grpSpPr>
        <p:sp>
          <p:nvSpPr>
            <p:cNvPr id="405" name="Line 400"/>
            <p:cNvSpPr>
              <a:spLocks noChangeShapeType="1"/>
            </p:cNvSpPr>
            <p:nvPr/>
          </p:nvSpPr>
          <p:spPr bwMode="auto">
            <a:xfrm>
              <a:off x="3665" y="3044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Line 401"/>
            <p:cNvSpPr>
              <a:spLocks noChangeShapeType="1"/>
            </p:cNvSpPr>
            <p:nvPr/>
          </p:nvSpPr>
          <p:spPr bwMode="auto">
            <a:xfrm>
              <a:off x="3976" y="304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Line 402"/>
            <p:cNvSpPr>
              <a:spLocks noChangeShapeType="1"/>
            </p:cNvSpPr>
            <p:nvPr/>
          </p:nvSpPr>
          <p:spPr bwMode="auto">
            <a:xfrm>
              <a:off x="4287" y="304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" name="Line 403"/>
            <p:cNvSpPr>
              <a:spLocks noChangeShapeType="1"/>
            </p:cNvSpPr>
            <p:nvPr/>
          </p:nvSpPr>
          <p:spPr bwMode="auto">
            <a:xfrm>
              <a:off x="4598" y="304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Line 404"/>
            <p:cNvSpPr>
              <a:spLocks noChangeShapeType="1"/>
            </p:cNvSpPr>
            <p:nvPr/>
          </p:nvSpPr>
          <p:spPr bwMode="auto">
            <a:xfrm>
              <a:off x="4913" y="3044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Line 405"/>
            <p:cNvSpPr>
              <a:spLocks noChangeShapeType="1"/>
            </p:cNvSpPr>
            <p:nvPr/>
          </p:nvSpPr>
          <p:spPr bwMode="auto">
            <a:xfrm>
              <a:off x="5224" y="3044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Line 406"/>
            <p:cNvSpPr>
              <a:spLocks noChangeShapeType="1"/>
            </p:cNvSpPr>
            <p:nvPr/>
          </p:nvSpPr>
          <p:spPr bwMode="auto">
            <a:xfrm>
              <a:off x="5535" y="3044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Line 407"/>
            <p:cNvSpPr>
              <a:spLocks noChangeShapeType="1"/>
            </p:cNvSpPr>
            <p:nvPr/>
          </p:nvSpPr>
          <p:spPr bwMode="auto">
            <a:xfrm flipH="1">
              <a:off x="3543" y="2941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Line 408"/>
            <p:cNvSpPr>
              <a:spLocks noChangeShapeType="1"/>
            </p:cNvSpPr>
            <p:nvPr/>
          </p:nvSpPr>
          <p:spPr bwMode="auto">
            <a:xfrm flipH="1">
              <a:off x="3543" y="2696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Line 409"/>
            <p:cNvSpPr>
              <a:spLocks noChangeShapeType="1"/>
            </p:cNvSpPr>
            <p:nvPr/>
          </p:nvSpPr>
          <p:spPr bwMode="auto">
            <a:xfrm flipH="1">
              <a:off x="3543" y="2451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Line 410"/>
            <p:cNvSpPr>
              <a:spLocks noChangeShapeType="1"/>
            </p:cNvSpPr>
            <p:nvPr/>
          </p:nvSpPr>
          <p:spPr bwMode="auto">
            <a:xfrm flipH="1">
              <a:off x="3543" y="2206"/>
              <a:ext cx="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Line 411"/>
            <p:cNvSpPr>
              <a:spLocks noChangeShapeType="1"/>
            </p:cNvSpPr>
            <p:nvPr/>
          </p:nvSpPr>
          <p:spPr bwMode="auto">
            <a:xfrm flipH="1">
              <a:off x="3543" y="1961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Line 412"/>
            <p:cNvSpPr>
              <a:spLocks noChangeShapeType="1"/>
            </p:cNvSpPr>
            <p:nvPr/>
          </p:nvSpPr>
          <p:spPr bwMode="auto">
            <a:xfrm flipH="1">
              <a:off x="3543" y="1716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Line 413"/>
            <p:cNvSpPr>
              <a:spLocks noChangeShapeType="1"/>
            </p:cNvSpPr>
            <p:nvPr/>
          </p:nvSpPr>
          <p:spPr bwMode="auto">
            <a:xfrm flipH="1">
              <a:off x="3543" y="1465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Line 414"/>
            <p:cNvSpPr>
              <a:spLocks noChangeShapeType="1"/>
            </p:cNvSpPr>
            <p:nvPr/>
          </p:nvSpPr>
          <p:spPr bwMode="auto">
            <a:xfrm>
              <a:off x="3642" y="3044"/>
              <a:ext cx="1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" name="Line 415"/>
            <p:cNvSpPr>
              <a:spLocks noChangeShapeType="1"/>
            </p:cNvSpPr>
            <p:nvPr/>
          </p:nvSpPr>
          <p:spPr bwMode="auto">
            <a:xfrm flipV="1">
              <a:off x="3609" y="1465"/>
              <a:ext cx="0" cy="15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416"/>
            <p:cNvSpPr>
              <a:spLocks noChangeShapeType="1"/>
            </p:cNvSpPr>
            <p:nvPr/>
          </p:nvSpPr>
          <p:spPr bwMode="auto">
            <a:xfrm flipV="1">
              <a:off x="4596" y="1459"/>
              <a:ext cx="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417"/>
            <p:cNvSpPr>
              <a:spLocks noChangeShapeType="1"/>
            </p:cNvSpPr>
            <p:nvPr/>
          </p:nvSpPr>
          <p:spPr bwMode="auto">
            <a:xfrm>
              <a:off x="3608" y="2205"/>
              <a:ext cx="20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Oval 418"/>
            <p:cNvSpPr>
              <a:spLocks noChangeArrowheads="1"/>
            </p:cNvSpPr>
            <p:nvPr/>
          </p:nvSpPr>
          <p:spPr bwMode="auto">
            <a:xfrm>
              <a:off x="4884" y="2182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Oval 419"/>
            <p:cNvSpPr>
              <a:spLocks noChangeArrowheads="1"/>
            </p:cNvSpPr>
            <p:nvPr/>
          </p:nvSpPr>
          <p:spPr bwMode="auto">
            <a:xfrm>
              <a:off x="4916" y="2176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Oval 420"/>
            <p:cNvSpPr>
              <a:spLocks noChangeArrowheads="1"/>
            </p:cNvSpPr>
            <p:nvPr/>
          </p:nvSpPr>
          <p:spPr bwMode="auto">
            <a:xfrm>
              <a:off x="5244" y="2307"/>
              <a:ext cx="46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Oval 421"/>
            <p:cNvSpPr>
              <a:spLocks noChangeArrowheads="1"/>
            </p:cNvSpPr>
            <p:nvPr/>
          </p:nvSpPr>
          <p:spPr bwMode="auto">
            <a:xfrm>
              <a:off x="4636" y="2380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Oval 422"/>
            <p:cNvSpPr>
              <a:spLocks noChangeArrowheads="1"/>
            </p:cNvSpPr>
            <p:nvPr/>
          </p:nvSpPr>
          <p:spPr bwMode="auto">
            <a:xfrm>
              <a:off x="4776" y="2250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Oval 423"/>
            <p:cNvSpPr>
              <a:spLocks noChangeArrowheads="1"/>
            </p:cNvSpPr>
            <p:nvPr/>
          </p:nvSpPr>
          <p:spPr bwMode="auto">
            <a:xfrm>
              <a:off x="4730" y="2470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Oval 424"/>
            <p:cNvSpPr>
              <a:spLocks noChangeArrowheads="1"/>
            </p:cNvSpPr>
            <p:nvPr/>
          </p:nvSpPr>
          <p:spPr bwMode="auto">
            <a:xfrm>
              <a:off x="4463" y="2159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Oval 425"/>
            <p:cNvSpPr>
              <a:spLocks noChangeArrowheads="1"/>
            </p:cNvSpPr>
            <p:nvPr/>
          </p:nvSpPr>
          <p:spPr bwMode="auto">
            <a:xfrm>
              <a:off x="4846" y="2222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Oval 426"/>
            <p:cNvSpPr>
              <a:spLocks noChangeArrowheads="1"/>
            </p:cNvSpPr>
            <p:nvPr/>
          </p:nvSpPr>
          <p:spPr bwMode="auto">
            <a:xfrm>
              <a:off x="4132" y="2671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Oval 427"/>
            <p:cNvSpPr>
              <a:spLocks noChangeArrowheads="1"/>
            </p:cNvSpPr>
            <p:nvPr/>
          </p:nvSpPr>
          <p:spPr bwMode="auto">
            <a:xfrm>
              <a:off x="4374" y="2428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Oval 428"/>
            <p:cNvSpPr>
              <a:spLocks noChangeArrowheads="1"/>
            </p:cNvSpPr>
            <p:nvPr/>
          </p:nvSpPr>
          <p:spPr bwMode="auto">
            <a:xfrm>
              <a:off x="4492" y="247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Oval 429"/>
            <p:cNvSpPr>
              <a:spLocks noChangeArrowheads="1"/>
            </p:cNvSpPr>
            <p:nvPr/>
          </p:nvSpPr>
          <p:spPr bwMode="auto">
            <a:xfrm>
              <a:off x="4543" y="2372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Oval 430"/>
            <p:cNvSpPr>
              <a:spLocks noChangeArrowheads="1"/>
            </p:cNvSpPr>
            <p:nvPr/>
          </p:nvSpPr>
          <p:spPr bwMode="auto">
            <a:xfrm>
              <a:off x="5393" y="164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Oval 431"/>
            <p:cNvSpPr>
              <a:spLocks noChangeArrowheads="1"/>
            </p:cNvSpPr>
            <p:nvPr/>
          </p:nvSpPr>
          <p:spPr bwMode="auto">
            <a:xfrm>
              <a:off x="5323" y="1440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Oval 432"/>
            <p:cNvSpPr>
              <a:spLocks noChangeArrowheads="1"/>
            </p:cNvSpPr>
            <p:nvPr/>
          </p:nvSpPr>
          <p:spPr bwMode="auto">
            <a:xfrm>
              <a:off x="4384" y="256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Oval 433"/>
            <p:cNvSpPr>
              <a:spLocks noChangeArrowheads="1"/>
            </p:cNvSpPr>
            <p:nvPr/>
          </p:nvSpPr>
          <p:spPr bwMode="auto">
            <a:xfrm>
              <a:off x="5416" y="1818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Oval 434"/>
            <p:cNvSpPr>
              <a:spLocks noChangeArrowheads="1"/>
            </p:cNvSpPr>
            <p:nvPr/>
          </p:nvSpPr>
          <p:spPr bwMode="auto">
            <a:xfrm>
              <a:off x="4972" y="1982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Oval 435"/>
            <p:cNvSpPr>
              <a:spLocks noChangeArrowheads="1"/>
            </p:cNvSpPr>
            <p:nvPr/>
          </p:nvSpPr>
          <p:spPr bwMode="auto">
            <a:xfrm>
              <a:off x="3796" y="269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Oval 436"/>
            <p:cNvSpPr>
              <a:spLocks noChangeArrowheads="1"/>
            </p:cNvSpPr>
            <p:nvPr/>
          </p:nvSpPr>
          <p:spPr bwMode="auto">
            <a:xfrm>
              <a:off x="5252" y="1802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Oval 437"/>
            <p:cNvSpPr>
              <a:spLocks noChangeArrowheads="1"/>
            </p:cNvSpPr>
            <p:nvPr/>
          </p:nvSpPr>
          <p:spPr bwMode="auto">
            <a:xfrm>
              <a:off x="4300" y="2389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Oval 438"/>
            <p:cNvSpPr>
              <a:spLocks noChangeArrowheads="1"/>
            </p:cNvSpPr>
            <p:nvPr/>
          </p:nvSpPr>
          <p:spPr bwMode="auto">
            <a:xfrm>
              <a:off x="4715" y="1971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Oval 439"/>
            <p:cNvSpPr>
              <a:spLocks noChangeArrowheads="1"/>
            </p:cNvSpPr>
            <p:nvPr/>
          </p:nvSpPr>
          <p:spPr bwMode="auto">
            <a:xfrm>
              <a:off x="4987" y="1739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Oval 440"/>
            <p:cNvSpPr>
              <a:spLocks noChangeArrowheads="1"/>
            </p:cNvSpPr>
            <p:nvPr/>
          </p:nvSpPr>
          <p:spPr bwMode="auto">
            <a:xfrm>
              <a:off x="4884" y="1745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Oval 441"/>
            <p:cNvSpPr>
              <a:spLocks noChangeArrowheads="1"/>
            </p:cNvSpPr>
            <p:nvPr/>
          </p:nvSpPr>
          <p:spPr bwMode="auto">
            <a:xfrm>
              <a:off x="3987" y="2423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Oval 442"/>
            <p:cNvSpPr>
              <a:spLocks noChangeArrowheads="1"/>
            </p:cNvSpPr>
            <p:nvPr/>
          </p:nvSpPr>
          <p:spPr bwMode="auto">
            <a:xfrm>
              <a:off x="5182" y="1739"/>
              <a:ext cx="47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Oval 443"/>
            <p:cNvSpPr>
              <a:spLocks noChangeArrowheads="1"/>
            </p:cNvSpPr>
            <p:nvPr/>
          </p:nvSpPr>
          <p:spPr bwMode="auto">
            <a:xfrm>
              <a:off x="5089" y="1915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Oval 444"/>
            <p:cNvSpPr>
              <a:spLocks noChangeArrowheads="1"/>
            </p:cNvSpPr>
            <p:nvPr/>
          </p:nvSpPr>
          <p:spPr bwMode="auto">
            <a:xfrm>
              <a:off x="5141" y="1971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Oval 445"/>
            <p:cNvSpPr>
              <a:spLocks noChangeArrowheads="1"/>
            </p:cNvSpPr>
            <p:nvPr/>
          </p:nvSpPr>
          <p:spPr bwMode="auto">
            <a:xfrm>
              <a:off x="5136" y="210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Oval 446"/>
            <p:cNvSpPr>
              <a:spLocks noChangeArrowheads="1"/>
            </p:cNvSpPr>
            <p:nvPr/>
          </p:nvSpPr>
          <p:spPr bwMode="auto">
            <a:xfrm>
              <a:off x="4931" y="2152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Oval 447"/>
            <p:cNvSpPr>
              <a:spLocks noChangeArrowheads="1"/>
            </p:cNvSpPr>
            <p:nvPr/>
          </p:nvSpPr>
          <p:spPr bwMode="auto">
            <a:xfrm>
              <a:off x="3963" y="2802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Oval 448"/>
            <p:cNvSpPr>
              <a:spLocks noChangeArrowheads="1"/>
            </p:cNvSpPr>
            <p:nvPr/>
          </p:nvSpPr>
          <p:spPr bwMode="auto">
            <a:xfrm>
              <a:off x="4618" y="1977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Oval 449"/>
            <p:cNvSpPr>
              <a:spLocks noChangeArrowheads="1"/>
            </p:cNvSpPr>
            <p:nvPr/>
          </p:nvSpPr>
          <p:spPr bwMode="auto">
            <a:xfrm>
              <a:off x="4244" y="217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Oval 450"/>
            <p:cNvSpPr>
              <a:spLocks noChangeArrowheads="1"/>
            </p:cNvSpPr>
            <p:nvPr/>
          </p:nvSpPr>
          <p:spPr bwMode="auto">
            <a:xfrm>
              <a:off x="3899" y="2869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Oval 451"/>
            <p:cNvSpPr>
              <a:spLocks noChangeArrowheads="1"/>
            </p:cNvSpPr>
            <p:nvPr/>
          </p:nvSpPr>
          <p:spPr bwMode="auto">
            <a:xfrm>
              <a:off x="4192" y="2525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Oval 452"/>
            <p:cNvSpPr>
              <a:spLocks noChangeArrowheads="1"/>
            </p:cNvSpPr>
            <p:nvPr/>
          </p:nvSpPr>
          <p:spPr bwMode="auto">
            <a:xfrm>
              <a:off x="4963" y="1813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Oval 453"/>
            <p:cNvSpPr>
              <a:spLocks noChangeArrowheads="1"/>
            </p:cNvSpPr>
            <p:nvPr/>
          </p:nvSpPr>
          <p:spPr bwMode="auto">
            <a:xfrm>
              <a:off x="4804" y="1988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9" name="Oval 454"/>
            <p:cNvSpPr>
              <a:spLocks noChangeArrowheads="1"/>
            </p:cNvSpPr>
            <p:nvPr/>
          </p:nvSpPr>
          <p:spPr bwMode="auto">
            <a:xfrm>
              <a:off x="4389" y="2270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" name="Oval 455"/>
            <p:cNvSpPr>
              <a:spLocks noChangeArrowheads="1"/>
            </p:cNvSpPr>
            <p:nvPr/>
          </p:nvSpPr>
          <p:spPr bwMode="auto">
            <a:xfrm>
              <a:off x="4118" y="2412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" name="Oval 456"/>
            <p:cNvSpPr>
              <a:spLocks noChangeArrowheads="1"/>
            </p:cNvSpPr>
            <p:nvPr/>
          </p:nvSpPr>
          <p:spPr bwMode="auto">
            <a:xfrm>
              <a:off x="4449" y="2282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Oval 457"/>
            <p:cNvSpPr>
              <a:spLocks noChangeArrowheads="1"/>
            </p:cNvSpPr>
            <p:nvPr/>
          </p:nvSpPr>
          <p:spPr bwMode="auto">
            <a:xfrm>
              <a:off x="3824" y="2858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" name="Oval 458"/>
            <p:cNvSpPr>
              <a:spLocks noChangeArrowheads="1"/>
            </p:cNvSpPr>
            <p:nvPr/>
          </p:nvSpPr>
          <p:spPr bwMode="auto">
            <a:xfrm>
              <a:off x="4272" y="2485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Oval 459"/>
            <p:cNvSpPr>
              <a:spLocks noChangeArrowheads="1"/>
            </p:cNvSpPr>
            <p:nvPr/>
          </p:nvSpPr>
          <p:spPr bwMode="auto">
            <a:xfrm>
              <a:off x="4656" y="2256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Oval 460"/>
            <p:cNvSpPr>
              <a:spLocks noChangeArrowheads="1"/>
            </p:cNvSpPr>
            <p:nvPr/>
          </p:nvSpPr>
          <p:spPr bwMode="auto">
            <a:xfrm>
              <a:off x="4872" y="2304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Oval 461"/>
            <p:cNvSpPr>
              <a:spLocks noChangeArrowheads="1"/>
            </p:cNvSpPr>
            <p:nvPr/>
          </p:nvSpPr>
          <p:spPr bwMode="auto">
            <a:xfrm>
              <a:off x="4826" y="2524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Oval 462"/>
            <p:cNvSpPr>
              <a:spLocks noChangeArrowheads="1"/>
            </p:cNvSpPr>
            <p:nvPr/>
          </p:nvSpPr>
          <p:spPr bwMode="auto">
            <a:xfrm>
              <a:off x="4853" y="2476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Oval 463"/>
            <p:cNvSpPr>
              <a:spLocks noChangeArrowheads="1"/>
            </p:cNvSpPr>
            <p:nvPr/>
          </p:nvSpPr>
          <p:spPr bwMode="auto">
            <a:xfrm>
              <a:off x="4993" y="2346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Oval 464"/>
            <p:cNvSpPr>
              <a:spLocks noChangeArrowheads="1"/>
            </p:cNvSpPr>
            <p:nvPr/>
          </p:nvSpPr>
          <p:spPr bwMode="auto">
            <a:xfrm>
              <a:off x="4947" y="2566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Oval 465"/>
            <p:cNvSpPr>
              <a:spLocks noChangeArrowheads="1"/>
            </p:cNvSpPr>
            <p:nvPr/>
          </p:nvSpPr>
          <p:spPr bwMode="auto">
            <a:xfrm>
              <a:off x="4656" y="2589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Oval 466"/>
            <p:cNvSpPr>
              <a:spLocks noChangeArrowheads="1"/>
            </p:cNvSpPr>
            <p:nvPr/>
          </p:nvSpPr>
          <p:spPr bwMode="auto">
            <a:xfrm>
              <a:off x="4796" y="2459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Oval 467"/>
            <p:cNvSpPr>
              <a:spLocks noChangeArrowheads="1"/>
            </p:cNvSpPr>
            <p:nvPr/>
          </p:nvSpPr>
          <p:spPr bwMode="auto">
            <a:xfrm>
              <a:off x="4750" y="2679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Oval 468"/>
            <p:cNvSpPr>
              <a:spLocks noChangeArrowheads="1"/>
            </p:cNvSpPr>
            <p:nvPr/>
          </p:nvSpPr>
          <p:spPr bwMode="auto">
            <a:xfrm>
              <a:off x="4949" y="2386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Oval 469"/>
            <p:cNvSpPr>
              <a:spLocks noChangeArrowheads="1"/>
            </p:cNvSpPr>
            <p:nvPr/>
          </p:nvSpPr>
          <p:spPr bwMode="auto">
            <a:xfrm>
              <a:off x="5089" y="2256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Oval 470"/>
            <p:cNvSpPr>
              <a:spLocks noChangeArrowheads="1"/>
            </p:cNvSpPr>
            <p:nvPr/>
          </p:nvSpPr>
          <p:spPr bwMode="auto">
            <a:xfrm>
              <a:off x="5043" y="2476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Oval 471"/>
            <p:cNvSpPr>
              <a:spLocks noChangeArrowheads="1"/>
            </p:cNvSpPr>
            <p:nvPr/>
          </p:nvSpPr>
          <p:spPr bwMode="auto">
            <a:xfrm>
              <a:off x="4416" y="2050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Oval 472"/>
            <p:cNvSpPr>
              <a:spLocks noChangeArrowheads="1"/>
            </p:cNvSpPr>
            <p:nvPr/>
          </p:nvSpPr>
          <p:spPr bwMode="auto">
            <a:xfrm>
              <a:off x="4556" y="1920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Oval 473"/>
            <p:cNvSpPr>
              <a:spLocks noChangeArrowheads="1"/>
            </p:cNvSpPr>
            <p:nvPr/>
          </p:nvSpPr>
          <p:spPr bwMode="auto">
            <a:xfrm>
              <a:off x="4510" y="2140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Oval 474"/>
            <p:cNvSpPr>
              <a:spLocks noChangeArrowheads="1"/>
            </p:cNvSpPr>
            <p:nvPr/>
          </p:nvSpPr>
          <p:spPr bwMode="auto">
            <a:xfrm>
              <a:off x="4321" y="1883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Oval 475"/>
            <p:cNvSpPr>
              <a:spLocks noChangeArrowheads="1"/>
            </p:cNvSpPr>
            <p:nvPr/>
          </p:nvSpPr>
          <p:spPr bwMode="auto">
            <a:xfrm>
              <a:off x="4275" y="2103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Oval 476"/>
            <p:cNvSpPr>
              <a:spLocks noChangeArrowheads="1"/>
            </p:cNvSpPr>
            <p:nvPr/>
          </p:nvSpPr>
          <p:spPr bwMode="auto">
            <a:xfrm>
              <a:off x="4325" y="1906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Oval 477"/>
            <p:cNvSpPr>
              <a:spLocks noChangeArrowheads="1"/>
            </p:cNvSpPr>
            <p:nvPr/>
          </p:nvSpPr>
          <p:spPr bwMode="auto">
            <a:xfrm>
              <a:off x="4465" y="1776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Oval 478"/>
            <p:cNvSpPr>
              <a:spLocks noChangeArrowheads="1"/>
            </p:cNvSpPr>
            <p:nvPr/>
          </p:nvSpPr>
          <p:spPr bwMode="auto">
            <a:xfrm>
              <a:off x="4419" y="1996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Oval 479"/>
            <p:cNvSpPr>
              <a:spLocks noChangeArrowheads="1"/>
            </p:cNvSpPr>
            <p:nvPr/>
          </p:nvSpPr>
          <p:spPr bwMode="auto">
            <a:xfrm>
              <a:off x="4032" y="1954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Oval 480"/>
            <p:cNvSpPr>
              <a:spLocks noChangeArrowheads="1"/>
            </p:cNvSpPr>
            <p:nvPr/>
          </p:nvSpPr>
          <p:spPr bwMode="auto">
            <a:xfrm>
              <a:off x="4172" y="1824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Oval 481"/>
            <p:cNvSpPr>
              <a:spLocks noChangeArrowheads="1"/>
            </p:cNvSpPr>
            <p:nvPr/>
          </p:nvSpPr>
          <p:spPr bwMode="auto">
            <a:xfrm>
              <a:off x="4126" y="2044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Oval 482"/>
            <p:cNvSpPr>
              <a:spLocks noChangeArrowheads="1"/>
            </p:cNvSpPr>
            <p:nvPr/>
          </p:nvSpPr>
          <p:spPr bwMode="auto">
            <a:xfrm>
              <a:off x="4316" y="1728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Oval 483"/>
            <p:cNvSpPr>
              <a:spLocks noChangeArrowheads="1"/>
            </p:cNvSpPr>
            <p:nvPr/>
          </p:nvSpPr>
          <p:spPr bwMode="auto">
            <a:xfrm>
              <a:off x="4270" y="1948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Oval 484"/>
            <p:cNvSpPr>
              <a:spLocks noChangeArrowheads="1"/>
            </p:cNvSpPr>
            <p:nvPr/>
          </p:nvSpPr>
          <p:spPr bwMode="auto">
            <a:xfrm>
              <a:off x="3984" y="2050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Oval 485"/>
            <p:cNvSpPr>
              <a:spLocks noChangeArrowheads="1"/>
            </p:cNvSpPr>
            <p:nvPr/>
          </p:nvSpPr>
          <p:spPr bwMode="auto">
            <a:xfrm>
              <a:off x="4124" y="1920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Oval 486"/>
            <p:cNvSpPr>
              <a:spLocks noChangeArrowheads="1"/>
            </p:cNvSpPr>
            <p:nvPr/>
          </p:nvSpPr>
          <p:spPr bwMode="auto">
            <a:xfrm>
              <a:off x="4078" y="2140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Oval 487"/>
            <p:cNvSpPr>
              <a:spLocks noChangeArrowheads="1"/>
            </p:cNvSpPr>
            <p:nvPr/>
          </p:nvSpPr>
          <p:spPr bwMode="auto">
            <a:xfrm>
              <a:off x="4373" y="1762"/>
              <a:ext cx="47" cy="5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Oval 488"/>
            <p:cNvSpPr>
              <a:spLocks noChangeArrowheads="1"/>
            </p:cNvSpPr>
            <p:nvPr/>
          </p:nvSpPr>
          <p:spPr bwMode="auto">
            <a:xfrm>
              <a:off x="4513" y="1632"/>
              <a:ext cx="47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Oval 489"/>
            <p:cNvSpPr>
              <a:spLocks noChangeArrowheads="1"/>
            </p:cNvSpPr>
            <p:nvPr/>
          </p:nvSpPr>
          <p:spPr bwMode="auto">
            <a:xfrm>
              <a:off x="4467" y="1852"/>
              <a:ext cx="46" cy="5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Oval 490"/>
            <p:cNvSpPr>
              <a:spLocks noChangeArrowheads="1"/>
            </p:cNvSpPr>
            <p:nvPr/>
          </p:nvSpPr>
          <p:spPr bwMode="auto">
            <a:xfrm>
              <a:off x="4154" y="230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Oval 491"/>
            <p:cNvSpPr>
              <a:spLocks noChangeArrowheads="1"/>
            </p:cNvSpPr>
            <p:nvPr/>
          </p:nvSpPr>
          <p:spPr bwMode="auto">
            <a:xfrm>
              <a:off x="4262" y="2208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Oval 492"/>
            <p:cNvSpPr>
              <a:spLocks noChangeArrowheads="1"/>
            </p:cNvSpPr>
            <p:nvPr/>
          </p:nvSpPr>
          <p:spPr bwMode="auto">
            <a:xfrm>
              <a:off x="4080" y="2231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Oval 493"/>
            <p:cNvSpPr>
              <a:spLocks noChangeArrowheads="1"/>
            </p:cNvSpPr>
            <p:nvPr/>
          </p:nvSpPr>
          <p:spPr bwMode="auto">
            <a:xfrm>
              <a:off x="4032" y="230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Oval 494"/>
            <p:cNvSpPr>
              <a:spLocks noChangeArrowheads="1"/>
            </p:cNvSpPr>
            <p:nvPr/>
          </p:nvSpPr>
          <p:spPr bwMode="auto">
            <a:xfrm>
              <a:off x="3936" y="2256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Oval 495"/>
            <p:cNvSpPr>
              <a:spLocks noChangeArrowheads="1"/>
            </p:cNvSpPr>
            <p:nvPr/>
          </p:nvSpPr>
          <p:spPr bwMode="auto">
            <a:xfrm>
              <a:off x="4288" y="2776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Oval 496"/>
            <p:cNvSpPr>
              <a:spLocks noChangeArrowheads="1"/>
            </p:cNvSpPr>
            <p:nvPr/>
          </p:nvSpPr>
          <p:spPr bwMode="auto">
            <a:xfrm>
              <a:off x="4214" y="2663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Oval 497"/>
            <p:cNvSpPr>
              <a:spLocks noChangeArrowheads="1"/>
            </p:cNvSpPr>
            <p:nvPr/>
          </p:nvSpPr>
          <p:spPr bwMode="auto">
            <a:xfrm>
              <a:off x="4368" y="2736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Oval 498"/>
            <p:cNvSpPr>
              <a:spLocks noChangeArrowheads="1"/>
            </p:cNvSpPr>
            <p:nvPr/>
          </p:nvSpPr>
          <p:spPr bwMode="auto">
            <a:xfrm>
              <a:off x="4070" y="2485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Oval 499"/>
            <p:cNvSpPr>
              <a:spLocks noChangeArrowheads="1"/>
            </p:cNvSpPr>
            <p:nvPr/>
          </p:nvSpPr>
          <p:spPr bwMode="auto">
            <a:xfrm>
              <a:off x="3962" y="2621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Oval 500"/>
            <p:cNvSpPr>
              <a:spLocks noChangeArrowheads="1"/>
            </p:cNvSpPr>
            <p:nvPr/>
          </p:nvSpPr>
          <p:spPr bwMode="auto">
            <a:xfrm>
              <a:off x="3888" y="2508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Oval 501"/>
            <p:cNvSpPr>
              <a:spLocks noChangeArrowheads="1"/>
            </p:cNvSpPr>
            <p:nvPr/>
          </p:nvSpPr>
          <p:spPr bwMode="auto">
            <a:xfrm>
              <a:off x="4042" y="2581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Oval 502"/>
            <p:cNvSpPr>
              <a:spLocks noChangeArrowheads="1"/>
            </p:cNvSpPr>
            <p:nvPr/>
          </p:nvSpPr>
          <p:spPr bwMode="auto">
            <a:xfrm>
              <a:off x="4742" y="1776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Oval 503"/>
            <p:cNvSpPr>
              <a:spLocks noChangeArrowheads="1"/>
            </p:cNvSpPr>
            <p:nvPr/>
          </p:nvSpPr>
          <p:spPr bwMode="auto">
            <a:xfrm>
              <a:off x="4668" y="1703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Oval 504"/>
            <p:cNvSpPr>
              <a:spLocks noChangeArrowheads="1"/>
            </p:cNvSpPr>
            <p:nvPr/>
          </p:nvSpPr>
          <p:spPr bwMode="auto">
            <a:xfrm>
              <a:off x="4822" y="1776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Oval 505"/>
            <p:cNvSpPr>
              <a:spLocks noChangeArrowheads="1"/>
            </p:cNvSpPr>
            <p:nvPr/>
          </p:nvSpPr>
          <p:spPr bwMode="auto">
            <a:xfrm>
              <a:off x="5186" y="1488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Oval 506"/>
            <p:cNvSpPr>
              <a:spLocks noChangeArrowheads="1"/>
            </p:cNvSpPr>
            <p:nvPr/>
          </p:nvSpPr>
          <p:spPr bwMode="auto">
            <a:xfrm>
              <a:off x="4848" y="210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Oval 507"/>
            <p:cNvSpPr>
              <a:spLocks noChangeArrowheads="1"/>
            </p:cNvSpPr>
            <p:nvPr/>
          </p:nvSpPr>
          <p:spPr bwMode="auto">
            <a:xfrm>
              <a:off x="5036" y="1573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" name="Oval 508"/>
            <p:cNvSpPr>
              <a:spLocks noChangeArrowheads="1"/>
            </p:cNvSpPr>
            <p:nvPr/>
          </p:nvSpPr>
          <p:spPr bwMode="auto">
            <a:xfrm>
              <a:off x="5004" y="1511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" name="Oval 509"/>
            <p:cNvSpPr>
              <a:spLocks noChangeArrowheads="1"/>
            </p:cNvSpPr>
            <p:nvPr/>
          </p:nvSpPr>
          <p:spPr bwMode="auto">
            <a:xfrm>
              <a:off x="5158" y="158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" name="Oval 510"/>
            <p:cNvSpPr>
              <a:spLocks noChangeArrowheads="1"/>
            </p:cNvSpPr>
            <p:nvPr/>
          </p:nvSpPr>
          <p:spPr bwMode="auto">
            <a:xfrm>
              <a:off x="4838" y="1488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" name="Oval 511"/>
            <p:cNvSpPr>
              <a:spLocks noChangeArrowheads="1"/>
            </p:cNvSpPr>
            <p:nvPr/>
          </p:nvSpPr>
          <p:spPr bwMode="auto">
            <a:xfrm>
              <a:off x="4730" y="1624"/>
              <a:ext cx="47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" name="Oval 512"/>
            <p:cNvSpPr>
              <a:spLocks noChangeArrowheads="1"/>
            </p:cNvSpPr>
            <p:nvPr/>
          </p:nvSpPr>
          <p:spPr bwMode="auto">
            <a:xfrm>
              <a:off x="4080" y="2832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" name="Oval 513"/>
            <p:cNvSpPr>
              <a:spLocks noChangeArrowheads="1"/>
            </p:cNvSpPr>
            <p:nvPr/>
          </p:nvSpPr>
          <p:spPr bwMode="auto">
            <a:xfrm>
              <a:off x="4810" y="1584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" name="Oval 514"/>
            <p:cNvSpPr>
              <a:spLocks noChangeArrowheads="1"/>
            </p:cNvSpPr>
            <p:nvPr/>
          </p:nvSpPr>
          <p:spPr bwMode="auto">
            <a:xfrm>
              <a:off x="5282" y="1920"/>
              <a:ext cx="46" cy="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" name="Oval 515"/>
            <p:cNvSpPr>
              <a:spLocks noChangeArrowheads="1"/>
            </p:cNvSpPr>
            <p:nvPr/>
          </p:nvSpPr>
          <p:spPr bwMode="auto">
            <a:xfrm>
              <a:off x="5254" y="2016"/>
              <a:ext cx="4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21" name="Picture 5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9167446" cy="228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410200" y="5029200"/>
            <a:ext cx="1600200" cy="16764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/>
      <p:bldP spid="327" grpId="0" autoUpdateAnimBg="0"/>
      <p:bldP spid="328" grpId="0" autoUpdateAnimBg="0"/>
      <p:bldP spid="329" grpId="0" autoUpdateAnimBg="0"/>
      <p:bldP spid="330" grpId="0" autoUpdateAnimBg="0"/>
      <p:bldP spid="331" grpId="0" autoUpdateAnimBg="0"/>
      <p:bldP spid="332" grpId="0" autoUpdateAnimBg="0"/>
      <p:bldP spid="3" grpId="0" animBg="1"/>
      <p:bldP spid="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CC6AA0F-7C2B-4E22-B89B-221D851CE7ED}" type="slidenum">
              <a:rPr lang="en-US"/>
              <a:pPr/>
              <a:t>23</a:t>
            </a:fld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15000"/>
          </a:xfrm>
        </p:spPr>
        <p:txBody>
          <a:bodyPr/>
          <a:lstStyle/>
          <a:p>
            <a:r>
              <a:rPr lang="en-US" dirty="0"/>
              <a:t>A measure of </a:t>
            </a:r>
            <a:r>
              <a:rPr lang="en-US" dirty="0" smtClean="0"/>
              <a:t>association and strength </a:t>
            </a:r>
            <a:r>
              <a:rPr lang="en-US" b="1" dirty="0" smtClean="0">
                <a:solidFill>
                  <a:schemeClr val="accent1"/>
                </a:solidFill>
              </a:rPr>
              <a:t>of </a:t>
            </a:r>
            <a:r>
              <a:rPr lang="en-US" b="1" dirty="0">
                <a:solidFill>
                  <a:schemeClr val="accent1"/>
                </a:solidFill>
              </a:rPr>
              <a:t>a linear relationship with no </a:t>
            </a:r>
            <a:r>
              <a:rPr lang="en-US" b="1" dirty="0" smtClean="0">
                <a:solidFill>
                  <a:schemeClr val="accent1"/>
                </a:solidFill>
              </a:rPr>
              <a:t>outliers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Moral … </a:t>
            </a:r>
            <a:r>
              <a:rPr lang="en-US" b="1" dirty="0" smtClean="0"/>
              <a:t>PLOT YOUR DATA!!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1600200" y="2209800"/>
            <a:ext cx="2590800" cy="1600200"/>
            <a:chOff x="490" y="624"/>
            <a:chExt cx="1962" cy="1266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41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19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402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490" y="1827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490" y="1656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490" y="148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490" y="1316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490" y="1145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490" y="972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490" y="805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490" y="63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86" y="1846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554" y="624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1670" y="111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322" y="1299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2199" y="119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1496" y="98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1850" y="106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374" y="78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968" y="125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618" y="175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2025" y="64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1142" y="1661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793" y="151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132"/>
          <p:cNvGrpSpPr>
            <a:grpSpLocks/>
          </p:cNvGrpSpPr>
          <p:nvPr/>
        </p:nvGrpSpPr>
        <p:grpSpPr bwMode="auto">
          <a:xfrm>
            <a:off x="4572000" y="2216150"/>
            <a:ext cx="2590800" cy="1600200"/>
            <a:chOff x="3184" y="628"/>
            <a:chExt cx="1962" cy="1266"/>
          </a:xfrm>
        </p:grpSpPr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3335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4213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5096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 flipH="1">
              <a:off x="3184" y="18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 flipH="1">
              <a:off x="3184" y="162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184" y="1448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H="1">
              <a:off x="3184" y="12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H="1">
              <a:off x="3184" y="1078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H="1">
              <a:off x="3184" y="897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H="1">
              <a:off x="3184" y="712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3280" y="1850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3"/>
            <p:cNvSpPr>
              <a:spLocks noChangeShapeType="1"/>
            </p:cNvSpPr>
            <p:nvPr/>
          </p:nvSpPr>
          <p:spPr bwMode="auto">
            <a:xfrm flipV="1">
              <a:off x="3248" y="628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4364" y="66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55"/>
            <p:cNvSpPr>
              <a:spLocks noChangeArrowheads="1"/>
            </p:cNvSpPr>
            <p:nvPr/>
          </p:nvSpPr>
          <p:spPr bwMode="auto">
            <a:xfrm>
              <a:off x="4016" y="849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4893" y="73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57"/>
            <p:cNvSpPr>
              <a:spLocks noChangeArrowheads="1"/>
            </p:cNvSpPr>
            <p:nvPr/>
          </p:nvSpPr>
          <p:spPr bwMode="auto">
            <a:xfrm>
              <a:off x="4190" y="73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>
              <a:off x="4544" y="64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59"/>
            <p:cNvSpPr>
              <a:spLocks noChangeArrowheads="1"/>
            </p:cNvSpPr>
            <p:nvPr/>
          </p:nvSpPr>
          <p:spPr bwMode="auto">
            <a:xfrm>
              <a:off x="5068" y="857"/>
              <a:ext cx="46" cy="45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60"/>
            <p:cNvSpPr>
              <a:spLocks noChangeArrowheads="1"/>
            </p:cNvSpPr>
            <p:nvPr/>
          </p:nvSpPr>
          <p:spPr bwMode="auto">
            <a:xfrm>
              <a:off x="3662" y="121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61"/>
            <p:cNvSpPr>
              <a:spLocks noChangeArrowheads="1"/>
            </p:cNvSpPr>
            <p:nvPr/>
          </p:nvSpPr>
          <p:spPr bwMode="auto">
            <a:xfrm>
              <a:off x="3312" y="177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62"/>
            <p:cNvSpPr>
              <a:spLocks noChangeArrowheads="1"/>
            </p:cNvSpPr>
            <p:nvPr/>
          </p:nvSpPr>
          <p:spPr bwMode="auto">
            <a:xfrm>
              <a:off x="4719" y="66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63"/>
            <p:cNvSpPr>
              <a:spLocks noChangeArrowheads="1"/>
            </p:cNvSpPr>
            <p:nvPr/>
          </p:nvSpPr>
          <p:spPr bwMode="auto">
            <a:xfrm>
              <a:off x="3836" y="1012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>
              <a:off x="3487" y="147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134"/>
          <p:cNvGrpSpPr>
            <a:grpSpLocks/>
          </p:cNvGrpSpPr>
          <p:nvPr/>
        </p:nvGrpSpPr>
        <p:grpSpPr bwMode="auto">
          <a:xfrm>
            <a:off x="1600200" y="4038600"/>
            <a:ext cx="2590800" cy="1600200"/>
            <a:chOff x="490" y="2260"/>
            <a:chExt cx="1962" cy="1266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641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1519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1"/>
            <p:cNvSpPr>
              <a:spLocks noChangeShapeType="1"/>
            </p:cNvSpPr>
            <p:nvPr/>
          </p:nvSpPr>
          <p:spPr bwMode="auto">
            <a:xfrm>
              <a:off x="2402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6"/>
            <p:cNvSpPr>
              <a:spLocks noChangeShapeType="1"/>
            </p:cNvSpPr>
            <p:nvPr/>
          </p:nvSpPr>
          <p:spPr bwMode="auto">
            <a:xfrm flipH="1">
              <a:off x="490" y="34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7"/>
            <p:cNvSpPr>
              <a:spLocks noChangeShapeType="1"/>
            </p:cNvSpPr>
            <p:nvPr/>
          </p:nvSpPr>
          <p:spPr bwMode="auto">
            <a:xfrm flipH="1">
              <a:off x="490" y="33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8"/>
            <p:cNvSpPr>
              <a:spLocks noChangeShapeType="1"/>
            </p:cNvSpPr>
            <p:nvPr/>
          </p:nvSpPr>
          <p:spPr bwMode="auto">
            <a:xfrm flipH="1">
              <a:off x="490" y="316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79"/>
            <p:cNvSpPr>
              <a:spLocks noChangeShapeType="1"/>
            </p:cNvSpPr>
            <p:nvPr/>
          </p:nvSpPr>
          <p:spPr bwMode="auto">
            <a:xfrm flipH="1">
              <a:off x="490" y="30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80"/>
            <p:cNvSpPr>
              <a:spLocks noChangeShapeType="1"/>
            </p:cNvSpPr>
            <p:nvPr/>
          </p:nvSpPr>
          <p:spPr bwMode="auto">
            <a:xfrm flipH="1">
              <a:off x="490" y="285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 flipH="1">
              <a:off x="490" y="27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82"/>
            <p:cNvSpPr>
              <a:spLocks noChangeShapeType="1"/>
            </p:cNvSpPr>
            <p:nvPr/>
          </p:nvSpPr>
          <p:spPr bwMode="auto">
            <a:xfrm flipH="1">
              <a:off x="490" y="25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83"/>
            <p:cNvSpPr>
              <a:spLocks noChangeShapeType="1"/>
            </p:cNvSpPr>
            <p:nvPr/>
          </p:nvSpPr>
          <p:spPr bwMode="auto">
            <a:xfrm flipH="1">
              <a:off x="490" y="24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 flipH="1">
              <a:off x="490" y="22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85"/>
            <p:cNvSpPr>
              <a:spLocks noChangeShapeType="1"/>
            </p:cNvSpPr>
            <p:nvPr/>
          </p:nvSpPr>
          <p:spPr bwMode="auto">
            <a:xfrm>
              <a:off x="587" y="3482"/>
              <a:ext cx="186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 flipV="1">
              <a:off x="554" y="2260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87"/>
            <p:cNvSpPr>
              <a:spLocks noChangeArrowheads="1"/>
            </p:cNvSpPr>
            <p:nvPr/>
          </p:nvSpPr>
          <p:spPr bwMode="auto">
            <a:xfrm>
              <a:off x="1670" y="3071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88"/>
            <p:cNvSpPr>
              <a:spLocks noChangeArrowheads="1"/>
            </p:cNvSpPr>
            <p:nvPr/>
          </p:nvSpPr>
          <p:spPr bwMode="auto">
            <a:xfrm>
              <a:off x="1322" y="3173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89"/>
            <p:cNvSpPr>
              <a:spLocks noChangeArrowheads="1"/>
            </p:cNvSpPr>
            <p:nvPr/>
          </p:nvSpPr>
          <p:spPr bwMode="auto">
            <a:xfrm>
              <a:off x="2199" y="228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90"/>
            <p:cNvSpPr>
              <a:spLocks noChangeArrowheads="1"/>
            </p:cNvSpPr>
            <p:nvPr/>
          </p:nvSpPr>
          <p:spPr bwMode="auto">
            <a:xfrm>
              <a:off x="1496" y="312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91"/>
            <p:cNvSpPr>
              <a:spLocks noChangeArrowheads="1"/>
            </p:cNvSpPr>
            <p:nvPr/>
          </p:nvSpPr>
          <p:spPr bwMode="auto">
            <a:xfrm>
              <a:off x="1850" y="301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92"/>
            <p:cNvSpPr>
              <a:spLocks noChangeArrowheads="1"/>
            </p:cNvSpPr>
            <p:nvPr/>
          </p:nvSpPr>
          <p:spPr bwMode="auto">
            <a:xfrm>
              <a:off x="2374" y="286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Oval 93"/>
            <p:cNvSpPr>
              <a:spLocks noChangeArrowheads="1"/>
            </p:cNvSpPr>
            <p:nvPr/>
          </p:nvSpPr>
          <p:spPr bwMode="auto">
            <a:xfrm>
              <a:off x="968" y="3274"/>
              <a:ext cx="46" cy="45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94"/>
            <p:cNvSpPr>
              <a:spLocks noChangeArrowheads="1"/>
            </p:cNvSpPr>
            <p:nvPr/>
          </p:nvSpPr>
          <p:spPr bwMode="auto">
            <a:xfrm>
              <a:off x="618" y="338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95"/>
            <p:cNvSpPr>
              <a:spLocks noChangeArrowheads="1"/>
            </p:cNvSpPr>
            <p:nvPr/>
          </p:nvSpPr>
          <p:spPr bwMode="auto">
            <a:xfrm>
              <a:off x="2025" y="296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96"/>
            <p:cNvSpPr>
              <a:spLocks noChangeArrowheads="1"/>
            </p:cNvSpPr>
            <p:nvPr/>
          </p:nvSpPr>
          <p:spPr bwMode="auto">
            <a:xfrm>
              <a:off x="1142" y="3226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97"/>
            <p:cNvSpPr>
              <a:spLocks noChangeArrowheads="1"/>
            </p:cNvSpPr>
            <p:nvPr/>
          </p:nvSpPr>
          <p:spPr bwMode="auto">
            <a:xfrm>
              <a:off x="793" y="332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133"/>
          <p:cNvGrpSpPr>
            <a:grpSpLocks/>
          </p:cNvGrpSpPr>
          <p:nvPr/>
        </p:nvGrpSpPr>
        <p:grpSpPr bwMode="auto">
          <a:xfrm>
            <a:off x="4572000" y="4038600"/>
            <a:ext cx="2593441" cy="1600200"/>
            <a:chOff x="3175" y="2260"/>
            <a:chExt cx="1964" cy="1266"/>
          </a:xfrm>
        </p:grpSpPr>
        <p:sp>
          <p:nvSpPr>
            <p:cNvPr id="84" name="Line 102"/>
            <p:cNvSpPr>
              <a:spLocks noChangeShapeType="1"/>
            </p:cNvSpPr>
            <p:nvPr/>
          </p:nvSpPr>
          <p:spPr bwMode="auto">
            <a:xfrm>
              <a:off x="3625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3"/>
            <p:cNvSpPr>
              <a:spLocks noChangeShapeType="1"/>
            </p:cNvSpPr>
            <p:nvPr/>
          </p:nvSpPr>
          <p:spPr bwMode="auto">
            <a:xfrm>
              <a:off x="4379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4"/>
            <p:cNvSpPr>
              <a:spLocks noChangeShapeType="1"/>
            </p:cNvSpPr>
            <p:nvPr/>
          </p:nvSpPr>
          <p:spPr bwMode="auto">
            <a:xfrm>
              <a:off x="5138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9"/>
            <p:cNvSpPr>
              <a:spLocks noChangeShapeType="1"/>
            </p:cNvSpPr>
            <p:nvPr/>
          </p:nvSpPr>
          <p:spPr bwMode="auto">
            <a:xfrm flipH="1">
              <a:off x="3175" y="34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0"/>
            <p:cNvSpPr>
              <a:spLocks noChangeShapeType="1"/>
            </p:cNvSpPr>
            <p:nvPr/>
          </p:nvSpPr>
          <p:spPr bwMode="auto">
            <a:xfrm flipH="1">
              <a:off x="3175" y="33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1"/>
            <p:cNvSpPr>
              <a:spLocks noChangeShapeType="1"/>
            </p:cNvSpPr>
            <p:nvPr/>
          </p:nvSpPr>
          <p:spPr bwMode="auto">
            <a:xfrm flipH="1">
              <a:off x="3175" y="316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2"/>
            <p:cNvSpPr>
              <a:spLocks noChangeShapeType="1"/>
            </p:cNvSpPr>
            <p:nvPr/>
          </p:nvSpPr>
          <p:spPr bwMode="auto">
            <a:xfrm flipH="1">
              <a:off x="3175" y="30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13"/>
            <p:cNvSpPr>
              <a:spLocks noChangeShapeType="1"/>
            </p:cNvSpPr>
            <p:nvPr/>
          </p:nvSpPr>
          <p:spPr bwMode="auto">
            <a:xfrm flipH="1">
              <a:off x="3175" y="285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14"/>
            <p:cNvSpPr>
              <a:spLocks noChangeShapeType="1"/>
            </p:cNvSpPr>
            <p:nvPr/>
          </p:nvSpPr>
          <p:spPr bwMode="auto">
            <a:xfrm flipH="1">
              <a:off x="3175" y="27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15"/>
            <p:cNvSpPr>
              <a:spLocks noChangeShapeType="1"/>
            </p:cNvSpPr>
            <p:nvPr/>
          </p:nvSpPr>
          <p:spPr bwMode="auto">
            <a:xfrm flipH="1">
              <a:off x="3175" y="25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6"/>
            <p:cNvSpPr>
              <a:spLocks noChangeShapeType="1"/>
            </p:cNvSpPr>
            <p:nvPr/>
          </p:nvSpPr>
          <p:spPr bwMode="auto">
            <a:xfrm flipH="1">
              <a:off x="3175" y="24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17"/>
            <p:cNvSpPr>
              <a:spLocks noChangeShapeType="1"/>
            </p:cNvSpPr>
            <p:nvPr/>
          </p:nvSpPr>
          <p:spPr bwMode="auto">
            <a:xfrm flipH="1">
              <a:off x="3175" y="22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18"/>
            <p:cNvSpPr>
              <a:spLocks noChangeShapeType="1"/>
            </p:cNvSpPr>
            <p:nvPr/>
          </p:nvSpPr>
          <p:spPr bwMode="auto">
            <a:xfrm>
              <a:off x="3272" y="3482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9"/>
            <p:cNvSpPr>
              <a:spLocks noChangeShapeType="1"/>
            </p:cNvSpPr>
            <p:nvPr/>
          </p:nvSpPr>
          <p:spPr bwMode="auto">
            <a:xfrm flipV="1">
              <a:off x="3239" y="2260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120"/>
            <p:cNvSpPr>
              <a:spLocks noChangeArrowheads="1"/>
            </p:cNvSpPr>
            <p:nvPr/>
          </p:nvSpPr>
          <p:spPr bwMode="auto">
            <a:xfrm>
              <a:off x="3299" y="319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121"/>
            <p:cNvSpPr>
              <a:spLocks noChangeArrowheads="1"/>
            </p:cNvSpPr>
            <p:nvPr/>
          </p:nvSpPr>
          <p:spPr bwMode="auto">
            <a:xfrm>
              <a:off x="3299" y="332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122"/>
            <p:cNvSpPr>
              <a:spLocks noChangeArrowheads="1"/>
            </p:cNvSpPr>
            <p:nvPr/>
          </p:nvSpPr>
          <p:spPr bwMode="auto">
            <a:xfrm>
              <a:off x="3299" y="303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123"/>
            <p:cNvSpPr>
              <a:spLocks noChangeArrowheads="1"/>
            </p:cNvSpPr>
            <p:nvPr/>
          </p:nvSpPr>
          <p:spPr bwMode="auto">
            <a:xfrm>
              <a:off x="3299" y="286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124"/>
            <p:cNvSpPr>
              <a:spLocks noChangeArrowheads="1"/>
            </p:cNvSpPr>
            <p:nvPr/>
          </p:nvSpPr>
          <p:spPr bwMode="auto">
            <a:xfrm>
              <a:off x="3299" y="291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125"/>
            <p:cNvSpPr>
              <a:spLocks noChangeArrowheads="1"/>
            </p:cNvSpPr>
            <p:nvPr/>
          </p:nvSpPr>
          <p:spPr bwMode="auto">
            <a:xfrm>
              <a:off x="3299" y="313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26"/>
            <p:cNvSpPr>
              <a:spLocks noChangeArrowheads="1"/>
            </p:cNvSpPr>
            <p:nvPr/>
          </p:nvSpPr>
          <p:spPr bwMode="auto">
            <a:xfrm>
              <a:off x="3299" y="340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127"/>
            <p:cNvSpPr>
              <a:spLocks noChangeArrowheads="1"/>
            </p:cNvSpPr>
            <p:nvPr/>
          </p:nvSpPr>
          <p:spPr bwMode="auto">
            <a:xfrm>
              <a:off x="3299" y="335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128"/>
            <p:cNvSpPr>
              <a:spLocks noChangeArrowheads="1"/>
            </p:cNvSpPr>
            <p:nvPr/>
          </p:nvSpPr>
          <p:spPr bwMode="auto">
            <a:xfrm>
              <a:off x="3299" y="3001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129"/>
            <p:cNvSpPr>
              <a:spLocks noChangeArrowheads="1"/>
            </p:cNvSpPr>
            <p:nvPr/>
          </p:nvSpPr>
          <p:spPr bwMode="auto">
            <a:xfrm>
              <a:off x="3299" y="315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130"/>
            <p:cNvSpPr>
              <a:spLocks noChangeArrowheads="1"/>
            </p:cNvSpPr>
            <p:nvPr/>
          </p:nvSpPr>
          <p:spPr bwMode="auto">
            <a:xfrm>
              <a:off x="4963" y="231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" name="Rectangle 135"/>
          <p:cNvSpPr>
            <a:spLocks noChangeArrowheads="1"/>
          </p:cNvSpPr>
          <p:nvPr/>
        </p:nvSpPr>
        <p:spPr bwMode="auto">
          <a:xfrm>
            <a:off x="1676400" y="20574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0" name="Rectangle 135"/>
          <p:cNvSpPr>
            <a:spLocks noChangeArrowheads="1"/>
          </p:cNvSpPr>
          <p:nvPr/>
        </p:nvSpPr>
        <p:spPr bwMode="auto">
          <a:xfrm>
            <a:off x="4648200" y="20574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1" name="Rectangle 135"/>
          <p:cNvSpPr>
            <a:spLocks noChangeArrowheads="1"/>
          </p:cNvSpPr>
          <p:nvPr/>
        </p:nvSpPr>
        <p:spPr bwMode="auto">
          <a:xfrm>
            <a:off x="4648200" y="38862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2" name="Rectangle 135"/>
          <p:cNvSpPr>
            <a:spLocks noChangeArrowheads="1"/>
          </p:cNvSpPr>
          <p:nvPr/>
        </p:nvSpPr>
        <p:spPr bwMode="auto">
          <a:xfrm>
            <a:off x="1676400" y="38862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FFB6306-FD82-45D6-B5C4-CE75A8CFC6E8}" type="slidenum">
              <a:rPr lang="en-US"/>
              <a:pPr/>
              <a:t>24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/>
              <a:t>Correlation Review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Variables must be </a:t>
            </a:r>
            <a:r>
              <a:rPr lang="en-US" sz="2800" dirty="0" smtClean="0"/>
              <a:t>quantitative</a:t>
            </a:r>
          </a:p>
          <a:p>
            <a:pPr>
              <a:lnSpc>
                <a:spcPct val="80000"/>
              </a:lnSpc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/>
              <a:t>Form must be linear </a:t>
            </a:r>
            <a:r>
              <a:rPr lang="en-US" sz="2800" dirty="0" smtClean="0"/>
              <a:t>without outliers -- </a:t>
            </a:r>
            <a:r>
              <a:rPr lang="en-US" sz="2800" dirty="0"/>
              <a:t>i.e., </a:t>
            </a:r>
            <a:r>
              <a:rPr lang="en-US" sz="2800" dirty="0" smtClean="0"/>
              <a:t>PLOT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-</a:t>
            </a:r>
            <a:r>
              <a:rPr lang="en-US" sz="2800" dirty="0"/>
              <a:t>1 </a:t>
            </a:r>
            <a:r>
              <a:rPr lang="en-US" sz="2800" u="sng" dirty="0"/>
              <a:t>&lt;</a:t>
            </a:r>
            <a:r>
              <a:rPr lang="en-US" sz="2800" dirty="0"/>
              <a:t> r </a:t>
            </a:r>
            <a:r>
              <a:rPr lang="en-US" sz="2800" u="sng" dirty="0"/>
              <a:t>&lt;</a:t>
            </a:r>
            <a:r>
              <a:rPr lang="en-US" sz="2800" dirty="0"/>
              <a:t> </a:t>
            </a:r>
            <a:r>
              <a:rPr lang="en-US" sz="2800" dirty="0" smtClean="0"/>
              <a:t>1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/>
              <a:t>No distinction between which variable </a:t>
            </a:r>
            <a:r>
              <a:rPr lang="en-US" sz="2800" dirty="0" smtClean="0"/>
              <a:t>is on </a:t>
            </a:r>
            <a:r>
              <a:rPr lang="en-US" sz="2800" dirty="0"/>
              <a:t>x and which </a:t>
            </a:r>
            <a:r>
              <a:rPr lang="en-US" sz="2800" dirty="0" smtClean="0"/>
              <a:t>is on </a:t>
            </a:r>
            <a:r>
              <a:rPr lang="en-US" sz="2800" dirty="0"/>
              <a:t>y (</a:t>
            </a:r>
            <a:r>
              <a:rPr lang="en-US" sz="2800" i="1" dirty="0"/>
              <a:t>though, response variable should always be y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/>
              <a:t>r does not depend on units of x and </a:t>
            </a:r>
            <a:r>
              <a:rPr lang="en-US" sz="2800" dirty="0" smtClean="0"/>
              <a:t>y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/>
              <a:t>Correlation is not </a:t>
            </a:r>
            <a:r>
              <a:rPr lang="en-US" sz="2800" dirty="0" smtClean="0"/>
              <a:t>causation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We won’t </a:t>
            </a:r>
            <a:r>
              <a:rPr lang="en-US" sz="2800" dirty="0"/>
              <a:t>compute r - must interpret and identify strength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59068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1.  Plot of the percent female kingfishers observed at different latitudes during the Christmas Bird Count, 1992.</a:t>
            </a:r>
            <a:endParaRPr lang="en-US" sz="1800" dirty="0"/>
          </a:p>
        </p:txBody>
      </p:sp>
      <p:pic>
        <p:nvPicPr>
          <p:cNvPr id="8" name="Picture 2" descr="https://secure.surveymonkey.com/_resources/3195/23163195/3b550aac-38a2-4295-b6e6-9708ede302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00673"/>
            <a:ext cx="5105400" cy="51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38800" y="990600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= -0.673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59068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2.  Plot of the maximum temperature versus herbage yield for grassland </a:t>
            </a:r>
            <a:r>
              <a:rPr lang="en-US" sz="1800" dirty="0" err="1" smtClean="0"/>
              <a:t>headfires</a:t>
            </a:r>
            <a:r>
              <a:rPr lang="en-US" sz="1800" dirty="0" smtClean="0"/>
              <a:t> in west Texas.</a:t>
            </a:r>
            <a:endParaRPr lang="en-US" sz="1800" dirty="0"/>
          </a:p>
        </p:txBody>
      </p:sp>
      <p:pic>
        <p:nvPicPr>
          <p:cNvPr id="3074" name="Picture 2" descr="https://secure.surveymonkey.com/_resources/3195/23163195/0deb112f-549f-4ecb-baae-cb732d77c4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28292"/>
            <a:ext cx="7362098" cy="503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1800" y="1138535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=0.798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58674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3.  Plot of the </a:t>
            </a:r>
            <a:r>
              <a:rPr lang="en-US" sz="1800" dirty="0"/>
              <a:t>number of </a:t>
            </a:r>
            <a:r>
              <a:rPr lang="en-US" sz="1800" dirty="0" smtClean="0"/>
              <a:t>pupae </a:t>
            </a:r>
            <a:r>
              <a:rPr lang="en-US" sz="1800" dirty="0"/>
              <a:t>per gallery and the density of attacks for </a:t>
            </a:r>
            <a:r>
              <a:rPr lang="en-US" sz="1800" dirty="0" smtClean="0"/>
              <a:t>the beetle </a:t>
            </a:r>
            <a:r>
              <a:rPr lang="en-US" sz="1800" i="1" err="1" smtClean="0"/>
              <a:t>Ips</a:t>
            </a:r>
            <a:r>
              <a:rPr lang="en-US" sz="1800" i="1" smtClean="0"/>
              <a:t> cembrae</a:t>
            </a:r>
            <a:endParaRPr lang="en-US" sz="1800" i="1" dirty="0"/>
          </a:p>
        </p:txBody>
      </p:sp>
      <p:pic>
        <p:nvPicPr>
          <p:cNvPr id="2050" name="Picture 2" descr="https://secure.surveymonkey.com/_resources/3195/23163195/afe34e94-483e-409f-bdaa-f9341852f8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23948"/>
            <a:ext cx="7239000" cy="506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14720" y="1595735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=-0.612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057400"/>
          </a:xfrm>
        </p:spPr>
        <p:txBody>
          <a:bodyPr/>
          <a:lstStyle/>
          <a:p>
            <a:r>
              <a:rPr lang="en-US" dirty="0"/>
              <a:t>Examine handout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plot()</a:t>
            </a:r>
          </a:p>
          <a:p>
            <a:pPr lvl="1"/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Quantitative Bivariate EDA in </a:t>
            </a:r>
            <a:r>
              <a:rPr lang="en-US" sz="4000" dirty="0" smtClean="0"/>
              <a:t>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92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4071569"/>
            <a:ext cx="9144000" cy="2129939"/>
          </a:xfrm>
        </p:spPr>
        <p:txBody>
          <a:bodyPr/>
          <a:lstStyle/>
          <a:p>
            <a:pPr marL="339725" indent="-339725">
              <a:buFont typeface="+mj-lt"/>
              <a:buAutoNum type="arabicPeriod"/>
            </a:pPr>
            <a:r>
              <a:rPr lang="en-US" i="1" dirty="0" smtClean="0"/>
              <a:t>What is the name of this plot?</a:t>
            </a:r>
          </a:p>
          <a:p>
            <a:pPr marL="339725" indent="-339725">
              <a:buFont typeface="+mj-lt"/>
              <a:buAutoNum type="arabicPeriod"/>
            </a:pPr>
            <a:r>
              <a:rPr lang="en-US" i="1" dirty="0" smtClean="0"/>
              <a:t>What </a:t>
            </a:r>
            <a:r>
              <a:rPr lang="en-US" i="1" dirty="0"/>
              <a:t>type of variable is latitude</a:t>
            </a:r>
            <a:r>
              <a:rPr lang="en-US" i="1" dirty="0" smtClean="0"/>
              <a:t>?</a:t>
            </a:r>
          </a:p>
          <a:p>
            <a:pPr marL="339725" indent="-339725">
              <a:buFont typeface="+mj-lt"/>
              <a:buAutoNum type="arabicPeriod"/>
            </a:pPr>
            <a:r>
              <a:rPr lang="en-US" i="1" dirty="0"/>
              <a:t>Which variable is considered the response </a:t>
            </a:r>
            <a:r>
              <a:rPr lang="en-US" i="1" dirty="0" smtClean="0"/>
              <a:t>variable?</a:t>
            </a:r>
          </a:p>
          <a:p>
            <a:pPr marL="339725" indent="-339725">
              <a:buFont typeface="+mj-lt"/>
              <a:buAutoNum type="arabicPeriod"/>
            </a:pPr>
            <a:r>
              <a:rPr lang="en-US" i="1" dirty="0"/>
              <a:t>What is the approximate percentage females at a latitude of 55</a:t>
            </a:r>
            <a:r>
              <a:rPr lang="en-US" i="1" dirty="0" smtClean="0"/>
              <a:t>?  at 45?   at 35?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s://secure.surveymonkey.com/_resources/3195/23163195/3b550aac-38a2-4295-b6e6-9708ede302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0"/>
            <a:ext cx="3476625" cy="35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52600" y="3457045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1.  Plot of the percent female kingfishers observed at different latitudes during the Christmas Bird Count, 1992.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22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5CBFF44-6D4C-4836-9FE4-6892BDC41555}" type="slidenum">
              <a:rPr lang="en-US"/>
              <a:pPr/>
              <a:t>4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Variables &amp; Axes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1148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Response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dependent</a:t>
            </a:r>
            <a:r>
              <a:rPr lang="en-US" dirty="0"/>
              <a:t>)</a:t>
            </a:r>
            <a:r>
              <a:rPr lang="en-US" b="1" dirty="0">
                <a:solidFill>
                  <a:schemeClr val="accent1"/>
                </a:solidFill>
              </a:rPr>
              <a:t> variable</a:t>
            </a:r>
            <a:endParaRPr lang="en-US" dirty="0"/>
          </a:p>
          <a:p>
            <a:pPr lvl="1"/>
            <a:r>
              <a:rPr lang="en-US" dirty="0" smtClean="0"/>
              <a:t>variability </a:t>
            </a:r>
            <a:r>
              <a:rPr lang="en-US" dirty="0"/>
              <a:t>is being explained or </a:t>
            </a:r>
            <a:r>
              <a:rPr lang="en-US" dirty="0" smtClean="0"/>
              <a:t>values predicted</a:t>
            </a:r>
            <a:endParaRPr lang="en-US" dirty="0"/>
          </a:p>
          <a:p>
            <a:pPr lvl="1"/>
            <a:r>
              <a:rPr lang="en-US" dirty="0" smtClean="0"/>
              <a:t>y-axis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Explanatory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independent, predictor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variable</a:t>
            </a:r>
            <a:endParaRPr lang="en-US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explain variability or to make </a:t>
            </a:r>
            <a:r>
              <a:rPr lang="en-US" dirty="0" smtClean="0"/>
              <a:t>predictions</a:t>
            </a:r>
            <a:endParaRPr lang="en-US" dirty="0"/>
          </a:p>
          <a:p>
            <a:pPr lvl="1"/>
            <a:r>
              <a:rPr lang="en-US" dirty="0" smtClean="0"/>
              <a:t>x-axis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FEC466B-00E4-4EA3-BE5E-0869ACA5D90F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Bivariate EDA -- Description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Association/Direction</a:t>
            </a:r>
            <a:r>
              <a:rPr lang="en-US" dirty="0" smtClean="0"/>
              <a:t> – </a:t>
            </a:r>
            <a:r>
              <a:rPr lang="en-US" i="1" dirty="0" smtClean="0"/>
              <a:t>what words are used?</a:t>
            </a:r>
            <a:endParaRPr lang="en-US" i="1" dirty="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85800" y="4495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Positive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Negative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None</a:t>
            </a:r>
            <a:endParaRPr lang="en-US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kern="0" dirty="0" smtClean="0"/>
              <a:t>What four things are described in a bivariate EDA for quantitative data?</a:t>
            </a:r>
            <a:endParaRPr lang="en-US" i="1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2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8B79615-0DA7-4201-8C60-EAA6562A2155}" type="slidenum">
              <a:rPr lang="en-US"/>
              <a:pPr/>
              <a:t>6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What Type of Association?</a:t>
            </a:r>
          </a:p>
        </p:txBody>
      </p:sp>
      <p:grpSp>
        <p:nvGrpSpPr>
          <p:cNvPr id="67768" name="Group 184"/>
          <p:cNvGrpSpPr>
            <a:grpSpLocks/>
          </p:cNvGrpSpPr>
          <p:nvPr/>
        </p:nvGrpSpPr>
        <p:grpSpPr bwMode="auto">
          <a:xfrm>
            <a:off x="984250" y="1905000"/>
            <a:ext cx="6743700" cy="4684713"/>
            <a:chOff x="620" y="1200"/>
            <a:chExt cx="4248" cy="2951"/>
          </a:xfrm>
        </p:grpSpPr>
        <p:grpSp>
          <p:nvGrpSpPr>
            <p:cNvPr id="67759" name="Group 175"/>
            <p:cNvGrpSpPr>
              <a:grpSpLocks/>
            </p:cNvGrpSpPr>
            <p:nvPr/>
          </p:nvGrpSpPr>
          <p:grpSpPr bwMode="auto">
            <a:xfrm>
              <a:off x="620" y="1200"/>
              <a:ext cx="4248" cy="2951"/>
              <a:chOff x="384" y="1225"/>
              <a:chExt cx="4248" cy="2951"/>
            </a:xfrm>
          </p:grpSpPr>
          <p:sp>
            <p:nvSpPr>
              <p:cNvPr id="67677" name="Rectangle 93"/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67678" name="Rectangle 94"/>
              <p:cNvSpPr>
                <a:spLocks noChangeArrowheads="1"/>
              </p:cNvSpPr>
              <p:nvPr/>
            </p:nvSpPr>
            <p:spPr bwMode="auto">
              <a:xfrm>
                <a:off x="1771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67679" name="Rectangle 95"/>
              <p:cNvSpPr>
                <a:spLocks noChangeArrowheads="1"/>
              </p:cNvSpPr>
              <p:nvPr/>
            </p:nvSpPr>
            <p:spPr bwMode="auto">
              <a:xfrm>
                <a:off x="2294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67680" name="Rectangle 96"/>
              <p:cNvSpPr>
                <a:spLocks noChangeArrowheads="1"/>
              </p:cNvSpPr>
              <p:nvPr/>
            </p:nvSpPr>
            <p:spPr bwMode="auto">
              <a:xfrm>
                <a:off x="2785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67681" name="Rectangle 97"/>
              <p:cNvSpPr>
                <a:spLocks noChangeArrowheads="1"/>
              </p:cNvSpPr>
              <p:nvPr/>
            </p:nvSpPr>
            <p:spPr bwMode="auto">
              <a:xfrm>
                <a:off x="3308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67682" name="Rectangle 98"/>
              <p:cNvSpPr>
                <a:spLocks noChangeArrowheads="1"/>
              </p:cNvSpPr>
              <p:nvPr/>
            </p:nvSpPr>
            <p:spPr bwMode="auto">
              <a:xfrm>
                <a:off x="3830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67683" name="Rectangle 99"/>
              <p:cNvSpPr>
                <a:spLocks noChangeArrowheads="1"/>
              </p:cNvSpPr>
              <p:nvPr/>
            </p:nvSpPr>
            <p:spPr bwMode="auto">
              <a:xfrm>
                <a:off x="4353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67684" name="Line 100"/>
              <p:cNvSpPr>
                <a:spLocks noChangeShapeType="1"/>
              </p:cNvSpPr>
              <p:nvPr/>
            </p:nvSpPr>
            <p:spPr bwMode="auto">
              <a:xfrm>
                <a:off x="1348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5" name="Line 101"/>
              <p:cNvSpPr>
                <a:spLocks noChangeShapeType="1"/>
              </p:cNvSpPr>
              <p:nvPr/>
            </p:nvSpPr>
            <p:spPr bwMode="auto">
              <a:xfrm>
                <a:off x="1870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6" name="Line 102"/>
              <p:cNvSpPr>
                <a:spLocks noChangeShapeType="1"/>
              </p:cNvSpPr>
              <p:nvPr/>
            </p:nvSpPr>
            <p:spPr bwMode="auto">
              <a:xfrm>
                <a:off x="2393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7" name="Line 103"/>
              <p:cNvSpPr>
                <a:spLocks noChangeShapeType="1"/>
              </p:cNvSpPr>
              <p:nvPr/>
            </p:nvSpPr>
            <p:spPr bwMode="auto">
              <a:xfrm>
                <a:off x="291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8" name="Line 104"/>
              <p:cNvSpPr>
                <a:spLocks noChangeShapeType="1"/>
              </p:cNvSpPr>
              <p:nvPr/>
            </p:nvSpPr>
            <p:spPr bwMode="auto">
              <a:xfrm>
                <a:off x="344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9" name="Line 105"/>
              <p:cNvSpPr>
                <a:spLocks noChangeShapeType="1"/>
              </p:cNvSpPr>
              <p:nvPr/>
            </p:nvSpPr>
            <p:spPr bwMode="auto">
              <a:xfrm>
                <a:off x="3969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0" name="Line 106"/>
              <p:cNvSpPr>
                <a:spLocks noChangeShapeType="1"/>
              </p:cNvSpPr>
              <p:nvPr/>
            </p:nvSpPr>
            <p:spPr bwMode="auto">
              <a:xfrm>
                <a:off x="4492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1" name="Rectangle 107"/>
              <p:cNvSpPr>
                <a:spLocks noChangeArrowheads="1"/>
              </p:cNvSpPr>
              <p:nvPr/>
            </p:nvSpPr>
            <p:spPr bwMode="auto">
              <a:xfrm>
                <a:off x="928" y="3277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67692" name="Rectangle 108"/>
              <p:cNvSpPr>
                <a:spLocks noChangeArrowheads="1"/>
              </p:cNvSpPr>
              <p:nvPr/>
            </p:nvSpPr>
            <p:spPr bwMode="auto">
              <a:xfrm>
                <a:off x="928" y="2936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67693" name="Rectangle 109"/>
              <p:cNvSpPr>
                <a:spLocks noChangeArrowheads="1"/>
              </p:cNvSpPr>
              <p:nvPr/>
            </p:nvSpPr>
            <p:spPr bwMode="auto">
              <a:xfrm>
                <a:off x="928" y="2595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67694" name="Rectangle 110"/>
              <p:cNvSpPr>
                <a:spLocks noChangeArrowheads="1"/>
              </p:cNvSpPr>
              <p:nvPr/>
            </p:nvSpPr>
            <p:spPr bwMode="auto">
              <a:xfrm>
                <a:off x="825" y="225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67695" name="Rectangle 111"/>
              <p:cNvSpPr>
                <a:spLocks noChangeArrowheads="1"/>
              </p:cNvSpPr>
              <p:nvPr/>
            </p:nvSpPr>
            <p:spPr bwMode="auto">
              <a:xfrm>
                <a:off x="825" y="1914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67696" name="Rectangle 112"/>
              <p:cNvSpPr>
                <a:spLocks noChangeArrowheads="1"/>
              </p:cNvSpPr>
              <p:nvPr/>
            </p:nvSpPr>
            <p:spPr bwMode="auto">
              <a:xfrm>
                <a:off x="825" y="1573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67697" name="Rectangle 113"/>
              <p:cNvSpPr>
                <a:spLocks noChangeArrowheads="1"/>
              </p:cNvSpPr>
              <p:nvPr/>
            </p:nvSpPr>
            <p:spPr bwMode="auto">
              <a:xfrm>
                <a:off x="825" y="122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67698" name="Line 114"/>
              <p:cNvSpPr>
                <a:spLocks noChangeShapeType="1"/>
              </p:cNvSpPr>
              <p:nvPr/>
            </p:nvSpPr>
            <p:spPr bwMode="auto">
              <a:xfrm flipH="1">
                <a:off x="1142" y="335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9" name="Line 115"/>
              <p:cNvSpPr>
                <a:spLocks noChangeShapeType="1"/>
              </p:cNvSpPr>
              <p:nvPr/>
            </p:nvSpPr>
            <p:spPr bwMode="auto">
              <a:xfrm flipH="1">
                <a:off x="1142" y="301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0" name="Line 116"/>
              <p:cNvSpPr>
                <a:spLocks noChangeShapeType="1"/>
              </p:cNvSpPr>
              <p:nvPr/>
            </p:nvSpPr>
            <p:spPr bwMode="auto">
              <a:xfrm flipH="1">
                <a:off x="1142" y="2675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1" name="Line 117"/>
              <p:cNvSpPr>
                <a:spLocks noChangeShapeType="1"/>
              </p:cNvSpPr>
              <p:nvPr/>
            </p:nvSpPr>
            <p:spPr bwMode="auto">
              <a:xfrm flipH="1">
                <a:off x="1142" y="233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2" name="Line 118"/>
              <p:cNvSpPr>
                <a:spLocks noChangeShapeType="1"/>
              </p:cNvSpPr>
              <p:nvPr/>
            </p:nvSpPr>
            <p:spPr bwMode="auto">
              <a:xfrm flipH="1">
                <a:off x="1142" y="199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3" name="Line 119"/>
              <p:cNvSpPr>
                <a:spLocks noChangeShapeType="1"/>
              </p:cNvSpPr>
              <p:nvPr/>
            </p:nvSpPr>
            <p:spPr bwMode="auto">
              <a:xfrm flipH="1">
                <a:off x="1142" y="1653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4" name="Line 120"/>
              <p:cNvSpPr>
                <a:spLocks noChangeShapeType="1"/>
              </p:cNvSpPr>
              <p:nvPr/>
            </p:nvSpPr>
            <p:spPr bwMode="auto">
              <a:xfrm flipH="1">
                <a:off x="1142" y="130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5" name="Line 121"/>
              <p:cNvSpPr>
                <a:spLocks noChangeShapeType="1"/>
              </p:cNvSpPr>
              <p:nvPr/>
            </p:nvSpPr>
            <p:spPr bwMode="auto">
              <a:xfrm>
                <a:off x="1308" y="3499"/>
                <a:ext cx="32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6" name="Rectangle 122"/>
              <p:cNvSpPr>
                <a:spLocks noChangeArrowheads="1"/>
              </p:cNvSpPr>
              <p:nvPr/>
            </p:nvSpPr>
            <p:spPr bwMode="auto">
              <a:xfrm>
                <a:off x="2821" y="3898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3600" b="1"/>
              </a:p>
            </p:txBody>
          </p:sp>
          <p:sp>
            <p:nvSpPr>
              <p:cNvPr id="67707" name="Line 123"/>
              <p:cNvSpPr>
                <a:spLocks noChangeShapeType="1"/>
              </p:cNvSpPr>
              <p:nvPr/>
            </p:nvSpPr>
            <p:spPr bwMode="auto">
              <a:xfrm flipV="1">
                <a:off x="1253" y="1304"/>
                <a:ext cx="1" cy="2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08" name="Rectangle 124"/>
              <p:cNvSpPr>
                <a:spLocks noChangeArrowheads="1"/>
              </p:cNvSpPr>
              <p:nvPr/>
            </p:nvSpPr>
            <p:spPr bwMode="auto">
              <a:xfrm rot="16200000">
                <a:off x="445" y="2195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sz="3600" b="1"/>
              </a:p>
            </p:txBody>
          </p:sp>
        </p:grpSp>
        <p:grpSp>
          <p:nvGrpSpPr>
            <p:cNvPr id="67767" name="Group 183"/>
            <p:cNvGrpSpPr>
              <a:grpSpLocks/>
            </p:cNvGrpSpPr>
            <p:nvPr/>
          </p:nvGrpSpPr>
          <p:grpSpPr bwMode="auto">
            <a:xfrm>
              <a:off x="1600" y="1367"/>
              <a:ext cx="3104" cy="2052"/>
              <a:chOff x="1600" y="1367"/>
              <a:chExt cx="3104" cy="2052"/>
            </a:xfrm>
          </p:grpSpPr>
          <p:sp>
            <p:nvSpPr>
              <p:cNvPr id="67709" name="Oval 125"/>
              <p:cNvSpPr>
                <a:spLocks noChangeArrowheads="1"/>
              </p:cNvSpPr>
              <p:nvPr/>
            </p:nvSpPr>
            <p:spPr bwMode="auto">
              <a:xfrm>
                <a:off x="2621" y="202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0" name="Oval 126"/>
              <p:cNvSpPr>
                <a:spLocks noChangeArrowheads="1"/>
              </p:cNvSpPr>
              <p:nvPr/>
            </p:nvSpPr>
            <p:spPr bwMode="auto">
              <a:xfrm>
                <a:off x="3960" y="269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1" name="Oval 127"/>
              <p:cNvSpPr>
                <a:spLocks noChangeArrowheads="1"/>
              </p:cNvSpPr>
              <p:nvPr/>
            </p:nvSpPr>
            <p:spPr bwMode="auto">
              <a:xfrm>
                <a:off x="3587" y="2801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2" name="Oval 128"/>
              <p:cNvSpPr>
                <a:spLocks noChangeArrowheads="1"/>
              </p:cNvSpPr>
              <p:nvPr/>
            </p:nvSpPr>
            <p:spPr bwMode="auto">
              <a:xfrm>
                <a:off x="1600" y="13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3" name="Oval 129"/>
              <p:cNvSpPr>
                <a:spLocks noChangeArrowheads="1"/>
              </p:cNvSpPr>
              <p:nvPr/>
            </p:nvSpPr>
            <p:spPr bwMode="auto">
              <a:xfrm>
                <a:off x="2289" y="174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4" name="Oval 130"/>
              <p:cNvSpPr>
                <a:spLocks noChangeArrowheads="1"/>
              </p:cNvSpPr>
              <p:nvPr/>
            </p:nvSpPr>
            <p:spPr bwMode="auto">
              <a:xfrm>
                <a:off x="3112" y="238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5" name="Oval 131"/>
              <p:cNvSpPr>
                <a:spLocks noChangeArrowheads="1"/>
              </p:cNvSpPr>
              <p:nvPr/>
            </p:nvSpPr>
            <p:spPr bwMode="auto">
              <a:xfrm>
                <a:off x="3263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6" name="Oval 132"/>
              <p:cNvSpPr>
                <a:spLocks noChangeArrowheads="1"/>
              </p:cNvSpPr>
              <p:nvPr/>
            </p:nvSpPr>
            <p:spPr bwMode="auto">
              <a:xfrm>
                <a:off x="331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7" name="Oval 133"/>
              <p:cNvSpPr>
                <a:spLocks noChangeArrowheads="1"/>
              </p:cNvSpPr>
              <p:nvPr/>
            </p:nvSpPr>
            <p:spPr bwMode="auto">
              <a:xfrm>
                <a:off x="3564" y="276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8" name="Oval 134"/>
              <p:cNvSpPr>
                <a:spLocks noChangeArrowheads="1"/>
              </p:cNvSpPr>
              <p:nvPr/>
            </p:nvSpPr>
            <p:spPr bwMode="auto">
              <a:xfrm>
                <a:off x="3239" y="213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19" name="Oval 135"/>
              <p:cNvSpPr>
                <a:spLocks noChangeArrowheads="1"/>
              </p:cNvSpPr>
              <p:nvPr/>
            </p:nvSpPr>
            <p:spPr bwMode="auto">
              <a:xfrm>
                <a:off x="3999" y="302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0" name="Oval 136"/>
              <p:cNvSpPr>
                <a:spLocks noChangeArrowheads="1"/>
              </p:cNvSpPr>
              <p:nvPr/>
            </p:nvSpPr>
            <p:spPr bwMode="auto">
              <a:xfrm>
                <a:off x="2970" y="195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1" name="Oval 137"/>
              <p:cNvSpPr>
                <a:spLocks noChangeArrowheads="1"/>
              </p:cNvSpPr>
              <p:nvPr/>
            </p:nvSpPr>
            <p:spPr bwMode="auto">
              <a:xfrm>
                <a:off x="2360" y="2111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2" name="Oval 138"/>
              <p:cNvSpPr>
                <a:spLocks noChangeArrowheads="1"/>
              </p:cNvSpPr>
              <p:nvPr/>
            </p:nvSpPr>
            <p:spPr bwMode="auto">
              <a:xfrm>
                <a:off x="312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3" name="Oval 139"/>
              <p:cNvSpPr>
                <a:spLocks noChangeArrowheads="1"/>
              </p:cNvSpPr>
              <p:nvPr/>
            </p:nvSpPr>
            <p:spPr bwMode="auto">
              <a:xfrm>
                <a:off x="3809" y="28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4" name="Oval 140"/>
              <p:cNvSpPr>
                <a:spLocks noChangeArrowheads="1"/>
              </p:cNvSpPr>
              <p:nvPr/>
            </p:nvSpPr>
            <p:spPr bwMode="auto">
              <a:xfrm>
                <a:off x="3025" y="180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5" name="Oval 141"/>
              <p:cNvSpPr>
                <a:spLocks noChangeArrowheads="1"/>
              </p:cNvSpPr>
              <p:nvPr/>
            </p:nvSpPr>
            <p:spPr bwMode="auto">
              <a:xfrm>
                <a:off x="4625" y="333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6" name="Oval 142"/>
              <p:cNvSpPr>
                <a:spLocks noChangeArrowheads="1"/>
              </p:cNvSpPr>
              <p:nvPr/>
            </p:nvSpPr>
            <p:spPr bwMode="auto">
              <a:xfrm>
                <a:off x="2669" y="197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7" name="Oval 143"/>
              <p:cNvSpPr>
                <a:spLocks noChangeArrowheads="1"/>
              </p:cNvSpPr>
              <p:nvPr/>
            </p:nvSpPr>
            <p:spPr bwMode="auto">
              <a:xfrm>
                <a:off x="1893" y="167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8" name="Oval 144"/>
              <p:cNvSpPr>
                <a:spLocks noChangeArrowheads="1"/>
              </p:cNvSpPr>
              <p:nvPr/>
            </p:nvSpPr>
            <p:spPr bwMode="auto">
              <a:xfrm>
                <a:off x="1734" y="14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29" name="Oval 145"/>
              <p:cNvSpPr>
                <a:spLocks noChangeArrowheads="1"/>
              </p:cNvSpPr>
              <p:nvPr/>
            </p:nvSpPr>
            <p:spPr bwMode="auto">
              <a:xfrm>
                <a:off x="4047" y="298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0" name="Oval 146"/>
              <p:cNvSpPr>
                <a:spLocks noChangeArrowheads="1"/>
              </p:cNvSpPr>
              <p:nvPr/>
            </p:nvSpPr>
            <p:spPr bwMode="auto">
              <a:xfrm>
                <a:off x="2542" y="175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1" name="Oval 147"/>
              <p:cNvSpPr>
                <a:spLocks noChangeArrowheads="1"/>
              </p:cNvSpPr>
              <p:nvPr/>
            </p:nvSpPr>
            <p:spPr bwMode="auto">
              <a:xfrm>
                <a:off x="3548" y="258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2" name="Oval 148"/>
              <p:cNvSpPr>
                <a:spLocks noChangeArrowheads="1"/>
              </p:cNvSpPr>
              <p:nvPr/>
            </p:nvSpPr>
            <p:spPr bwMode="auto">
              <a:xfrm>
                <a:off x="3603" y="257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3" name="Oval 149"/>
              <p:cNvSpPr>
                <a:spLocks noChangeArrowheads="1"/>
              </p:cNvSpPr>
              <p:nvPr/>
            </p:nvSpPr>
            <p:spPr bwMode="auto">
              <a:xfrm>
                <a:off x="3120" y="230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4" name="Oval 150"/>
              <p:cNvSpPr>
                <a:spLocks noChangeArrowheads="1"/>
              </p:cNvSpPr>
              <p:nvPr/>
            </p:nvSpPr>
            <p:spPr bwMode="auto">
              <a:xfrm>
                <a:off x="2788" y="196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5" name="Oval 151"/>
              <p:cNvSpPr>
                <a:spLocks noChangeArrowheads="1"/>
              </p:cNvSpPr>
              <p:nvPr/>
            </p:nvSpPr>
            <p:spPr bwMode="auto">
              <a:xfrm>
                <a:off x="3176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6" name="Oval 152"/>
              <p:cNvSpPr>
                <a:spLocks noChangeArrowheads="1"/>
              </p:cNvSpPr>
              <p:nvPr/>
            </p:nvSpPr>
            <p:spPr bwMode="auto">
              <a:xfrm>
                <a:off x="3762" y="261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7" name="Oval 153"/>
              <p:cNvSpPr>
                <a:spLocks noChangeArrowheads="1"/>
              </p:cNvSpPr>
              <p:nvPr/>
            </p:nvSpPr>
            <p:spPr bwMode="auto">
              <a:xfrm>
                <a:off x="3223" y="21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8" name="Oval 154"/>
              <p:cNvSpPr>
                <a:spLocks noChangeArrowheads="1"/>
              </p:cNvSpPr>
              <p:nvPr/>
            </p:nvSpPr>
            <p:spPr bwMode="auto">
              <a:xfrm>
                <a:off x="2835" y="204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39" name="Oval 155"/>
              <p:cNvSpPr>
                <a:spLocks noChangeArrowheads="1"/>
              </p:cNvSpPr>
              <p:nvPr/>
            </p:nvSpPr>
            <p:spPr bwMode="auto">
              <a:xfrm>
                <a:off x="2273" y="1612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0" name="Oval 156"/>
              <p:cNvSpPr>
                <a:spLocks noChangeArrowheads="1"/>
              </p:cNvSpPr>
              <p:nvPr/>
            </p:nvSpPr>
            <p:spPr bwMode="auto">
              <a:xfrm>
                <a:off x="3722" y="239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1" name="Oval 157"/>
              <p:cNvSpPr>
                <a:spLocks noChangeArrowheads="1"/>
              </p:cNvSpPr>
              <p:nvPr/>
            </p:nvSpPr>
            <p:spPr bwMode="auto">
              <a:xfrm>
                <a:off x="2851" y="192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2" name="Oval 158"/>
              <p:cNvSpPr>
                <a:spLocks noChangeArrowheads="1"/>
              </p:cNvSpPr>
              <p:nvPr/>
            </p:nvSpPr>
            <p:spPr bwMode="auto">
              <a:xfrm>
                <a:off x="3405" y="2721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3" name="Oval 159"/>
              <p:cNvSpPr>
                <a:spLocks noChangeArrowheads="1"/>
              </p:cNvSpPr>
              <p:nvPr/>
            </p:nvSpPr>
            <p:spPr bwMode="auto">
              <a:xfrm>
                <a:off x="2883" y="22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4" name="Oval 160"/>
              <p:cNvSpPr>
                <a:spLocks noChangeArrowheads="1"/>
              </p:cNvSpPr>
              <p:nvPr/>
            </p:nvSpPr>
            <p:spPr bwMode="auto">
              <a:xfrm>
                <a:off x="3801" y="292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5" name="Oval 161"/>
              <p:cNvSpPr>
                <a:spLocks noChangeArrowheads="1"/>
              </p:cNvSpPr>
              <p:nvPr/>
            </p:nvSpPr>
            <p:spPr bwMode="auto">
              <a:xfrm>
                <a:off x="2297" y="164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6" name="Oval 162"/>
              <p:cNvSpPr>
                <a:spLocks noChangeArrowheads="1"/>
              </p:cNvSpPr>
              <p:nvPr/>
            </p:nvSpPr>
            <p:spPr bwMode="auto">
              <a:xfrm>
                <a:off x="3564" y="253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7" name="Oval 163"/>
              <p:cNvSpPr>
                <a:spLocks noChangeArrowheads="1"/>
              </p:cNvSpPr>
              <p:nvPr/>
            </p:nvSpPr>
            <p:spPr bwMode="auto">
              <a:xfrm>
                <a:off x="3453" y="267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8" name="Oval 164"/>
              <p:cNvSpPr>
                <a:spLocks noChangeArrowheads="1"/>
              </p:cNvSpPr>
              <p:nvPr/>
            </p:nvSpPr>
            <p:spPr bwMode="auto">
              <a:xfrm>
                <a:off x="2225" y="185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49" name="Oval 165"/>
              <p:cNvSpPr>
                <a:spLocks noChangeArrowheads="1"/>
              </p:cNvSpPr>
              <p:nvPr/>
            </p:nvSpPr>
            <p:spPr bwMode="auto">
              <a:xfrm>
                <a:off x="3049" y="214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0" name="Oval 166"/>
              <p:cNvSpPr>
                <a:spLocks noChangeArrowheads="1"/>
              </p:cNvSpPr>
              <p:nvPr/>
            </p:nvSpPr>
            <p:spPr bwMode="auto">
              <a:xfrm>
                <a:off x="4086" y="2912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1" name="Oval 167"/>
              <p:cNvSpPr>
                <a:spLocks noChangeArrowheads="1"/>
              </p:cNvSpPr>
              <p:nvPr/>
            </p:nvSpPr>
            <p:spPr bwMode="auto">
              <a:xfrm>
                <a:off x="2178" y="158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2" name="Oval 168"/>
              <p:cNvSpPr>
                <a:spLocks noChangeArrowheads="1"/>
              </p:cNvSpPr>
              <p:nvPr/>
            </p:nvSpPr>
            <p:spPr bwMode="auto">
              <a:xfrm>
                <a:off x="3326" y="246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3" name="Oval 169"/>
              <p:cNvSpPr>
                <a:spLocks noChangeArrowheads="1"/>
              </p:cNvSpPr>
              <p:nvPr/>
            </p:nvSpPr>
            <p:spPr bwMode="auto">
              <a:xfrm>
                <a:off x="2368" y="173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5" name="Oval 171"/>
              <p:cNvSpPr>
                <a:spLocks noChangeArrowheads="1"/>
              </p:cNvSpPr>
              <p:nvPr/>
            </p:nvSpPr>
            <p:spPr bwMode="auto">
              <a:xfrm>
                <a:off x="3033" y="238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6" name="Oval 172"/>
              <p:cNvSpPr>
                <a:spLocks noChangeArrowheads="1"/>
              </p:cNvSpPr>
              <p:nvPr/>
            </p:nvSpPr>
            <p:spPr bwMode="auto">
              <a:xfrm>
                <a:off x="2209" y="1905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7" name="Oval 173"/>
              <p:cNvSpPr>
                <a:spLocks noChangeArrowheads="1"/>
              </p:cNvSpPr>
              <p:nvPr/>
            </p:nvSpPr>
            <p:spPr bwMode="auto">
              <a:xfrm>
                <a:off x="3453" y="228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58" name="Oval 174"/>
              <p:cNvSpPr>
                <a:spLocks noChangeArrowheads="1"/>
              </p:cNvSpPr>
              <p:nvPr/>
            </p:nvSpPr>
            <p:spPr bwMode="auto">
              <a:xfrm>
                <a:off x="2487" y="20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7760" name="Line 176"/>
          <p:cNvSpPr>
            <a:spLocks noChangeShapeType="1"/>
          </p:cNvSpPr>
          <p:nvPr/>
        </p:nvSpPr>
        <p:spPr bwMode="auto">
          <a:xfrm flipV="1">
            <a:off x="499903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61" name="Line 177"/>
          <p:cNvSpPr>
            <a:spLocks noChangeShapeType="1"/>
          </p:cNvSpPr>
          <p:nvPr/>
        </p:nvSpPr>
        <p:spPr bwMode="auto">
          <a:xfrm>
            <a:off x="236220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62" name="Text Box 178"/>
          <p:cNvSpPr txBox="1">
            <a:spLocks noChangeArrowheads="1"/>
          </p:cNvSpPr>
          <p:nvPr/>
        </p:nvSpPr>
        <p:spPr bwMode="auto">
          <a:xfrm>
            <a:off x="86995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67763" name="Text Box 179"/>
          <p:cNvSpPr txBox="1">
            <a:spLocks noChangeArrowheads="1"/>
          </p:cNvSpPr>
          <p:nvPr/>
        </p:nvSpPr>
        <p:spPr bwMode="auto">
          <a:xfrm>
            <a:off x="96520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67764" name="Text Box 180"/>
          <p:cNvSpPr txBox="1">
            <a:spLocks noChangeArrowheads="1"/>
          </p:cNvSpPr>
          <p:nvPr/>
        </p:nvSpPr>
        <p:spPr bwMode="auto">
          <a:xfrm>
            <a:off x="6051550" y="58118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67765" name="Text Box 181"/>
          <p:cNvSpPr txBox="1">
            <a:spLocks noChangeArrowheads="1"/>
          </p:cNvSpPr>
          <p:nvPr/>
        </p:nvSpPr>
        <p:spPr bwMode="auto">
          <a:xfrm>
            <a:off x="3327400" y="58118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67766" name="Text Box 182"/>
          <p:cNvSpPr txBox="1">
            <a:spLocks noChangeArrowheads="1"/>
          </p:cNvSpPr>
          <p:nvPr/>
        </p:nvSpPr>
        <p:spPr bwMode="auto">
          <a:xfrm>
            <a:off x="3048000" y="914400"/>
            <a:ext cx="3019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60" grpId="0" animBg="1"/>
      <p:bldP spid="67761" grpId="0" animBg="1"/>
      <p:bldP spid="67762" grpId="0" autoUpdateAnimBg="0"/>
      <p:bldP spid="67763" grpId="0" autoUpdateAnimBg="0"/>
      <p:bldP spid="67764" grpId="0" autoUpdateAnimBg="0"/>
      <p:bldP spid="67765" grpId="0" autoUpdateAnimBg="0"/>
      <p:bldP spid="677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246D291-E208-4A94-8BE2-0E39B68B8C9C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What Type of Association?</a:t>
            </a: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984250" y="1905000"/>
            <a:ext cx="6743700" cy="4684713"/>
            <a:chOff x="384" y="1225"/>
            <a:chExt cx="4248" cy="2951"/>
          </a:xfrm>
        </p:grpSpPr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Line 28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1" name="Line 29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2" name="Line 30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3" name="Line 31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4" name="Line 32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5" name="Line 33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69667" name="Line 35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69719" name="Line 87"/>
          <p:cNvSpPr>
            <a:spLocks noChangeShapeType="1"/>
          </p:cNvSpPr>
          <p:nvPr/>
        </p:nvSpPr>
        <p:spPr bwMode="auto">
          <a:xfrm flipV="1">
            <a:off x="499903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20" name="Line 88"/>
          <p:cNvSpPr>
            <a:spLocks noChangeShapeType="1"/>
          </p:cNvSpPr>
          <p:nvPr/>
        </p:nvSpPr>
        <p:spPr bwMode="auto">
          <a:xfrm>
            <a:off x="236220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21" name="Text Box 89"/>
          <p:cNvSpPr txBox="1">
            <a:spLocks noChangeArrowheads="1"/>
          </p:cNvSpPr>
          <p:nvPr/>
        </p:nvSpPr>
        <p:spPr bwMode="auto">
          <a:xfrm>
            <a:off x="86995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69722" name="Text Box 90"/>
          <p:cNvSpPr txBox="1">
            <a:spLocks noChangeArrowheads="1"/>
          </p:cNvSpPr>
          <p:nvPr/>
        </p:nvSpPr>
        <p:spPr bwMode="auto">
          <a:xfrm>
            <a:off x="96520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69723" name="Text Box 91"/>
          <p:cNvSpPr txBox="1">
            <a:spLocks noChangeArrowheads="1"/>
          </p:cNvSpPr>
          <p:nvPr/>
        </p:nvSpPr>
        <p:spPr bwMode="auto">
          <a:xfrm>
            <a:off x="6051550" y="58118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69724" name="Text Box 92"/>
          <p:cNvSpPr txBox="1">
            <a:spLocks noChangeArrowheads="1"/>
          </p:cNvSpPr>
          <p:nvPr/>
        </p:nvSpPr>
        <p:spPr bwMode="auto">
          <a:xfrm>
            <a:off x="3327400" y="58118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69725" name="Text Box 93"/>
          <p:cNvSpPr txBox="1">
            <a:spLocks noChangeArrowheads="1"/>
          </p:cNvSpPr>
          <p:nvPr/>
        </p:nvSpPr>
        <p:spPr bwMode="auto">
          <a:xfrm>
            <a:off x="3048000" y="914400"/>
            <a:ext cx="2722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Positive</a:t>
            </a:r>
          </a:p>
        </p:txBody>
      </p:sp>
      <p:grpSp>
        <p:nvGrpSpPr>
          <p:cNvPr id="69726" name="Group 94"/>
          <p:cNvGrpSpPr>
            <a:grpSpLocks/>
          </p:cNvGrpSpPr>
          <p:nvPr/>
        </p:nvGrpSpPr>
        <p:grpSpPr bwMode="auto">
          <a:xfrm>
            <a:off x="2428875" y="1978025"/>
            <a:ext cx="4886325" cy="3279775"/>
            <a:chOff x="1353" y="1393"/>
            <a:chExt cx="3078" cy="2066"/>
          </a:xfrm>
        </p:grpSpPr>
        <p:sp>
          <p:nvSpPr>
            <p:cNvPr id="69727" name="Oval 95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28" name="Oval 96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29" name="Oval 97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0" name="Oval 98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1" name="Oval 99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2" name="Oval 100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3" name="Oval 101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4" name="Oval 102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5" name="Oval 103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6" name="Oval 104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7" name="Oval 105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8" name="Oval 106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39" name="Oval 107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Oval 108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Oval 109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Oval 110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3" name="Oval 111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4" name="Oval 112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5" name="Oval 113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6" name="Oval 114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7" name="Oval 115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8" name="Oval 116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49" name="Oval 117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0" name="Oval 118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1" name="Oval 119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2" name="Oval 120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3" name="Oval 121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4" name="Oval 122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5" name="Oval 123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6" name="Oval 124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7" name="Oval 125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8" name="Oval 126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59" name="Oval 127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0" name="Oval 128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1" name="Oval 129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2" name="Oval 130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3" name="Oval 131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4" name="Oval 132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5" name="Oval 133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6" name="Oval 134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7" name="Oval 135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8" name="Oval 136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69" name="Oval 137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0" name="Oval 138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1" name="Oval 139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2" name="Oval 140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3" name="Oval 141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4" name="Oval 142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5" name="Oval 143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76" name="Oval 144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19" grpId="0" animBg="1"/>
      <p:bldP spid="69720" grpId="0" animBg="1"/>
      <p:bldP spid="69721" grpId="0" autoUpdateAnimBg="0"/>
      <p:bldP spid="69722" grpId="0" autoUpdateAnimBg="0"/>
      <p:bldP spid="69723" grpId="0" autoUpdateAnimBg="0"/>
      <p:bldP spid="69724" grpId="0" autoUpdateAnimBg="0"/>
      <p:bldP spid="6972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96C0607-C0C1-4C25-BA67-1D5F34C974A6}" type="slidenum">
              <a:rPr lang="en-US"/>
              <a:pPr/>
              <a:t>8</a:t>
            </a:fld>
            <a:endParaRPr lang="en-US"/>
          </a:p>
        </p:txBody>
      </p:sp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What Type of Association?</a:t>
            </a:r>
          </a:p>
        </p:txBody>
      </p:sp>
      <p:grpSp>
        <p:nvGrpSpPr>
          <p:cNvPr id="70659" name="Group 1027"/>
          <p:cNvGrpSpPr>
            <a:grpSpLocks/>
          </p:cNvGrpSpPr>
          <p:nvPr/>
        </p:nvGrpSpPr>
        <p:grpSpPr bwMode="auto">
          <a:xfrm>
            <a:off x="984250" y="1905000"/>
            <a:ext cx="6743700" cy="4684713"/>
            <a:chOff x="384" y="1225"/>
            <a:chExt cx="4248" cy="2951"/>
          </a:xfrm>
        </p:grpSpPr>
        <p:sp>
          <p:nvSpPr>
            <p:cNvPr id="70660" name="Rectangle 1028"/>
            <p:cNvSpPr>
              <a:spLocks noChangeArrowheads="1"/>
            </p:cNvSpPr>
            <p:nvPr/>
          </p:nvSpPr>
          <p:spPr bwMode="auto">
            <a:xfrm>
              <a:off x="1248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70661" name="Rectangle 1029"/>
            <p:cNvSpPr>
              <a:spLocks noChangeArrowheads="1"/>
            </p:cNvSpPr>
            <p:nvPr/>
          </p:nvSpPr>
          <p:spPr bwMode="auto">
            <a:xfrm>
              <a:off x="1771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70662" name="Rectangle 1030"/>
            <p:cNvSpPr>
              <a:spLocks noChangeArrowheads="1"/>
            </p:cNvSpPr>
            <p:nvPr/>
          </p:nvSpPr>
          <p:spPr bwMode="auto">
            <a:xfrm>
              <a:off x="2294" y="3600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70663" name="Rectangle 1031"/>
            <p:cNvSpPr>
              <a:spLocks noChangeArrowheads="1"/>
            </p:cNvSpPr>
            <p:nvPr/>
          </p:nvSpPr>
          <p:spPr bwMode="auto">
            <a:xfrm>
              <a:off x="2785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70664" name="Rectangle 1032"/>
            <p:cNvSpPr>
              <a:spLocks noChangeArrowheads="1"/>
            </p:cNvSpPr>
            <p:nvPr/>
          </p:nvSpPr>
          <p:spPr bwMode="auto">
            <a:xfrm>
              <a:off x="3308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70665" name="Rectangle 1033"/>
            <p:cNvSpPr>
              <a:spLocks noChangeArrowheads="1"/>
            </p:cNvSpPr>
            <p:nvPr/>
          </p:nvSpPr>
          <p:spPr bwMode="auto">
            <a:xfrm>
              <a:off x="3830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70666" name="Rectangle 1034"/>
            <p:cNvSpPr>
              <a:spLocks noChangeArrowheads="1"/>
            </p:cNvSpPr>
            <p:nvPr/>
          </p:nvSpPr>
          <p:spPr bwMode="auto">
            <a:xfrm>
              <a:off x="4353" y="3600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70667" name="Line 1035"/>
            <p:cNvSpPr>
              <a:spLocks noChangeShapeType="1"/>
            </p:cNvSpPr>
            <p:nvPr/>
          </p:nvSpPr>
          <p:spPr bwMode="auto">
            <a:xfrm>
              <a:off x="1348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8" name="Line 1036"/>
            <p:cNvSpPr>
              <a:spLocks noChangeShapeType="1"/>
            </p:cNvSpPr>
            <p:nvPr/>
          </p:nvSpPr>
          <p:spPr bwMode="auto">
            <a:xfrm>
              <a:off x="1870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9" name="Line 1037"/>
            <p:cNvSpPr>
              <a:spLocks noChangeShapeType="1"/>
            </p:cNvSpPr>
            <p:nvPr/>
          </p:nvSpPr>
          <p:spPr bwMode="auto">
            <a:xfrm>
              <a:off x="2393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0" name="Line 1038"/>
            <p:cNvSpPr>
              <a:spLocks noChangeShapeType="1"/>
            </p:cNvSpPr>
            <p:nvPr/>
          </p:nvSpPr>
          <p:spPr bwMode="auto">
            <a:xfrm>
              <a:off x="291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1" name="Line 1039"/>
            <p:cNvSpPr>
              <a:spLocks noChangeShapeType="1"/>
            </p:cNvSpPr>
            <p:nvPr/>
          </p:nvSpPr>
          <p:spPr bwMode="auto">
            <a:xfrm>
              <a:off x="3446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2" name="Line 1040"/>
            <p:cNvSpPr>
              <a:spLocks noChangeShapeType="1"/>
            </p:cNvSpPr>
            <p:nvPr/>
          </p:nvSpPr>
          <p:spPr bwMode="auto">
            <a:xfrm>
              <a:off x="3969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3" name="Line 1041"/>
            <p:cNvSpPr>
              <a:spLocks noChangeShapeType="1"/>
            </p:cNvSpPr>
            <p:nvPr/>
          </p:nvSpPr>
          <p:spPr bwMode="auto">
            <a:xfrm>
              <a:off x="4492" y="3499"/>
              <a:ext cx="1" cy="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4" name="Rectangle 1042"/>
            <p:cNvSpPr>
              <a:spLocks noChangeArrowheads="1"/>
            </p:cNvSpPr>
            <p:nvPr/>
          </p:nvSpPr>
          <p:spPr bwMode="auto">
            <a:xfrm>
              <a:off x="928" y="3277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70675" name="Rectangle 1043"/>
            <p:cNvSpPr>
              <a:spLocks noChangeArrowheads="1"/>
            </p:cNvSpPr>
            <p:nvPr/>
          </p:nvSpPr>
          <p:spPr bwMode="auto">
            <a:xfrm>
              <a:off x="928" y="2936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70676" name="Rectangle 1044"/>
            <p:cNvSpPr>
              <a:spLocks noChangeArrowheads="1"/>
            </p:cNvSpPr>
            <p:nvPr/>
          </p:nvSpPr>
          <p:spPr bwMode="auto">
            <a:xfrm>
              <a:off x="928" y="2595"/>
              <a:ext cx="18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70677" name="Rectangle 1045"/>
            <p:cNvSpPr>
              <a:spLocks noChangeArrowheads="1"/>
            </p:cNvSpPr>
            <p:nvPr/>
          </p:nvSpPr>
          <p:spPr bwMode="auto">
            <a:xfrm>
              <a:off x="825" y="225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70678" name="Rectangle 1046"/>
            <p:cNvSpPr>
              <a:spLocks noChangeArrowheads="1"/>
            </p:cNvSpPr>
            <p:nvPr/>
          </p:nvSpPr>
          <p:spPr bwMode="auto">
            <a:xfrm>
              <a:off x="825" y="1914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70679" name="Rectangle 1047"/>
            <p:cNvSpPr>
              <a:spLocks noChangeArrowheads="1"/>
            </p:cNvSpPr>
            <p:nvPr/>
          </p:nvSpPr>
          <p:spPr bwMode="auto">
            <a:xfrm>
              <a:off x="825" y="1573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70680" name="Rectangle 1048"/>
            <p:cNvSpPr>
              <a:spLocks noChangeArrowheads="1"/>
            </p:cNvSpPr>
            <p:nvPr/>
          </p:nvSpPr>
          <p:spPr bwMode="auto">
            <a:xfrm>
              <a:off x="825" y="1225"/>
              <a:ext cx="27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70681" name="Line 1049"/>
            <p:cNvSpPr>
              <a:spLocks noChangeShapeType="1"/>
            </p:cNvSpPr>
            <p:nvPr/>
          </p:nvSpPr>
          <p:spPr bwMode="auto">
            <a:xfrm flipH="1">
              <a:off x="1142" y="335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2" name="Line 1050"/>
            <p:cNvSpPr>
              <a:spLocks noChangeShapeType="1"/>
            </p:cNvSpPr>
            <p:nvPr/>
          </p:nvSpPr>
          <p:spPr bwMode="auto">
            <a:xfrm flipH="1">
              <a:off x="1142" y="3016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3" name="Line 1051"/>
            <p:cNvSpPr>
              <a:spLocks noChangeShapeType="1"/>
            </p:cNvSpPr>
            <p:nvPr/>
          </p:nvSpPr>
          <p:spPr bwMode="auto">
            <a:xfrm flipH="1">
              <a:off x="1142" y="2675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4" name="Line 1052"/>
            <p:cNvSpPr>
              <a:spLocks noChangeShapeType="1"/>
            </p:cNvSpPr>
            <p:nvPr/>
          </p:nvSpPr>
          <p:spPr bwMode="auto">
            <a:xfrm flipH="1">
              <a:off x="1142" y="233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5" name="Line 1053"/>
            <p:cNvSpPr>
              <a:spLocks noChangeShapeType="1"/>
            </p:cNvSpPr>
            <p:nvPr/>
          </p:nvSpPr>
          <p:spPr bwMode="auto">
            <a:xfrm flipH="1">
              <a:off x="1142" y="199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6" name="Line 1054"/>
            <p:cNvSpPr>
              <a:spLocks noChangeShapeType="1"/>
            </p:cNvSpPr>
            <p:nvPr/>
          </p:nvSpPr>
          <p:spPr bwMode="auto">
            <a:xfrm flipH="1">
              <a:off x="1142" y="1653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7" name="Line 1055"/>
            <p:cNvSpPr>
              <a:spLocks noChangeShapeType="1"/>
            </p:cNvSpPr>
            <p:nvPr/>
          </p:nvSpPr>
          <p:spPr bwMode="auto">
            <a:xfrm flipH="1">
              <a:off x="1142" y="1304"/>
              <a:ext cx="1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8" name="Line 1056"/>
            <p:cNvSpPr>
              <a:spLocks noChangeShapeType="1"/>
            </p:cNvSpPr>
            <p:nvPr/>
          </p:nvSpPr>
          <p:spPr bwMode="auto">
            <a:xfrm>
              <a:off x="1308" y="3499"/>
              <a:ext cx="3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9" name="Rectangle 1057"/>
            <p:cNvSpPr>
              <a:spLocks noChangeArrowheads="1"/>
            </p:cNvSpPr>
            <p:nvPr/>
          </p:nvSpPr>
          <p:spPr bwMode="auto">
            <a:xfrm>
              <a:off x="2821" y="3898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70690" name="Line 1058"/>
            <p:cNvSpPr>
              <a:spLocks noChangeShapeType="1"/>
            </p:cNvSpPr>
            <p:nvPr/>
          </p:nvSpPr>
          <p:spPr bwMode="auto">
            <a:xfrm flipV="1">
              <a:off x="1253" y="1304"/>
              <a:ext cx="1" cy="2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91" name="Rectangle 1059"/>
            <p:cNvSpPr>
              <a:spLocks noChangeArrowheads="1"/>
            </p:cNvSpPr>
            <p:nvPr/>
          </p:nvSpPr>
          <p:spPr bwMode="auto">
            <a:xfrm rot="16200000">
              <a:off x="445" y="2195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sp>
        <p:nvSpPr>
          <p:cNvPr id="70692" name="Line 1060"/>
          <p:cNvSpPr>
            <a:spLocks noChangeShapeType="1"/>
          </p:cNvSpPr>
          <p:nvPr/>
        </p:nvSpPr>
        <p:spPr bwMode="auto">
          <a:xfrm flipV="1">
            <a:off x="4999038" y="2017713"/>
            <a:ext cx="0" cy="3505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93" name="Line 1061"/>
          <p:cNvSpPr>
            <a:spLocks noChangeShapeType="1"/>
          </p:cNvSpPr>
          <p:nvPr/>
        </p:nvSpPr>
        <p:spPr bwMode="auto">
          <a:xfrm>
            <a:off x="2362200" y="3663950"/>
            <a:ext cx="548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94" name="Text Box 1062"/>
          <p:cNvSpPr txBox="1">
            <a:spLocks noChangeArrowheads="1"/>
          </p:cNvSpPr>
          <p:nvPr/>
        </p:nvSpPr>
        <p:spPr bwMode="auto">
          <a:xfrm>
            <a:off x="869950" y="22304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70695" name="Text Box 1063"/>
          <p:cNvSpPr txBox="1">
            <a:spLocks noChangeArrowheads="1"/>
          </p:cNvSpPr>
          <p:nvPr/>
        </p:nvSpPr>
        <p:spPr bwMode="auto">
          <a:xfrm>
            <a:off x="965200" y="41354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70696" name="Text Box 1064"/>
          <p:cNvSpPr txBox="1">
            <a:spLocks noChangeArrowheads="1"/>
          </p:cNvSpPr>
          <p:nvPr/>
        </p:nvSpPr>
        <p:spPr bwMode="auto">
          <a:xfrm>
            <a:off x="6051550" y="5811838"/>
            <a:ext cx="619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70697" name="Text Box 1065"/>
          <p:cNvSpPr txBox="1">
            <a:spLocks noChangeArrowheads="1"/>
          </p:cNvSpPr>
          <p:nvPr/>
        </p:nvSpPr>
        <p:spPr bwMode="auto">
          <a:xfrm>
            <a:off x="3327400" y="5811838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70698" name="Text Box 1066"/>
          <p:cNvSpPr txBox="1">
            <a:spLocks noChangeArrowheads="1"/>
          </p:cNvSpPr>
          <p:nvPr/>
        </p:nvSpPr>
        <p:spPr bwMode="auto">
          <a:xfrm>
            <a:off x="3657600" y="914400"/>
            <a:ext cx="1878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None</a:t>
            </a:r>
          </a:p>
        </p:txBody>
      </p:sp>
      <p:grpSp>
        <p:nvGrpSpPr>
          <p:cNvPr id="70750" name="Group 1118"/>
          <p:cNvGrpSpPr>
            <a:grpSpLocks/>
          </p:cNvGrpSpPr>
          <p:nvPr/>
        </p:nvGrpSpPr>
        <p:grpSpPr bwMode="auto">
          <a:xfrm>
            <a:off x="2624138" y="2135188"/>
            <a:ext cx="4843462" cy="3275012"/>
            <a:chOff x="1390" y="1178"/>
            <a:chExt cx="3051" cy="2063"/>
          </a:xfrm>
        </p:grpSpPr>
        <p:sp>
          <p:nvSpPr>
            <p:cNvPr id="70751" name="Oval 1119"/>
            <p:cNvSpPr>
              <a:spLocks noChangeArrowheads="1"/>
            </p:cNvSpPr>
            <p:nvPr/>
          </p:nvSpPr>
          <p:spPr bwMode="auto">
            <a:xfrm>
              <a:off x="2394" y="1770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2" name="Oval 1120"/>
            <p:cNvSpPr>
              <a:spLocks noChangeArrowheads="1"/>
            </p:cNvSpPr>
            <p:nvPr/>
          </p:nvSpPr>
          <p:spPr bwMode="auto">
            <a:xfrm>
              <a:off x="3709" y="261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3" name="Oval 1121"/>
            <p:cNvSpPr>
              <a:spLocks noChangeArrowheads="1"/>
            </p:cNvSpPr>
            <p:nvPr/>
          </p:nvSpPr>
          <p:spPr bwMode="auto">
            <a:xfrm>
              <a:off x="3344" y="2540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4" name="Oval 1122"/>
            <p:cNvSpPr>
              <a:spLocks noChangeArrowheads="1"/>
            </p:cNvSpPr>
            <p:nvPr/>
          </p:nvSpPr>
          <p:spPr bwMode="auto">
            <a:xfrm>
              <a:off x="1390" y="2992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5" name="Oval 1123"/>
            <p:cNvSpPr>
              <a:spLocks noChangeArrowheads="1"/>
            </p:cNvSpPr>
            <p:nvPr/>
          </p:nvSpPr>
          <p:spPr bwMode="auto">
            <a:xfrm>
              <a:off x="2067" y="23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6" name="Oval 1124"/>
            <p:cNvSpPr>
              <a:spLocks noChangeArrowheads="1"/>
            </p:cNvSpPr>
            <p:nvPr/>
          </p:nvSpPr>
          <p:spPr bwMode="auto">
            <a:xfrm>
              <a:off x="2877" y="220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7" name="Oval 1125"/>
            <p:cNvSpPr>
              <a:spLocks noChangeArrowheads="1"/>
            </p:cNvSpPr>
            <p:nvPr/>
          </p:nvSpPr>
          <p:spPr bwMode="auto">
            <a:xfrm>
              <a:off x="3025" y="2151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8" name="Oval 1126"/>
            <p:cNvSpPr>
              <a:spLocks noChangeArrowheads="1"/>
            </p:cNvSpPr>
            <p:nvPr/>
          </p:nvSpPr>
          <p:spPr bwMode="auto">
            <a:xfrm>
              <a:off x="3071" y="120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9" name="Oval 1127"/>
            <p:cNvSpPr>
              <a:spLocks noChangeArrowheads="1"/>
            </p:cNvSpPr>
            <p:nvPr/>
          </p:nvSpPr>
          <p:spPr bwMode="auto">
            <a:xfrm>
              <a:off x="3320" y="127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0" name="Oval 1128"/>
            <p:cNvSpPr>
              <a:spLocks noChangeArrowheads="1"/>
            </p:cNvSpPr>
            <p:nvPr/>
          </p:nvSpPr>
          <p:spPr bwMode="auto">
            <a:xfrm>
              <a:off x="3001" y="17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1" name="Oval 1129"/>
            <p:cNvSpPr>
              <a:spLocks noChangeArrowheads="1"/>
            </p:cNvSpPr>
            <p:nvPr/>
          </p:nvSpPr>
          <p:spPr bwMode="auto">
            <a:xfrm>
              <a:off x="3748" y="233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2" name="Oval 1130"/>
            <p:cNvSpPr>
              <a:spLocks noChangeArrowheads="1"/>
            </p:cNvSpPr>
            <p:nvPr/>
          </p:nvSpPr>
          <p:spPr bwMode="auto">
            <a:xfrm>
              <a:off x="2737" y="117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3" name="Oval 1131"/>
            <p:cNvSpPr>
              <a:spLocks noChangeArrowheads="1"/>
            </p:cNvSpPr>
            <p:nvPr/>
          </p:nvSpPr>
          <p:spPr bwMode="auto">
            <a:xfrm>
              <a:off x="2137" y="1373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4" name="Oval 1132"/>
            <p:cNvSpPr>
              <a:spLocks noChangeArrowheads="1"/>
            </p:cNvSpPr>
            <p:nvPr/>
          </p:nvSpPr>
          <p:spPr bwMode="auto">
            <a:xfrm>
              <a:off x="2885" y="2205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5" name="Oval 1133"/>
            <p:cNvSpPr>
              <a:spLocks noChangeArrowheads="1"/>
            </p:cNvSpPr>
            <p:nvPr/>
          </p:nvSpPr>
          <p:spPr bwMode="auto">
            <a:xfrm>
              <a:off x="3562" y="167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6" name="Oval 1134"/>
            <p:cNvSpPr>
              <a:spLocks noChangeArrowheads="1"/>
            </p:cNvSpPr>
            <p:nvPr/>
          </p:nvSpPr>
          <p:spPr bwMode="auto">
            <a:xfrm>
              <a:off x="2791" y="2042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7" name="Oval 1135"/>
            <p:cNvSpPr>
              <a:spLocks noChangeArrowheads="1"/>
            </p:cNvSpPr>
            <p:nvPr/>
          </p:nvSpPr>
          <p:spPr bwMode="auto">
            <a:xfrm>
              <a:off x="4363" y="29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8" name="Oval 1136"/>
            <p:cNvSpPr>
              <a:spLocks noChangeArrowheads="1"/>
            </p:cNvSpPr>
            <p:nvPr/>
          </p:nvSpPr>
          <p:spPr bwMode="auto">
            <a:xfrm>
              <a:off x="2441" y="135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69" name="Oval 1137"/>
            <p:cNvSpPr>
              <a:spLocks noChangeArrowheads="1"/>
            </p:cNvSpPr>
            <p:nvPr/>
          </p:nvSpPr>
          <p:spPr bwMode="auto">
            <a:xfrm>
              <a:off x="1678" y="242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0" name="Oval 1138"/>
            <p:cNvSpPr>
              <a:spLocks noChangeArrowheads="1"/>
            </p:cNvSpPr>
            <p:nvPr/>
          </p:nvSpPr>
          <p:spPr bwMode="auto">
            <a:xfrm>
              <a:off x="1523" y="195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1" name="Oval 1139"/>
            <p:cNvSpPr>
              <a:spLocks noChangeArrowheads="1"/>
            </p:cNvSpPr>
            <p:nvPr/>
          </p:nvSpPr>
          <p:spPr bwMode="auto">
            <a:xfrm>
              <a:off x="3795" y="1661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2" name="Oval 1140"/>
            <p:cNvSpPr>
              <a:spLocks noChangeArrowheads="1"/>
            </p:cNvSpPr>
            <p:nvPr/>
          </p:nvSpPr>
          <p:spPr bwMode="auto">
            <a:xfrm>
              <a:off x="2316" y="1770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3" name="Oval 1141"/>
            <p:cNvSpPr>
              <a:spLocks noChangeArrowheads="1"/>
            </p:cNvSpPr>
            <p:nvPr/>
          </p:nvSpPr>
          <p:spPr bwMode="auto">
            <a:xfrm>
              <a:off x="3305" y="15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4" name="Oval 1142"/>
            <p:cNvSpPr>
              <a:spLocks noChangeArrowheads="1"/>
            </p:cNvSpPr>
            <p:nvPr/>
          </p:nvSpPr>
          <p:spPr bwMode="auto">
            <a:xfrm>
              <a:off x="3359" y="276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5" name="Oval 1143"/>
            <p:cNvSpPr>
              <a:spLocks noChangeArrowheads="1"/>
            </p:cNvSpPr>
            <p:nvPr/>
          </p:nvSpPr>
          <p:spPr bwMode="auto">
            <a:xfrm>
              <a:off x="2885" y="144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6" name="Oval 1144"/>
            <p:cNvSpPr>
              <a:spLocks noChangeArrowheads="1"/>
            </p:cNvSpPr>
            <p:nvPr/>
          </p:nvSpPr>
          <p:spPr bwMode="auto">
            <a:xfrm>
              <a:off x="2558" y="15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7" name="Oval 1145"/>
            <p:cNvSpPr>
              <a:spLocks noChangeArrowheads="1"/>
            </p:cNvSpPr>
            <p:nvPr/>
          </p:nvSpPr>
          <p:spPr bwMode="auto">
            <a:xfrm>
              <a:off x="2939" y="203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8" name="Oval 1146"/>
            <p:cNvSpPr>
              <a:spLocks noChangeArrowheads="1"/>
            </p:cNvSpPr>
            <p:nvPr/>
          </p:nvSpPr>
          <p:spPr bwMode="auto">
            <a:xfrm>
              <a:off x="3515" y="23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9" name="Oval 1147"/>
            <p:cNvSpPr>
              <a:spLocks noChangeArrowheads="1"/>
            </p:cNvSpPr>
            <p:nvPr/>
          </p:nvSpPr>
          <p:spPr bwMode="auto">
            <a:xfrm>
              <a:off x="2986" y="1482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0" name="Oval 1148"/>
            <p:cNvSpPr>
              <a:spLocks noChangeArrowheads="1"/>
            </p:cNvSpPr>
            <p:nvPr/>
          </p:nvSpPr>
          <p:spPr bwMode="auto">
            <a:xfrm>
              <a:off x="2604" y="147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1" name="Oval 1149"/>
            <p:cNvSpPr>
              <a:spLocks noChangeArrowheads="1"/>
            </p:cNvSpPr>
            <p:nvPr/>
          </p:nvSpPr>
          <p:spPr bwMode="auto">
            <a:xfrm>
              <a:off x="2052" y="168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2" name="Oval 1150"/>
            <p:cNvSpPr>
              <a:spLocks noChangeArrowheads="1"/>
            </p:cNvSpPr>
            <p:nvPr/>
          </p:nvSpPr>
          <p:spPr bwMode="auto">
            <a:xfrm>
              <a:off x="3476" y="172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3" name="Oval 1151"/>
            <p:cNvSpPr>
              <a:spLocks noChangeArrowheads="1"/>
            </p:cNvSpPr>
            <p:nvPr/>
          </p:nvSpPr>
          <p:spPr bwMode="auto">
            <a:xfrm>
              <a:off x="2620" y="27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4" name="Oval 1152"/>
            <p:cNvSpPr>
              <a:spLocks noChangeArrowheads="1"/>
            </p:cNvSpPr>
            <p:nvPr/>
          </p:nvSpPr>
          <p:spPr bwMode="auto">
            <a:xfrm>
              <a:off x="3165" y="206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5" name="Oval 1153"/>
            <p:cNvSpPr>
              <a:spLocks noChangeArrowheads="1"/>
            </p:cNvSpPr>
            <p:nvPr/>
          </p:nvSpPr>
          <p:spPr bwMode="auto">
            <a:xfrm>
              <a:off x="2651" y="188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6" name="Oval 1154"/>
            <p:cNvSpPr>
              <a:spLocks noChangeArrowheads="1"/>
            </p:cNvSpPr>
            <p:nvPr/>
          </p:nvSpPr>
          <p:spPr bwMode="auto">
            <a:xfrm>
              <a:off x="3554" y="1941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7" name="Oval 1155"/>
            <p:cNvSpPr>
              <a:spLocks noChangeArrowheads="1"/>
            </p:cNvSpPr>
            <p:nvPr/>
          </p:nvSpPr>
          <p:spPr bwMode="auto">
            <a:xfrm>
              <a:off x="2075" y="2237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8" name="Oval 1156"/>
            <p:cNvSpPr>
              <a:spLocks noChangeArrowheads="1"/>
            </p:cNvSpPr>
            <p:nvPr/>
          </p:nvSpPr>
          <p:spPr bwMode="auto">
            <a:xfrm>
              <a:off x="3320" y="316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9" name="Oval 1157"/>
            <p:cNvSpPr>
              <a:spLocks noChangeArrowheads="1"/>
            </p:cNvSpPr>
            <p:nvPr/>
          </p:nvSpPr>
          <p:spPr bwMode="auto">
            <a:xfrm>
              <a:off x="3211" y="2486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0" name="Oval 1158"/>
            <p:cNvSpPr>
              <a:spLocks noChangeArrowheads="1"/>
            </p:cNvSpPr>
            <p:nvPr/>
          </p:nvSpPr>
          <p:spPr bwMode="auto">
            <a:xfrm>
              <a:off x="2005" y="286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1" name="Oval 1159"/>
            <p:cNvSpPr>
              <a:spLocks noChangeArrowheads="1"/>
            </p:cNvSpPr>
            <p:nvPr/>
          </p:nvSpPr>
          <p:spPr bwMode="auto">
            <a:xfrm>
              <a:off x="2815" y="2540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2" name="Oval 1160"/>
            <p:cNvSpPr>
              <a:spLocks noChangeArrowheads="1"/>
            </p:cNvSpPr>
            <p:nvPr/>
          </p:nvSpPr>
          <p:spPr bwMode="auto">
            <a:xfrm>
              <a:off x="3834" y="168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3" name="Oval 1161"/>
            <p:cNvSpPr>
              <a:spLocks noChangeArrowheads="1"/>
            </p:cNvSpPr>
            <p:nvPr/>
          </p:nvSpPr>
          <p:spPr bwMode="auto">
            <a:xfrm>
              <a:off x="1958" y="181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4" name="Oval 1162"/>
            <p:cNvSpPr>
              <a:spLocks noChangeArrowheads="1"/>
            </p:cNvSpPr>
            <p:nvPr/>
          </p:nvSpPr>
          <p:spPr bwMode="auto">
            <a:xfrm>
              <a:off x="3087" y="18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5" name="Oval 1163"/>
            <p:cNvSpPr>
              <a:spLocks noChangeArrowheads="1"/>
            </p:cNvSpPr>
            <p:nvPr/>
          </p:nvSpPr>
          <p:spPr bwMode="auto">
            <a:xfrm>
              <a:off x="2145" y="258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6" name="Oval 1164"/>
            <p:cNvSpPr>
              <a:spLocks noChangeArrowheads="1"/>
            </p:cNvSpPr>
            <p:nvPr/>
          </p:nvSpPr>
          <p:spPr bwMode="auto">
            <a:xfrm>
              <a:off x="3530" y="2322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7" name="Oval 1165"/>
            <p:cNvSpPr>
              <a:spLocks noChangeArrowheads="1"/>
            </p:cNvSpPr>
            <p:nvPr/>
          </p:nvSpPr>
          <p:spPr bwMode="auto">
            <a:xfrm>
              <a:off x="2799" y="262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8" name="Oval 1166"/>
            <p:cNvSpPr>
              <a:spLocks noChangeArrowheads="1"/>
            </p:cNvSpPr>
            <p:nvPr/>
          </p:nvSpPr>
          <p:spPr bwMode="auto">
            <a:xfrm>
              <a:off x="1990" y="2252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99" name="Oval 1167"/>
            <p:cNvSpPr>
              <a:spLocks noChangeArrowheads="1"/>
            </p:cNvSpPr>
            <p:nvPr/>
          </p:nvSpPr>
          <p:spPr bwMode="auto">
            <a:xfrm>
              <a:off x="3211" y="2953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00" name="Oval 1168"/>
            <p:cNvSpPr>
              <a:spLocks noChangeArrowheads="1"/>
            </p:cNvSpPr>
            <p:nvPr/>
          </p:nvSpPr>
          <p:spPr bwMode="auto">
            <a:xfrm>
              <a:off x="2262" y="245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2" grpId="0" animBg="1"/>
      <p:bldP spid="70693" grpId="0" animBg="1"/>
      <p:bldP spid="70694" grpId="0" autoUpdateAnimBg="0"/>
      <p:bldP spid="70695" grpId="0" autoUpdateAnimBg="0"/>
      <p:bldP spid="70696" grpId="0" autoUpdateAnimBg="0"/>
      <p:bldP spid="70697" grpId="0" autoUpdateAnimBg="0"/>
      <p:bldP spid="7069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762BEC0-D025-47F9-AE6C-B3208A2DDE21}" type="slidenum">
              <a:rPr lang="en-US"/>
              <a:pPr/>
              <a:t>9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Items to Describe in a Bivariate EDA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1676400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Association/Direction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Form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what </a:t>
            </a:r>
            <a:r>
              <a:rPr lang="en-US" i="1" dirty="0"/>
              <a:t>two </a:t>
            </a:r>
            <a:r>
              <a:rPr lang="en-US" i="1" dirty="0" smtClean="0"/>
              <a:t>forms will we consider?</a:t>
            </a:r>
            <a:endParaRPr lang="en-US" b="1" i="1" dirty="0">
              <a:solidFill>
                <a:schemeClr val="accent1"/>
              </a:solidFill>
            </a:endParaRPr>
          </a:p>
          <a:p>
            <a:pPr lvl="1">
              <a:buFontTx/>
              <a:buNone/>
            </a:pPr>
            <a:r>
              <a:rPr lang="en-US" b="1" dirty="0"/>
              <a:t>      Linear                                    Non-linear</a:t>
            </a:r>
          </a:p>
        </p:txBody>
      </p:sp>
      <p:grpSp>
        <p:nvGrpSpPr>
          <p:cNvPr id="61445" name="Group 5"/>
          <p:cNvGrpSpPr>
            <a:grpSpLocks noChangeAspect="1"/>
          </p:cNvGrpSpPr>
          <p:nvPr/>
        </p:nvGrpSpPr>
        <p:grpSpPr bwMode="auto">
          <a:xfrm>
            <a:off x="685800" y="2970213"/>
            <a:ext cx="2239963" cy="1830387"/>
            <a:chOff x="680" y="1592"/>
            <a:chExt cx="1746" cy="1427"/>
          </a:xfrm>
        </p:grpSpPr>
        <p:sp>
          <p:nvSpPr>
            <p:cNvPr id="61446" name="Line 6"/>
            <p:cNvSpPr>
              <a:spLocks noChangeAspect="1" noChangeShapeType="1"/>
            </p:cNvSpPr>
            <p:nvPr/>
          </p:nvSpPr>
          <p:spPr bwMode="auto">
            <a:xfrm>
              <a:off x="787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7" name="Line 7"/>
            <p:cNvSpPr>
              <a:spLocks noChangeAspect="1" noChangeShapeType="1"/>
            </p:cNvSpPr>
            <p:nvPr/>
          </p:nvSpPr>
          <p:spPr bwMode="auto">
            <a:xfrm>
              <a:off x="105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Line 8"/>
            <p:cNvSpPr>
              <a:spLocks noChangeAspect="1" noChangeShapeType="1"/>
            </p:cNvSpPr>
            <p:nvPr/>
          </p:nvSpPr>
          <p:spPr bwMode="auto">
            <a:xfrm>
              <a:off x="132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Line 9"/>
            <p:cNvSpPr>
              <a:spLocks noChangeAspect="1" noChangeShapeType="1"/>
            </p:cNvSpPr>
            <p:nvPr/>
          </p:nvSpPr>
          <p:spPr bwMode="auto">
            <a:xfrm>
              <a:off x="159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10"/>
            <p:cNvSpPr>
              <a:spLocks noChangeAspect="1" noChangeShapeType="1"/>
            </p:cNvSpPr>
            <p:nvPr/>
          </p:nvSpPr>
          <p:spPr bwMode="auto">
            <a:xfrm>
              <a:off x="187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11"/>
            <p:cNvSpPr>
              <a:spLocks noChangeAspect="1" noChangeShapeType="1"/>
            </p:cNvSpPr>
            <p:nvPr/>
          </p:nvSpPr>
          <p:spPr bwMode="auto">
            <a:xfrm>
              <a:off x="214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2" name="Line 12"/>
            <p:cNvSpPr>
              <a:spLocks noChangeAspect="1" noChangeShapeType="1"/>
            </p:cNvSpPr>
            <p:nvPr/>
          </p:nvSpPr>
          <p:spPr bwMode="auto">
            <a:xfrm>
              <a:off x="241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3" name="Line 13"/>
            <p:cNvSpPr>
              <a:spLocks noChangeAspect="1" noChangeShapeType="1"/>
            </p:cNvSpPr>
            <p:nvPr/>
          </p:nvSpPr>
          <p:spPr bwMode="auto">
            <a:xfrm flipH="1">
              <a:off x="680" y="288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Line 14"/>
            <p:cNvSpPr>
              <a:spLocks noChangeAspect="1" noChangeShapeType="1"/>
            </p:cNvSpPr>
            <p:nvPr/>
          </p:nvSpPr>
          <p:spPr bwMode="auto">
            <a:xfrm flipH="1">
              <a:off x="680" y="267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15"/>
            <p:cNvSpPr>
              <a:spLocks noChangeAspect="1" noChangeShapeType="1"/>
            </p:cNvSpPr>
            <p:nvPr/>
          </p:nvSpPr>
          <p:spPr bwMode="auto">
            <a:xfrm flipH="1">
              <a:off x="680" y="2460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Line 16"/>
            <p:cNvSpPr>
              <a:spLocks noChangeAspect="1" noChangeShapeType="1"/>
            </p:cNvSpPr>
            <p:nvPr/>
          </p:nvSpPr>
          <p:spPr bwMode="auto">
            <a:xfrm flipH="1">
              <a:off x="680" y="2250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Line 17"/>
            <p:cNvSpPr>
              <a:spLocks noChangeAspect="1" noChangeShapeType="1"/>
            </p:cNvSpPr>
            <p:nvPr/>
          </p:nvSpPr>
          <p:spPr bwMode="auto">
            <a:xfrm flipH="1">
              <a:off x="680" y="2039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Line 18"/>
            <p:cNvSpPr>
              <a:spLocks noChangeAspect="1" noChangeShapeType="1"/>
            </p:cNvSpPr>
            <p:nvPr/>
          </p:nvSpPr>
          <p:spPr bwMode="auto">
            <a:xfrm flipH="1">
              <a:off x="680" y="1829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19"/>
            <p:cNvSpPr>
              <a:spLocks noChangeAspect="1" noChangeShapeType="1"/>
            </p:cNvSpPr>
            <p:nvPr/>
          </p:nvSpPr>
          <p:spPr bwMode="auto">
            <a:xfrm flipH="1">
              <a:off x="680" y="1613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20"/>
            <p:cNvSpPr>
              <a:spLocks noChangeAspect="1" noChangeShapeType="1"/>
            </p:cNvSpPr>
            <p:nvPr/>
          </p:nvSpPr>
          <p:spPr bwMode="auto">
            <a:xfrm>
              <a:off x="766" y="2970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21"/>
            <p:cNvSpPr>
              <a:spLocks noChangeAspect="1" noChangeShapeType="1"/>
            </p:cNvSpPr>
            <p:nvPr/>
          </p:nvSpPr>
          <p:spPr bwMode="auto">
            <a:xfrm flipV="1">
              <a:off x="738" y="1613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62" name="Group 22"/>
            <p:cNvGrpSpPr>
              <a:grpSpLocks noChangeAspect="1"/>
            </p:cNvGrpSpPr>
            <p:nvPr/>
          </p:nvGrpSpPr>
          <p:grpSpPr bwMode="auto">
            <a:xfrm>
              <a:off x="759" y="1592"/>
              <a:ext cx="1589" cy="1278"/>
              <a:chOff x="1353" y="1393"/>
              <a:chExt cx="3078" cy="2066"/>
            </a:xfrm>
          </p:grpSpPr>
          <p:sp>
            <p:nvSpPr>
              <p:cNvPr id="61463" name="Oval 23"/>
              <p:cNvSpPr>
                <a:spLocks noChangeAspect="1" noChangeArrowheads="1"/>
              </p:cNvSpPr>
              <p:nvPr/>
            </p:nvSpPr>
            <p:spPr bwMode="auto">
              <a:xfrm>
                <a:off x="3457" y="2422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4" name="Oval 24"/>
              <p:cNvSpPr>
                <a:spLocks noChangeAspect="1" noChangeArrowheads="1"/>
              </p:cNvSpPr>
              <p:nvPr/>
            </p:nvSpPr>
            <p:spPr bwMode="auto">
              <a:xfrm>
                <a:off x="2193" y="310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5" name="Oval 25"/>
              <p:cNvSpPr>
                <a:spLocks noChangeAspect="1" noChangeArrowheads="1"/>
              </p:cNvSpPr>
              <p:nvPr/>
            </p:nvSpPr>
            <p:spPr bwMode="auto">
              <a:xfrm>
                <a:off x="2295" y="284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6" name="Oval 26"/>
              <p:cNvSpPr>
                <a:spLocks noChangeAspect="1" noChangeArrowheads="1"/>
              </p:cNvSpPr>
              <p:nvPr/>
            </p:nvSpPr>
            <p:spPr bwMode="auto">
              <a:xfrm>
                <a:off x="1612" y="3294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7" name="Oval 27"/>
              <p:cNvSpPr>
                <a:spLocks noChangeAspect="1" noChangeArrowheads="1"/>
              </p:cNvSpPr>
              <p:nvPr/>
            </p:nvSpPr>
            <p:spPr bwMode="auto">
              <a:xfrm>
                <a:off x="2601" y="27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8" name="Oval 28"/>
              <p:cNvSpPr>
                <a:spLocks noChangeAspect="1" noChangeArrowheads="1"/>
              </p:cNvSpPr>
              <p:nvPr/>
            </p:nvSpPr>
            <p:spPr bwMode="auto">
              <a:xfrm>
                <a:off x="2798" y="2830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9" name="Oval 29"/>
              <p:cNvSpPr>
                <a:spLocks noChangeAspect="1" noChangeArrowheads="1"/>
              </p:cNvSpPr>
              <p:nvPr/>
            </p:nvSpPr>
            <p:spPr bwMode="auto">
              <a:xfrm>
                <a:off x="2884" y="2689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0" name="Oval 30"/>
              <p:cNvSpPr>
                <a:spLocks noChangeAspect="1" noChangeArrowheads="1"/>
              </p:cNvSpPr>
              <p:nvPr/>
            </p:nvSpPr>
            <p:spPr bwMode="auto">
              <a:xfrm>
                <a:off x="4313" y="1676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1" name="Oval 31"/>
              <p:cNvSpPr>
                <a:spLocks noChangeAspect="1" noChangeArrowheads="1"/>
              </p:cNvSpPr>
              <p:nvPr/>
            </p:nvSpPr>
            <p:spPr bwMode="auto">
              <a:xfrm>
                <a:off x="4195" y="139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2" name="Oval 32"/>
              <p:cNvSpPr>
                <a:spLocks noChangeAspect="1" noChangeArrowheads="1"/>
              </p:cNvSpPr>
              <p:nvPr/>
            </p:nvSpPr>
            <p:spPr bwMode="auto">
              <a:xfrm>
                <a:off x="3512" y="2414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3" name="Oval 33"/>
              <p:cNvSpPr>
                <a:spLocks noChangeAspect="1" noChangeArrowheads="1"/>
              </p:cNvSpPr>
              <p:nvPr/>
            </p:nvSpPr>
            <p:spPr bwMode="auto">
              <a:xfrm>
                <a:off x="2617" y="295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4" name="Oval 34"/>
              <p:cNvSpPr>
                <a:spLocks noChangeAspect="1" noChangeArrowheads="1"/>
              </p:cNvSpPr>
              <p:nvPr/>
            </p:nvSpPr>
            <p:spPr bwMode="auto">
              <a:xfrm>
                <a:off x="4352" y="191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5" name="Oval 35"/>
              <p:cNvSpPr>
                <a:spLocks noChangeAspect="1" noChangeArrowheads="1"/>
              </p:cNvSpPr>
              <p:nvPr/>
            </p:nvSpPr>
            <p:spPr bwMode="auto">
              <a:xfrm>
                <a:off x="4062" y="2595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6" name="Oval 36"/>
              <p:cNvSpPr>
                <a:spLocks noChangeAspect="1" noChangeArrowheads="1"/>
              </p:cNvSpPr>
              <p:nvPr/>
            </p:nvSpPr>
            <p:spPr bwMode="auto">
              <a:xfrm>
                <a:off x="2798" y="267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7" name="Oval 37"/>
              <p:cNvSpPr>
                <a:spLocks noChangeAspect="1" noChangeArrowheads="1"/>
              </p:cNvSpPr>
              <p:nvPr/>
            </p:nvSpPr>
            <p:spPr bwMode="auto">
              <a:xfrm>
                <a:off x="3606" y="2147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8" name="Oval 38"/>
              <p:cNvSpPr>
                <a:spLocks noChangeAspect="1" noChangeArrowheads="1"/>
              </p:cNvSpPr>
              <p:nvPr/>
            </p:nvSpPr>
            <p:spPr bwMode="auto">
              <a:xfrm>
                <a:off x="3041" y="269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Oval 39"/>
              <p:cNvSpPr>
                <a:spLocks noChangeAspect="1" noChangeArrowheads="1"/>
              </p:cNvSpPr>
              <p:nvPr/>
            </p:nvSpPr>
            <p:spPr bwMode="auto">
              <a:xfrm>
                <a:off x="1628" y="313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0" name="Oval 40"/>
              <p:cNvSpPr>
                <a:spLocks noChangeAspect="1" noChangeArrowheads="1"/>
              </p:cNvSpPr>
              <p:nvPr/>
            </p:nvSpPr>
            <p:spPr bwMode="auto">
              <a:xfrm>
                <a:off x="4077" y="189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1" name="Oval 41"/>
              <p:cNvSpPr>
                <a:spLocks noChangeAspect="1" noChangeArrowheads="1"/>
              </p:cNvSpPr>
              <p:nvPr/>
            </p:nvSpPr>
            <p:spPr bwMode="auto">
              <a:xfrm>
                <a:off x="2476" y="2712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2" name="Oval 42"/>
              <p:cNvSpPr>
                <a:spLocks noChangeAspect="1" noChangeArrowheads="1"/>
              </p:cNvSpPr>
              <p:nvPr/>
            </p:nvSpPr>
            <p:spPr bwMode="auto">
              <a:xfrm>
                <a:off x="3174" y="213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3" name="Oval 43"/>
              <p:cNvSpPr>
                <a:spLocks noChangeAspect="1" noChangeArrowheads="1"/>
              </p:cNvSpPr>
              <p:nvPr/>
            </p:nvSpPr>
            <p:spPr bwMode="auto">
              <a:xfrm>
                <a:off x="3630" y="1809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4" name="Oval 44"/>
              <p:cNvSpPr>
                <a:spLocks noChangeAspect="1" noChangeArrowheads="1"/>
              </p:cNvSpPr>
              <p:nvPr/>
            </p:nvSpPr>
            <p:spPr bwMode="auto">
              <a:xfrm>
                <a:off x="3457" y="181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5" name="Oval 45"/>
              <p:cNvSpPr>
                <a:spLocks noChangeAspect="1" noChangeArrowheads="1"/>
              </p:cNvSpPr>
              <p:nvPr/>
            </p:nvSpPr>
            <p:spPr bwMode="auto">
              <a:xfrm>
                <a:off x="3740" y="212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6" name="Oval 46"/>
              <p:cNvSpPr>
                <a:spLocks noChangeAspect="1" noChangeArrowheads="1"/>
              </p:cNvSpPr>
              <p:nvPr/>
            </p:nvSpPr>
            <p:spPr bwMode="auto">
              <a:xfrm>
                <a:off x="1950" y="2760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7" name="Oval 47"/>
              <p:cNvSpPr>
                <a:spLocks noChangeAspect="1" noChangeArrowheads="1"/>
              </p:cNvSpPr>
              <p:nvPr/>
            </p:nvSpPr>
            <p:spPr bwMode="auto">
              <a:xfrm>
                <a:off x="3959" y="180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8" name="Oval 48"/>
              <p:cNvSpPr>
                <a:spLocks noChangeAspect="1" noChangeArrowheads="1"/>
              </p:cNvSpPr>
              <p:nvPr/>
            </p:nvSpPr>
            <p:spPr bwMode="auto">
              <a:xfrm>
                <a:off x="3802" y="205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9" name="Oval 49"/>
              <p:cNvSpPr>
                <a:spLocks noChangeAspect="1" noChangeArrowheads="1"/>
              </p:cNvSpPr>
              <p:nvPr/>
            </p:nvSpPr>
            <p:spPr bwMode="auto">
              <a:xfrm>
                <a:off x="3064" y="2218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0" name="Oval 50"/>
              <p:cNvSpPr>
                <a:spLocks noChangeAspect="1" noChangeArrowheads="1"/>
              </p:cNvSpPr>
              <p:nvPr/>
            </p:nvSpPr>
            <p:spPr bwMode="auto">
              <a:xfrm>
                <a:off x="2601" y="2689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1" name="Oval 51"/>
              <p:cNvSpPr>
                <a:spLocks noChangeAspect="1" noChangeArrowheads="1"/>
              </p:cNvSpPr>
              <p:nvPr/>
            </p:nvSpPr>
            <p:spPr bwMode="auto">
              <a:xfrm>
                <a:off x="3889" y="2131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2" name="Oval 52"/>
              <p:cNvSpPr>
                <a:spLocks noChangeAspect="1" noChangeArrowheads="1"/>
              </p:cNvSpPr>
              <p:nvPr/>
            </p:nvSpPr>
            <p:spPr bwMode="auto">
              <a:xfrm>
                <a:off x="3905" y="203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3" name="Oval 53"/>
              <p:cNvSpPr>
                <a:spLocks noChangeAspect="1" noChangeArrowheads="1"/>
              </p:cNvSpPr>
              <p:nvPr/>
            </p:nvSpPr>
            <p:spPr bwMode="auto">
              <a:xfrm>
                <a:off x="3590" y="194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4" name="Oval 54"/>
              <p:cNvSpPr>
                <a:spLocks noChangeAspect="1" noChangeArrowheads="1"/>
              </p:cNvSpPr>
              <p:nvPr/>
            </p:nvSpPr>
            <p:spPr bwMode="auto">
              <a:xfrm>
                <a:off x="3536" y="2383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5" name="Oval 55"/>
              <p:cNvSpPr>
                <a:spLocks noChangeAspect="1" noChangeArrowheads="1"/>
              </p:cNvSpPr>
              <p:nvPr/>
            </p:nvSpPr>
            <p:spPr bwMode="auto">
              <a:xfrm>
                <a:off x="1910" y="328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6" name="Oval 56"/>
              <p:cNvSpPr>
                <a:spLocks noChangeAspect="1" noChangeArrowheads="1"/>
              </p:cNvSpPr>
              <p:nvPr/>
            </p:nvSpPr>
            <p:spPr bwMode="auto">
              <a:xfrm>
                <a:off x="3010" y="2139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7" name="Oval 57"/>
              <p:cNvSpPr>
                <a:spLocks noChangeAspect="1" noChangeArrowheads="1"/>
              </p:cNvSpPr>
              <p:nvPr/>
            </p:nvSpPr>
            <p:spPr bwMode="auto">
              <a:xfrm>
                <a:off x="3276" y="251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8" name="Oval 58"/>
              <p:cNvSpPr>
                <a:spLocks noChangeAspect="1" noChangeArrowheads="1"/>
              </p:cNvSpPr>
              <p:nvPr/>
            </p:nvSpPr>
            <p:spPr bwMode="auto">
              <a:xfrm>
                <a:off x="3198" y="2822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9" name="Oval 59"/>
              <p:cNvSpPr>
                <a:spLocks noChangeAspect="1" noChangeArrowheads="1"/>
              </p:cNvSpPr>
              <p:nvPr/>
            </p:nvSpPr>
            <p:spPr bwMode="auto">
              <a:xfrm>
                <a:off x="2750" y="239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0" name="Oval 60"/>
              <p:cNvSpPr>
                <a:spLocks noChangeAspect="1" noChangeArrowheads="1"/>
              </p:cNvSpPr>
              <p:nvPr/>
            </p:nvSpPr>
            <p:spPr bwMode="auto">
              <a:xfrm>
                <a:off x="1353" y="3152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1" name="Oval 61"/>
              <p:cNvSpPr>
                <a:spLocks noChangeAspect="1" noChangeArrowheads="1"/>
              </p:cNvSpPr>
              <p:nvPr/>
            </p:nvSpPr>
            <p:spPr bwMode="auto">
              <a:xfrm>
                <a:off x="2381" y="2414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2" name="Oval 62"/>
              <p:cNvSpPr>
                <a:spLocks noChangeAspect="1" noChangeArrowheads="1"/>
              </p:cNvSpPr>
              <p:nvPr/>
            </p:nvSpPr>
            <p:spPr bwMode="auto">
              <a:xfrm>
                <a:off x="1801" y="3380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3" name="Oval 63"/>
              <p:cNvSpPr>
                <a:spLocks noChangeAspect="1" noChangeArrowheads="1"/>
              </p:cNvSpPr>
              <p:nvPr/>
            </p:nvSpPr>
            <p:spPr bwMode="auto">
              <a:xfrm>
                <a:off x="2295" y="2901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4" name="Oval 64"/>
              <p:cNvSpPr>
                <a:spLocks noChangeAspect="1" noChangeArrowheads="1"/>
              </p:cNvSpPr>
              <p:nvPr/>
            </p:nvSpPr>
            <p:spPr bwMode="auto">
              <a:xfrm>
                <a:off x="3590" y="191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5" name="Oval 65"/>
              <p:cNvSpPr>
                <a:spLocks noChangeAspect="1" noChangeArrowheads="1"/>
              </p:cNvSpPr>
              <p:nvPr/>
            </p:nvSpPr>
            <p:spPr bwMode="auto">
              <a:xfrm>
                <a:off x="3394" y="2477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6" name="Oval 66"/>
              <p:cNvSpPr>
                <a:spLocks noChangeAspect="1" noChangeArrowheads="1"/>
              </p:cNvSpPr>
              <p:nvPr/>
            </p:nvSpPr>
            <p:spPr bwMode="auto">
              <a:xfrm>
                <a:off x="3324" y="2155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7" name="Oval 67"/>
              <p:cNvSpPr>
                <a:spLocks noChangeAspect="1" noChangeArrowheads="1"/>
              </p:cNvSpPr>
              <p:nvPr/>
            </p:nvSpPr>
            <p:spPr bwMode="auto">
              <a:xfrm>
                <a:off x="2224" y="283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8" name="Oval 68"/>
              <p:cNvSpPr>
                <a:spLocks noChangeAspect="1" noChangeArrowheads="1"/>
              </p:cNvSpPr>
              <p:nvPr/>
            </p:nvSpPr>
            <p:spPr bwMode="auto">
              <a:xfrm>
                <a:off x="2625" y="2547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9" name="Oval 69"/>
              <p:cNvSpPr>
                <a:spLocks noChangeAspect="1" noChangeArrowheads="1"/>
              </p:cNvSpPr>
              <p:nvPr/>
            </p:nvSpPr>
            <p:spPr bwMode="auto">
              <a:xfrm>
                <a:off x="2170" y="2744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0" name="Oval 70"/>
              <p:cNvSpPr>
                <a:spLocks noChangeAspect="1" noChangeArrowheads="1"/>
              </p:cNvSpPr>
              <p:nvPr/>
            </p:nvSpPr>
            <p:spPr bwMode="auto">
              <a:xfrm>
                <a:off x="2727" y="256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1" name="Oval 71"/>
              <p:cNvSpPr>
                <a:spLocks noChangeAspect="1" noChangeArrowheads="1"/>
              </p:cNvSpPr>
              <p:nvPr/>
            </p:nvSpPr>
            <p:spPr bwMode="auto">
              <a:xfrm>
                <a:off x="1675" y="3364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2" name="Oval 72"/>
              <p:cNvSpPr>
                <a:spLocks noChangeAspect="1" noChangeArrowheads="1"/>
              </p:cNvSpPr>
              <p:nvPr/>
            </p:nvSpPr>
            <p:spPr bwMode="auto">
              <a:xfrm>
                <a:off x="2429" y="2846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13" name="Group 73"/>
          <p:cNvGrpSpPr>
            <a:grpSpLocks noChangeAspect="1"/>
          </p:cNvGrpSpPr>
          <p:nvPr/>
        </p:nvGrpSpPr>
        <p:grpSpPr bwMode="auto">
          <a:xfrm>
            <a:off x="685800" y="4954588"/>
            <a:ext cx="2339975" cy="1827212"/>
            <a:chOff x="3528" y="1623"/>
            <a:chExt cx="1800" cy="1406"/>
          </a:xfrm>
        </p:grpSpPr>
        <p:sp>
          <p:nvSpPr>
            <p:cNvPr id="61514" name="Line 74"/>
            <p:cNvSpPr>
              <a:spLocks noChangeAspect="1" noChangeShapeType="1"/>
            </p:cNvSpPr>
            <p:nvPr/>
          </p:nvSpPr>
          <p:spPr bwMode="auto">
            <a:xfrm>
              <a:off x="3638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5" name="Line 75"/>
            <p:cNvSpPr>
              <a:spLocks noChangeAspect="1" noChangeShapeType="1"/>
            </p:cNvSpPr>
            <p:nvPr/>
          </p:nvSpPr>
          <p:spPr bwMode="auto">
            <a:xfrm>
              <a:off x="3916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6" name="Line 76"/>
            <p:cNvSpPr>
              <a:spLocks noChangeAspect="1" noChangeShapeType="1"/>
            </p:cNvSpPr>
            <p:nvPr/>
          </p:nvSpPr>
          <p:spPr bwMode="auto">
            <a:xfrm>
              <a:off x="4194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7" name="Line 77"/>
            <p:cNvSpPr>
              <a:spLocks noChangeAspect="1" noChangeShapeType="1"/>
            </p:cNvSpPr>
            <p:nvPr/>
          </p:nvSpPr>
          <p:spPr bwMode="auto">
            <a:xfrm>
              <a:off x="4472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8" name="Line 78"/>
            <p:cNvSpPr>
              <a:spLocks noChangeAspect="1" noChangeShapeType="1"/>
            </p:cNvSpPr>
            <p:nvPr/>
          </p:nvSpPr>
          <p:spPr bwMode="auto">
            <a:xfrm>
              <a:off x="4754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9" name="Line 79"/>
            <p:cNvSpPr>
              <a:spLocks noChangeAspect="1" noChangeShapeType="1"/>
            </p:cNvSpPr>
            <p:nvPr/>
          </p:nvSpPr>
          <p:spPr bwMode="auto">
            <a:xfrm>
              <a:off x="5032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0" name="Line 80"/>
            <p:cNvSpPr>
              <a:spLocks noChangeAspect="1" noChangeShapeType="1"/>
            </p:cNvSpPr>
            <p:nvPr/>
          </p:nvSpPr>
          <p:spPr bwMode="auto">
            <a:xfrm>
              <a:off x="5311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1" name="Line 81"/>
            <p:cNvSpPr>
              <a:spLocks noChangeAspect="1" noChangeShapeType="1"/>
            </p:cNvSpPr>
            <p:nvPr/>
          </p:nvSpPr>
          <p:spPr bwMode="auto">
            <a:xfrm flipH="1">
              <a:off x="3528" y="2891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2" name="Line 82"/>
            <p:cNvSpPr>
              <a:spLocks noChangeAspect="1" noChangeShapeType="1"/>
            </p:cNvSpPr>
            <p:nvPr/>
          </p:nvSpPr>
          <p:spPr bwMode="auto">
            <a:xfrm flipH="1">
              <a:off x="3528" y="2681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3" name="Line 83"/>
            <p:cNvSpPr>
              <a:spLocks noChangeAspect="1" noChangeShapeType="1"/>
            </p:cNvSpPr>
            <p:nvPr/>
          </p:nvSpPr>
          <p:spPr bwMode="auto">
            <a:xfrm flipH="1">
              <a:off x="3528" y="2470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4" name="Line 84"/>
            <p:cNvSpPr>
              <a:spLocks noChangeAspect="1" noChangeShapeType="1"/>
            </p:cNvSpPr>
            <p:nvPr/>
          </p:nvSpPr>
          <p:spPr bwMode="auto">
            <a:xfrm flipH="1">
              <a:off x="3528" y="2260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5" name="Line 85"/>
            <p:cNvSpPr>
              <a:spLocks noChangeAspect="1" noChangeShapeType="1"/>
            </p:cNvSpPr>
            <p:nvPr/>
          </p:nvSpPr>
          <p:spPr bwMode="auto">
            <a:xfrm flipH="1">
              <a:off x="3528" y="2049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6" name="Line 86"/>
            <p:cNvSpPr>
              <a:spLocks noChangeAspect="1" noChangeShapeType="1"/>
            </p:cNvSpPr>
            <p:nvPr/>
          </p:nvSpPr>
          <p:spPr bwMode="auto">
            <a:xfrm flipH="1">
              <a:off x="3528" y="1839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7" name="Line 87"/>
            <p:cNvSpPr>
              <a:spLocks noChangeAspect="1" noChangeShapeType="1"/>
            </p:cNvSpPr>
            <p:nvPr/>
          </p:nvSpPr>
          <p:spPr bwMode="auto">
            <a:xfrm flipH="1">
              <a:off x="3528" y="1623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8" name="Line 88"/>
            <p:cNvSpPr>
              <a:spLocks noChangeAspect="1" noChangeShapeType="1"/>
            </p:cNvSpPr>
            <p:nvPr/>
          </p:nvSpPr>
          <p:spPr bwMode="auto">
            <a:xfrm>
              <a:off x="3617" y="2980"/>
              <a:ext cx="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9" name="Line 89"/>
            <p:cNvSpPr>
              <a:spLocks noChangeAspect="1" noChangeShapeType="1"/>
            </p:cNvSpPr>
            <p:nvPr/>
          </p:nvSpPr>
          <p:spPr bwMode="auto">
            <a:xfrm flipV="1">
              <a:off x="3587" y="1623"/>
              <a:ext cx="1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30" name="Group 90"/>
            <p:cNvGrpSpPr>
              <a:grpSpLocks noChangeAspect="1"/>
            </p:cNvGrpSpPr>
            <p:nvPr/>
          </p:nvGrpSpPr>
          <p:grpSpPr bwMode="auto">
            <a:xfrm>
              <a:off x="3646" y="1677"/>
              <a:ext cx="1652" cy="1269"/>
              <a:chOff x="1600" y="1367"/>
              <a:chExt cx="3104" cy="2052"/>
            </a:xfrm>
          </p:grpSpPr>
          <p:sp>
            <p:nvSpPr>
              <p:cNvPr id="61531" name="Oval 91"/>
              <p:cNvSpPr>
                <a:spLocks noChangeAspect="1" noChangeArrowheads="1"/>
              </p:cNvSpPr>
              <p:nvPr/>
            </p:nvSpPr>
            <p:spPr bwMode="auto">
              <a:xfrm>
                <a:off x="2621" y="202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2" name="Oval 92"/>
              <p:cNvSpPr>
                <a:spLocks noChangeAspect="1" noChangeArrowheads="1"/>
              </p:cNvSpPr>
              <p:nvPr/>
            </p:nvSpPr>
            <p:spPr bwMode="auto">
              <a:xfrm>
                <a:off x="3960" y="269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3" name="Oval 93"/>
              <p:cNvSpPr>
                <a:spLocks noChangeAspect="1" noChangeArrowheads="1"/>
              </p:cNvSpPr>
              <p:nvPr/>
            </p:nvSpPr>
            <p:spPr bwMode="auto">
              <a:xfrm>
                <a:off x="3587" y="2801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4" name="Oval 94"/>
              <p:cNvSpPr>
                <a:spLocks noChangeAspect="1" noChangeArrowheads="1"/>
              </p:cNvSpPr>
              <p:nvPr/>
            </p:nvSpPr>
            <p:spPr bwMode="auto">
              <a:xfrm>
                <a:off x="1600" y="13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5" name="Oval 95"/>
              <p:cNvSpPr>
                <a:spLocks noChangeAspect="1" noChangeArrowheads="1"/>
              </p:cNvSpPr>
              <p:nvPr/>
            </p:nvSpPr>
            <p:spPr bwMode="auto">
              <a:xfrm>
                <a:off x="2289" y="174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6" name="Oval 96"/>
              <p:cNvSpPr>
                <a:spLocks noChangeAspect="1" noChangeArrowheads="1"/>
              </p:cNvSpPr>
              <p:nvPr/>
            </p:nvSpPr>
            <p:spPr bwMode="auto">
              <a:xfrm>
                <a:off x="3112" y="238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7" name="Oval 97"/>
              <p:cNvSpPr>
                <a:spLocks noChangeAspect="1" noChangeArrowheads="1"/>
              </p:cNvSpPr>
              <p:nvPr/>
            </p:nvSpPr>
            <p:spPr bwMode="auto">
              <a:xfrm>
                <a:off x="3263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8" name="Oval 98"/>
              <p:cNvSpPr>
                <a:spLocks noChangeAspect="1" noChangeArrowheads="1"/>
              </p:cNvSpPr>
              <p:nvPr/>
            </p:nvSpPr>
            <p:spPr bwMode="auto">
              <a:xfrm>
                <a:off x="331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9" name="Oval 99"/>
              <p:cNvSpPr>
                <a:spLocks noChangeAspect="1" noChangeArrowheads="1"/>
              </p:cNvSpPr>
              <p:nvPr/>
            </p:nvSpPr>
            <p:spPr bwMode="auto">
              <a:xfrm>
                <a:off x="3564" y="276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0" name="Oval 100"/>
              <p:cNvSpPr>
                <a:spLocks noChangeAspect="1" noChangeArrowheads="1"/>
              </p:cNvSpPr>
              <p:nvPr/>
            </p:nvSpPr>
            <p:spPr bwMode="auto">
              <a:xfrm>
                <a:off x="3239" y="213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1" name="Oval 101"/>
              <p:cNvSpPr>
                <a:spLocks noChangeAspect="1" noChangeArrowheads="1"/>
              </p:cNvSpPr>
              <p:nvPr/>
            </p:nvSpPr>
            <p:spPr bwMode="auto">
              <a:xfrm>
                <a:off x="3999" y="302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2" name="Oval 102"/>
              <p:cNvSpPr>
                <a:spLocks noChangeAspect="1" noChangeArrowheads="1"/>
              </p:cNvSpPr>
              <p:nvPr/>
            </p:nvSpPr>
            <p:spPr bwMode="auto">
              <a:xfrm>
                <a:off x="2970" y="195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3" name="Oval 103"/>
              <p:cNvSpPr>
                <a:spLocks noChangeAspect="1" noChangeArrowheads="1"/>
              </p:cNvSpPr>
              <p:nvPr/>
            </p:nvSpPr>
            <p:spPr bwMode="auto">
              <a:xfrm>
                <a:off x="2360" y="2111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4" name="Oval 104"/>
              <p:cNvSpPr>
                <a:spLocks noChangeAspect="1" noChangeArrowheads="1"/>
              </p:cNvSpPr>
              <p:nvPr/>
            </p:nvSpPr>
            <p:spPr bwMode="auto">
              <a:xfrm>
                <a:off x="312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5" name="Oval 105"/>
              <p:cNvSpPr>
                <a:spLocks noChangeAspect="1" noChangeArrowheads="1"/>
              </p:cNvSpPr>
              <p:nvPr/>
            </p:nvSpPr>
            <p:spPr bwMode="auto">
              <a:xfrm>
                <a:off x="3809" y="28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6" name="Oval 106"/>
              <p:cNvSpPr>
                <a:spLocks noChangeAspect="1" noChangeArrowheads="1"/>
              </p:cNvSpPr>
              <p:nvPr/>
            </p:nvSpPr>
            <p:spPr bwMode="auto">
              <a:xfrm>
                <a:off x="3025" y="180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7" name="Oval 107"/>
              <p:cNvSpPr>
                <a:spLocks noChangeAspect="1" noChangeArrowheads="1"/>
              </p:cNvSpPr>
              <p:nvPr/>
            </p:nvSpPr>
            <p:spPr bwMode="auto">
              <a:xfrm>
                <a:off x="4625" y="333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8" name="Oval 108"/>
              <p:cNvSpPr>
                <a:spLocks noChangeAspect="1" noChangeArrowheads="1"/>
              </p:cNvSpPr>
              <p:nvPr/>
            </p:nvSpPr>
            <p:spPr bwMode="auto">
              <a:xfrm>
                <a:off x="2669" y="197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9" name="Oval 109"/>
              <p:cNvSpPr>
                <a:spLocks noChangeAspect="1" noChangeArrowheads="1"/>
              </p:cNvSpPr>
              <p:nvPr/>
            </p:nvSpPr>
            <p:spPr bwMode="auto">
              <a:xfrm>
                <a:off x="1893" y="167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0" name="Oval 110"/>
              <p:cNvSpPr>
                <a:spLocks noChangeAspect="1" noChangeArrowheads="1"/>
              </p:cNvSpPr>
              <p:nvPr/>
            </p:nvSpPr>
            <p:spPr bwMode="auto">
              <a:xfrm>
                <a:off x="1734" y="14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1" name="Oval 111"/>
              <p:cNvSpPr>
                <a:spLocks noChangeAspect="1" noChangeArrowheads="1"/>
              </p:cNvSpPr>
              <p:nvPr/>
            </p:nvSpPr>
            <p:spPr bwMode="auto">
              <a:xfrm>
                <a:off x="4047" y="298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2" name="Oval 112"/>
              <p:cNvSpPr>
                <a:spLocks noChangeAspect="1" noChangeArrowheads="1"/>
              </p:cNvSpPr>
              <p:nvPr/>
            </p:nvSpPr>
            <p:spPr bwMode="auto">
              <a:xfrm>
                <a:off x="2542" y="175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3" name="Oval 113"/>
              <p:cNvSpPr>
                <a:spLocks noChangeAspect="1" noChangeArrowheads="1"/>
              </p:cNvSpPr>
              <p:nvPr/>
            </p:nvSpPr>
            <p:spPr bwMode="auto">
              <a:xfrm>
                <a:off x="3548" y="258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4" name="Oval 114"/>
              <p:cNvSpPr>
                <a:spLocks noChangeAspect="1" noChangeArrowheads="1"/>
              </p:cNvSpPr>
              <p:nvPr/>
            </p:nvSpPr>
            <p:spPr bwMode="auto">
              <a:xfrm>
                <a:off x="3603" y="257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5" name="Oval 115"/>
              <p:cNvSpPr>
                <a:spLocks noChangeAspect="1" noChangeArrowheads="1"/>
              </p:cNvSpPr>
              <p:nvPr/>
            </p:nvSpPr>
            <p:spPr bwMode="auto">
              <a:xfrm>
                <a:off x="3120" y="230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6" name="Oval 116"/>
              <p:cNvSpPr>
                <a:spLocks noChangeAspect="1" noChangeArrowheads="1"/>
              </p:cNvSpPr>
              <p:nvPr/>
            </p:nvSpPr>
            <p:spPr bwMode="auto">
              <a:xfrm>
                <a:off x="2788" y="196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7" name="Oval 117"/>
              <p:cNvSpPr>
                <a:spLocks noChangeAspect="1" noChangeArrowheads="1"/>
              </p:cNvSpPr>
              <p:nvPr/>
            </p:nvSpPr>
            <p:spPr bwMode="auto">
              <a:xfrm>
                <a:off x="3176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8" name="Oval 118"/>
              <p:cNvSpPr>
                <a:spLocks noChangeAspect="1" noChangeArrowheads="1"/>
              </p:cNvSpPr>
              <p:nvPr/>
            </p:nvSpPr>
            <p:spPr bwMode="auto">
              <a:xfrm>
                <a:off x="3762" y="261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9" name="Oval 119"/>
              <p:cNvSpPr>
                <a:spLocks noChangeAspect="1" noChangeArrowheads="1"/>
              </p:cNvSpPr>
              <p:nvPr/>
            </p:nvSpPr>
            <p:spPr bwMode="auto">
              <a:xfrm>
                <a:off x="3223" y="21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0" name="Oval 120"/>
              <p:cNvSpPr>
                <a:spLocks noChangeAspect="1" noChangeArrowheads="1"/>
              </p:cNvSpPr>
              <p:nvPr/>
            </p:nvSpPr>
            <p:spPr bwMode="auto">
              <a:xfrm>
                <a:off x="2835" y="204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1" name="Oval 121"/>
              <p:cNvSpPr>
                <a:spLocks noChangeAspect="1" noChangeArrowheads="1"/>
              </p:cNvSpPr>
              <p:nvPr/>
            </p:nvSpPr>
            <p:spPr bwMode="auto">
              <a:xfrm>
                <a:off x="2273" y="1612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2" name="Oval 122"/>
              <p:cNvSpPr>
                <a:spLocks noChangeAspect="1" noChangeArrowheads="1"/>
              </p:cNvSpPr>
              <p:nvPr/>
            </p:nvSpPr>
            <p:spPr bwMode="auto">
              <a:xfrm>
                <a:off x="3722" y="239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3" name="Oval 123"/>
              <p:cNvSpPr>
                <a:spLocks noChangeAspect="1" noChangeArrowheads="1"/>
              </p:cNvSpPr>
              <p:nvPr/>
            </p:nvSpPr>
            <p:spPr bwMode="auto">
              <a:xfrm>
                <a:off x="2851" y="192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4" name="Oval 124"/>
              <p:cNvSpPr>
                <a:spLocks noChangeAspect="1" noChangeArrowheads="1"/>
              </p:cNvSpPr>
              <p:nvPr/>
            </p:nvSpPr>
            <p:spPr bwMode="auto">
              <a:xfrm>
                <a:off x="3405" y="2721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5" name="Oval 125"/>
              <p:cNvSpPr>
                <a:spLocks noChangeAspect="1" noChangeArrowheads="1"/>
              </p:cNvSpPr>
              <p:nvPr/>
            </p:nvSpPr>
            <p:spPr bwMode="auto">
              <a:xfrm>
                <a:off x="2883" y="22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6" name="Oval 126"/>
              <p:cNvSpPr>
                <a:spLocks noChangeAspect="1" noChangeArrowheads="1"/>
              </p:cNvSpPr>
              <p:nvPr/>
            </p:nvSpPr>
            <p:spPr bwMode="auto">
              <a:xfrm>
                <a:off x="3801" y="292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7" name="Oval 127"/>
              <p:cNvSpPr>
                <a:spLocks noChangeAspect="1" noChangeArrowheads="1"/>
              </p:cNvSpPr>
              <p:nvPr/>
            </p:nvSpPr>
            <p:spPr bwMode="auto">
              <a:xfrm>
                <a:off x="2297" y="164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8" name="Oval 128"/>
              <p:cNvSpPr>
                <a:spLocks noChangeAspect="1" noChangeArrowheads="1"/>
              </p:cNvSpPr>
              <p:nvPr/>
            </p:nvSpPr>
            <p:spPr bwMode="auto">
              <a:xfrm>
                <a:off x="3564" y="253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9" name="Oval 129"/>
              <p:cNvSpPr>
                <a:spLocks noChangeAspect="1" noChangeArrowheads="1"/>
              </p:cNvSpPr>
              <p:nvPr/>
            </p:nvSpPr>
            <p:spPr bwMode="auto">
              <a:xfrm>
                <a:off x="3453" y="267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0" name="Oval 130"/>
              <p:cNvSpPr>
                <a:spLocks noChangeAspect="1" noChangeArrowheads="1"/>
              </p:cNvSpPr>
              <p:nvPr/>
            </p:nvSpPr>
            <p:spPr bwMode="auto">
              <a:xfrm>
                <a:off x="2225" y="185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1" name="Oval 131"/>
              <p:cNvSpPr>
                <a:spLocks noChangeAspect="1" noChangeArrowheads="1"/>
              </p:cNvSpPr>
              <p:nvPr/>
            </p:nvSpPr>
            <p:spPr bwMode="auto">
              <a:xfrm>
                <a:off x="3049" y="214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2" name="Oval 132"/>
              <p:cNvSpPr>
                <a:spLocks noChangeAspect="1" noChangeArrowheads="1"/>
              </p:cNvSpPr>
              <p:nvPr/>
            </p:nvSpPr>
            <p:spPr bwMode="auto">
              <a:xfrm>
                <a:off x="4086" y="2912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3" name="Oval 133"/>
              <p:cNvSpPr>
                <a:spLocks noChangeAspect="1" noChangeArrowheads="1"/>
              </p:cNvSpPr>
              <p:nvPr/>
            </p:nvSpPr>
            <p:spPr bwMode="auto">
              <a:xfrm>
                <a:off x="2178" y="158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4" name="Oval 134"/>
              <p:cNvSpPr>
                <a:spLocks noChangeAspect="1" noChangeArrowheads="1"/>
              </p:cNvSpPr>
              <p:nvPr/>
            </p:nvSpPr>
            <p:spPr bwMode="auto">
              <a:xfrm>
                <a:off x="3326" y="246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5" name="Oval 135"/>
              <p:cNvSpPr>
                <a:spLocks noChangeAspect="1" noChangeArrowheads="1"/>
              </p:cNvSpPr>
              <p:nvPr/>
            </p:nvSpPr>
            <p:spPr bwMode="auto">
              <a:xfrm>
                <a:off x="2368" y="173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6" name="Oval 136"/>
              <p:cNvSpPr>
                <a:spLocks noChangeAspect="1" noChangeArrowheads="1"/>
              </p:cNvSpPr>
              <p:nvPr/>
            </p:nvSpPr>
            <p:spPr bwMode="auto">
              <a:xfrm>
                <a:off x="3033" y="238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7" name="Oval 137"/>
              <p:cNvSpPr>
                <a:spLocks noChangeAspect="1" noChangeArrowheads="1"/>
              </p:cNvSpPr>
              <p:nvPr/>
            </p:nvSpPr>
            <p:spPr bwMode="auto">
              <a:xfrm>
                <a:off x="2209" y="1905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8" name="Oval 138"/>
              <p:cNvSpPr>
                <a:spLocks noChangeAspect="1" noChangeArrowheads="1"/>
              </p:cNvSpPr>
              <p:nvPr/>
            </p:nvSpPr>
            <p:spPr bwMode="auto">
              <a:xfrm>
                <a:off x="3453" y="228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9" name="Oval 139"/>
              <p:cNvSpPr>
                <a:spLocks noChangeAspect="1" noChangeArrowheads="1"/>
              </p:cNvSpPr>
              <p:nvPr/>
            </p:nvSpPr>
            <p:spPr bwMode="auto">
              <a:xfrm>
                <a:off x="2487" y="20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0" name="Group 140"/>
          <p:cNvGrpSpPr>
            <a:grpSpLocks noChangeAspect="1"/>
          </p:cNvGrpSpPr>
          <p:nvPr/>
        </p:nvGrpSpPr>
        <p:grpSpPr bwMode="auto">
          <a:xfrm>
            <a:off x="5276850" y="2974975"/>
            <a:ext cx="2266950" cy="1825625"/>
            <a:chOff x="702" y="1584"/>
            <a:chExt cx="1746" cy="1406"/>
          </a:xfrm>
        </p:grpSpPr>
        <p:grpSp>
          <p:nvGrpSpPr>
            <p:cNvPr id="61581" name="Group 141"/>
            <p:cNvGrpSpPr>
              <a:grpSpLocks noChangeAspect="1"/>
            </p:cNvGrpSpPr>
            <p:nvPr/>
          </p:nvGrpSpPr>
          <p:grpSpPr bwMode="auto">
            <a:xfrm>
              <a:off x="838" y="1611"/>
              <a:ext cx="1488" cy="1206"/>
              <a:chOff x="838" y="1611"/>
              <a:chExt cx="1488" cy="1206"/>
            </a:xfrm>
          </p:grpSpPr>
          <p:sp>
            <p:nvSpPr>
              <p:cNvPr id="61582" name="Oval 142"/>
              <p:cNvSpPr>
                <a:spLocks noChangeAspect="1" noChangeArrowheads="1"/>
              </p:cNvSpPr>
              <p:nvPr/>
            </p:nvSpPr>
            <p:spPr bwMode="auto">
              <a:xfrm>
                <a:off x="2038" y="220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3" name="Oval 143"/>
              <p:cNvSpPr>
                <a:spLocks noChangeAspect="1" noChangeArrowheads="1"/>
              </p:cNvSpPr>
              <p:nvPr/>
            </p:nvSpPr>
            <p:spPr bwMode="auto">
              <a:xfrm>
                <a:off x="1950" y="2332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4" name="Oval 144"/>
              <p:cNvSpPr>
                <a:spLocks noChangeAspect="1" noChangeArrowheads="1"/>
              </p:cNvSpPr>
              <p:nvPr/>
            </p:nvSpPr>
            <p:spPr bwMode="auto">
              <a:xfrm>
                <a:off x="1837" y="2378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5" name="Oval 145"/>
              <p:cNvSpPr>
                <a:spLocks noChangeAspect="1" noChangeArrowheads="1"/>
              </p:cNvSpPr>
              <p:nvPr/>
            </p:nvSpPr>
            <p:spPr bwMode="auto">
              <a:xfrm>
                <a:off x="2007" y="235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6" name="Oval 146"/>
              <p:cNvSpPr>
                <a:spLocks noChangeAspect="1" noChangeArrowheads="1"/>
              </p:cNvSpPr>
              <p:nvPr/>
            </p:nvSpPr>
            <p:spPr bwMode="auto">
              <a:xfrm>
                <a:off x="1886" y="220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7" name="Oval 147"/>
              <p:cNvSpPr>
                <a:spLocks noChangeAspect="1" noChangeArrowheads="1"/>
              </p:cNvSpPr>
              <p:nvPr/>
            </p:nvSpPr>
            <p:spPr bwMode="auto">
              <a:xfrm>
                <a:off x="1806" y="2506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8" name="Oval 148"/>
              <p:cNvSpPr>
                <a:spLocks noChangeAspect="1" noChangeArrowheads="1"/>
              </p:cNvSpPr>
              <p:nvPr/>
            </p:nvSpPr>
            <p:spPr bwMode="auto">
              <a:xfrm>
                <a:off x="2247" y="1983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9" name="Oval 149"/>
              <p:cNvSpPr>
                <a:spLocks noChangeAspect="1" noChangeArrowheads="1"/>
              </p:cNvSpPr>
              <p:nvPr/>
            </p:nvSpPr>
            <p:spPr bwMode="auto">
              <a:xfrm>
                <a:off x="1704" y="2487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0" name="Oval 150"/>
              <p:cNvSpPr>
                <a:spLocks noChangeAspect="1" noChangeArrowheads="1"/>
              </p:cNvSpPr>
              <p:nvPr/>
            </p:nvSpPr>
            <p:spPr bwMode="auto">
              <a:xfrm>
                <a:off x="2140" y="219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1" name="Oval 151"/>
              <p:cNvSpPr>
                <a:spLocks noChangeAspect="1" noChangeArrowheads="1"/>
              </p:cNvSpPr>
              <p:nvPr/>
            </p:nvSpPr>
            <p:spPr bwMode="auto">
              <a:xfrm>
                <a:off x="1928" y="2510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2" name="Oval 152"/>
              <p:cNvSpPr>
                <a:spLocks noChangeAspect="1" noChangeArrowheads="1"/>
              </p:cNvSpPr>
              <p:nvPr/>
            </p:nvSpPr>
            <p:spPr bwMode="auto">
              <a:xfrm>
                <a:off x="1852" y="244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3" name="Oval 153"/>
              <p:cNvSpPr>
                <a:spLocks noChangeAspect="1" noChangeArrowheads="1"/>
              </p:cNvSpPr>
              <p:nvPr/>
            </p:nvSpPr>
            <p:spPr bwMode="auto">
              <a:xfrm>
                <a:off x="1677" y="262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4" name="Oval 154"/>
              <p:cNvSpPr>
                <a:spLocks noChangeAspect="1" noChangeArrowheads="1"/>
              </p:cNvSpPr>
              <p:nvPr/>
            </p:nvSpPr>
            <p:spPr bwMode="auto">
              <a:xfrm>
                <a:off x="1803" y="2497"/>
                <a:ext cx="37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5" name="Oval 155"/>
              <p:cNvSpPr>
                <a:spLocks noChangeAspect="1" noChangeArrowheads="1"/>
              </p:cNvSpPr>
              <p:nvPr/>
            </p:nvSpPr>
            <p:spPr bwMode="auto">
              <a:xfrm>
                <a:off x="1890" y="2312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6" name="Oval 156"/>
              <p:cNvSpPr>
                <a:spLocks noChangeAspect="1" noChangeArrowheads="1"/>
              </p:cNvSpPr>
              <p:nvPr/>
            </p:nvSpPr>
            <p:spPr bwMode="auto">
              <a:xfrm>
                <a:off x="1803" y="2468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7" name="Oval 157"/>
              <p:cNvSpPr>
                <a:spLocks noChangeAspect="1" noChangeArrowheads="1"/>
              </p:cNvSpPr>
              <p:nvPr/>
            </p:nvSpPr>
            <p:spPr bwMode="auto">
              <a:xfrm>
                <a:off x="1772" y="2586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8" name="Oval 158"/>
              <p:cNvSpPr>
                <a:spLocks noChangeAspect="1" noChangeArrowheads="1"/>
              </p:cNvSpPr>
              <p:nvPr/>
            </p:nvSpPr>
            <p:spPr bwMode="auto">
              <a:xfrm>
                <a:off x="1498" y="268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9" name="Oval 159"/>
              <p:cNvSpPr>
                <a:spLocks noChangeAspect="1" noChangeArrowheads="1"/>
              </p:cNvSpPr>
              <p:nvPr/>
            </p:nvSpPr>
            <p:spPr bwMode="auto">
              <a:xfrm>
                <a:off x="1859" y="2397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0" name="Oval 160"/>
              <p:cNvSpPr>
                <a:spLocks noChangeAspect="1" noChangeArrowheads="1"/>
              </p:cNvSpPr>
              <p:nvPr/>
            </p:nvSpPr>
            <p:spPr bwMode="auto">
              <a:xfrm>
                <a:off x="2288" y="1611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1" name="Oval 161"/>
              <p:cNvSpPr>
                <a:spLocks noChangeAspect="1" noChangeArrowheads="1"/>
              </p:cNvSpPr>
              <p:nvPr/>
            </p:nvSpPr>
            <p:spPr bwMode="auto">
              <a:xfrm>
                <a:off x="2023" y="235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2" name="Oval 162"/>
              <p:cNvSpPr>
                <a:spLocks noChangeAspect="1" noChangeArrowheads="1"/>
              </p:cNvSpPr>
              <p:nvPr/>
            </p:nvSpPr>
            <p:spPr bwMode="auto">
              <a:xfrm>
                <a:off x="1730" y="2581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3" name="Oval 163"/>
              <p:cNvSpPr>
                <a:spLocks noChangeAspect="1" noChangeArrowheads="1"/>
              </p:cNvSpPr>
              <p:nvPr/>
            </p:nvSpPr>
            <p:spPr bwMode="auto">
              <a:xfrm>
                <a:off x="2106" y="227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4" name="Oval 164"/>
              <p:cNvSpPr>
                <a:spLocks noChangeAspect="1" noChangeArrowheads="1"/>
              </p:cNvSpPr>
              <p:nvPr/>
            </p:nvSpPr>
            <p:spPr bwMode="auto">
              <a:xfrm>
                <a:off x="1354" y="2769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5" name="Oval 165"/>
              <p:cNvSpPr>
                <a:spLocks noChangeAspect="1" noChangeArrowheads="1"/>
              </p:cNvSpPr>
              <p:nvPr/>
            </p:nvSpPr>
            <p:spPr bwMode="auto">
              <a:xfrm>
                <a:off x="2012" y="2284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6" name="Oval 166"/>
              <p:cNvSpPr>
                <a:spLocks noChangeAspect="1" noChangeArrowheads="1"/>
              </p:cNvSpPr>
              <p:nvPr/>
            </p:nvSpPr>
            <p:spPr bwMode="auto">
              <a:xfrm>
                <a:off x="2140" y="205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7" name="Oval 167"/>
              <p:cNvSpPr>
                <a:spLocks noChangeAspect="1" noChangeArrowheads="1"/>
              </p:cNvSpPr>
              <p:nvPr/>
            </p:nvSpPr>
            <p:spPr bwMode="auto">
              <a:xfrm>
                <a:off x="838" y="2689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8" name="Oval 168"/>
              <p:cNvSpPr>
                <a:spLocks noChangeAspect="1" noChangeArrowheads="1"/>
              </p:cNvSpPr>
              <p:nvPr/>
            </p:nvSpPr>
            <p:spPr bwMode="auto">
              <a:xfrm>
                <a:off x="2167" y="2063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9" name="Oval 169"/>
              <p:cNvSpPr>
                <a:spLocks noChangeAspect="1" noChangeArrowheads="1"/>
              </p:cNvSpPr>
              <p:nvPr/>
            </p:nvSpPr>
            <p:spPr bwMode="auto">
              <a:xfrm>
                <a:off x="1897" y="2463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0" name="Oval 170"/>
              <p:cNvSpPr>
                <a:spLocks noChangeAspect="1" noChangeArrowheads="1"/>
              </p:cNvSpPr>
              <p:nvPr/>
            </p:nvSpPr>
            <p:spPr bwMode="auto">
              <a:xfrm>
                <a:off x="1874" y="2444"/>
                <a:ext cx="39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1" name="Oval 171"/>
              <p:cNvSpPr>
                <a:spLocks noChangeAspect="1" noChangeArrowheads="1"/>
              </p:cNvSpPr>
              <p:nvPr/>
            </p:nvSpPr>
            <p:spPr bwMode="auto">
              <a:xfrm>
                <a:off x="1765" y="2430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2" name="Oval 172"/>
              <p:cNvSpPr>
                <a:spLocks noChangeAspect="1" noChangeArrowheads="1"/>
              </p:cNvSpPr>
              <p:nvPr/>
            </p:nvSpPr>
            <p:spPr bwMode="auto">
              <a:xfrm>
                <a:off x="1616" y="2643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3" name="Oval 173"/>
              <p:cNvSpPr>
                <a:spLocks noChangeAspect="1" noChangeArrowheads="1"/>
              </p:cNvSpPr>
              <p:nvPr/>
            </p:nvSpPr>
            <p:spPr bwMode="auto">
              <a:xfrm>
                <a:off x="1928" y="2412"/>
                <a:ext cx="37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4" name="Oval 174"/>
              <p:cNvSpPr>
                <a:spLocks noChangeAspect="1" noChangeArrowheads="1"/>
              </p:cNvSpPr>
              <p:nvPr/>
            </p:nvSpPr>
            <p:spPr bwMode="auto">
              <a:xfrm>
                <a:off x="1733" y="2520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5" name="Oval 175"/>
              <p:cNvSpPr>
                <a:spLocks noChangeAspect="1" noChangeArrowheads="1"/>
              </p:cNvSpPr>
              <p:nvPr/>
            </p:nvSpPr>
            <p:spPr bwMode="auto">
              <a:xfrm>
                <a:off x="1722" y="2497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6" name="Oval 176"/>
              <p:cNvSpPr>
                <a:spLocks noChangeAspect="1" noChangeArrowheads="1"/>
              </p:cNvSpPr>
              <p:nvPr/>
            </p:nvSpPr>
            <p:spPr bwMode="auto">
              <a:xfrm>
                <a:off x="1936" y="2449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7" name="Oval 177"/>
              <p:cNvSpPr>
                <a:spLocks noChangeAspect="1" noChangeArrowheads="1"/>
              </p:cNvSpPr>
              <p:nvPr/>
            </p:nvSpPr>
            <p:spPr bwMode="auto">
              <a:xfrm>
                <a:off x="1556" y="2572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8" name="Oval 178"/>
              <p:cNvSpPr>
                <a:spLocks noChangeAspect="1" noChangeArrowheads="1"/>
              </p:cNvSpPr>
              <p:nvPr/>
            </p:nvSpPr>
            <p:spPr bwMode="auto">
              <a:xfrm>
                <a:off x="1931" y="2298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9" name="Oval 179"/>
              <p:cNvSpPr>
                <a:spLocks noChangeAspect="1" noChangeArrowheads="1"/>
              </p:cNvSpPr>
              <p:nvPr/>
            </p:nvSpPr>
            <p:spPr bwMode="auto">
              <a:xfrm>
                <a:off x="2171" y="212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0" name="Oval 180"/>
              <p:cNvSpPr>
                <a:spLocks noChangeAspect="1" noChangeArrowheads="1"/>
              </p:cNvSpPr>
              <p:nvPr/>
            </p:nvSpPr>
            <p:spPr bwMode="auto">
              <a:xfrm>
                <a:off x="1832" y="2553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1" name="Oval 181"/>
              <p:cNvSpPr>
                <a:spLocks noChangeAspect="1" noChangeArrowheads="1"/>
              </p:cNvSpPr>
              <p:nvPr/>
            </p:nvSpPr>
            <p:spPr bwMode="auto">
              <a:xfrm>
                <a:off x="1761" y="2534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22" name="Line 182"/>
            <p:cNvSpPr>
              <a:spLocks noChangeAspect="1" noChangeShapeType="1"/>
            </p:cNvSpPr>
            <p:nvPr/>
          </p:nvSpPr>
          <p:spPr bwMode="auto">
            <a:xfrm>
              <a:off x="809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3" name="Line 183"/>
            <p:cNvSpPr>
              <a:spLocks noChangeAspect="1" noChangeShapeType="1"/>
            </p:cNvSpPr>
            <p:nvPr/>
          </p:nvSpPr>
          <p:spPr bwMode="auto">
            <a:xfrm>
              <a:off x="107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4" name="Line 184"/>
            <p:cNvSpPr>
              <a:spLocks noChangeAspect="1" noChangeShapeType="1"/>
            </p:cNvSpPr>
            <p:nvPr/>
          </p:nvSpPr>
          <p:spPr bwMode="auto">
            <a:xfrm>
              <a:off x="134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5" name="Line 185"/>
            <p:cNvSpPr>
              <a:spLocks noChangeAspect="1" noChangeShapeType="1"/>
            </p:cNvSpPr>
            <p:nvPr/>
          </p:nvSpPr>
          <p:spPr bwMode="auto">
            <a:xfrm>
              <a:off x="161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6" name="Line 186"/>
            <p:cNvSpPr>
              <a:spLocks noChangeAspect="1" noChangeShapeType="1"/>
            </p:cNvSpPr>
            <p:nvPr/>
          </p:nvSpPr>
          <p:spPr bwMode="auto">
            <a:xfrm>
              <a:off x="189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7" name="Line 187"/>
            <p:cNvSpPr>
              <a:spLocks noChangeAspect="1" noChangeShapeType="1"/>
            </p:cNvSpPr>
            <p:nvPr/>
          </p:nvSpPr>
          <p:spPr bwMode="auto">
            <a:xfrm>
              <a:off x="216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8" name="Line 188"/>
            <p:cNvSpPr>
              <a:spLocks noChangeAspect="1" noChangeShapeType="1"/>
            </p:cNvSpPr>
            <p:nvPr/>
          </p:nvSpPr>
          <p:spPr bwMode="auto">
            <a:xfrm>
              <a:off x="243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9" name="Line 189"/>
            <p:cNvSpPr>
              <a:spLocks noChangeAspect="1" noChangeShapeType="1"/>
            </p:cNvSpPr>
            <p:nvPr/>
          </p:nvSpPr>
          <p:spPr bwMode="auto">
            <a:xfrm flipH="1">
              <a:off x="702" y="285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0" name="Line 190"/>
            <p:cNvSpPr>
              <a:spLocks noChangeAspect="1" noChangeShapeType="1"/>
            </p:cNvSpPr>
            <p:nvPr/>
          </p:nvSpPr>
          <p:spPr bwMode="auto">
            <a:xfrm flipH="1">
              <a:off x="702" y="264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1" name="Line 191"/>
            <p:cNvSpPr>
              <a:spLocks noChangeAspect="1" noChangeShapeType="1"/>
            </p:cNvSpPr>
            <p:nvPr/>
          </p:nvSpPr>
          <p:spPr bwMode="auto">
            <a:xfrm flipH="1">
              <a:off x="702" y="243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2" name="Line 192"/>
            <p:cNvSpPr>
              <a:spLocks noChangeAspect="1" noChangeShapeType="1"/>
            </p:cNvSpPr>
            <p:nvPr/>
          </p:nvSpPr>
          <p:spPr bwMode="auto">
            <a:xfrm flipH="1">
              <a:off x="702" y="2221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3" name="Line 193"/>
            <p:cNvSpPr>
              <a:spLocks noChangeAspect="1" noChangeShapeType="1"/>
            </p:cNvSpPr>
            <p:nvPr/>
          </p:nvSpPr>
          <p:spPr bwMode="auto">
            <a:xfrm flipH="1">
              <a:off x="702" y="2010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4" name="Line 194"/>
            <p:cNvSpPr>
              <a:spLocks noChangeAspect="1" noChangeShapeType="1"/>
            </p:cNvSpPr>
            <p:nvPr/>
          </p:nvSpPr>
          <p:spPr bwMode="auto">
            <a:xfrm flipH="1">
              <a:off x="702" y="1800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5" name="Line 195"/>
            <p:cNvSpPr>
              <a:spLocks noChangeAspect="1" noChangeShapeType="1"/>
            </p:cNvSpPr>
            <p:nvPr/>
          </p:nvSpPr>
          <p:spPr bwMode="auto">
            <a:xfrm flipH="1">
              <a:off x="702" y="1584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6" name="Line 196"/>
            <p:cNvSpPr>
              <a:spLocks noChangeAspect="1" noChangeShapeType="1"/>
            </p:cNvSpPr>
            <p:nvPr/>
          </p:nvSpPr>
          <p:spPr bwMode="auto">
            <a:xfrm>
              <a:off x="788" y="2941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7" name="Line 197"/>
            <p:cNvSpPr>
              <a:spLocks noChangeAspect="1" noChangeShapeType="1"/>
            </p:cNvSpPr>
            <p:nvPr/>
          </p:nvSpPr>
          <p:spPr bwMode="auto">
            <a:xfrm flipV="1">
              <a:off x="760" y="1584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8" name="Group 198"/>
          <p:cNvGrpSpPr>
            <a:grpSpLocks noChangeAspect="1"/>
          </p:cNvGrpSpPr>
          <p:nvPr/>
        </p:nvGrpSpPr>
        <p:grpSpPr bwMode="auto">
          <a:xfrm>
            <a:off x="5267325" y="4956175"/>
            <a:ext cx="2266950" cy="1825625"/>
            <a:chOff x="3582" y="1605"/>
            <a:chExt cx="1746" cy="1406"/>
          </a:xfrm>
        </p:grpSpPr>
        <p:sp>
          <p:nvSpPr>
            <p:cNvPr id="61639" name="Line 199"/>
            <p:cNvSpPr>
              <a:spLocks noChangeAspect="1" noChangeShapeType="1"/>
            </p:cNvSpPr>
            <p:nvPr/>
          </p:nvSpPr>
          <p:spPr bwMode="auto">
            <a:xfrm>
              <a:off x="3689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0" name="Line 200"/>
            <p:cNvSpPr>
              <a:spLocks noChangeAspect="1" noChangeShapeType="1"/>
            </p:cNvSpPr>
            <p:nvPr/>
          </p:nvSpPr>
          <p:spPr bwMode="auto">
            <a:xfrm>
              <a:off x="395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1" name="Line 201"/>
            <p:cNvSpPr>
              <a:spLocks noChangeAspect="1" noChangeShapeType="1"/>
            </p:cNvSpPr>
            <p:nvPr/>
          </p:nvSpPr>
          <p:spPr bwMode="auto">
            <a:xfrm>
              <a:off x="422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2" name="Line 202"/>
            <p:cNvSpPr>
              <a:spLocks noChangeAspect="1" noChangeShapeType="1"/>
            </p:cNvSpPr>
            <p:nvPr/>
          </p:nvSpPr>
          <p:spPr bwMode="auto">
            <a:xfrm>
              <a:off x="449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3" name="Line 203"/>
            <p:cNvSpPr>
              <a:spLocks noChangeAspect="1" noChangeShapeType="1"/>
            </p:cNvSpPr>
            <p:nvPr/>
          </p:nvSpPr>
          <p:spPr bwMode="auto">
            <a:xfrm>
              <a:off x="477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4" name="Line 204"/>
            <p:cNvSpPr>
              <a:spLocks noChangeAspect="1" noChangeShapeType="1"/>
            </p:cNvSpPr>
            <p:nvPr/>
          </p:nvSpPr>
          <p:spPr bwMode="auto">
            <a:xfrm>
              <a:off x="504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5" name="Line 205"/>
            <p:cNvSpPr>
              <a:spLocks noChangeAspect="1" noChangeShapeType="1"/>
            </p:cNvSpPr>
            <p:nvPr/>
          </p:nvSpPr>
          <p:spPr bwMode="auto">
            <a:xfrm>
              <a:off x="531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6" name="Line 206"/>
            <p:cNvSpPr>
              <a:spLocks noChangeAspect="1" noChangeShapeType="1"/>
            </p:cNvSpPr>
            <p:nvPr/>
          </p:nvSpPr>
          <p:spPr bwMode="auto">
            <a:xfrm flipH="1">
              <a:off x="3582" y="2873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7" name="Line 207"/>
            <p:cNvSpPr>
              <a:spLocks noChangeAspect="1" noChangeShapeType="1"/>
            </p:cNvSpPr>
            <p:nvPr/>
          </p:nvSpPr>
          <p:spPr bwMode="auto">
            <a:xfrm flipH="1">
              <a:off x="3582" y="2663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8" name="Line 208"/>
            <p:cNvSpPr>
              <a:spLocks noChangeAspect="1" noChangeShapeType="1"/>
            </p:cNvSpPr>
            <p:nvPr/>
          </p:nvSpPr>
          <p:spPr bwMode="auto">
            <a:xfrm flipH="1">
              <a:off x="3582" y="245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9" name="Line 209"/>
            <p:cNvSpPr>
              <a:spLocks noChangeAspect="1" noChangeShapeType="1"/>
            </p:cNvSpPr>
            <p:nvPr/>
          </p:nvSpPr>
          <p:spPr bwMode="auto">
            <a:xfrm flipH="1">
              <a:off x="3582" y="2242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0" name="Line 210"/>
            <p:cNvSpPr>
              <a:spLocks noChangeAspect="1" noChangeShapeType="1"/>
            </p:cNvSpPr>
            <p:nvPr/>
          </p:nvSpPr>
          <p:spPr bwMode="auto">
            <a:xfrm flipH="1">
              <a:off x="3582" y="203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1" name="Line 211"/>
            <p:cNvSpPr>
              <a:spLocks noChangeAspect="1" noChangeShapeType="1"/>
            </p:cNvSpPr>
            <p:nvPr/>
          </p:nvSpPr>
          <p:spPr bwMode="auto">
            <a:xfrm flipH="1">
              <a:off x="3582" y="1821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2" name="Line 212"/>
            <p:cNvSpPr>
              <a:spLocks noChangeAspect="1" noChangeShapeType="1"/>
            </p:cNvSpPr>
            <p:nvPr/>
          </p:nvSpPr>
          <p:spPr bwMode="auto">
            <a:xfrm flipH="1">
              <a:off x="3582" y="1605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3" name="Line 213"/>
            <p:cNvSpPr>
              <a:spLocks noChangeAspect="1" noChangeShapeType="1"/>
            </p:cNvSpPr>
            <p:nvPr/>
          </p:nvSpPr>
          <p:spPr bwMode="auto">
            <a:xfrm>
              <a:off x="3668" y="2962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4" name="Line 214"/>
            <p:cNvSpPr>
              <a:spLocks noChangeAspect="1" noChangeShapeType="1"/>
            </p:cNvSpPr>
            <p:nvPr/>
          </p:nvSpPr>
          <p:spPr bwMode="auto">
            <a:xfrm flipV="1">
              <a:off x="3640" y="1605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5" name="Oval 215"/>
            <p:cNvSpPr>
              <a:spLocks noChangeAspect="1" noChangeArrowheads="1"/>
            </p:cNvSpPr>
            <p:nvPr/>
          </p:nvSpPr>
          <p:spPr bwMode="auto">
            <a:xfrm flipH="1" flipV="1">
              <a:off x="4684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6" name="Oval 216"/>
            <p:cNvSpPr>
              <a:spLocks noChangeAspect="1" noChangeArrowheads="1"/>
            </p:cNvSpPr>
            <p:nvPr/>
          </p:nvSpPr>
          <p:spPr bwMode="auto">
            <a:xfrm flipH="1" flipV="1">
              <a:off x="4783" y="192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7" name="Oval 217"/>
            <p:cNvSpPr>
              <a:spLocks noChangeAspect="1" noChangeArrowheads="1"/>
            </p:cNvSpPr>
            <p:nvPr/>
          </p:nvSpPr>
          <p:spPr bwMode="auto">
            <a:xfrm flipH="1" flipV="1">
              <a:off x="4913" y="1877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8" name="Oval 218"/>
            <p:cNvSpPr>
              <a:spLocks noChangeAspect="1" noChangeArrowheads="1"/>
            </p:cNvSpPr>
            <p:nvPr/>
          </p:nvSpPr>
          <p:spPr bwMode="auto">
            <a:xfrm flipH="1" flipV="1">
              <a:off x="4719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9" name="Oval 219"/>
            <p:cNvSpPr>
              <a:spLocks noChangeAspect="1" noChangeArrowheads="1"/>
            </p:cNvSpPr>
            <p:nvPr/>
          </p:nvSpPr>
          <p:spPr bwMode="auto">
            <a:xfrm flipH="1" flipV="1">
              <a:off x="4857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0" name="Oval 220"/>
            <p:cNvSpPr>
              <a:spLocks noChangeAspect="1" noChangeArrowheads="1"/>
            </p:cNvSpPr>
            <p:nvPr/>
          </p:nvSpPr>
          <p:spPr bwMode="auto">
            <a:xfrm flipH="1" flipV="1">
              <a:off x="4947" y="1751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1" name="Oval 221"/>
            <p:cNvSpPr>
              <a:spLocks noChangeAspect="1" noChangeArrowheads="1"/>
            </p:cNvSpPr>
            <p:nvPr/>
          </p:nvSpPr>
          <p:spPr bwMode="auto">
            <a:xfrm flipH="1" flipV="1">
              <a:off x="5063" y="1770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2" name="Oval 222"/>
            <p:cNvSpPr>
              <a:spLocks noChangeAspect="1" noChangeArrowheads="1"/>
            </p:cNvSpPr>
            <p:nvPr/>
          </p:nvSpPr>
          <p:spPr bwMode="auto">
            <a:xfrm flipH="1" flipV="1">
              <a:off x="4568" y="2065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3" name="Oval 223"/>
            <p:cNvSpPr>
              <a:spLocks noChangeAspect="1" noChangeArrowheads="1"/>
            </p:cNvSpPr>
            <p:nvPr/>
          </p:nvSpPr>
          <p:spPr bwMode="auto">
            <a:xfrm flipH="1" flipV="1">
              <a:off x="4810" y="1746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4" name="Oval 224"/>
            <p:cNvSpPr>
              <a:spLocks noChangeAspect="1" noChangeArrowheads="1"/>
            </p:cNvSpPr>
            <p:nvPr/>
          </p:nvSpPr>
          <p:spPr bwMode="auto">
            <a:xfrm flipH="1" flipV="1">
              <a:off x="4895" y="1811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5" name="Oval 225"/>
            <p:cNvSpPr>
              <a:spLocks noChangeAspect="1" noChangeArrowheads="1"/>
            </p:cNvSpPr>
            <p:nvPr/>
          </p:nvSpPr>
          <p:spPr bwMode="auto">
            <a:xfrm flipH="1" flipV="1">
              <a:off x="5094" y="163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6" name="Oval 226"/>
            <p:cNvSpPr>
              <a:spLocks noChangeAspect="1" noChangeArrowheads="1"/>
            </p:cNvSpPr>
            <p:nvPr/>
          </p:nvSpPr>
          <p:spPr bwMode="auto">
            <a:xfrm flipH="1" flipV="1">
              <a:off x="4952" y="1761"/>
              <a:ext cx="42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7" name="Oval 227"/>
            <p:cNvSpPr>
              <a:spLocks noChangeAspect="1" noChangeArrowheads="1"/>
            </p:cNvSpPr>
            <p:nvPr/>
          </p:nvSpPr>
          <p:spPr bwMode="auto">
            <a:xfrm flipH="1" flipV="1">
              <a:off x="4852" y="194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8" name="Oval 228"/>
            <p:cNvSpPr>
              <a:spLocks noChangeAspect="1" noChangeArrowheads="1"/>
            </p:cNvSpPr>
            <p:nvPr/>
          </p:nvSpPr>
          <p:spPr bwMode="auto">
            <a:xfrm flipH="1" flipV="1">
              <a:off x="4952" y="1788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9" name="Oval 229"/>
            <p:cNvSpPr>
              <a:spLocks noChangeAspect="1" noChangeArrowheads="1"/>
            </p:cNvSpPr>
            <p:nvPr/>
          </p:nvSpPr>
          <p:spPr bwMode="auto">
            <a:xfrm flipH="1" flipV="1">
              <a:off x="4986" y="167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0" name="Oval 230"/>
            <p:cNvSpPr>
              <a:spLocks noChangeAspect="1" noChangeArrowheads="1"/>
            </p:cNvSpPr>
            <p:nvPr/>
          </p:nvSpPr>
          <p:spPr bwMode="auto">
            <a:xfrm flipH="1" flipV="1">
              <a:off x="4887" y="1859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1" name="Oval 231"/>
            <p:cNvSpPr>
              <a:spLocks noChangeAspect="1" noChangeArrowheads="1"/>
            </p:cNvSpPr>
            <p:nvPr/>
          </p:nvSpPr>
          <p:spPr bwMode="auto">
            <a:xfrm flipH="1" flipV="1">
              <a:off x="4701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2" name="Oval 232"/>
            <p:cNvSpPr>
              <a:spLocks noChangeAspect="1" noChangeArrowheads="1"/>
            </p:cNvSpPr>
            <p:nvPr/>
          </p:nvSpPr>
          <p:spPr bwMode="auto">
            <a:xfrm flipH="1" flipV="1">
              <a:off x="5034" y="167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3" name="Oval 233"/>
            <p:cNvSpPr>
              <a:spLocks noChangeAspect="1" noChangeArrowheads="1"/>
            </p:cNvSpPr>
            <p:nvPr/>
          </p:nvSpPr>
          <p:spPr bwMode="auto">
            <a:xfrm flipH="1" flipV="1">
              <a:off x="4607" y="1986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4" name="Oval 234"/>
            <p:cNvSpPr>
              <a:spLocks noChangeAspect="1" noChangeArrowheads="1"/>
            </p:cNvSpPr>
            <p:nvPr/>
          </p:nvSpPr>
          <p:spPr bwMode="auto">
            <a:xfrm flipH="1" flipV="1">
              <a:off x="4715" y="1971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5" name="Oval 235"/>
            <p:cNvSpPr>
              <a:spLocks noChangeAspect="1" noChangeArrowheads="1"/>
            </p:cNvSpPr>
            <p:nvPr/>
          </p:nvSpPr>
          <p:spPr bwMode="auto">
            <a:xfrm flipH="1" flipV="1">
              <a:off x="4568" y="2200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6" name="Oval 236"/>
            <p:cNvSpPr>
              <a:spLocks noChangeAspect="1" noChangeArrowheads="1"/>
            </p:cNvSpPr>
            <p:nvPr/>
          </p:nvSpPr>
          <p:spPr bwMode="auto">
            <a:xfrm flipH="1" flipV="1">
              <a:off x="4537" y="2191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7" name="Oval 237"/>
            <p:cNvSpPr>
              <a:spLocks noChangeAspect="1" noChangeArrowheads="1"/>
            </p:cNvSpPr>
            <p:nvPr/>
          </p:nvSpPr>
          <p:spPr bwMode="auto">
            <a:xfrm flipH="1" flipV="1">
              <a:off x="4843" y="1793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8" name="Oval 238"/>
            <p:cNvSpPr>
              <a:spLocks noChangeAspect="1" noChangeArrowheads="1"/>
            </p:cNvSpPr>
            <p:nvPr/>
          </p:nvSpPr>
          <p:spPr bwMode="auto">
            <a:xfrm flipH="1" flipV="1">
              <a:off x="4869" y="1811"/>
              <a:ext cx="44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9" name="Oval 239"/>
            <p:cNvSpPr>
              <a:spLocks noChangeAspect="1" noChangeArrowheads="1"/>
            </p:cNvSpPr>
            <p:nvPr/>
          </p:nvSpPr>
          <p:spPr bwMode="auto">
            <a:xfrm flipH="1" flipV="1">
              <a:off x="4994" y="182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0" name="Oval 240"/>
            <p:cNvSpPr>
              <a:spLocks noChangeAspect="1" noChangeArrowheads="1"/>
            </p:cNvSpPr>
            <p:nvPr/>
          </p:nvSpPr>
          <p:spPr bwMode="auto">
            <a:xfrm flipH="1" flipV="1">
              <a:off x="5162" y="161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1" name="Oval 241"/>
            <p:cNvSpPr>
              <a:spLocks noChangeAspect="1" noChangeArrowheads="1"/>
            </p:cNvSpPr>
            <p:nvPr/>
          </p:nvSpPr>
          <p:spPr bwMode="auto">
            <a:xfrm flipH="1" flipV="1">
              <a:off x="4810" y="1845"/>
              <a:ext cx="4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2" name="Oval 242"/>
            <p:cNvSpPr>
              <a:spLocks noChangeAspect="1" noChangeArrowheads="1"/>
            </p:cNvSpPr>
            <p:nvPr/>
          </p:nvSpPr>
          <p:spPr bwMode="auto">
            <a:xfrm flipH="1" flipV="1">
              <a:off x="5029" y="1737"/>
              <a:ext cx="45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3" name="Oval 243"/>
            <p:cNvSpPr>
              <a:spLocks noChangeAspect="1" noChangeArrowheads="1"/>
            </p:cNvSpPr>
            <p:nvPr/>
          </p:nvSpPr>
          <p:spPr bwMode="auto">
            <a:xfrm flipH="1" flipV="1">
              <a:off x="5042" y="1761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4" name="Oval 244"/>
            <p:cNvSpPr>
              <a:spLocks noChangeAspect="1" noChangeArrowheads="1"/>
            </p:cNvSpPr>
            <p:nvPr/>
          </p:nvSpPr>
          <p:spPr bwMode="auto">
            <a:xfrm flipH="1" flipV="1">
              <a:off x="4801" y="1806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5" name="Oval 245"/>
            <p:cNvSpPr>
              <a:spLocks noChangeAspect="1" noChangeArrowheads="1"/>
            </p:cNvSpPr>
            <p:nvPr/>
          </p:nvSpPr>
          <p:spPr bwMode="auto">
            <a:xfrm flipH="1" flipV="1">
              <a:off x="4805" y="1957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6" name="Oval 246"/>
            <p:cNvSpPr>
              <a:spLocks noChangeAspect="1" noChangeArrowheads="1"/>
            </p:cNvSpPr>
            <p:nvPr/>
          </p:nvSpPr>
          <p:spPr bwMode="auto">
            <a:xfrm flipH="1" flipV="1">
              <a:off x="4533" y="213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7" name="Oval 247"/>
            <p:cNvSpPr>
              <a:spLocks noChangeAspect="1" noChangeArrowheads="1"/>
            </p:cNvSpPr>
            <p:nvPr/>
          </p:nvSpPr>
          <p:spPr bwMode="auto">
            <a:xfrm flipH="1" flipV="1">
              <a:off x="4917" y="1704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8" name="Oval 248"/>
            <p:cNvSpPr>
              <a:spLocks noChangeAspect="1" noChangeArrowheads="1"/>
            </p:cNvSpPr>
            <p:nvPr/>
          </p:nvSpPr>
          <p:spPr bwMode="auto">
            <a:xfrm flipH="1" flipV="1">
              <a:off x="5000" y="1723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9" name="Oval 249"/>
            <p:cNvSpPr>
              <a:spLocks noChangeAspect="1" noChangeArrowheads="1"/>
            </p:cNvSpPr>
            <p:nvPr/>
          </p:nvSpPr>
          <p:spPr bwMode="auto">
            <a:xfrm>
              <a:off x="4555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0" name="Oval 250"/>
            <p:cNvSpPr>
              <a:spLocks noChangeAspect="1" noChangeArrowheads="1"/>
            </p:cNvSpPr>
            <p:nvPr/>
          </p:nvSpPr>
          <p:spPr bwMode="auto">
            <a:xfrm>
              <a:off x="4467" y="2368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1" name="Oval 251"/>
            <p:cNvSpPr>
              <a:spLocks noChangeAspect="1" noChangeArrowheads="1"/>
            </p:cNvSpPr>
            <p:nvPr/>
          </p:nvSpPr>
          <p:spPr bwMode="auto">
            <a:xfrm>
              <a:off x="4354" y="2414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2" name="Oval 252"/>
            <p:cNvSpPr>
              <a:spLocks noChangeAspect="1" noChangeArrowheads="1"/>
            </p:cNvSpPr>
            <p:nvPr/>
          </p:nvSpPr>
          <p:spPr bwMode="auto">
            <a:xfrm>
              <a:off x="4524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3" name="Oval 253"/>
            <p:cNvSpPr>
              <a:spLocks noChangeAspect="1" noChangeArrowheads="1"/>
            </p:cNvSpPr>
            <p:nvPr/>
          </p:nvSpPr>
          <p:spPr bwMode="auto">
            <a:xfrm>
              <a:off x="4403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4" name="Oval 254"/>
            <p:cNvSpPr>
              <a:spLocks noChangeAspect="1" noChangeArrowheads="1"/>
            </p:cNvSpPr>
            <p:nvPr/>
          </p:nvSpPr>
          <p:spPr bwMode="auto">
            <a:xfrm>
              <a:off x="4323" y="254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5" name="Oval 255"/>
            <p:cNvSpPr>
              <a:spLocks noChangeAspect="1" noChangeArrowheads="1"/>
            </p:cNvSpPr>
            <p:nvPr/>
          </p:nvSpPr>
          <p:spPr bwMode="auto">
            <a:xfrm>
              <a:off x="4221" y="252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6" name="Oval 256"/>
            <p:cNvSpPr>
              <a:spLocks noChangeAspect="1" noChangeArrowheads="1"/>
            </p:cNvSpPr>
            <p:nvPr/>
          </p:nvSpPr>
          <p:spPr bwMode="auto">
            <a:xfrm>
              <a:off x="4657" y="222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7" name="Oval 257"/>
            <p:cNvSpPr>
              <a:spLocks noChangeAspect="1" noChangeArrowheads="1"/>
            </p:cNvSpPr>
            <p:nvPr/>
          </p:nvSpPr>
          <p:spPr bwMode="auto">
            <a:xfrm>
              <a:off x="4445" y="2546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8" name="Oval 258"/>
            <p:cNvSpPr>
              <a:spLocks noChangeAspect="1" noChangeArrowheads="1"/>
            </p:cNvSpPr>
            <p:nvPr/>
          </p:nvSpPr>
          <p:spPr bwMode="auto">
            <a:xfrm>
              <a:off x="4369" y="248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9" name="Oval 259"/>
            <p:cNvSpPr>
              <a:spLocks noChangeAspect="1" noChangeArrowheads="1"/>
            </p:cNvSpPr>
            <p:nvPr/>
          </p:nvSpPr>
          <p:spPr bwMode="auto">
            <a:xfrm>
              <a:off x="4194" y="26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0" name="Oval 260"/>
            <p:cNvSpPr>
              <a:spLocks noChangeAspect="1" noChangeArrowheads="1"/>
            </p:cNvSpPr>
            <p:nvPr/>
          </p:nvSpPr>
          <p:spPr bwMode="auto">
            <a:xfrm>
              <a:off x="4320" y="2533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1" name="Oval 261"/>
            <p:cNvSpPr>
              <a:spLocks noChangeAspect="1" noChangeArrowheads="1"/>
            </p:cNvSpPr>
            <p:nvPr/>
          </p:nvSpPr>
          <p:spPr bwMode="auto">
            <a:xfrm>
              <a:off x="4407" y="2348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2" name="Oval 262"/>
            <p:cNvSpPr>
              <a:spLocks noChangeAspect="1" noChangeArrowheads="1"/>
            </p:cNvSpPr>
            <p:nvPr/>
          </p:nvSpPr>
          <p:spPr bwMode="auto">
            <a:xfrm>
              <a:off x="4320" y="2504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3" name="Oval 263"/>
            <p:cNvSpPr>
              <a:spLocks noChangeAspect="1" noChangeArrowheads="1"/>
            </p:cNvSpPr>
            <p:nvPr/>
          </p:nvSpPr>
          <p:spPr bwMode="auto">
            <a:xfrm>
              <a:off x="4289" y="262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4" name="Oval 264"/>
            <p:cNvSpPr>
              <a:spLocks noChangeAspect="1" noChangeArrowheads="1"/>
            </p:cNvSpPr>
            <p:nvPr/>
          </p:nvSpPr>
          <p:spPr bwMode="auto">
            <a:xfrm>
              <a:off x="4015" y="272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5" name="Oval 265"/>
            <p:cNvSpPr>
              <a:spLocks noChangeAspect="1" noChangeArrowheads="1"/>
            </p:cNvSpPr>
            <p:nvPr/>
          </p:nvSpPr>
          <p:spPr bwMode="auto">
            <a:xfrm>
              <a:off x="4376" y="243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6" name="Oval 266"/>
            <p:cNvSpPr>
              <a:spLocks noChangeAspect="1" noChangeArrowheads="1"/>
            </p:cNvSpPr>
            <p:nvPr/>
          </p:nvSpPr>
          <p:spPr bwMode="auto">
            <a:xfrm>
              <a:off x="4540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7" name="Oval 267"/>
            <p:cNvSpPr>
              <a:spLocks noChangeAspect="1" noChangeArrowheads="1"/>
            </p:cNvSpPr>
            <p:nvPr/>
          </p:nvSpPr>
          <p:spPr bwMode="auto">
            <a:xfrm>
              <a:off x="4247" y="2617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8" name="Oval 268"/>
            <p:cNvSpPr>
              <a:spLocks noChangeAspect="1" noChangeArrowheads="1"/>
            </p:cNvSpPr>
            <p:nvPr/>
          </p:nvSpPr>
          <p:spPr bwMode="auto">
            <a:xfrm>
              <a:off x="4623" y="230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9" name="Oval 269"/>
            <p:cNvSpPr>
              <a:spLocks noChangeAspect="1" noChangeArrowheads="1"/>
            </p:cNvSpPr>
            <p:nvPr/>
          </p:nvSpPr>
          <p:spPr bwMode="auto">
            <a:xfrm>
              <a:off x="4529" y="2320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0" name="Oval 270"/>
            <p:cNvSpPr>
              <a:spLocks noChangeAspect="1" noChangeArrowheads="1"/>
            </p:cNvSpPr>
            <p:nvPr/>
          </p:nvSpPr>
          <p:spPr bwMode="auto">
            <a:xfrm>
              <a:off x="4414" y="249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1" name="Oval 271"/>
            <p:cNvSpPr>
              <a:spLocks noChangeAspect="1" noChangeArrowheads="1"/>
            </p:cNvSpPr>
            <p:nvPr/>
          </p:nvSpPr>
          <p:spPr bwMode="auto">
            <a:xfrm>
              <a:off x="4391" y="2480"/>
              <a:ext cx="39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2" name="Oval 272"/>
            <p:cNvSpPr>
              <a:spLocks noChangeAspect="1" noChangeArrowheads="1"/>
            </p:cNvSpPr>
            <p:nvPr/>
          </p:nvSpPr>
          <p:spPr bwMode="auto">
            <a:xfrm>
              <a:off x="4282" y="2466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3" name="Oval 273"/>
            <p:cNvSpPr>
              <a:spLocks noChangeAspect="1" noChangeArrowheads="1"/>
            </p:cNvSpPr>
            <p:nvPr/>
          </p:nvSpPr>
          <p:spPr bwMode="auto">
            <a:xfrm>
              <a:off x="4133" y="2679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4" name="Oval 274"/>
            <p:cNvSpPr>
              <a:spLocks noChangeAspect="1" noChangeArrowheads="1"/>
            </p:cNvSpPr>
            <p:nvPr/>
          </p:nvSpPr>
          <p:spPr bwMode="auto">
            <a:xfrm>
              <a:off x="4445" y="2448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5" name="Oval 275"/>
            <p:cNvSpPr>
              <a:spLocks noChangeAspect="1" noChangeArrowheads="1"/>
            </p:cNvSpPr>
            <p:nvPr/>
          </p:nvSpPr>
          <p:spPr bwMode="auto">
            <a:xfrm>
              <a:off x="4250" y="2556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6" name="Oval 276"/>
            <p:cNvSpPr>
              <a:spLocks noChangeAspect="1" noChangeArrowheads="1"/>
            </p:cNvSpPr>
            <p:nvPr/>
          </p:nvSpPr>
          <p:spPr bwMode="auto">
            <a:xfrm>
              <a:off x="4239" y="2533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7" name="Oval 277"/>
            <p:cNvSpPr>
              <a:spLocks noChangeAspect="1" noChangeArrowheads="1"/>
            </p:cNvSpPr>
            <p:nvPr/>
          </p:nvSpPr>
          <p:spPr bwMode="auto">
            <a:xfrm>
              <a:off x="4453" y="2485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8" name="Oval 278"/>
            <p:cNvSpPr>
              <a:spLocks noChangeAspect="1" noChangeArrowheads="1"/>
            </p:cNvSpPr>
            <p:nvPr/>
          </p:nvSpPr>
          <p:spPr bwMode="auto">
            <a:xfrm>
              <a:off x="4073" y="2608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9" name="Oval 279"/>
            <p:cNvSpPr>
              <a:spLocks noChangeAspect="1" noChangeArrowheads="1"/>
            </p:cNvSpPr>
            <p:nvPr/>
          </p:nvSpPr>
          <p:spPr bwMode="auto">
            <a:xfrm>
              <a:off x="4448" y="233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0" name="Oval 280"/>
            <p:cNvSpPr>
              <a:spLocks noChangeAspect="1" noChangeArrowheads="1"/>
            </p:cNvSpPr>
            <p:nvPr/>
          </p:nvSpPr>
          <p:spPr bwMode="auto">
            <a:xfrm>
              <a:off x="4688" y="21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1" name="Oval 281"/>
            <p:cNvSpPr>
              <a:spLocks noChangeAspect="1" noChangeArrowheads="1"/>
            </p:cNvSpPr>
            <p:nvPr/>
          </p:nvSpPr>
          <p:spPr bwMode="auto">
            <a:xfrm>
              <a:off x="4349" y="258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2" name="Oval 282"/>
            <p:cNvSpPr>
              <a:spLocks noChangeAspect="1" noChangeArrowheads="1"/>
            </p:cNvSpPr>
            <p:nvPr/>
          </p:nvSpPr>
          <p:spPr bwMode="auto">
            <a:xfrm>
              <a:off x="4278" y="257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3" name="Oval 283"/>
            <p:cNvSpPr>
              <a:spLocks noChangeAspect="1" noChangeArrowheads="1"/>
            </p:cNvSpPr>
            <p:nvPr/>
          </p:nvSpPr>
          <p:spPr bwMode="auto">
            <a:xfrm>
              <a:off x="4064" y="269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4" name="Oval 284"/>
            <p:cNvSpPr>
              <a:spLocks noChangeAspect="1" noChangeArrowheads="1"/>
            </p:cNvSpPr>
            <p:nvPr/>
          </p:nvSpPr>
          <p:spPr bwMode="auto">
            <a:xfrm>
              <a:off x="3885" y="2752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5" name="Oval 285"/>
            <p:cNvSpPr>
              <a:spLocks noChangeAspect="1" noChangeArrowheads="1"/>
            </p:cNvSpPr>
            <p:nvPr/>
          </p:nvSpPr>
          <p:spPr bwMode="auto">
            <a:xfrm>
              <a:off x="4003" y="2711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6" name="Oval 286"/>
            <p:cNvSpPr>
              <a:spLocks noChangeAspect="1" noChangeArrowheads="1"/>
            </p:cNvSpPr>
            <p:nvPr/>
          </p:nvSpPr>
          <p:spPr bwMode="auto">
            <a:xfrm>
              <a:off x="3943" y="264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7" name="Oval 287"/>
            <p:cNvSpPr>
              <a:spLocks noChangeAspect="1" noChangeArrowheads="1"/>
            </p:cNvSpPr>
            <p:nvPr/>
          </p:nvSpPr>
          <p:spPr bwMode="auto">
            <a:xfrm>
              <a:off x="4150" y="2593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6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3434</TotalTime>
  <Words>970</Words>
  <Application>Microsoft Office PowerPoint</Application>
  <PresentationFormat>On-screen Show (4:3)</PresentationFormat>
  <Paragraphs>450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Symbol</vt:lpstr>
      <vt:lpstr>Times New Roman</vt:lpstr>
      <vt:lpstr>107 Template</vt:lpstr>
      <vt:lpstr>Bivariate EDA</vt:lpstr>
      <vt:lpstr>Bivariate EDA</vt:lpstr>
      <vt:lpstr>PowerPoint Presentation</vt:lpstr>
      <vt:lpstr>Variables &amp; Axes</vt:lpstr>
      <vt:lpstr>Bivariate EDA -- Description</vt:lpstr>
      <vt:lpstr>What Type of Association?</vt:lpstr>
      <vt:lpstr>What Type of Association?</vt:lpstr>
      <vt:lpstr>What Type of Association?</vt:lpstr>
      <vt:lpstr>Items to Describe in a Bivariate EDA</vt:lpstr>
      <vt:lpstr>Items to Describe in a Bivariate EDA</vt:lpstr>
      <vt:lpstr>Items to Describe in a Bivariate EDA</vt:lpstr>
      <vt:lpstr>Strength?</vt:lpstr>
      <vt:lpstr>Which is More Strong?</vt:lpstr>
      <vt:lpstr>Correlation Coefficient</vt:lpstr>
      <vt:lpstr>Correlation Coefficient</vt:lpstr>
      <vt:lpstr>r for positive Association?</vt:lpstr>
      <vt:lpstr>r for positive Association?</vt:lpstr>
      <vt:lpstr>r for positive Association?</vt:lpstr>
      <vt:lpstr>r for positive Association?</vt:lpstr>
      <vt:lpstr>r for Positive Association?</vt:lpstr>
      <vt:lpstr>r for Negative Association?</vt:lpstr>
      <vt:lpstr>Correlation Coefficient</vt:lpstr>
      <vt:lpstr>Correlation Coefficient</vt:lpstr>
      <vt:lpstr>Correlation Review</vt:lpstr>
      <vt:lpstr>PowerPoint Presentation</vt:lpstr>
      <vt:lpstr>PowerPoint Presentation</vt:lpstr>
      <vt:lpstr>PowerPoint Presentation</vt:lpstr>
      <vt:lpstr>Quantitative Bivariate EDA in 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127</cp:revision>
  <cp:lastPrinted>2014-09-24T12:21:22Z</cp:lastPrinted>
  <dcterms:created xsi:type="dcterms:W3CDTF">1999-07-29T13:14:22Z</dcterms:created>
  <dcterms:modified xsi:type="dcterms:W3CDTF">2015-11-27T17:36:03Z</dcterms:modified>
</cp:coreProperties>
</file>