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361" r:id="rId2"/>
    <p:sldId id="365" r:id="rId3"/>
    <p:sldId id="366" r:id="rId4"/>
    <p:sldId id="367" r:id="rId5"/>
    <p:sldId id="407" r:id="rId6"/>
    <p:sldId id="368" r:id="rId7"/>
    <p:sldId id="369" r:id="rId8"/>
    <p:sldId id="370" r:id="rId9"/>
    <p:sldId id="371" r:id="rId10"/>
    <p:sldId id="405" r:id="rId11"/>
    <p:sldId id="406" r:id="rId12"/>
    <p:sldId id="389" r:id="rId13"/>
    <p:sldId id="408" r:id="rId14"/>
    <p:sldId id="379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7" autoAdjust="0"/>
  </p:normalViewPr>
  <p:slideViewPr>
    <p:cSldViewPr>
      <p:cViewPr varScale="1">
        <p:scale>
          <a:sx n="74" d="100"/>
          <a:sy n="74" d="100"/>
        </p:scale>
        <p:origin x="1407" y="49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Excel_97-2003_Worksheet5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2.xls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Microsoft_Excel_97-2003_Worksheet3.xls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Worksheet4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Chi-Square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dirty="0" smtClean="0"/>
              <a:t>Categorical data</a:t>
            </a:r>
          </a:p>
          <a:p>
            <a:endParaRPr lang="en-US" sz="1400" dirty="0"/>
          </a:p>
          <a:p>
            <a:r>
              <a:rPr lang="en-US" dirty="0" smtClean="0"/>
              <a:t>1-sample, compared to theoretical distribution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Goodness-of-Fit Test</a:t>
            </a:r>
          </a:p>
          <a:p>
            <a:pPr lvl="1"/>
            <a:endParaRPr lang="en-US" dirty="0"/>
          </a:p>
          <a:p>
            <a:r>
              <a:rPr lang="en-US" dirty="0" smtClean="0"/>
              <a:t>2+ samples, 2+ levels of response variable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Chi-square 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CDDA98CD-5EC1-4621-B54B-2ECDF722D9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9B13F33-1036-481F-BCEC-55AFB5BD360E}" type="slidenum">
              <a:rPr lang="en-US"/>
              <a:pPr/>
              <a:t>10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A New Test Statistic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extLst/>
          </p:nvPr>
        </p:nvGraphicFramePr>
        <p:xfrm>
          <a:off x="1854200" y="19812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2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9812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844675" y="3854450"/>
            <a:ext cx="4317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df</a:t>
            </a:r>
            <a:r>
              <a:rPr lang="en-US" sz="3600" dirty="0">
                <a:solidFill>
                  <a:schemeClr val="accent1"/>
                </a:solidFill>
              </a:rPr>
              <a:t> = </a:t>
            </a:r>
            <a:r>
              <a:rPr lang="en-US" sz="3600" dirty="0" smtClean="0">
                <a:solidFill>
                  <a:schemeClr val="accent1"/>
                </a:solidFill>
              </a:rPr>
              <a:t>(rows-1)*(cols-1)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0461AD7-9D23-4364-92CD-0D948B35DFA0}" type="slidenum">
              <a:rPr lang="en-US"/>
              <a:pPr/>
              <a:t>11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Chi-Square Distribution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696200" cy="4343400"/>
          </a:xfrm>
        </p:spPr>
        <p:txBody>
          <a:bodyPr/>
          <a:lstStyle/>
          <a:p>
            <a:r>
              <a:rPr lang="en-US" dirty="0"/>
              <a:t>Right-skewed (all values are positive)</a:t>
            </a:r>
          </a:p>
          <a:p>
            <a:r>
              <a:rPr lang="en-US" dirty="0" smtClean="0"/>
              <a:t>Less </a:t>
            </a:r>
            <a:r>
              <a:rPr lang="en-US" dirty="0"/>
              <a:t>sharply skewed with increasing </a:t>
            </a:r>
            <a:r>
              <a:rPr lang="en-US" dirty="0" err="1"/>
              <a:t>df</a:t>
            </a:r>
            <a:endParaRPr lang="en-US" dirty="0"/>
          </a:p>
          <a:p>
            <a:pPr lvl="1"/>
            <a:r>
              <a:rPr lang="en-US" dirty="0" err="1"/>
              <a:t>df</a:t>
            </a:r>
            <a:r>
              <a:rPr lang="en-US" dirty="0"/>
              <a:t> are related to the size of the table, not n</a:t>
            </a:r>
          </a:p>
          <a:p>
            <a:r>
              <a:rPr lang="en-US" dirty="0"/>
              <a:t>All </a:t>
            </a:r>
            <a:r>
              <a:rPr lang="en-US" dirty="0" smtClean="0"/>
              <a:t>p-values </a:t>
            </a:r>
            <a:r>
              <a:rPr lang="en-US" dirty="0"/>
              <a:t>are “right-</a:t>
            </a:r>
            <a:r>
              <a:rPr lang="en-US" dirty="0" err="1"/>
              <a:t>ofs</a:t>
            </a:r>
            <a:r>
              <a:rPr lang="en-US" dirty="0"/>
              <a:t>” – no “one-tailed” tests with </a:t>
            </a:r>
            <a:r>
              <a:rPr lang="en-US" dirty="0" smtClean="0"/>
              <a:t>chi-square</a:t>
            </a:r>
          </a:p>
          <a:p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Examine HO – page 1</a:t>
            </a:r>
            <a:endParaRPr lang="en-US" dirty="0">
              <a:cs typeface="Courier New" pitchFamily="49" charset="0"/>
            </a:endParaRPr>
          </a:p>
        </p:txBody>
      </p:sp>
      <p:grpSp>
        <p:nvGrpSpPr>
          <p:cNvPr id="170027" name="Group 43"/>
          <p:cNvGrpSpPr>
            <a:grpSpLocks/>
          </p:cNvGrpSpPr>
          <p:nvPr/>
        </p:nvGrpSpPr>
        <p:grpSpPr bwMode="auto">
          <a:xfrm>
            <a:off x="2324100" y="3201988"/>
            <a:ext cx="3541713" cy="3313112"/>
            <a:chOff x="1464" y="2017"/>
            <a:chExt cx="2231" cy="2087"/>
          </a:xfrm>
        </p:grpSpPr>
        <p:sp>
          <p:nvSpPr>
            <p:cNvPr id="169992" name="Freeform 8"/>
            <p:cNvSpPr>
              <a:spLocks/>
            </p:cNvSpPr>
            <p:nvPr/>
          </p:nvSpPr>
          <p:spPr bwMode="auto">
            <a:xfrm>
              <a:off x="1609" y="2073"/>
              <a:ext cx="2014" cy="1528"/>
            </a:xfrm>
            <a:custGeom>
              <a:avLst/>
              <a:gdLst/>
              <a:ahLst/>
              <a:cxnLst>
                <a:cxn ang="0">
                  <a:pos x="33" y="40"/>
                </a:cxn>
                <a:cxn ang="0">
                  <a:pos x="65" y="72"/>
                </a:cxn>
                <a:cxn ang="0">
                  <a:pos x="97" y="322"/>
                </a:cxn>
                <a:cxn ang="0">
                  <a:pos x="129" y="587"/>
                </a:cxn>
                <a:cxn ang="0">
                  <a:pos x="161" y="820"/>
                </a:cxn>
                <a:cxn ang="0">
                  <a:pos x="194" y="1005"/>
                </a:cxn>
                <a:cxn ang="0">
                  <a:pos x="226" y="1150"/>
                </a:cxn>
                <a:cxn ang="0">
                  <a:pos x="258" y="1255"/>
                </a:cxn>
                <a:cxn ang="0">
                  <a:pos x="290" y="1335"/>
                </a:cxn>
                <a:cxn ang="0">
                  <a:pos x="323" y="1391"/>
                </a:cxn>
                <a:cxn ang="0">
                  <a:pos x="355" y="1432"/>
                </a:cxn>
                <a:cxn ang="0">
                  <a:pos x="387" y="1464"/>
                </a:cxn>
                <a:cxn ang="0">
                  <a:pos x="419" y="1480"/>
                </a:cxn>
                <a:cxn ang="0">
                  <a:pos x="451" y="1496"/>
                </a:cxn>
                <a:cxn ang="0">
                  <a:pos x="484" y="1504"/>
                </a:cxn>
                <a:cxn ang="0">
                  <a:pos x="516" y="1512"/>
                </a:cxn>
                <a:cxn ang="0">
                  <a:pos x="548" y="1520"/>
                </a:cxn>
                <a:cxn ang="0">
                  <a:pos x="580" y="1520"/>
                </a:cxn>
                <a:cxn ang="0">
                  <a:pos x="612" y="1520"/>
                </a:cxn>
                <a:cxn ang="0">
                  <a:pos x="645" y="1520"/>
                </a:cxn>
                <a:cxn ang="0">
                  <a:pos x="677" y="1528"/>
                </a:cxn>
                <a:cxn ang="0">
                  <a:pos x="709" y="1528"/>
                </a:cxn>
                <a:cxn ang="0">
                  <a:pos x="741" y="1528"/>
                </a:cxn>
                <a:cxn ang="0">
                  <a:pos x="773" y="1528"/>
                </a:cxn>
                <a:cxn ang="0">
                  <a:pos x="806" y="1528"/>
                </a:cxn>
                <a:cxn ang="0">
                  <a:pos x="838" y="1528"/>
                </a:cxn>
                <a:cxn ang="0">
                  <a:pos x="870" y="1528"/>
                </a:cxn>
                <a:cxn ang="0">
                  <a:pos x="902" y="1528"/>
                </a:cxn>
                <a:cxn ang="0">
                  <a:pos x="935" y="1528"/>
                </a:cxn>
                <a:cxn ang="0">
                  <a:pos x="967" y="1528"/>
                </a:cxn>
                <a:cxn ang="0">
                  <a:pos x="999" y="1528"/>
                </a:cxn>
                <a:cxn ang="0">
                  <a:pos x="1023" y="1528"/>
                </a:cxn>
                <a:cxn ang="0">
                  <a:pos x="1055" y="1528"/>
                </a:cxn>
                <a:cxn ang="0">
                  <a:pos x="1088" y="1528"/>
                </a:cxn>
                <a:cxn ang="0">
                  <a:pos x="1120" y="1528"/>
                </a:cxn>
                <a:cxn ang="0">
                  <a:pos x="1152" y="1528"/>
                </a:cxn>
                <a:cxn ang="0">
                  <a:pos x="1184" y="1528"/>
                </a:cxn>
                <a:cxn ang="0">
                  <a:pos x="1216" y="1528"/>
                </a:cxn>
                <a:cxn ang="0">
                  <a:pos x="1249" y="1528"/>
                </a:cxn>
                <a:cxn ang="0">
                  <a:pos x="1281" y="1528"/>
                </a:cxn>
                <a:cxn ang="0">
                  <a:pos x="1313" y="1528"/>
                </a:cxn>
                <a:cxn ang="0">
                  <a:pos x="1345" y="1528"/>
                </a:cxn>
                <a:cxn ang="0">
                  <a:pos x="1377" y="1528"/>
                </a:cxn>
                <a:cxn ang="0">
                  <a:pos x="1410" y="1528"/>
                </a:cxn>
                <a:cxn ang="0">
                  <a:pos x="1442" y="1528"/>
                </a:cxn>
                <a:cxn ang="0">
                  <a:pos x="1474" y="1528"/>
                </a:cxn>
                <a:cxn ang="0">
                  <a:pos x="1506" y="1528"/>
                </a:cxn>
                <a:cxn ang="0">
                  <a:pos x="1538" y="1528"/>
                </a:cxn>
                <a:cxn ang="0">
                  <a:pos x="1571" y="1528"/>
                </a:cxn>
                <a:cxn ang="0">
                  <a:pos x="1603" y="1528"/>
                </a:cxn>
                <a:cxn ang="0">
                  <a:pos x="1635" y="1528"/>
                </a:cxn>
                <a:cxn ang="0">
                  <a:pos x="1667" y="1528"/>
                </a:cxn>
                <a:cxn ang="0">
                  <a:pos x="1700" y="1528"/>
                </a:cxn>
                <a:cxn ang="0">
                  <a:pos x="1732" y="1528"/>
                </a:cxn>
                <a:cxn ang="0">
                  <a:pos x="1764" y="1528"/>
                </a:cxn>
                <a:cxn ang="0">
                  <a:pos x="1796" y="1528"/>
                </a:cxn>
                <a:cxn ang="0">
                  <a:pos x="1828" y="1528"/>
                </a:cxn>
                <a:cxn ang="0">
                  <a:pos x="1861" y="1528"/>
                </a:cxn>
                <a:cxn ang="0">
                  <a:pos x="1893" y="1528"/>
                </a:cxn>
                <a:cxn ang="0">
                  <a:pos x="1925" y="1528"/>
                </a:cxn>
                <a:cxn ang="0">
                  <a:pos x="1957" y="1528"/>
                </a:cxn>
                <a:cxn ang="0">
                  <a:pos x="1989" y="1528"/>
                </a:cxn>
              </a:cxnLst>
              <a:rect l="0" t="0" r="r" b="b"/>
              <a:pathLst>
                <a:path w="2014" h="1528">
                  <a:moveTo>
                    <a:pt x="0" y="1528"/>
                  </a:moveTo>
                  <a:lnTo>
                    <a:pt x="8" y="772"/>
                  </a:lnTo>
                  <a:lnTo>
                    <a:pt x="8" y="507"/>
                  </a:lnTo>
                  <a:lnTo>
                    <a:pt x="17" y="338"/>
                  </a:lnTo>
                  <a:lnTo>
                    <a:pt x="17" y="225"/>
                  </a:lnTo>
                  <a:lnTo>
                    <a:pt x="25" y="145"/>
                  </a:lnTo>
                  <a:lnTo>
                    <a:pt x="25" y="81"/>
                  </a:lnTo>
                  <a:lnTo>
                    <a:pt x="33" y="40"/>
                  </a:lnTo>
                  <a:lnTo>
                    <a:pt x="33" y="16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49" y="8"/>
                  </a:lnTo>
                  <a:lnTo>
                    <a:pt x="49" y="16"/>
                  </a:lnTo>
                  <a:lnTo>
                    <a:pt x="57" y="32"/>
                  </a:lnTo>
                  <a:lnTo>
                    <a:pt x="57" y="48"/>
                  </a:lnTo>
                  <a:lnTo>
                    <a:pt x="65" y="72"/>
                  </a:lnTo>
                  <a:lnTo>
                    <a:pt x="65" y="97"/>
                  </a:lnTo>
                  <a:lnTo>
                    <a:pt x="73" y="129"/>
                  </a:lnTo>
                  <a:lnTo>
                    <a:pt x="73" y="153"/>
                  </a:lnTo>
                  <a:lnTo>
                    <a:pt x="81" y="185"/>
                  </a:lnTo>
                  <a:lnTo>
                    <a:pt x="81" y="217"/>
                  </a:lnTo>
                  <a:lnTo>
                    <a:pt x="89" y="249"/>
                  </a:lnTo>
                  <a:lnTo>
                    <a:pt x="89" y="282"/>
                  </a:lnTo>
                  <a:lnTo>
                    <a:pt x="97" y="322"/>
                  </a:lnTo>
                  <a:lnTo>
                    <a:pt x="97" y="354"/>
                  </a:lnTo>
                  <a:lnTo>
                    <a:pt x="105" y="386"/>
                  </a:lnTo>
                  <a:lnTo>
                    <a:pt x="105" y="418"/>
                  </a:lnTo>
                  <a:lnTo>
                    <a:pt x="113" y="459"/>
                  </a:lnTo>
                  <a:lnTo>
                    <a:pt x="113" y="491"/>
                  </a:lnTo>
                  <a:lnTo>
                    <a:pt x="121" y="523"/>
                  </a:lnTo>
                  <a:lnTo>
                    <a:pt x="121" y="555"/>
                  </a:lnTo>
                  <a:lnTo>
                    <a:pt x="129" y="587"/>
                  </a:lnTo>
                  <a:lnTo>
                    <a:pt x="129" y="619"/>
                  </a:lnTo>
                  <a:lnTo>
                    <a:pt x="137" y="652"/>
                  </a:lnTo>
                  <a:lnTo>
                    <a:pt x="137" y="676"/>
                  </a:lnTo>
                  <a:lnTo>
                    <a:pt x="145" y="708"/>
                  </a:lnTo>
                  <a:lnTo>
                    <a:pt x="145" y="740"/>
                  </a:lnTo>
                  <a:lnTo>
                    <a:pt x="153" y="764"/>
                  </a:lnTo>
                  <a:lnTo>
                    <a:pt x="153" y="796"/>
                  </a:lnTo>
                  <a:lnTo>
                    <a:pt x="161" y="820"/>
                  </a:lnTo>
                  <a:lnTo>
                    <a:pt x="161" y="845"/>
                  </a:lnTo>
                  <a:lnTo>
                    <a:pt x="170" y="869"/>
                  </a:lnTo>
                  <a:lnTo>
                    <a:pt x="170" y="893"/>
                  </a:lnTo>
                  <a:lnTo>
                    <a:pt x="178" y="917"/>
                  </a:lnTo>
                  <a:lnTo>
                    <a:pt x="178" y="941"/>
                  </a:lnTo>
                  <a:lnTo>
                    <a:pt x="186" y="965"/>
                  </a:lnTo>
                  <a:lnTo>
                    <a:pt x="186" y="989"/>
                  </a:lnTo>
                  <a:lnTo>
                    <a:pt x="194" y="1005"/>
                  </a:lnTo>
                  <a:lnTo>
                    <a:pt x="194" y="1030"/>
                  </a:lnTo>
                  <a:lnTo>
                    <a:pt x="202" y="1046"/>
                  </a:lnTo>
                  <a:lnTo>
                    <a:pt x="202" y="1062"/>
                  </a:lnTo>
                  <a:lnTo>
                    <a:pt x="210" y="1086"/>
                  </a:lnTo>
                  <a:lnTo>
                    <a:pt x="210" y="1102"/>
                  </a:lnTo>
                  <a:lnTo>
                    <a:pt x="218" y="1118"/>
                  </a:lnTo>
                  <a:lnTo>
                    <a:pt x="218" y="1134"/>
                  </a:lnTo>
                  <a:lnTo>
                    <a:pt x="226" y="1150"/>
                  </a:lnTo>
                  <a:lnTo>
                    <a:pt x="226" y="1166"/>
                  </a:lnTo>
                  <a:lnTo>
                    <a:pt x="234" y="1182"/>
                  </a:lnTo>
                  <a:lnTo>
                    <a:pt x="234" y="1190"/>
                  </a:lnTo>
                  <a:lnTo>
                    <a:pt x="242" y="1207"/>
                  </a:lnTo>
                  <a:lnTo>
                    <a:pt x="242" y="1223"/>
                  </a:lnTo>
                  <a:lnTo>
                    <a:pt x="250" y="1231"/>
                  </a:lnTo>
                  <a:lnTo>
                    <a:pt x="250" y="1247"/>
                  </a:lnTo>
                  <a:lnTo>
                    <a:pt x="258" y="1255"/>
                  </a:lnTo>
                  <a:lnTo>
                    <a:pt x="258" y="1271"/>
                  </a:lnTo>
                  <a:lnTo>
                    <a:pt x="266" y="1279"/>
                  </a:lnTo>
                  <a:lnTo>
                    <a:pt x="266" y="1287"/>
                  </a:lnTo>
                  <a:lnTo>
                    <a:pt x="274" y="1295"/>
                  </a:lnTo>
                  <a:lnTo>
                    <a:pt x="274" y="1311"/>
                  </a:lnTo>
                  <a:lnTo>
                    <a:pt x="282" y="1319"/>
                  </a:lnTo>
                  <a:lnTo>
                    <a:pt x="282" y="1327"/>
                  </a:lnTo>
                  <a:lnTo>
                    <a:pt x="290" y="1335"/>
                  </a:lnTo>
                  <a:lnTo>
                    <a:pt x="290" y="1343"/>
                  </a:lnTo>
                  <a:lnTo>
                    <a:pt x="298" y="1351"/>
                  </a:lnTo>
                  <a:lnTo>
                    <a:pt x="298" y="1359"/>
                  </a:lnTo>
                  <a:lnTo>
                    <a:pt x="306" y="1367"/>
                  </a:lnTo>
                  <a:lnTo>
                    <a:pt x="306" y="1375"/>
                  </a:lnTo>
                  <a:lnTo>
                    <a:pt x="314" y="1375"/>
                  </a:lnTo>
                  <a:lnTo>
                    <a:pt x="314" y="1383"/>
                  </a:lnTo>
                  <a:lnTo>
                    <a:pt x="323" y="1391"/>
                  </a:lnTo>
                  <a:lnTo>
                    <a:pt x="323" y="1400"/>
                  </a:lnTo>
                  <a:lnTo>
                    <a:pt x="331" y="1400"/>
                  </a:lnTo>
                  <a:lnTo>
                    <a:pt x="331" y="1408"/>
                  </a:lnTo>
                  <a:lnTo>
                    <a:pt x="339" y="1416"/>
                  </a:lnTo>
                  <a:lnTo>
                    <a:pt x="339" y="1416"/>
                  </a:lnTo>
                  <a:lnTo>
                    <a:pt x="347" y="1424"/>
                  </a:lnTo>
                  <a:lnTo>
                    <a:pt x="347" y="1424"/>
                  </a:lnTo>
                  <a:lnTo>
                    <a:pt x="355" y="1432"/>
                  </a:lnTo>
                  <a:lnTo>
                    <a:pt x="355" y="1440"/>
                  </a:lnTo>
                  <a:lnTo>
                    <a:pt x="363" y="1440"/>
                  </a:lnTo>
                  <a:lnTo>
                    <a:pt x="363" y="1440"/>
                  </a:lnTo>
                  <a:lnTo>
                    <a:pt x="371" y="1448"/>
                  </a:lnTo>
                  <a:lnTo>
                    <a:pt x="371" y="1448"/>
                  </a:lnTo>
                  <a:lnTo>
                    <a:pt x="379" y="1456"/>
                  </a:lnTo>
                  <a:lnTo>
                    <a:pt x="379" y="1456"/>
                  </a:lnTo>
                  <a:lnTo>
                    <a:pt x="387" y="1464"/>
                  </a:lnTo>
                  <a:lnTo>
                    <a:pt x="387" y="1464"/>
                  </a:lnTo>
                  <a:lnTo>
                    <a:pt x="395" y="1464"/>
                  </a:lnTo>
                  <a:lnTo>
                    <a:pt x="395" y="1472"/>
                  </a:lnTo>
                  <a:lnTo>
                    <a:pt x="403" y="1472"/>
                  </a:lnTo>
                  <a:lnTo>
                    <a:pt x="403" y="1472"/>
                  </a:lnTo>
                  <a:lnTo>
                    <a:pt x="411" y="1480"/>
                  </a:lnTo>
                  <a:lnTo>
                    <a:pt x="411" y="1480"/>
                  </a:lnTo>
                  <a:lnTo>
                    <a:pt x="419" y="1480"/>
                  </a:lnTo>
                  <a:lnTo>
                    <a:pt x="419" y="1480"/>
                  </a:lnTo>
                  <a:lnTo>
                    <a:pt x="427" y="1488"/>
                  </a:lnTo>
                  <a:lnTo>
                    <a:pt x="427" y="1488"/>
                  </a:lnTo>
                  <a:lnTo>
                    <a:pt x="435" y="1488"/>
                  </a:lnTo>
                  <a:lnTo>
                    <a:pt x="435" y="1488"/>
                  </a:lnTo>
                  <a:lnTo>
                    <a:pt x="443" y="1488"/>
                  </a:lnTo>
                  <a:lnTo>
                    <a:pt x="443" y="1496"/>
                  </a:lnTo>
                  <a:lnTo>
                    <a:pt x="451" y="1496"/>
                  </a:lnTo>
                  <a:lnTo>
                    <a:pt x="451" y="1496"/>
                  </a:lnTo>
                  <a:lnTo>
                    <a:pt x="459" y="1496"/>
                  </a:lnTo>
                  <a:lnTo>
                    <a:pt x="459" y="1496"/>
                  </a:lnTo>
                  <a:lnTo>
                    <a:pt x="467" y="1504"/>
                  </a:lnTo>
                  <a:lnTo>
                    <a:pt x="467" y="1504"/>
                  </a:lnTo>
                  <a:lnTo>
                    <a:pt x="476" y="1504"/>
                  </a:lnTo>
                  <a:lnTo>
                    <a:pt x="476" y="1504"/>
                  </a:lnTo>
                  <a:lnTo>
                    <a:pt x="484" y="1504"/>
                  </a:lnTo>
                  <a:lnTo>
                    <a:pt x="484" y="1504"/>
                  </a:lnTo>
                  <a:lnTo>
                    <a:pt x="492" y="1504"/>
                  </a:lnTo>
                  <a:lnTo>
                    <a:pt x="492" y="1504"/>
                  </a:lnTo>
                  <a:lnTo>
                    <a:pt x="500" y="1512"/>
                  </a:lnTo>
                  <a:lnTo>
                    <a:pt x="500" y="1512"/>
                  </a:lnTo>
                  <a:lnTo>
                    <a:pt x="508" y="1512"/>
                  </a:lnTo>
                  <a:lnTo>
                    <a:pt x="508" y="1512"/>
                  </a:lnTo>
                  <a:lnTo>
                    <a:pt x="516" y="1512"/>
                  </a:lnTo>
                  <a:lnTo>
                    <a:pt x="516" y="1512"/>
                  </a:lnTo>
                  <a:lnTo>
                    <a:pt x="524" y="1512"/>
                  </a:lnTo>
                  <a:lnTo>
                    <a:pt x="524" y="1512"/>
                  </a:lnTo>
                  <a:lnTo>
                    <a:pt x="532" y="1512"/>
                  </a:lnTo>
                  <a:lnTo>
                    <a:pt x="532" y="1512"/>
                  </a:lnTo>
                  <a:lnTo>
                    <a:pt x="540" y="1512"/>
                  </a:lnTo>
                  <a:lnTo>
                    <a:pt x="540" y="1512"/>
                  </a:lnTo>
                  <a:lnTo>
                    <a:pt x="548" y="1520"/>
                  </a:lnTo>
                  <a:lnTo>
                    <a:pt x="548" y="1520"/>
                  </a:lnTo>
                  <a:lnTo>
                    <a:pt x="556" y="1520"/>
                  </a:lnTo>
                  <a:lnTo>
                    <a:pt x="556" y="1520"/>
                  </a:lnTo>
                  <a:lnTo>
                    <a:pt x="564" y="1520"/>
                  </a:lnTo>
                  <a:lnTo>
                    <a:pt x="564" y="1520"/>
                  </a:lnTo>
                  <a:lnTo>
                    <a:pt x="572" y="1520"/>
                  </a:lnTo>
                  <a:lnTo>
                    <a:pt x="572" y="1520"/>
                  </a:lnTo>
                  <a:lnTo>
                    <a:pt x="580" y="1520"/>
                  </a:lnTo>
                  <a:lnTo>
                    <a:pt x="580" y="1520"/>
                  </a:lnTo>
                  <a:lnTo>
                    <a:pt x="588" y="1520"/>
                  </a:lnTo>
                  <a:lnTo>
                    <a:pt x="588" y="1520"/>
                  </a:lnTo>
                  <a:lnTo>
                    <a:pt x="596" y="1520"/>
                  </a:lnTo>
                  <a:lnTo>
                    <a:pt x="596" y="1520"/>
                  </a:lnTo>
                  <a:lnTo>
                    <a:pt x="604" y="1520"/>
                  </a:lnTo>
                  <a:lnTo>
                    <a:pt x="604" y="1520"/>
                  </a:lnTo>
                  <a:lnTo>
                    <a:pt x="612" y="1520"/>
                  </a:lnTo>
                  <a:lnTo>
                    <a:pt x="612" y="1520"/>
                  </a:lnTo>
                  <a:lnTo>
                    <a:pt x="620" y="1520"/>
                  </a:lnTo>
                  <a:lnTo>
                    <a:pt x="620" y="1520"/>
                  </a:lnTo>
                  <a:lnTo>
                    <a:pt x="629" y="1520"/>
                  </a:lnTo>
                  <a:lnTo>
                    <a:pt x="629" y="1520"/>
                  </a:lnTo>
                  <a:lnTo>
                    <a:pt x="637" y="1520"/>
                  </a:lnTo>
                  <a:lnTo>
                    <a:pt x="637" y="1520"/>
                  </a:lnTo>
                  <a:lnTo>
                    <a:pt x="645" y="1520"/>
                  </a:lnTo>
                  <a:lnTo>
                    <a:pt x="645" y="1520"/>
                  </a:lnTo>
                  <a:lnTo>
                    <a:pt x="653" y="1528"/>
                  </a:lnTo>
                  <a:lnTo>
                    <a:pt x="653" y="1528"/>
                  </a:lnTo>
                  <a:lnTo>
                    <a:pt x="661" y="1528"/>
                  </a:lnTo>
                  <a:lnTo>
                    <a:pt x="661" y="1528"/>
                  </a:lnTo>
                  <a:lnTo>
                    <a:pt x="669" y="1528"/>
                  </a:lnTo>
                  <a:lnTo>
                    <a:pt x="669" y="1528"/>
                  </a:lnTo>
                  <a:lnTo>
                    <a:pt x="677" y="1528"/>
                  </a:lnTo>
                  <a:lnTo>
                    <a:pt x="677" y="1528"/>
                  </a:lnTo>
                  <a:lnTo>
                    <a:pt x="685" y="1528"/>
                  </a:lnTo>
                  <a:lnTo>
                    <a:pt x="685" y="1528"/>
                  </a:lnTo>
                  <a:lnTo>
                    <a:pt x="693" y="1528"/>
                  </a:lnTo>
                  <a:lnTo>
                    <a:pt x="693" y="1528"/>
                  </a:lnTo>
                  <a:lnTo>
                    <a:pt x="701" y="1528"/>
                  </a:lnTo>
                  <a:lnTo>
                    <a:pt x="701" y="1528"/>
                  </a:lnTo>
                  <a:lnTo>
                    <a:pt x="709" y="1528"/>
                  </a:lnTo>
                  <a:lnTo>
                    <a:pt x="709" y="1528"/>
                  </a:lnTo>
                  <a:lnTo>
                    <a:pt x="717" y="1528"/>
                  </a:lnTo>
                  <a:lnTo>
                    <a:pt x="717" y="1528"/>
                  </a:lnTo>
                  <a:lnTo>
                    <a:pt x="725" y="1528"/>
                  </a:lnTo>
                  <a:lnTo>
                    <a:pt x="725" y="1528"/>
                  </a:lnTo>
                  <a:lnTo>
                    <a:pt x="733" y="1528"/>
                  </a:lnTo>
                  <a:lnTo>
                    <a:pt x="733" y="1528"/>
                  </a:lnTo>
                  <a:lnTo>
                    <a:pt x="741" y="1528"/>
                  </a:lnTo>
                  <a:lnTo>
                    <a:pt x="741" y="1528"/>
                  </a:lnTo>
                  <a:lnTo>
                    <a:pt x="749" y="1528"/>
                  </a:lnTo>
                  <a:lnTo>
                    <a:pt x="749" y="1528"/>
                  </a:lnTo>
                  <a:lnTo>
                    <a:pt x="757" y="1528"/>
                  </a:lnTo>
                  <a:lnTo>
                    <a:pt x="757" y="1528"/>
                  </a:lnTo>
                  <a:lnTo>
                    <a:pt x="765" y="1528"/>
                  </a:lnTo>
                  <a:lnTo>
                    <a:pt x="765" y="1528"/>
                  </a:lnTo>
                  <a:lnTo>
                    <a:pt x="773" y="1528"/>
                  </a:lnTo>
                  <a:lnTo>
                    <a:pt x="773" y="1528"/>
                  </a:lnTo>
                  <a:lnTo>
                    <a:pt x="782" y="1528"/>
                  </a:lnTo>
                  <a:lnTo>
                    <a:pt x="782" y="1528"/>
                  </a:lnTo>
                  <a:lnTo>
                    <a:pt x="790" y="1528"/>
                  </a:lnTo>
                  <a:lnTo>
                    <a:pt x="790" y="1528"/>
                  </a:lnTo>
                  <a:lnTo>
                    <a:pt x="798" y="1528"/>
                  </a:lnTo>
                  <a:lnTo>
                    <a:pt x="798" y="1528"/>
                  </a:lnTo>
                  <a:lnTo>
                    <a:pt x="806" y="1528"/>
                  </a:lnTo>
                  <a:lnTo>
                    <a:pt x="806" y="1528"/>
                  </a:lnTo>
                  <a:lnTo>
                    <a:pt x="814" y="1528"/>
                  </a:lnTo>
                  <a:lnTo>
                    <a:pt x="814" y="1528"/>
                  </a:lnTo>
                  <a:lnTo>
                    <a:pt x="822" y="1528"/>
                  </a:lnTo>
                  <a:lnTo>
                    <a:pt x="822" y="1528"/>
                  </a:lnTo>
                  <a:lnTo>
                    <a:pt x="830" y="1528"/>
                  </a:lnTo>
                  <a:lnTo>
                    <a:pt x="830" y="1528"/>
                  </a:lnTo>
                  <a:lnTo>
                    <a:pt x="838" y="1528"/>
                  </a:lnTo>
                  <a:lnTo>
                    <a:pt x="838" y="1528"/>
                  </a:lnTo>
                  <a:lnTo>
                    <a:pt x="846" y="1528"/>
                  </a:lnTo>
                  <a:lnTo>
                    <a:pt x="846" y="1528"/>
                  </a:lnTo>
                  <a:lnTo>
                    <a:pt x="854" y="1528"/>
                  </a:lnTo>
                  <a:lnTo>
                    <a:pt x="854" y="1528"/>
                  </a:lnTo>
                  <a:lnTo>
                    <a:pt x="862" y="1528"/>
                  </a:lnTo>
                  <a:lnTo>
                    <a:pt x="862" y="1528"/>
                  </a:lnTo>
                  <a:lnTo>
                    <a:pt x="870" y="1528"/>
                  </a:lnTo>
                  <a:lnTo>
                    <a:pt x="870" y="1528"/>
                  </a:lnTo>
                  <a:lnTo>
                    <a:pt x="878" y="1528"/>
                  </a:lnTo>
                  <a:lnTo>
                    <a:pt x="878" y="1528"/>
                  </a:lnTo>
                  <a:lnTo>
                    <a:pt x="886" y="1528"/>
                  </a:lnTo>
                  <a:lnTo>
                    <a:pt x="886" y="1528"/>
                  </a:lnTo>
                  <a:lnTo>
                    <a:pt x="894" y="1528"/>
                  </a:lnTo>
                  <a:lnTo>
                    <a:pt x="894" y="1528"/>
                  </a:lnTo>
                  <a:lnTo>
                    <a:pt x="902" y="1528"/>
                  </a:lnTo>
                  <a:lnTo>
                    <a:pt x="902" y="1528"/>
                  </a:lnTo>
                  <a:lnTo>
                    <a:pt x="910" y="1528"/>
                  </a:lnTo>
                  <a:lnTo>
                    <a:pt x="910" y="1528"/>
                  </a:lnTo>
                  <a:lnTo>
                    <a:pt x="918" y="1528"/>
                  </a:lnTo>
                  <a:lnTo>
                    <a:pt x="918" y="1528"/>
                  </a:lnTo>
                  <a:lnTo>
                    <a:pt x="926" y="1528"/>
                  </a:lnTo>
                  <a:lnTo>
                    <a:pt x="926" y="1528"/>
                  </a:lnTo>
                  <a:lnTo>
                    <a:pt x="935" y="1528"/>
                  </a:lnTo>
                  <a:lnTo>
                    <a:pt x="935" y="1528"/>
                  </a:lnTo>
                  <a:lnTo>
                    <a:pt x="943" y="1528"/>
                  </a:lnTo>
                  <a:lnTo>
                    <a:pt x="943" y="1528"/>
                  </a:lnTo>
                  <a:lnTo>
                    <a:pt x="951" y="1528"/>
                  </a:lnTo>
                  <a:lnTo>
                    <a:pt x="951" y="1528"/>
                  </a:lnTo>
                  <a:lnTo>
                    <a:pt x="959" y="1528"/>
                  </a:lnTo>
                  <a:lnTo>
                    <a:pt x="959" y="1528"/>
                  </a:lnTo>
                  <a:lnTo>
                    <a:pt x="967" y="1528"/>
                  </a:lnTo>
                  <a:lnTo>
                    <a:pt x="967" y="1528"/>
                  </a:lnTo>
                  <a:lnTo>
                    <a:pt x="975" y="1528"/>
                  </a:lnTo>
                  <a:lnTo>
                    <a:pt x="975" y="1528"/>
                  </a:lnTo>
                  <a:lnTo>
                    <a:pt x="983" y="1528"/>
                  </a:lnTo>
                  <a:lnTo>
                    <a:pt x="983" y="1528"/>
                  </a:lnTo>
                  <a:lnTo>
                    <a:pt x="991" y="1528"/>
                  </a:lnTo>
                  <a:lnTo>
                    <a:pt x="991" y="1528"/>
                  </a:lnTo>
                  <a:lnTo>
                    <a:pt x="999" y="1528"/>
                  </a:lnTo>
                  <a:lnTo>
                    <a:pt x="999" y="1528"/>
                  </a:lnTo>
                  <a:lnTo>
                    <a:pt x="1007" y="1528"/>
                  </a:lnTo>
                  <a:lnTo>
                    <a:pt x="1007" y="1528"/>
                  </a:lnTo>
                  <a:lnTo>
                    <a:pt x="1007" y="1528"/>
                  </a:lnTo>
                  <a:lnTo>
                    <a:pt x="1015" y="1528"/>
                  </a:lnTo>
                  <a:lnTo>
                    <a:pt x="1015" y="1528"/>
                  </a:lnTo>
                  <a:lnTo>
                    <a:pt x="1023" y="1528"/>
                  </a:lnTo>
                  <a:lnTo>
                    <a:pt x="1023" y="1528"/>
                  </a:lnTo>
                  <a:lnTo>
                    <a:pt x="1031" y="1528"/>
                  </a:lnTo>
                  <a:lnTo>
                    <a:pt x="1031" y="1528"/>
                  </a:lnTo>
                  <a:lnTo>
                    <a:pt x="1039" y="1528"/>
                  </a:lnTo>
                  <a:lnTo>
                    <a:pt x="1039" y="1528"/>
                  </a:lnTo>
                  <a:lnTo>
                    <a:pt x="1047" y="1528"/>
                  </a:lnTo>
                  <a:lnTo>
                    <a:pt x="1047" y="1528"/>
                  </a:lnTo>
                  <a:lnTo>
                    <a:pt x="1055" y="1528"/>
                  </a:lnTo>
                  <a:lnTo>
                    <a:pt x="1055" y="1528"/>
                  </a:lnTo>
                  <a:lnTo>
                    <a:pt x="1063" y="1528"/>
                  </a:lnTo>
                  <a:lnTo>
                    <a:pt x="1063" y="1528"/>
                  </a:lnTo>
                  <a:lnTo>
                    <a:pt x="1071" y="1528"/>
                  </a:lnTo>
                  <a:lnTo>
                    <a:pt x="1071" y="1528"/>
                  </a:lnTo>
                  <a:lnTo>
                    <a:pt x="1079" y="1528"/>
                  </a:lnTo>
                  <a:lnTo>
                    <a:pt x="1079" y="1528"/>
                  </a:lnTo>
                  <a:lnTo>
                    <a:pt x="1088" y="1528"/>
                  </a:lnTo>
                  <a:lnTo>
                    <a:pt x="1088" y="1528"/>
                  </a:lnTo>
                  <a:lnTo>
                    <a:pt x="1096" y="1528"/>
                  </a:lnTo>
                  <a:lnTo>
                    <a:pt x="1096" y="1528"/>
                  </a:lnTo>
                  <a:lnTo>
                    <a:pt x="1104" y="1528"/>
                  </a:lnTo>
                  <a:lnTo>
                    <a:pt x="1104" y="1528"/>
                  </a:lnTo>
                  <a:lnTo>
                    <a:pt x="1112" y="1528"/>
                  </a:lnTo>
                  <a:lnTo>
                    <a:pt x="1112" y="1528"/>
                  </a:lnTo>
                  <a:lnTo>
                    <a:pt x="1120" y="1528"/>
                  </a:lnTo>
                  <a:lnTo>
                    <a:pt x="1120" y="1528"/>
                  </a:lnTo>
                  <a:lnTo>
                    <a:pt x="1128" y="1528"/>
                  </a:lnTo>
                  <a:lnTo>
                    <a:pt x="1128" y="1528"/>
                  </a:lnTo>
                  <a:lnTo>
                    <a:pt x="1136" y="1528"/>
                  </a:lnTo>
                  <a:lnTo>
                    <a:pt x="1136" y="1528"/>
                  </a:lnTo>
                  <a:lnTo>
                    <a:pt x="1144" y="1528"/>
                  </a:lnTo>
                  <a:lnTo>
                    <a:pt x="1144" y="1528"/>
                  </a:lnTo>
                  <a:lnTo>
                    <a:pt x="1152" y="1528"/>
                  </a:lnTo>
                  <a:lnTo>
                    <a:pt x="1152" y="1528"/>
                  </a:lnTo>
                  <a:lnTo>
                    <a:pt x="1160" y="1528"/>
                  </a:lnTo>
                  <a:lnTo>
                    <a:pt x="1160" y="1528"/>
                  </a:lnTo>
                  <a:lnTo>
                    <a:pt x="1168" y="1528"/>
                  </a:lnTo>
                  <a:lnTo>
                    <a:pt x="1168" y="1528"/>
                  </a:lnTo>
                  <a:lnTo>
                    <a:pt x="1176" y="1528"/>
                  </a:lnTo>
                  <a:lnTo>
                    <a:pt x="1176" y="1528"/>
                  </a:lnTo>
                  <a:lnTo>
                    <a:pt x="1184" y="1528"/>
                  </a:lnTo>
                  <a:lnTo>
                    <a:pt x="1184" y="1528"/>
                  </a:lnTo>
                  <a:lnTo>
                    <a:pt x="1192" y="1528"/>
                  </a:lnTo>
                  <a:lnTo>
                    <a:pt x="1192" y="1528"/>
                  </a:lnTo>
                  <a:lnTo>
                    <a:pt x="1200" y="1528"/>
                  </a:lnTo>
                  <a:lnTo>
                    <a:pt x="1200" y="1528"/>
                  </a:lnTo>
                  <a:lnTo>
                    <a:pt x="1208" y="1528"/>
                  </a:lnTo>
                  <a:lnTo>
                    <a:pt x="1208" y="1528"/>
                  </a:lnTo>
                  <a:lnTo>
                    <a:pt x="1216" y="1528"/>
                  </a:lnTo>
                  <a:lnTo>
                    <a:pt x="1216" y="1528"/>
                  </a:lnTo>
                  <a:lnTo>
                    <a:pt x="1224" y="1528"/>
                  </a:lnTo>
                  <a:lnTo>
                    <a:pt x="1224" y="1528"/>
                  </a:lnTo>
                  <a:lnTo>
                    <a:pt x="1232" y="1528"/>
                  </a:lnTo>
                  <a:lnTo>
                    <a:pt x="1232" y="1528"/>
                  </a:lnTo>
                  <a:lnTo>
                    <a:pt x="1241" y="1528"/>
                  </a:lnTo>
                  <a:lnTo>
                    <a:pt x="1241" y="1528"/>
                  </a:lnTo>
                  <a:lnTo>
                    <a:pt x="1249" y="1528"/>
                  </a:lnTo>
                  <a:lnTo>
                    <a:pt x="1249" y="1528"/>
                  </a:lnTo>
                  <a:lnTo>
                    <a:pt x="1257" y="1528"/>
                  </a:lnTo>
                  <a:lnTo>
                    <a:pt x="1257" y="1528"/>
                  </a:lnTo>
                  <a:lnTo>
                    <a:pt x="1265" y="1528"/>
                  </a:lnTo>
                  <a:lnTo>
                    <a:pt x="1265" y="1528"/>
                  </a:lnTo>
                  <a:lnTo>
                    <a:pt x="1273" y="1528"/>
                  </a:lnTo>
                  <a:lnTo>
                    <a:pt x="1273" y="1528"/>
                  </a:lnTo>
                  <a:lnTo>
                    <a:pt x="1281" y="1528"/>
                  </a:lnTo>
                  <a:lnTo>
                    <a:pt x="1281" y="1528"/>
                  </a:lnTo>
                  <a:lnTo>
                    <a:pt x="1289" y="1528"/>
                  </a:lnTo>
                  <a:lnTo>
                    <a:pt x="1289" y="1528"/>
                  </a:lnTo>
                  <a:lnTo>
                    <a:pt x="1297" y="1528"/>
                  </a:lnTo>
                  <a:lnTo>
                    <a:pt x="1297" y="1528"/>
                  </a:lnTo>
                  <a:lnTo>
                    <a:pt x="1305" y="1528"/>
                  </a:lnTo>
                  <a:lnTo>
                    <a:pt x="1305" y="1528"/>
                  </a:lnTo>
                  <a:lnTo>
                    <a:pt x="1313" y="1528"/>
                  </a:lnTo>
                  <a:lnTo>
                    <a:pt x="1313" y="1528"/>
                  </a:lnTo>
                  <a:lnTo>
                    <a:pt x="1321" y="1528"/>
                  </a:lnTo>
                  <a:lnTo>
                    <a:pt x="1321" y="1528"/>
                  </a:lnTo>
                  <a:lnTo>
                    <a:pt x="1329" y="1528"/>
                  </a:lnTo>
                  <a:lnTo>
                    <a:pt x="1329" y="1528"/>
                  </a:lnTo>
                  <a:lnTo>
                    <a:pt x="1337" y="1528"/>
                  </a:lnTo>
                  <a:lnTo>
                    <a:pt x="1337" y="1528"/>
                  </a:lnTo>
                  <a:lnTo>
                    <a:pt x="1345" y="1528"/>
                  </a:lnTo>
                  <a:lnTo>
                    <a:pt x="1345" y="1528"/>
                  </a:lnTo>
                  <a:lnTo>
                    <a:pt x="1353" y="1528"/>
                  </a:lnTo>
                  <a:lnTo>
                    <a:pt x="1353" y="1528"/>
                  </a:lnTo>
                  <a:lnTo>
                    <a:pt x="1361" y="1528"/>
                  </a:lnTo>
                  <a:lnTo>
                    <a:pt x="1361" y="1528"/>
                  </a:lnTo>
                  <a:lnTo>
                    <a:pt x="1369" y="1528"/>
                  </a:lnTo>
                  <a:lnTo>
                    <a:pt x="1369" y="1528"/>
                  </a:lnTo>
                  <a:lnTo>
                    <a:pt x="1377" y="1528"/>
                  </a:lnTo>
                  <a:lnTo>
                    <a:pt x="1377" y="1528"/>
                  </a:lnTo>
                  <a:lnTo>
                    <a:pt x="1385" y="1528"/>
                  </a:lnTo>
                  <a:lnTo>
                    <a:pt x="1385" y="1528"/>
                  </a:lnTo>
                  <a:lnTo>
                    <a:pt x="1394" y="1528"/>
                  </a:lnTo>
                  <a:lnTo>
                    <a:pt x="1394" y="1528"/>
                  </a:lnTo>
                  <a:lnTo>
                    <a:pt x="1402" y="1528"/>
                  </a:lnTo>
                  <a:lnTo>
                    <a:pt x="1402" y="1528"/>
                  </a:lnTo>
                  <a:lnTo>
                    <a:pt x="1410" y="1528"/>
                  </a:lnTo>
                  <a:lnTo>
                    <a:pt x="1410" y="1528"/>
                  </a:lnTo>
                  <a:lnTo>
                    <a:pt x="1418" y="1528"/>
                  </a:lnTo>
                  <a:lnTo>
                    <a:pt x="1418" y="1528"/>
                  </a:lnTo>
                  <a:lnTo>
                    <a:pt x="1426" y="1528"/>
                  </a:lnTo>
                  <a:lnTo>
                    <a:pt x="1426" y="1528"/>
                  </a:lnTo>
                  <a:lnTo>
                    <a:pt x="1434" y="1528"/>
                  </a:lnTo>
                  <a:lnTo>
                    <a:pt x="1434" y="1528"/>
                  </a:lnTo>
                  <a:lnTo>
                    <a:pt x="1442" y="1528"/>
                  </a:lnTo>
                  <a:lnTo>
                    <a:pt x="1442" y="1528"/>
                  </a:lnTo>
                  <a:lnTo>
                    <a:pt x="1450" y="1528"/>
                  </a:lnTo>
                  <a:lnTo>
                    <a:pt x="1450" y="1528"/>
                  </a:lnTo>
                  <a:lnTo>
                    <a:pt x="1458" y="1528"/>
                  </a:lnTo>
                  <a:lnTo>
                    <a:pt x="1458" y="1528"/>
                  </a:lnTo>
                  <a:lnTo>
                    <a:pt x="1466" y="1528"/>
                  </a:lnTo>
                  <a:lnTo>
                    <a:pt x="1466" y="1528"/>
                  </a:lnTo>
                  <a:lnTo>
                    <a:pt x="1474" y="1528"/>
                  </a:lnTo>
                  <a:lnTo>
                    <a:pt x="1474" y="1528"/>
                  </a:lnTo>
                  <a:lnTo>
                    <a:pt x="1482" y="1528"/>
                  </a:lnTo>
                  <a:lnTo>
                    <a:pt x="1482" y="1528"/>
                  </a:lnTo>
                  <a:lnTo>
                    <a:pt x="1490" y="1528"/>
                  </a:lnTo>
                  <a:lnTo>
                    <a:pt x="1490" y="1528"/>
                  </a:lnTo>
                  <a:lnTo>
                    <a:pt x="1498" y="1528"/>
                  </a:lnTo>
                  <a:lnTo>
                    <a:pt x="1498" y="1528"/>
                  </a:lnTo>
                  <a:lnTo>
                    <a:pt x="1506" y="1528"/>
                  </a:lnTo>
                  <a:lnTo>
                    <a:pt x="1506" y="1528"/>
                  </a:lnTo>
                  <a:lnTo>
                    <a:pt x="1514" y="1528"/>
                  </a:lnTo>
                  <a:lnTo>
                    <a:pt x="1514" y="1528"/>
                  </a:lnTo>
                  <a:lnTo>
                    <a:pt x="1522" y="1528"/>
                  </a:lnTo>
                  <a:lnTo>
                    <a:pt x="1522" y="1528"/>
                  </a:lnTo>
                  <a:lnTo>
                    <a:pt x="1530" y="1528"/>
                  </a:lnTo>
                  <a:lnTo>
                    <a:pt x="1530" y="1528"/>
                  </a:lnTo>
                  <a:lnTo>
                    <a:pt x="1538" y="1528"/>
                  </a:lnTo>
                  <a:lnTo>
                    <a:pt x="1538" y="1528"/>
                  </a:lnTo>
                  <a:lnTo>
                    <a:pt x="1547" y="1528"/>
                  </a:lnTo>
                  <a:lnTo>
                    <a:pt x="1547" y="1528"/>
                  </a:lnTo>
                  <a:lnTo>
                    <a:pt x="1555" y="1528"/>
                  </a:lnTo>
                  <a:lnTo>
                    <a:pt x="1555" y="1528"/>
                  </a:lnTo>
                  <a:lnTo>
                    <a:pt x="1563" y="1528"/>
                  </a:lnTo>
                  <a:lnTo>
                    <a:pt x="1563" y="1528"/>
                  </a:lnTo>
                  <a:lnTo>
                    <a:pt x="1571" y="1528"/>
                  </a:lnTo>
                  <a:lnTo>
                    <a:pt x="1571" y="1528"/>
                  </a:lnTo>
                  <a:lnTo>
                    <a:pt x="1579" y="1528"/>
                  </a:lnTo>
                  <a:lnTo>
                    <a:pt x="1579" y="1528"/>
                  </a:lnTo>
                  <a:lnTo>
                    <a:pt x="1587" y="1528"/>
                  </a:lnTo>
                  <a:lnTo>
                    <a:pt x="1587" y="1528"/>
                  </a:lnTo>
                  <a:lnTo>
                    <a:pt x="1595" y="1528"/>
                  </a:lnTo>
                  <a:lnTo>
                    <a:pt x="1595" y="1528"/>
                  </a:lnTo>
                  <a:lnTo>
                    <a:pt x="1603" y="1528"/>
                  </a:lnTo>
                  <a:lnTo>
                    <a:pt x="1603" y="1528"/>
                  </a:lnTo>
                  <a:lnTo>
                    <a:pt x="1611" y="1528"/>
                  </a:lnTo>
                  <a:lnTo>
                    <a:pt x="1611" y="1528"/>
                  </a:lnTo>
                  <a:lnTo>
                    <a:pt x="1619" y="1528"/>
                  </a:lnTo>
                  <a:lnTo>
                    <a:pt x="1619" y="1528"/>
                  </a:lnTo>
                  <a:lnTo>
                    <a:pt x="1627" y="1528"/>
                  </a:lnTo>
                  <a:lnTo>
                    <a:pt x="1627" y="1528"/>
                  </a:lnTo>
                  <a:lnTo>
                    <a:pt x="1635" y="1528"/>
                  </a:lnTo>
                  <a:lnTo>
                    <a:pt x="1635" y="1528"/>
                  </a:lnTo>
                  <a:lnTo>
                    <a:pt x="1643" y="1528"/>
                  </a:lnTo>
                  <a:lnTo>
                    <a:pt x="1643" y="1528"/>
                  </a:lnTo>
                  <a:lnTo>
                    <a:pt x="1651" y="1528"/>
                  </a:lnTo>
                  <a:lnTo>
                    <a:pt x="1651" y="1528"/>
                  </a:lnTo>
                  <a:lnTo>
                    <a:pt x="1659" y="1528"/>
                  </a:lnTo>
                  <a:lnTo>
                    <a:pt x="1659" y="1528"/>
                  </a:lnTo>
                  <a:lnTo>
                    <a:pt x="1667" y="1528"/>
                  </a:lnTo>
                  <a:lnTo>
                    <a:pt x="1667" y="1528"/>
                  </a:lnTo>
                  <a:lnTo>
                    <a:pt x="1675" y="1528"/>
                  </a:lnTo>
                  <a:lnTo>
                    <a:pt x="1675" y="1528"/>
                  </a:lnTo>
                  <a:lnTo>
                    <a:pt x="1683" y="1528"/>
                  </a:lnTo>
                  <a:lnTo>
                    <a:pt x="1683" y="1528"/>
                  </a:lnTo>
                  <a:lnTo>
                    <a:pt x="1691" y="1528"/>
                  </a:lnTo>
                  <a:lnTo>
                    <a:pt x="1691" y="1528"/>
                  </a:lnTo>
                  <a:lnTo>
                    <a:pt x="1700" y="1528"/>
                  </a:lnTo>
                  <a:lnTo>
                    <a:pt x="1700" y="1528"/>
                  </a:lnTo>
                  <a:lnTo>
                    <a:pt x="1708" y="1528"/>
                  </a:lnTo>
                  <a:lnTo>
                    <a:pt x="1708" y="1528"/>
                  </a:lnTo>
                  <a:lnTo>
                    <a:pt x="1716" y="1528"/>
                  </a:lnTo>
                  <a:lnTo>
                    <a:pt x="1716" y="1528"/>
                  </a:lnTo>
                  <a:lnTo>
                    <a:pt x="1724" y="1528"/>
                  </a:lnTo>
                  <a:lnTo>
                    <a:pt x="1724" y="1528"/>
                  </a:lnTo>
                  <a:lnTo>
                    <a:pt x="1732" y="1528"/>
                  </a:lnTo>
                  <a:lnTo>
                    <a:pt x="1732" y="1528"/>
                  </a:lnTo>
                  <a:lnTo>
                    <a:pt x="1740" y="1528"/>
                  </a:lnTo>
                  <a:lnTo>
                    <a:pt x="1740" y="1528"/>
                  </a:lnTo>
                  <a:lnTo>
                    <a:pt x="1748" y="1528"/>
                  </a:lnTo>
                  <a:lnTo>
                    <a:pt x="1748" y="1528"/>
                  </a:lnTo>
                  <a:lnTo>
                    <a:pt x="1756" y="1528"/>
                  </a:lnTo>
                  <a:lnTo>
                    <a:pt x="1756" y="1528"/>
                  </a:lnTo>
                  <a:lnTo>
                    <a:pt x="1764" y="1528"/>
                  </a:lnTo>
                  <a:lnTo>
                    <a:pt x="1764" y="1528"/>
                  </a:lnTo>
                  <a:lnTo>
                    <a:pt x="1772" y="1528"/>
                  </a:lnTo>
                  <a:lnTo>
                    <a:pt x="1772" y="1528"/>
                  </a:lnTo>
                  <a:lnTo>
                    <a:pt x="1780" y="1528"/>
                  </a:lnTo>
                  <a:lnTo>
                    <a:pt x="1780" y="1528"/>
                  </a:lnTo>
                  <a:lnTo>
                    <a:pt x="1788" y="1528"/>
                  </a:lnTo>
                  <a:lnTo>
                    <a:pt x="1788" y="1528"/>
                  </a:lnTo>
                  <a:lnTo>
                    <a:pt x="1796" y="1528"/>
                  </a:lnTo>
                  <a:lnTo>
                    <a:pt x="1796" y="1528"/>
                  </a:lnTo>
                  <a:lnTo>
                    <a:pt x="1804" y="1528"/>
                  </a:lnTo>
                  <a:lnTo>
                    <a:pt x="1804" y="1528"/>
                  </a:lnTo>
                  <a:lnTo>
                    <a:pt x="1812" y="1528"/>
                  </a:lnTo>
                  <a:lnTo>
                    <a:pt x="1812" y="1528"/>
                  </a:lnTo>
                  <a:lnTo>
                    <a:pt x="1820" y="1528"/>
                  </a:lnTo>
                  <a:lnTo>
                    <a:pt x="1820" y="1528"/>
                  </a:lnTo>
                  <a:lnTo>
                    <a:pt x="1828" y="1528"/>
                  </a:lnTo>
                  <a:lnTo>
                    <a:pt x="1828" y="1528"/>
                  </a:lnTo>
                  <a:lnTo>
                    <a:pt x="1836" y="1528"/>
                  </a:lnTo>
                  <a:lnTo>
                    <a:pt x="1836" y="1528"/>
                  </a:lnTo>
                  <a:lnTo>
                    <a:pt x="1844" y="1528"/>
                  </a:lnTo>
                  <a:lnTo>
                    <a:pt x="1844" y="1528"/>
                  </a:lnTo>
                  <a:lnTo>
                    <a:pt x="1853" y="1528"/>
                  </a:lnTo>
                  <a:lnTo>
                    <a:pt x="1853" y="1528"/>
                  </a:lnTo>
                  <a:lnTo>
                    <a:pt x="1861" y="1528"/>
                  </a:lnTo>
                  <a:lnTo>
                    <a:pt x="1861" y="1528"/>
                  </a:lnTo>
                  <a:lnTo>
                    <a:pt x="1869" y="1528"/>
                  </a:lnTo>
                  <a:lnTo>
                    <a:pt x="1869" y="1528"/>
                  </a:lnTo>
                  <a:lnTo>
                    <a:pt x="1877" y="1528"/>
                  </a:lnTo>
                  <a:lnTo>
                    <a:pt x="1877" y="1528"/>
                  </a:lnTo>
                  <a:lnTo>
                    <a:pt x="1885" y="1528"/>
                  </a:lnTo>
                  <a:lnTo>
                    <a:pt x="1885" y="1528"/>
                  </a:lnTo>
                  <a:lnTo>
                    <a:pt x="1893" y="1528"/>
                  </a:lnTo>
                  <a:lnTo>
                    <a:pt x="1893" y="1528"/>
                  </a:lnTo>
                  <a:lnTo>
                    <a:pt x="1901" y="1528"/>
                  </a:lnTo>
                  <a:lnTo>
                    <a:pt x="1901" y="1528"/>
                  </a:lnTo>
                  <a:lnTo>
                    <a:pt x="1909" y="1528"/>
                  </a:lnTo>
                  <a:lnTo>
                    <a:pt x="1909" y="1528"/>
                  </a:lnTo>
                  <a:lnTo>
                    <a:pt x="1917" y="1528"/>
                  </a:lnTo>
                  <a:lnTo>
                    <a:pt x="1917" y="1528"/>
                  </a:lnTo>
                  <a:lnTo>
                    <a:pt x="1925" y="1528"/>
                  </a:lnTo>
                  <a:lnTo>
                    <a:pt x="1925" y="1528"/>
                  </a:lnTo>
                  <a:lnTo>
                    <a:pt x="1933" y="1528"/>
                  </a:lnTo>
                  <a:lnTo>
                    <a:pt x="1933" y="1528"/>
                  </a:lnTo>
                  <a:lnTo>
                    <a:pt x="1941" y="1528"/>
                  </a:lnTo>
                  <a:lnTo>
                    <a:pt x="1941" y="1528"/>
                  </a:lnTo>
                  <a:lnTo>
                    <a:pt x="1949" y="1528"/>
                  </a:lnTo>
                  <a:lnTo>
                    <a:pt x="1949" y="1528"/>
                  </a:lnTo>
                  <a:lnTo>
                    <a:pt x="1957" y="1528"/>
                  </a:lnTo>
                  <a:lnTo>
                    <a:pt x="1957" y="1528"/>
                  </a:lnTo>
                  <a:lnTo>
                    <a:pt x="1965" y="1528"/>
                  </a:lnTo>
                  <a:lnTo>
                    <a:pt x="1965" y="1528"/>
                  </a:lnTo>
                  <a:lnTo>
                    <a:pt x="1973" y="1528"/>
                  </a:lnTo>
                  <a:lnTo>
                    <a:pt x="1973" y="1528"/>
                  </a:lnTo>
                  <a:lnTo>
                    <a:pt x="1981" y="1528"/>
                  </a:lnTo>
                  <a:lnTo>
                    <a:pt x="1981" y="1528"/>
                  </a:lnTo>
                  <a:lnTo>
                    <a:pt x="1989" y="1528"/>
                  </a:lnTo>
                  <a:lnTo>
                    <a:pt x="1989" y="1528"/>
                  </a:lnTo>
                  <a:lnTo>
                    <a:pt x="1997" y="1528"/>
                  </a:lnTo>
                  <a:lnTo>
                    <a:pt x="1997" y="1528"/>
                  </a:lnTo>
                  <a:lnTo>
                    <a:pt x="2006" y="1528"/>
                  </a:lnTo>
                  <a:lnTo>
                    <a:pt x="2006" y="1528"/>
                  </a:lnTo>
                  <a:lnTo>
                    <a:pt x="2014" y="152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>
              <a:off x="1609" y="3658"/>
              <a:ext cx="20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4" name="Line 10"/>
            <p:cNvSpPr>
              <a:spLocks noChangeShapeType="1"/>
            </p:cNvSpPr>
            <p:nvPr/>
          </p:nvSpPr>
          <p:spPr bwMode="auto">
            <a:xfrm>
              <a:off x="1609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5" name="Line 11"/>
            <p:cNvSpPr>
              <a:spLocks noChangeShapeType="1"/>
            </p:cNvSpPr>
            <p:nvPr/>
          </p:nvSpPr>
          <p:spPr bwMode="auto">
            <a:xfrm>
              <a:off x="2012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2415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7" name="Line 13"/>
            <p:cNvSpPr>
              <a:spLocks noChangeShapeType="1"/>
            </p:cNvSpPr>
            <p:nvPr/>
          </p:nvSpPr>
          <p:spPr bwMode="auto">
            <a:xfrm>
              <a:off x="2817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8" name="Line 14"/>
            <p:cNvSpPr>
              <a:spLocks noChangeShapeType="1"/>
            </p:cNvSpPr>
            <p:nvPr/>
          </p:nvSpPr>
          <p:spPr bwMode="auto">
            <a:xfrm>
              <a:off x="3220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 bwMode="auto">
            <a:xfrm>
              <a:off x="3623" y="3658"/>
              <a:ext cx="1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1569" y="3744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1936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2339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/>
            </a:p>
          </p:txBody>
        </p:sp>
        <p:sp>
          <p:nvSpPr>
            <p:cNvPr id="170003" name="Rectangle 19"/>
            <p:cNvSpPr>
              <a:spLocks noChangeArrowheads="1"/>
            </p:cNvSpPr>
            <p:nvPr/>
          </p:nvSpPr>
          <p:spPr bwMode="auto">
            <a:xfrm>
              <a:off x="2741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/>
            </a:p>
          </p:txBody>
        </p:sp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3144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/>
            </a:p>
          </p:txBody>
        </p:sp>
        <p:sp>
          <p:nvSpPr>
            <p:cNvPr id="170005" name="Rectangle 21"/>
            <p:cNvSpPr>
              <a:spLocks noChangeArrowheads="1"/>
            </p:cNvSpPr>
            <p:nvPr/>
          </p:nvSpPr>
          <p:spPr bwMode="auto">
            <a:xfrm>
              <a:off x="3547" y="3744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/>
            </a:p>
          </p:txBody>
        </p:sp>
        <p:sp>
          <p:nvSpPr>
            <p:cNvPr id="170006" name="Line 22"/>
            <p:cNvSpPr>
              <a:spLocks noChangeShapeType="1"/>
            </p:cNvSpPr>
            <p:nvPr/>
          </p:nvSpPr>
          <p:spPr bwMode="auto">
            <a:xfrm flipV="1">
              <a:off x="1537" y="2025"/>
              <a:ext cx="1" cy="1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07" name="Line 23"/>
            <p:cNvSpPr>
              <a:spLocks noChangeShapeType="1"/>
            </p:cNvSpPr>
            <p:nvPr/>
          </p:nvSpPr>
          <p:spPr bwMode="auto">
            <a:xfrm flipH="1">
              <a:off x="1464" y="3601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08" name="Line 24"/>
            <p:cNvSpPr>
              <a:spLocks noChangeShapeType="1"/>
            </p:cNvSpPr>
            <p:nvPr/>
          </p:nvSpPr>
          <p:spPr bwMode="auto">
            <a:xfrm flipH="1">
              <a:off x="1464" y="328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09" name="Line 25"/>
            <p:cNvSpPr>
              <a:spLocks noChangeShapeType="1"/>
            </p:cNvSpPr>
            <p:nvPr/>
          </p:nvSpPr>
          <p:spPr bwMode="auto">
            <a:xfrm flipH="1">
              <a:off x="1464" y="2966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0" name="Line 26"/>
            <p:cNvSpPr>
              <a:spLocks noChangeShapeType="1"/>
            </p:cNvSpPr>
            <p:nvPr/>
          </p:nvSpPr>
          <p:spPr bwMode="auto">
            <a:xfrm flipH="1">
              <a:off x="1464" y="2652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1" name="Line 27"/>
            <p:cNvSpPr>
              <a:spLocks noChangeShapeType="1"/>
            </p:cNvSpPr>
            <p:nvPr/>
          </p:nvSpPr>
          <p:spPr bwMode="auto">
            <a:xfrm flipH="1">
              <a:off x="1464" y="2338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2" name="Line 28"/>
            <p:cNvSpPr>
              <a:spLocks noChangeShapeType="1"/>
            </p:cNvSpPr>
            <p:nvPr/>
          </p:nvSpPr>
          <p:spPr bwMode="auto">
            <a:xfrm flipH="1">
              <a:off x="1464" y="2025"/>
              <a:ext cx="7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6" name="Rectangle 32"/>
            <p:cNvSpPr>
              <a:spLocks noChangeArrowheads="1"/>
            </p:cNvSpPr>
            <p:nvPr/>
          </p:nvSpPr>
          <p:spPr bwMode="auto">
            <a:xfrm>
              <a:off x="1537" y="2017"/>
              <a:ext cx="2158" cy="164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17" name="Rectangle 33"/>
            <p:cNvSpPr>
              <a:spLocks noChangeArrowheads="1"/>
            </p:cNvSpPr>
            <p:nvPr/>
          </p:nvSpPr>
          <p:spPr bwMode="auto">
            <a:xfrm>
              <a:off x="2286" y="3950"/>
              <a:ext cx="6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Chi-square</a:t>
              </a:r>
              <a:endParaRPr lang="en-US"/>
            </a:p>
          </p:txBody>
        </p:sp>
        <p:sp>
          <p:nvSpPr>
            <p:cNvPr id="170020" name="Rectangle 36"/>
            <p:cNvSpPr>
              <a:spLocks noChangeArrowheads="1"/>
            </p:cNvSpPr>
            <p:nvPr/>
          </p:nvSpPr>
          <p:spPr bwMode="auto">
            <a:xfrm>
              <a:off x="2688" y="2089"/>
              <a:ext cx="894" cy="57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1" name="Line 37"/>
            <p:cNvSpPr>
              <a:spLocks noChangeShapeType="1"/>
            </p:cNvSpPr>
            <p:nvPr/>
          </p:nvSpPr>
          <p:spPr bwMode="auto">
            <a:xfrm>
              <a:off x="2793" y="2234"/>
              <a:ext cx="21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4" name="Rectangle 40"/>
            <p:cNvSpPr>
              <a:spLocks noChangeArrowheads="1"/>
            </p:cNvSpPr>
            <p:nvPr/>
          </p:nvSpPr>
          <p:spPr bwMode="auto">
            <a:xfrm>
              <a:off x="3107" y="2169"/>
              <a:ext cx="34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Chi(3)</a:t>
              </a:r>
              <a:endParaRPr lang="en-US"/>
            </a:p>
          </p:txBody>
        </p:sp>
      </p:grpSp>
      <p:grpSp>
        <p:nvGrpSpPr>
          <p:cNvPr id="170028" name="Group 44"/>
          <p:cNvGrpSpPr>
            <a:grpSpLocks/>
          </p:cNvGrpSpPr>
          <p:nvPr/>
        </p:nvGrpSpPr>
        <p:grpSpPr bwMode="auto">
          <a:xfrm>
            <a:off x="2554288" y="3673475"/>
            <a:ext cx="3197225" cy="2043113"/>
            <a:chOff x="1609" y="2314"/>
            <a:chExt cx="2014" cy="1287"/>
          </a:xfrm>
        </p:grpSpPr>
        <p:sp>
          <p:nvSpPr>
            <p:cNvPr id="170018" name="Freeform 34"/>
            <p:cNvSpPr>
              <a:spLocks/>
            </p:cNvSpPr>
            <p:nvPr/>
          </p:nvSpPr>
          <p:spPr bwMode="auto">
            <a:xfrm>
              <a:off x="1609" y="2982"/>
              <a:ext cx="2014" cy="619"/>
            </a:xfrm>
            <a:custGeom>
              <a:avLst/>
              <a:gdLst/>
              <a:ahLst/>
              <a:cxnLst>
                <a:cxn ang="0">
                  <a:pos x="33" y="619"/>
                </a:cxn>
                <a:cxn ang="0">
                  <a:pos x="65" y="595"/>
                </a:cxn>
                <a:cxn ang="0">
                  <a:pos x="97" y="547"/>
                </a:cxn>
                <a:cxn ang="0">
                  <a:pos x="129" y="458"/>
                </a:cxn>
                <a:cxn ang="0">
                  <a:pos x="161" y="346"/>
                </a:cxn>
                <a:cxn ang="0">
                  <a:pos x="194" y="233"/>
                </a:cxn>
                <a:cxn ang="0">
                  <a:pos x="226" y="137"/>
                </a:cxn>
                <a:cxn ang="0">
                  <a:pos x="258" y="64"/>
                </a:cxn>
                <a:cxn ang="0">
                  <a:pos x="290" y="16"/>
                </a:cxn>
                <a:cxn ang="0">
                  <a:pos x="323" y="0"/>
                </a:cxn>
                <a:cxn ang="0">
                  <a:pos x="355" y="8"/>
                </a:cxn>
                <a:cxn ang="0">
                  <a:pos x="387" y="40"/>
                </a:cxn>
                <a:cxn ang="0">
                  <a:pos x="419" y="80"/>
                </a:cxn>
                <a:cxn ang="0">
                  <a:pos x="451" y="137"/>
                </a:cxn>
                <a:cxn ang="0">
                  <a:pos x="484" y="193"/>
                </a:cxn>
                <a:cxn ang="0">
                  <a:pos x="516" y="241"/>
                </a:cxn>
                <a:cxn ang="0">
                  <a:pos x="548" y="298"/>
                </a:cxn>
                <a:cxn ang="0">
                  <a:pos x="580" y="346"/>
                </a:cxn>
                <a:cxn ang="0">
                  <a:pos x="612" y="394"/>
                </a:cxn>
                <a:cxn ang="0">
                  <a:pos x="645" y="434"/>
                </a:cxn>
                <a:cxn ang="0">
                  <a:pos x="677" y="466"/>
                </a:cxn>
                <a:cxn ang="0">
                  <a:pos x="709" y="499"/>
                </a:cxn>
                <a:cxn ang="0">
                  <a:pos x="741" y="523"/>
                </a:cxn>
                <a:cxn ang="0">
                  <a:pos x="773" y="539"/>
                </a:cxn>
                <a:cxn ang="0">
                  <a:pos x="806" y="555"/>
                </a:cxn>
                <a:cxn ang="0">
                  <a:pos x="838" y="571"/>
                </a:cxn>
                <a:cxn ang="0">
                  <a:pos x="870" y="579"/>
                </a:cxn>
                <a:cxn ang="0">
                  <a:pos x="902" y="587"/>
                </a:cxn>
                <a:cxn ang="0">
                  <a:pos x="935" y="595"/>
                </a:cxn>
                <a:cxn ang="0">
                  <a:pos x="967" y="603"/>
                </a:cxn>
                <a:cxn ang="0">
                  <a:pos x="999" y="603"/>
                </a:cxn>
                <a:cxn ang="0">
                  <a:pos x="1023" y="611"/>
                </a:cxn>
                <a:cxn ang="0">
                  <a:pos x="1055" y="611"/>
                </a:cxn>
                <a:cxn ang="0">
                  <a:pos x="1088" y="611"/>
                </a:cxn>
                <a:cxn ang="0">
                  <a:pos x="1120" y="611"/>
                </a:cxn>
                <a:cxn ang="0">
                  <a:pos x="1152" y="619"/>
                </a:cxn>
                <a:cxn ang="0">
                  <a:pos x="1184" y="619"/>
                </a:cxn>
                <a:cxn ang="0">
                  <a:pos x="1216" y="619"/>
                </a:cxn>
                <a:cxn ang="0">
                  <a:pos x="1249" y="619"/>
                </a:cxn>
                <a:cxn ang="0">
                  <a:pos x="1281" y="619"/>
                </a:cxn>
                <a:cxn ang="0">
                  <a:pos x="1313" y="619"/>
                </a:cxn>
                <a:cxn ang="0">
                  <a:pos x="1345" y="619"/>
                </a:cxn>
                <a:cxn ang="0">
                  <a:pos x="1377" y="619"/>
                </a:cxn>
                <a:cxn ang="0">
                  <a:pos x="1410" y="619"/>
                </a:cxn>
                <a:cxn ang="0">
                  <a:pos x="1442" y="619"/>
                </a:cxn>
                <a:cxn ang="0">
                  <a:pos x="1474" y="619"/>
                </a:cxn>
                <a:cxn ang="0">
                  <a:pos x="1506" y="619"/>
                </a:cxn>
                <a:cxn ang="0">
                  <a:pos x="1538" y="619"/>
                </a:cxn>
                <a:cxn ang="0">
                  <a:pos x="1571" y="619"/>
                </a:cxn>
                <a:cxn ang="0">
                  <a:pos x="1603" y="619"/>
                </a:cxn>
                <a:cxn ang="0">
                  <a:pos x="1635" y="619"/>
                </a:cxn>
                <a:cxn ang="0">
                  <a:pos x="1667" y="619"/>
                </a:cxn>
                <a:cxn ang="0">
                  <a:pos x="1700" y="619"/>
                </a:cxn>
                <a:cxn ang="0">
                  <a:pos x="1732" y="619"/>
                </a:cxn>
                <a:cxn ang="0">
                  <a:pos x="1764" y="619"/>
                </a:cxn>
                <a:cxn ang="0">
                  <a:pos x="1796" y="619"/>
                </a:cxn>
                <a:cxn ang="0">
                  <a:pos x="1828" y="619"/>
                </a:cxn>
                <a:cxn ang="0">
                  <a:pos x="1861" y="619"/>
                </a:cxn>
                <a:cxn ang="0">
                  <a:pos x="1893" y="619"/>
                </a:cxn>
                <a:cxn ang="0">
                  <a:pos x="1925" y="619"/>
                </a:cxn>
                <a:cxn ang="0">
                  <a:pos x="1957" y="619"/>
                </a:cxn>
                <a:cxn ang="0">
                  <a:pos x="1989" y="619"/>
                </a:cxn>
              </a:cxnLst>
              <a:rect l="0" t="0" r="r" b="b"/>
              <a:pathLst>
                <a:path w="2014" h="619">
                  <a:moveTo>
                    <a:pt x="0" y="619"/>
                  </a:moveTo>
                  <a:lnTo>
                    <a:pt x="8" y="619"/>
                  </a:lnTo>
                  <a:lnTo>
                    <a:pt x="8" y="619"/>
                  </a:lnTo>
                  <a:lnTo>
                    <a:pt x="17" y="619"/>
                  </a:lnTo>
                  <a:lnTo>
                    <a:pt x="17" y="619"/>
                  </a:lnTo>
                  <a:lnTo>
                    <a:pt x="25" y="619"/>
                  </a:lnTo>
                  <a:lnTo>
                    <a:pt x="25" y="619"/>
                  </a:lnTo>
                  <a:lnTo>
                    <a:pt x="33" y="619"/>
                  </a:lnTo>
                  <a:lnTo>
                    <a:pt x="33" y="619"/>
                  </a:lnTo>
                  <a:lnTo>
                    <a:pt x="41" y="611"/>
                  </a:lnTo>
                  <a:lnTo>
                    <a:pt x="41" y="611"/>
                  </a:lnTo>
                  <a:lnTo>
                    <a:pt x="49" y="611"/>
                  </a:lnTo>
                  <a:lnTo>
                    <a:pt x="49" y="611"/>
                  </a:lnTo>
                  <a:lnTo>
                    <a:pt x="57" y="603"/>
                  </a:lnTo>
                  <a:lnTo>
                    <a:pt x="57" y="603"/>
                  </a:lnTo>
                  <a:lnTo>
                    <a:pt x="65" y="595"/>
                  </a:lnTo>
                  <a:lnTo>
                    <a:pt x="65" y="595"/>
                  </a:lnTo>
                  <a:lnTo>
                    <a:pt x="73" y="587"/>
                  </a:lnTo>
                  <a:lnTo>
                    <a:pt x="73" y="587"/>
                  </a:lnTo>
                  <a:lnTo>
                    <a:pt x="81" y="579"/>
                  </a:lnTo>
                  <a:lnTo>
                    <a:pt x="81" y="571"/>
                  </a:lnTo>
                  <a:lnTo>
                    <a:pt x="89" y="563"/>
                  </a:lnTo>
                  <a:lnTo>
                    <a:pt x="89" y="555"/>
                  </a:lnTo>
                  <a:lnTo>
                    <a:pt x="97" y="547"/>
                  </a:lnTo>
                  <a:lnTo>
                    <a:pt x="97" y="539"/>
                  </a:lnTo>
                  <a:lnTo>
                    <a:pt x="105" y="523"/>
                  </a:lnTo>
                  <a:lnTo>
                    <a:pt x="105" y="515"/>
                  </a:lnTo>
                  <a:lnTo>
                    <a:pt x="113" y="507"/>
                  </a:lnTo>
                  <a:lnTo>
                    <a:pt x="113" y="491"/>
                  </a:lnTo>
                  <a:lnTo>
                    <a:pt x="121" y="482"/>
                  </a:lnTo>
                  <a:lnTo>
                    <a:pt x="121" y="466"/>
                  </a:lnTo>
                  <a:lnTo>
                    <a:pt x="129" y="458"/>
                  </a:lnTo>
                  <a:lnTo>
                    <a:pt x="129" y="442"/>
                  </a:lnTo>
                  <a:lnTo>
                    <a:pt x="137" y="434"/>
                  </a:lnTo>
                  <a:lnTo>
                    <a:pt x="137" y="418"/>
                  </a:lnTo>
                  <a:lnTo>
                    <a:pt x="145" y="402"/>
                  </a:lnTo>
                  <a:lnTo>
                    <a:pt x="145" y="394"/>
                  </a:lnTo>
                  <a:lnTo>
                    <a:pt x="153" y="378"/>
                  </a:lnTo>
                  <a:lnTo>
                    <a:pt x="153" y="362"/>
                  </a:lnTo>
                  <a:lnTo>
                    <a:pt x="161" y="346"/>
                  </a:lnTo>
                  <a:lnTo>
                    <a:pt x="161" y="338"/>
                  </a:lnTo>
                  <a:lnTo>
                    <a:pt x="170" y="322"/>
                  </a:lnTo>
                  <a:lnTo>
                    <a:pt x="170" y="306"/>
                  </a:lnTo>
                  <a:lnTo>
                    <a:pt x="178" y="289"/>
                  </a:lnTo>
                  <a:lnTo>
                    <a:pt x="178" y="273"/>
                  </a:lnTo>
                  <a:lnTo>
                    <a:pt x="186" y="265"/>
                  </a:lnTo>
                  <a:lnTo>
                    <a:pt x="186" y="249"/>
                  </a:lnTo>
                  <a:lnTo>
                    <a:pt x="194" y="233"/>
                  </a:lnTo>
                  <a:lnTo>
                    <a:pt x="194" y="225"/>
                  </a:lnTo>
                  <a:lnTo>
                    <a:pt x="202" y="209"/>
                  </a:lnTo>
                  <a:lnTo>
                    <a:pt x="202" y="201"/>
                  </a:lnTo>
                  <a:lnTo>
                    <a:pt x="210" y="185"/>
                  </a:lnTo>
                  <a:lnTo>
                    <a:pt x="210" y="169"/>
                  </a:lnTo>
                  <a:lnTo>
                    <a:pt x="218" y="161"/>
                  </a:lnTo>
                  <a:lnTo>
                    <a:pt x="218" y="153"/>
                  </a:lnTo>
                  <a:lnTo>
                    <a:pt x="226" y="137"/>
                  </a:lnTo>
                  <a:lnTo>
                    <a:pt x="226" y="129"/>
                  </a:lnTo>
                  <a:lnTo>
                    <a:pt x="234" y="121"/>
                  </a:lnTo>
                  <a:lnTo>
                    <a:pt x="234" y="104"/>
                  </a:lnTo>
                  <a:lnTo>
                    <a:pt x="242" y="96"/>
                  </a:lnTo>
                  <a:lnTo>
                    <a:pt x="242" y="88"/>
                  </a:lnTo>
                  <a:lnTo>
                    <a:pt x="250" y="80"/>
                  </a:lnTo>
                  <a:lnTo>
                    <a:pt x="250" y="72"/>
                  </a:lnTo>
                  <a:lnTo>
                    <a:pt x="258" y="64"/>
                  </a:lnTo>
                  <a:lnTo>
                    <a:pt x="258" y="56"/>
                  </a:lnTo>
                  <a:lnTo>
                    <a:pt x="266" y="48"/>
                  </a:lnTo>
                  <a:lnTo>
                    <a:pt x="266" y="40"/>
                  </a:lnTo>
                  <a:lnTo>
                    <a:pt x="274" y="40"/>
                  </a:lnTo>
                  <a:lnTo>
                    <a:pt x="274" y="32"/>
                  </a:lnTo>
                  <a:lnTo>
                    <a:pt x="282" y="24"/>
                  </a:lnTo>
                  <a:lnTo>
                    <a:pt x="282" y="24"/>
                  </a:lnTo>
                  <a:lnTo>
                    <a:pt x="290" y="16"/>
                  </a:lnTo>
                  <a:lnTo>
                    <a:pt x="290" y="16"/>
                  </a:lnTo>
                  <a:lnTo>
                    <a:pt x="298" y="16"/>
                  </a:lnTo>
                  <a:lnTo>
                    <a:pt x="298" y="8"/>
                  </a:lnTo>
                  <a:lnTo>
                    <a:pt x="306" y="8"/>
                  </a:lnTo>
                  <a:lnTo>
                    <a:pt x="306" y="8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39" y="0"/>
                  </a:lnTo>
                  <a:lnTo>
                    <a:pt x="339" y="8"/>
                  </a:lnTo>
                  <a:lnTo>
                    <a:pt x="347" y="8"/>
                  </a:lnTo>
                  <a:lnTo>
                    <a:pt x="347" y="8"/>
                  </a:lnTo>
                  <a:lnTo>
                    <a:pt x="355" y="8"/>
                  </a:lnTo>
                  <a:lnTo>
                    <a:pt x="355" y="16"/>
                  </a:lnTo>
                  <a:lnTo>
                    <a:pt x="363" y="16"/>
                  </a:lnTo>
                  <a:lnTo>
                    <a:pt x="363" y="16"/>
                  </a:lnTo>
                  <a:lnTo>
                    <a:pt x="371" y="24"/>
                  </a:lnTo>
                  <a:lnTo>
                    <a:pt x="371" y="24"/>
                  </a:lnTo>
                  <a:lnTo>
                    <a:pt x="379" y="32"/>
                  </a:lnTo>
                  <a:lnTo>
                    <a:pt x="379" y="32"/>
                  </a:lnTo>
                  <a:lnTo>
                    <a:pt x="387" y="40"/>
                  </a:lnTo>
                  <a:lnTo>
                    <a:pt x="387" y="48"/>
                  </a:lnTo>
                  <a:lnTo>
                    <a:pt x="395" y="48"/>
                  </a:lnTo>
                  <a:lnTo>
                    <a:pt x="395" y="56"/>
                  </a:lnTo>
                  <a:lnTo>
                    <a:pt x="403" y="56"/>
                  </a:lnTo>
                  <a:lnTo>
                    <a:pt x="403" y="64"/>
                  </a:lnTo>
                  <a:lnTo>
                    <a:pt x="411" y="72"/>
                  </a:lnTo>
                  <a:lnTo>
                    <a:pt x="411" y="80"/>
                  </a:lnTo>
                  <a:lnTo>
                    <a:pt x="419" y="80"/>
                  </a:lnTo>
                  <a:lnTo>
                    <a:pt x="419" y="88"/>
                  </a:lnTo>
                  <a:lnTo>
                    <a:pt x="427" y="96"/>
                  </a:lnTo>
                  <a:lnTo>
                    <a:pt x="427" y="104"/>
                  </a:lnTo>
                  <a:lnTo>
                    <a:pt x="435" y="104"/>
                  </a:lnTo>
                  <a:lnTo>
                    <a:pt x="435" y="113"/>
                  </a:lnTo>
                  <a:lnTo>
                    <a:pt x="443" y="121"/>
                  </a:lnTo>
                  <a:lnTo>
                    <a:pt x="443" y="129"/>
                  </a:lnTo>
                  <a:lnTo>
                    <a:pt x="451" y="137"/>
                  </a:lnTo>
                  <a:lnTo>
                    <a:pt x="451" y="137"/>
                  </a:lnTo>
                  <a:lnTo>
                    <a:pt x="459" y="145"/>
                  </a:lnTo>
                  <a:lnTo>
                    <a:pt x="459" y="153"/>
                  </a:lnTo>
                  <a:lnTo>
                    <a:pt x="467" y="161"/>
                  </a:lnTo>
                  <a:lnTo>
                    <a:pt x="467" y="169"/>
                  </a:lnTo>
                  <a:lnTo>
                    <a:pt x="476" y="177"/>
                  </a:lnTo>
                  <a:lnTo>
                    <a:pt x="476" y="185"/>
                  </a:lnTo>
                  <a:lnTo>
                    <a:pt x="484" y="193"/>
                  </a:lnTo>
                  <a:lnTo>
                    <a:pt x="484" y="193"/>
                  </a:lnTo>
                  <a:lnTo>
                    <a:pt x="492" y="201"/>
                  </a:lnTo>
                  <a:lnTo>
                    <a:pt x="492" y="209"/>
                  </a:lnTo>
                  <a:lnTo>
                    <a:pt x="500" y="217"/>
                  </a:lnTo>
                  <a:lnTo>
                    <a:pt x="500" y="225"/>
                  </a:lnTo>
                  <a:lnTo>
                    <a:pt x="508" y="233"/>
                  </a:lnTo>
                  <a:lnTo>
                    <a:pt x="508" y="241"/>
                  </a:lnTo>
                  <a:lnTo>
                    <a:pt x="516" y="241"/>
                  </a:lnTo>
                  <a:lnTo>
                    <a:pt x="516" y="249"/>
                  </a:lnTo>
                  <a:lnTo>
                    <a:pt x="524" y="257"/>
                  </a:lnTo>
                  <a:lnTo>
                    <a:pt x="524" y="265"/>
                  </a:lnTo>
                  <a:lnTo>
                    <a:pt x="532" y="273"/>
                  </a:lnTo>
                  <a:lnTo>
                    <a:pt x="532" y="281"/>
                  </a:lnTo>
                  <a:lnTo>
                    <a:pt x="540" y="289"/>
                  </a:lnTo>
                  <a:lnTo>
                    <a:pt x="540" y="289"/>
                  </a:lnTo>
                  <a:lnTo>
                    <a:pt x="548" y="298"/>
                  </a:lnTo>
                  <a:lnTo>
                    <a:pt x="548" y="306"/>
                  </a:lnTo>
                  <a:lnTo>
                    <a:pt x="556" y="314"/>
                  </a:lnTo>
                  <a:lnTo>
                    <a:pt x="556" y="322"/>
                  </a:lnTo>
                  <a:lnTo>
                    <a:pt x="564" y="322"/>
                  </a:lnTo>
                  <a:lnTo>
                    <a:pt x="564" y="330"/>
                  </a:lnTo>
                  <a:lnTo>
                    <a:pt x="572" y="338"/>
                  </a:lnTo>
                  <a:lnTo>
                    <a:pt x="572" y="346"/>
                  </a:lnTo>
                  <a:lnTo>
                    <a:pt x="580" y="346"/>
                  </a:lnTo>
                  <a:lnTo>
                    <a:pt x="580" y="354"/>
                  </a:lnTo>
                  <a:lnTo>
                    <a:pt x="588" y="362"/>
                  </a:lnTo>
                  <a:lnTo>
                    <a:pt x="588" y="370"/>
                  </a:lnTo>
                  <a:lnTo>
                    <a:pt x="596" y="370"/>
                  </a:lnTo>
                  <a:lnTo>
                    <a:pt x="596" y="378"/>
                  </a:lnTo>
                  <a:lnTo>
                    <a:pt x="604" y="386"/>
                  </a:lnTo>
                  <a:lnTo>
                    <a:pt x="604" y="386"/>
                  </a:lnTo>
                  <a:lnTo>
                    <a:pt x="612" y="394"/>
                  </a:lnTo>
                  <a:lnTo>
                    <a:pt x="612" y="402"/>
                  </a:lnTo>
                  <a:lnTo>
                    <a:pt x="620" y="402"/>
                  </a:lnTo>
                  <a:lnTo>
                    <a:pt x="620" y="410"/>
                  </a:lnTo>
                  <a:lnTo>
                    <a:pt x="629" y="418"/>
                  </a:lnTo>
                  <a:lnTo>
                    <a:pt x="629" y="418"/>
                  </a:lnTo>
                  <a:lnTo>
                    <a:pt x="637" y="426"/>
                  </a:lnTo>
                  <a:lnTo>
                    <a:pt x="637" y="426"/>
                  </a:lnTo>
                  <a:lnTo>
                    <a:pt x="645" y="434"/>
                  </a:lnTo>
                  <a:lnTo>
                    <a:pt x="645" y="434"/>
                  </a:lnTo>
                  <a:lnTo>
                    <a:pt x="653" y="442"/>
                  </a:lnTo>
                  <a:lnTo>
                    <a:pt x="653" y="450"/>
                  </a:lnTo>
                  <a:lnTo>
                    <a:pt x="661" y="450"/>
                  </a:lnTo>
                  <a:lnTo>
                    <a:pt x="661" y="458"/>
                  </a:lnTo>
                  <a:lnTo>
                    <a:pt x="669" y="458"/>
                  </a:lnTo>
                  <a:lnTo>
                    <a:pt x="669" y="466"/>
                  </a:lnTo>
                  <a:lnTo>
                    <a:pt x="677" y="466"/>
                  </a:lnTo>
                  <a:lnTo>
                    <a:pt x="677" y="474"/>
                  </a:lnTo>
                  <a:lnTo>
                    <a:pt x="685" y="474"/>
                  </a:lnTo>
                  <a:lnTo>
                    <a:pt x="685" y="482"/>
                  </a:lnTo>
                  <a:lnTo>
                    <a:pt x="693" y="482"/>
                  </a:lnTo>
                  <a:lnTo>
                    <a:pt x="693" y="482"/>
                  </a:lnTo>
                  <a:lnTo>
                    <a:pt x="701" y="491"/>
                  </a:lnTo>
                  <a:lnTo>
                    <a:pt x="701" y="491"/>
                  </a:lnTo>
                  <a:lnTo>
                    <a:pt x="709" y="499"/>
                  </a:lnTo>
                  <a:lnTo>
                    <a:pt x="709" y="499"/>
                  </a:lnTo>
                  <a:lnTo>
                    <a:pt x="717" y="507"/>
                  </a:lnTo>
                  <a:lnTo>
                    <a:pt x="717" y="507"/>
                  </a:lnTo>
                  <a:lnTo>
                    <a:pt x="725" y="507"/>
                  </a:lnTo>
                  <a:lnTo>
                    <a:pt x="725" y="515"/>
                  </a:lnTo>
                  <a:lnTo>
                    <a:pt x="733" y="515"/>
                  </a:lnTo>
                  <a:lnTo>
                    <a:pt x="733" y="515"/>
                  </a:lnTo>
                  <a:lnTo>
                    <a:pt x="741" y="523"/>
                  </a:lnTo>
                  <a:lnTo>
                    <a:pt x="741" y="523"/>
                  </a:lnTo>
                  <a:lnTo>
                    <a:pt x="749" y="523"/>
                  </a:lnTo>
                  <a:lnTo>
                    <a:pt x="749" y="531"/>
                  </a:lnTo>
                  <a:lnTo>
                    <a:pt x="757" y="531"/>
                  </a:lnTo>
                  <a:lnTo>
                    <a:pt x="757" y="531"/>
                  </a:lnTo>
                  <a:lnTo>
                    <a:pt x="765" y="539"/>
                  </a:lnTo>
                  <a:lnTo>
                    <a:pt x="765" y="539"/>
                  </a:lnTo>
                  <a:lnTo>
                    <a:pt x="773" y="539"/>
                  </a:lnTo>
                  <a:lnTo>
                    <a:pt x="773" y="547"/>
                  </a:lnTo>
                  <a:lnTo>
                    <a:pt x="782" y="547"/>
                  </a:lnTo>
                  <a:lnTo>
                    <a:pt x="782" y="547"/>
                  </a:lnTo>
                  <a:lnTo>
                    <a:pt x="790" y="547"/>
                  </a:lnTo>
                  <a:lnTo>
                    <a:pt x="790" y="555"/>
                  </a:lnTo>
                  <a:lnTo>
                    <a:pt x="798" y="555"/>
                  </a:lnTo>
                  <a:lnTo>
                    <a:pt x="798" y="555"/>
                  </a:lnTo>
                  <a:lnTo>
                    <a:pt x="806" y="555"/>
                  </a:lnTo>
                  <a:lnTo>
                    <a:pt x="806" y="555"/>
                  </a:lnTo>
                  <a:lnTo>
                    <a:pt x="814" y="563"/>
                  </a:lnTo>
                  <a:lnTo>
                    <a:pt x="814" y="563"/>
                  </a:lnTo>
                  <a:lnTo>
                    <a:pt x="822" y="563"/>
                  </a:lnTo>
                  <a:lnTo>
                    <a:pt x="822" y="563"/>
                  </a:lnTo>
                  <a:lnTo>
                    <a:pt x="830" y="571"/>
                  </a:lnTo>
                  <a:lnTo>
                    <a:pt x="830" y="571"/>
                  </a:lnTo>
                  <a:lnTo>
                    <a:pt x="838" y="571"/>
                  </a:lnTo>
                  <a:lnTo>
                    <a:pt x="838" y="571"/>
                  </a:lnTo>
                  <a:lnTo>
                    <a:pt x="846" y="571"/>
                  </a:lnTo>
                  <a:lnTo>
                    <a:pt x="846" y="571"/>
                  </a:lnTo>
                  <a:lnTo>
                    <a:pt x="854" y="579"/>
                  </a:lnTo>
                  <a:lnTo>
                    <a:pt x="854" y="579"/>
                  </a:lnTo>
                  <a:lnTo>
                    <a:pt x="862" y="579"/>
                  </a:lnTo>
                  <a:lnTo>
                    <a:pt x="862" y="579"/>
                  </a:lnTo>
                  <a:lnTo>
                    <a:pt x="870" y="579"/>
                  </a:lnTo>
                  <a:lnTo>
                    <a:pt x="870" y="579"/>
                  </a:lnTo>
                  <a:lnTo>
                    <a:pt x="878" y="587"/>
                  </a:lnTo>
                  <a:lnTo>
                    <a:pt x="878" y="587"/>
                  </a:lnTo>
                  <a:lnTo>
                    <a:pt x="886" y="587"/>
                  </a:lnTo>
                  <a:lnTo>
                    <a:pt x="886" y="587"/>
                  </a:lnTo>
                  <a:lnTo>
                    <a:pt x="894" y="587"/>
                  </a:lnTo>
                  <a:lnTo>
                    <a:pt x="894" y="587"/>
                  </a:lnTo>
                  <a:lnTo>
                    <a:pt x="902" y="587"/>
                  </a:lnTo>
                  <a:lnTo>
                    <a:pt x="902" y="587"/>
                  </a:lnTo>
                  <a:lnTo>
                    <a:pt x="910" y="595"/>
                  </a:lnTo>
                  <a:lnTo>
                    <a:pt x="910" y="595"/>
                  </a:lnTo>
                  <a:lnTo>
                    <a:pt x="918" y="595"/>
                  </a:lnTo>
                  <a:lnTo>
                    <a:pt x="918" y="595"/>
                  </a:lnTo>
                  <a:lnTo>
                    <a:pt x="926" y="595"/>
                  </a:lnTo>
                  <a:lnTo>
                    <a:pt x="926" y="595"/>
                  </a:lnTo>
                  <a:lnTo>
                    <a:pt x="935" y="595"/>
                  </a:lnTo>
                  <a:lnTo>
                    <a:pt x="935" y="595"/>
                  </a:lnTo>
                  <a:lnTo>
                    <a:pt x="943" y="595"/>
                  </a:lnTo>
                  <a:lnTo>
                    <a:pt x="943" y="595"/>
                  </a:lnTo>
                  <a:lnTo>
                    <a:pt x="951" y="595"/>
                  </a:lnTo>
                  <a:lnTo>
                    <a:pt x="951" y="603"/>
                  </a:lnTo>
                  <a:lnTo>
                    <a:pt x="959" y="603"/>
                  </a:lnTo>
                  <a:lnTo>
                    <a:pt x="959" y="603"/>
                  </a:lnTo>
                  <a:lnTo>
                    <a:pt x="967" y="603"/>
                  </a:lnTo>
                  <a:lnTo>
                    <a:pt x="967" y="603"/>
                  </a:lnTo>
                  <a:lnTo>
                    <a:pt x="975" y="603"/>
                  </a:lnTo>
                  <a:lnTo>
                    <a:pt x="975" y="603"/>
                  </a:lnTo>
                  <a:lnTo>
                    <a:pt x="983" y="603"/>
                  </a:lnTo>
                  <a:lnTo>
                    <a:pt x="983" y="603"/>
                  </a:lnTo>
                  <a:lnTo>
                    <a:pt x="991" y="603"/>
                  </a:lnTo>
                  <a:lnTo>
                    <a:pt x="991" y="603"/>
                  </a:lnTo>
                  <a:lnTo>
                    <a:pt x="999" y="603"/>
                  </a:lnTo>
                  <a:lnTo>
                    <a:pt x="999" y="603"/>
                  </a:lnTo>
                  <a:lnTo>
                    <a:pt x="1007" y="603"/>
                  </a:lnTo>
                  <a:lnTo>
                    <a:pt x="1007" y="603"/>
                  </a:lnTo>
                  <a:lnTo>
                    <a:pt x="1007" y="603"/>
                  </a:lnTo>
                  <a:lnTo>
                    <a:pt x="1015" y="611"/>
                  </a:lnTo>
                  <a:lnTo>
                    <a:pt x="1015" y="611"/>
                  </a:lnTo>
                  <a:lnTo>
                    <a:pt x="1023" y="611"/>
                  </a:lnTo>
                  <a:lnTo>
                    <a:pt x="1023" y="611"/>
                  </a:lnTo>
                  <a:lnTo>
                    <a:pt x="1031" y="611"/>
                  </a:lnTo>
                  <a:lnTo>
                    <a:pt x="1031" y="611"/>
                  </a:lnTo>
                  <a:lnTo>
                    <a:pt x="1039" y="611"/>
                  </a:lnTo>
                  <a:lnTo>
                    <a:pt x="1039" y="611"/>
                  </a:lnTo>
                  <a:lnTo>
                    <a:pt x="1047" y="611"/>
                  </a:lnTo>
                  <a:lnTo>
                    <a:pt x="1047" y="611"/>
                  </a:lnTo>
                  <a:lnTo>
                    <a:pt x="1055" y="611"/>
                  </a:lnTo>
                  <a:lnTo>
                    <a:pt x="1055" y="611"/>
                  </a:lnTo>
                  <a:lnTo>
                    <a:pt x="1063" y="611"/>
                  </a:lnTo>
                  <a:lnTo>
                    <a:pt x="1063" y="611"/>
                  </a:lnTo>
                  <a:lnTo>
                    <a:pt x="1071" y="611"/>
                  </a:lnTo>
                  <a:lnTo>
                    <a:pt x="1071" y="611"/>
                  </a:lnTo>
                  <a:lnTo>
                    <a:pt x="1079" y="611"/>
                  </a:lnTo>
                  <a:lnTo>
                    <a:pt x="1079" y="611"/>
                  </a:lnTo>
                  <a:lnTo>
                    <a:pt x="1088" y="611"/>
                  </a:lnTo>
                  <a:lnTo>
                    <a:pt x="1088" y="611"/>
                  </a:lnTo>
                  <a:lnTo>
                    <a:pt x="1096" y="611"/>
                  </a:lnTo>
                  <a:lnTo>
                    <a:pt x="1096" y="611"/>
                  </a:lnTo>
                  <a:lnTo>
                    <a:pt x="1104" y="611"/>
                  </a:lnTo>
                  <a:lnTo>
                    <a:pt x="1104" y="611"/>
                  </a:lnTo>
                  <a:lnTo>
                    <a:pt x="1112" y="611"/>
                  </a:lnTo>
                  <a:lnTo>
                    <a:pt x="1112" y="611"/>
                  </a:lnTo>
                  <a:lnTo>
                    <a:pt x="1120" y="611"/>
                  </a:lnTo>
                  <a:lnTo>
                    <a:pt x="1120" y="611"/>
                  </a:lnTo>
                  <a:lnTo>
                    <a:pt x="1128" y="611"/>
                  </a:lnTo>
                  <a:lnTo>
                    <a:pt x="1128" y="611"/>
                  </a:lnTo>
                  <a:lnTo>
                    <a:pt x="1136" y="611"/>
                  </a:lnTo>
                  <a:lnTo>
                    <a:pt x="1136" y="611"/>
                  </a:lnTo>
                  <a:lnTo>
                    <a:pt x="1144" y="611"/>
                  </a:lnTo>
                  <a:lnTo>
                    <a:pt x="1144" y="611"/>
                  </a:lnTo>
                  <a:lnTo>
                    <a:pt x="1152" y="611"/>
                  </a:lnTo>
                  <a:lnTo>
                    <a:pt x="1152" y="619"/>
                  </a:lnTo>
                  <a:lnTo>
                    <a:pt x="1160" y="619"/>
                  </a:lnTo>
                  <a:lnTo>
                    <a:pt x="1160" y="619"/>
                  </a:lnTo>
                  <a:lnTo>
                    <a:pt x="1168" y="619"/>
                  </a:lnTo>
                  <a:lnTo>
                    <a:pt x="1168" y="619"/>
                  </a:lnTo>
                  <a:lnTo>
                    <a:pt x="1176" y="619"/>
                  </a:lnTo>
                  <a:lnTo>
                    <a:pt x="1176" y="619"/>
                  </a:lnTo>
                  <a:lnTo>
                    <a:pt x="1184" y="619"/>
                  </a:lnTo>
                  <a:lnTo>
                    <a:pt x="1184" y="619"/>
                  </a:lnTo>
                  <a:lnTo>
                    <a:pt x="1192" y="619"/>
                  </a:lnTo>
                  <a:lnTo>
                    <a:pt x="1192" y="619"/>
                  </a:lnTo>
                  <a:lnTo>
                    <a:pt x="1200" y="619"/>
                  </a:lnTo>
                  <a:lnTo>
                    <a:pt x="1200" y="619"/>
                  </a:lnTo>
                  <a:lnTo>
                    <a:pt x="1208" y="619"/>
                  </a:lnTo>
                  <a:lnTo>
                    <a:pt x="1208" y="619"/>
                  </a:lnTo>
                  <a:lnTo>
                    <a:pt x="1216" y="619"/>
                  </a:lnTo>
                  <a:lnTo>
                    <a:pt x="1216" y="619"/>
                  </a:lnTo>
                  <a:lnTo>
                    <a:pt x="1224" y="619"/>
                  </a:lnTo>
                  <a:lnTo>
                    <a:pt x="1224" y="619"/>
                  </a:lnTo>
                  <a:lnTo>
                    <a:pt x="1232" y="619"/>
                  </a:lnTo>
                  <a:lnTo>
                    <a:pt x="1232" y="619"/>
                  </a:lnTo>
                  <a:lnTo>
                    <a:pt x="1241" y="619"/>
                  </a:lnTo>
                  <a:lnTo>
                    <a:pt x="1241" y="619"/>
                  </a:lnTo>
                  <a:lnTo>
                    <a:pt x="1249" y="619"/>
                  </a:lnTo>
                  <a:lnTo>
                    <a:pt x="1249" y="619"/>
                  </a:lnTo>
                  <a:lnTo>
                    <a:pt x="1257" y="619"/>
                  </a:lnTo>
                  <a:lnTo>
                    <a:pt x="1257" y="619"/>
                  </a:lnTo>
                  <a:lnTo>
                    <a:pt x="1265" y="619"/>
                  </a:lnTo>
                  <a:lnTo>
                    <a:pt x="1265" y="619"/>
                  </a:lnTo>
                  <a:lnTo>
                    <a:pt x="1273" y="619"/>
                  </a:lnTo>
                  <a:lnTo>
                    <a:pt x="1273" y="619"/>
                  </a:lnTo>
                  <a:lnTo>
                    <a:pt x="1281" y="619"/>
                  </a:lnTo>
                  <a:lnTo>
                    <a:pt x="1281" y="619"/>
                  </a:lnTo>
                  <a:lnTo>
                    <a:pt x="1289" y="619"/>
                  </a:lnTo>
                  <a:lnTo>
                    <a:pt x="1289" y="619"/>
                  </a:lnTo>
                  <a:lnTo>
                    <a:pt x="1297" y="619"/>
                  </a:lnTo>
                  <a:lnTo>
                    <a:pt x="1297" y="619"/>
                  </a:lnTo>
                  <a:lnTo>
                    <a:pt x="1305" y="619"/>
                  </a:lnTo>
                  <a:lnTo>
                    <a:pt x="1305" y="619"/>
                  </a:lnTo>
                  <a:lnTo>
                    <a:pt x="1313" y="619"/>
                  </a:lnTo>
                  <a:lnTo>
                    <a:pt x="1313" y="619"/>
                  </a:lnTo>
                  <a:lnTo>
                    <a:pt x="1321" y="619"/>
                  </a:lnTo>
                  <a:lnTo>
                    <a:pt x="1321" y="619"/>
                  </a:lnTo>
                  <a:lnTo>
                    <a:pt x="1329" y="619"/>
                  </a:lnTo>
                  <a:lnTo>
                    <a:pt x="1329" y="619"/>
                  </a:lnTo>
                  <a:lnTo>
                    <a:pt x="1337" y="619"/>
                  </a:lnTo>
                  <a:lnTo>
                    <a:pt x="1337" y="619"/>
                  </a:lnTo>
                  <a:lnTo>
                    <a:pt x="1345" y="619"/>
                  </a:lnTo>
                  <a:lnTo>
                    <a:pt x="1345" y="619"/>
                  </a:lnTo>
                  <a:lnTo>
                    <a:pt x="1353" y="619"/>
                  </a:lnTo>
                  <a:lnTo>
                    <a:pt x="1353" y="619"/>
                  </a:lnTo>
                  <a:lnTo>
                    <a:pt x="1361" y="619"/>
                  </a:lnTo>
                  <a:lnTo>
                    <a:pt x="1361" y="619"/>
                  </a:lnTo>
                  <a:lnTo>
                    <a:pt x="1369" y="619"/>
                  </a:lnTo>
                  <a:lnTo>
                    <a:pt x="1369" y="619"/>
                  </a:lnTo>
                  <a:lnTo>
                    <a:pt x="1377" y="619"/>
                  </a:lnTo>
                  <a:lnTo>
                    <a:pt x="1377" y="619"/>
                  </a:lnTo>
                  <a:lnTo>
                    <a:pt x="1385" y="619"/>
                  </a:lnTo>
                  <a:lnTo>
                    <a:pt x="1385" y="619"/>
                  </a:lnTo>
                  <a:lnTo>
                    <a:pt x="1394" y="619"/>
                  </a:lnTo>
                  <a:lnTo>
                    <a:pt x="1394" y="619"/>
                  </a:lnTo>
                  <a:lnTo>
                    <a:pt x="1402" y="619"/>
                  </a:lnTo>
                  <a:lnTo>
                    <a:pt x="1402" y="619"/>
                  </a:lnTo>
                  <a:lnTo>
                    <a:pt x="1410" y="619"/>
                  </a:lnTo>
                  <a:lnTo>
                    <a:pt x="1410" y="619"/>
                  </a:lnTo>
                  <a:lnTo>
                    <a:pt x="1418" y="619"/>
                  </a:lnTo>
                  <a:lnTo>
                    <a:pt x="1418" y="619"/>
                  </a:lnTo>
                  <a:lnTo>
                    <a:pt x="1426" y="619"/>
                  </a:lnTo>
                  <a:lnTo>
                    <a:pt x="1426" y="619"/>
                  </a:lnTo>
                  <a:lnTo>
                    <a:pt x="1434" y="619"/>
                  </a:lnTo>
                  <a:lnTo>
                    <a:pt x="1434" y="619"/>
                  </a:lnTo>
                  <a:lnTo>
                    <a:pt x="1442" y="619"/>
                  </a:lnTo>
                  <a:lnTo>
                    <a:pt x="1442" y="619"/>
                  </a:lnTo>
                  <a:lnTo>
                    <a:pt x="1450" y="619"/>
                  </a:lnTo>
                  <a:lnTo>
                    <a:pt x="1450" y="619"/>
                  </a:lnTo>
                  <a:lnTo>
                    <a:pt x="1458" y="619"/>
                  </a:lnTo>
                  <a:lnTo>
                    <a:pt x="1458" y="619"/>
                  </a:lnTo>
                  <a:lnTo>
                    <a:pt x="1466" y="619"/>
                  </a:lnTo>
                  <a:lnTo>
                    <a:pt x="1466" y="619"/>
                  </a:lnTo>
                  <a:lnTo>
                    <a:pt x="1474" y="619"/>
                  </a:lnTo>
                  <a:lnTo>
                    <a:pt x="1474" y="619"/>
                  </a:lnTo>
                  <a:lnTo>
                    <a:pt x="1482" y="619"/>
                  </a:lnTo>
                  <a:lnTo>
                    <a:pt x="1482" y="619"/>
                  </a:lnTo>
                  <a:lnTo>
                    <a:pt x="1490" y="619"/>
                  </a:lnTo>
                  <a:lnTo>
                    <a:pt x="1490" y="619"/>
                  </a:lnTo>
                  <a:lnTo>
                    <a:pt x="1498" y="619"/>
                  </a:lnTo>
                  <a:lnTo>
                    <a:pt x="1498" y="619"/>
                  </a:lnTo>
                  <a:lnTo>
                    <a:pt x="1506" y="619"/>
                  </a:lnTo>
                  <a:lnTo>
                    <a:pt x="1506" y="619"/>
                  </a:lnTo>
                  <a:lnTo>
                    <a:pt x="1514" y="619"/>
                  </a:lnTo>
                  <a:lnTo>
                    <a:pt x="1514" y="619"/>
                  </a:lnTo>
                  <a:lnTo>
                    <a:pt x="1522" y="619"/>
                  </a:lnTo>
                  <a:lnTo>
                    <a:pt x="1522" y="619"/>
                  </a:lnTo>
                  <a:lnTo>
                    <a:pt x="1530" y="619"/>
                  </a:lnTo>
                  <a:lnTo>
                    <a:pt x="1530" y="619"/>
                  </a:lnTo>
                  <a:lnTo>
                    <a:pt x="1538" y="619"/>
                  </a:lnTo>
                  <a:lnTo>
                    <a:pt x="1538" y="619"/>
                  </a:lnTo>
                  <a:lnTo>
                    <a:pt x="1547" y="619"/>
                  </a:lnTo>
                  <a:lnTo>
                    <a:pt x="1547" y="619"/>
                  </a:lnTo>
                  <a:lnTo>
                    <a:pt x="1555" y="619"/>
                  </a:lnTo>
                  <a:lnTo>
                    <a:pt x="1555" y="619"/>
                  </a:lnTo>
                  <a:lnTo>
                    <a:pt x="1563" y="619"/>
                  </a:lnTo>
                  <a:lnTo>
                    <a:pt x="1563" y="619"/>
                  </a:lnTo>
                  <a:lnTo>
                    <a:pt x="1571" y="619"/>
                  </a:lnTo>
                  <a:lnTo>
                    <a:pt x="1571" y="619"/>
                  </a:lnTo>
                  <a:lnTo>
                    <a:pt x="1579" y="619"/>
                  </a:lnTo>
                  <a:lnTo>
                    <a:pt x="1579" y="619"/>
                  </a:lnTo>
                  <a:lnTo>
                    <a:pt x="1587" y="619"/>
                  </a:lnTo>
                  <a:lnTo>
                    <a:pt x="1587" y="619"/>
                  </a:lnTo>
                  <a:lnTo>
                    <a:pt x="1595" y="619"/>
                  </a:lnTo>
                  <a:lnTo>
                    <a:pt x="1595" y="619"/>
                  </a:lnTo>
                  <a:lnTo>
                    <a:pt x="1603" y="619"/>
                  </a:lnTo>
                  <a:lnTo>
                    <a:pt x="1603" y="619"/>
                  </a:lnTo>
                  <a:lnTo>
                    <a:pt x="1611" y="619"/>
                  </a:lnTo>
                  <a:lnTo>
                    <a:pt x="1611" y="619"/>
                  </a:lnTo>
                  <a:lnTo>
                    <a:pt x="1619" y="619"/>
                  </a:lnTo>
                  <a:lnTo>
                    <a:pt x="1619" y="619"/>
                  </a:lnTo>
                  <a:lnTo>
                    <a:pt x="1627" y="619"/>
                  </a:lnTo>
                  <a:lnTo>
                    <a:pt x="1627" y="619"/>
                  </a:lnTo>
                  <a:lnTo>
                    <a:pt x="1635" y="619"/>
                  </a:lnTo>
                  <a:lnTo>
                    <a:pt x="1635" y="619"/>
                  </a:lnTo>
                  <a:lnTo>
                    <a:pt x="1643" y="619"/>
                  </a:lnTo>
                  <a:lnTo>
                    <a:pt x="1643" y="619"/>
                  </a:lnTo>
                  <a:lnTo>
                    <a:pt x="1651" y="619"/>
                  </a:lnTo>
                  <a:lnTo>
                    <a:pt x="1651" y="619"/>
                  </a:lnTo>
                  <a:lnTo>
                    <a:pt x="1659" y="619"/>
                  </a:lnTo>
                  <a:lnTo>
                    <a:pt x="1659" y="619"/>
                  </a:lnTo>
                  <a:lnTo>
                    <a:pt x="1667" y="619"/>
                  </a:lnTo>
                  <a:lnTo>
                    <a:pt x="1667" y="619"/>
                  </a:lnTo>
                  <a:lnTo>
                    <a:pt x="1675" y="619"/>
                  </a:lnTo>
                  <a:lnTo>
                    <a:pt x="1675" y="619"/>
                  </a:lnTo>
                  <a:lnTo>
                    <a:pt x="1683" y="619"/>
                  </a:lnTo>
                  <a:lnTo>
                    <a:pt x="1683" y="619"/>
                  </a:lnTo>
                  <a:lnTo>
                    <a:pt x="1691" y="619"/>
                  </a:lnTo>
                  <a:lnTo>
                    <a:pt x="1691" y="619"/>
                  </a:lnTo>
                  <a:lnTo>
                    <a:pt x="1700" y="619"/>
                  </a:lnTo>
                  <a:lnTo>
                    <a:pt x="1700" y="619"/>
                  </a:lnTo>
                  <a:lnTo>
                    <a:pt x="1708" y="619"/>
                  </a:lnTo>
                  <a:lnTo>
                    <a:pt x="1708" y="619"/>
                  </a:lnTo>
                  <a:lnTo>
                    <a:pt x="1716" y="619"/>
                  </a:lnTo>
                  <a:lnTo>
                    <a:pt x="1716" y="619"/>
                  </a:lnTo>
                  <a:lnTo>
                    <a:pt x="1724" y="619"/>
                  </a:lnTo>
                  <a:lnTo>
                    <a:pt x="1724" y="619"/>
                  </a:lnTo>
                  <a:lnTo>
                    <a:pt x="1732" y="619"/>
                  </a:lnTo>
                  <a:lnTo>
                    <a:pt x="1732" y="619"/>
                  </a:lnTo>
                  <a:lnTo>
                    <a:pt x="1740" y="619"/>
                  </a:lnTo>
                  <a:lnTo>
                    <a:pt x="1740" y="619"/>
                  </a:lnTo>
                  <a:lnTo>
                    <a:pt x="1748" y="619"/>
                  </a:lnTo>
                  <a:lnTo>
                    <a:pt x="1748" y="619"/>
                  </a:lnTo>
                  <a:lnTo>
                    <a:pt x="1756" y="619"/>
                  </a:lnTo>
                  <a:lnTo>
                    <a:pt x="1756" y="619"/>
                  </a:lnTo>
                  <a:lnTo>
                    <a:pt x="1764" y="619"/>
                  </a:lnTo>
                  <a:lnTo>
                    <a:pt x="1764" y="619"/>
                  </a:lnTo>
                  <a:lnTo>
                    <a:pt x="1772" y="619"/>
                  </a:lnTo>
                  <a:lnTo>
                    <a:pt x="1772" y="619"/>
                  </a:lnTo>
                  <a:lnTo>
                    <a:pt x="1780" y="619"/>
                  </a:lnTo>
                  <a:lnTo>
                    <a:pt x="1780" y="619"/>
                  </a:lnTo>
                  <a:lnTo>
                    <a:pt x="1788" y="619"/>
                  </a:lnTo>
                  <a:lnTo>
                    <a:pt x="1788" y="619"/>
                  </a:lnTo>
                  <a:lnTo>
                    <a:pt x="1796" y="619"/>
                  </a:lnTo>
                  <a:lnTo>
                    <a:pt x="1796" y="619"/>
                  </a:lnTo>
                  <a:lnTo>
                    <a:pt x="1804" y="619"/>
                  </a:lnTo>
                  <a:lnTo>
                    <a:pt x="1804" y="619"/>
                  </a:lnTo>
                  <a:lnTo>
                    <a:pt x="1812" y="619"/>
                  </a:lnTo>
                  <a:lnTo>
                    <a:pt x="1812" y="619"/>
                  </a:lnTo>
                  <a:lnTo>
                    <a:pt x="1820" y="619"/>
                  </a:lnTo>
                  <a:lnTo>
                    <a:pt x="1820" y="619"/>
                  </a:lnTo>
                  <a:lnTo>
                    <a:pt x="1828" y="619"/>
                  </a:lnTo>
                  <a:lnTo>
                    <a:pt x="1828" y="619"/>
                  </a:lnTo>
                  <a:lnTo>
                    <a:pt x="1836" y="619"/>
                  </a:lnTo>
                  <a:lnTo>
                    <a:pt x="1836" y="619"/>
                  </a:lnTo>
                  <a:lnTo>
                    <a:pt x="1844" y="619"/>
                  </a:lnTo>
                  <a:lnTo>
                    <a:pt x="1844" y="619"/>
                  </a:lnTo>
                  <a:lnTo>
                    <a:pt x="1853" y="619"/>
                  </a:lnTo>
                  <a:lnTo>
                    <a:pt x="1853" y="619"/>
                  </a:lnTo>
                  <a:lnTo>
                    <a:pt x="1861" y="619"/>
                  </a:lnTo>
                  <a:lnTo>
                    <a:pt x="1861" y="619"/>
                  </a:lnTo>
                  <a:lnTo>
                    <a:pt x="1869" y="619"/>
                  </a:lnTo>
                  <a:lnTo>
                    <a:pt x="1869" y="619"/>
                  </a:lnTo>
                  <a:lnTo>
                    <a:pt x="1877" y="619"/>
                  </a:lnTo>
                  <a:lnTo>
                    <a:pt x="1877" y="619"/>
                  </a:lnTo>
                  <a:lnTo>
                    <a:pt x="1885" y="619"/>
                  </a:lnTo>
                  <a:lnTo>
                    <a:pt x="1885" y="619"/>
                  </a:lnTo>
                  <a:lnTo>
                    <a:pt x="1893" y="619"/>
                  </a:lnTo>
                  <a:lnTo>
                    <a:pt x="1893" y="619"/>
                  </a:lnTo>
                  <a:lnTo>
                    <a:pt x="1901" y="619"/>
                  </a:lnTo>
                  <a:lnTo>
                    <a:pt x="1901" y="619"/>
                  </a:lnTo>
                  <a:lnTo>
                    <a:pt x="1909" y="619"/>
                  </a:lnTo>
                  <a:lnTo>
                    <a:pt x="1909" y="619"/>
                  </a:lnTo>
                  <a:lnTo>
                    <a:pt x="1917" y="619"/>
                  </a:lnTo>
                  <a:lnTo>
                    <a:pt x="1917" y="619"/>
                  </a:lnTo>
                  <a:lnTo>
                    <a:pt x="1925" y="619"/>
                  </a:lnTo>
                  <a:lnTo>
                    <a:pt x="1925" y="619"/>
                  </a:lnTo>
                  <a:lnTo>
                    <a:pt x="1933" y="619"/>
                  </a:lnTo>
                  <a:lnTo>
                    <a:pt x="1933" y="619"/>
                  </a:lnTo>
                  <a:lnTo>
                    <a:pt x="1941" y="619"/>
                  </a:lnTo>
                  <a:lnTo>
                    <a:pt x="1941" y="619"/>
                  </a:lnTo>
                  <a:lnTo>
                    <a:pt x="1949" y="619"/>
                  </a:lnTo>
                  <a:lnTo>
                    <a:pt x="1949" y="619"/>
                  </a:lnTo>
                  <a:lnTo>
                    <a:pt x="1957" y="619"/>
                  </a:lnTo>
                  <a:lnTo>
                    <a:pt x="1957" y="619"/>
                  </a:lnTo>
                  <a:lnTo>
                    <a:pt x="1965" y="619"/>
                  </a:lnTo>
                  <a:lnTo>
                    <a:pt x="1965" y="619"/>
                  </a:lnTo>
                  <a:lnTo>
                    <a:pt x="1973" y="619"/>
                  </a:lnTo>
                  <a:lnTo>
                    <a:pt x="1973" y="619"/>
                  </a:lnTo>
                  <a:lnTo>
                    <a:pt x="1981" y="619"/>
                  </a:lnTo>
                  <a:lnTo>
                    <a:pt x="1981" y="619"/>
                  </a:lnTo>
                  <a:lnTo>
                    <a:pt x="1989" y="619"/>
                  </a:lnTo>
                  <a:lnTo>
                    <a:pt x="1989" y="619"/>
                  </a:lnTo>
                  <a:lnTo>
                    <a:pt x="1997" y="619"/>
                  </a:lnTo>
                  <a:lnTo>
                    <a:pt x="1997" y="619"/>
                  </a:lnTo>
                  <a:lnTo>
                    <a:pt x="2006" y="619"/>
                  </a:lnTo>
                  <a:lnTo>
                    <a:pt x="2006" y="619"/>
                  </a:lnTo>
                  <a:lnTo>
                    <a:pt x="2014" y="619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>
              <a:off x="2793" y="2379"/>
              <a:ext cx="210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5" name="Rectangle 41"/>
            <p:cNvSpPr>
              <a:spLocks noChangeArrowheads="1"/>
            </p:cNvSpPr>
            <p:nvPr/>
          </p:nvSpPr>
          <p:spPr bwMode="auto">
            <a:xfrm>
              <a:off x="3107" y="2314"/>
              <a:ext cx="4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Chi(10)</a:t>
              </a:r>
              <a:endParaRPr lang="en-US"/>
            </a:p>
          </p:txBody>
        </p:sp>
      </p:grpSp>
      <p:grpSp>
        <p:nvGrpSpPr>
          <p:cNvPr id="170029" name="Group 45"/>
          <p:cNvGrpSpPr>
            <a:grpSpLocks/>
          </p:cNvGrpSpPr>
          <p:nvPr/>
        </p:nvGrpSpPr>
        <p:grpSpPr bwMode="auto">
          <a:xfrm>
            <a:off x="2554288" y="3903663"/>
            <a:ext cx="3197225" cy="1812925"/>
            <a:chOff x="1609" y="2459"/>
            <a:chExt cx="2014" cy="1142"/>
          </a:xfrm>
        </p:grpSpPr>
        <p:sp>
          <p:nvSpPr>
            <p:cNvPr id="170019" name="Freeform 35"/>
            <p:cNvSpPr>
              <a:spLocks/>
            </p:cNvSpPr>
            <p:nvPr/>
          </p:nvSpPr>
          <p:spPr bwMode="auto">
            <a:xfrm>
              <a:off x="1609" y="3183"/>
              <a:ext cx="2014" cy="418"/>
            </a:xfrm>
            <a:custGeom>
              <a:avLst/>
              <a:gdLst/>
              <a:ahLst/>
              <a:cxnLst>
                <a:cxn ang="0">
                  <a:pos x="33" y="418"/>
                </a:cxn>
                <a:cxn ang="0">
                  <a:pos x="65" y="418"/>
                </a:cxn>
                <a:cxn ang="0">
                  <a:pos x="97" y="418"/>
                </a:cxn>
                <a:cxn ang="0">
                  <a:pos x="129" y="418"/>
                </a:cxn>
                <a:cxn ang="0">
                  <a:pos x="161" y="418"/>
                </a:cxn>
                <a:cxn ang="0">
                  <a:pos x="194" y="418"/>
                </a:cxn>
                <a:cxn ang="0">
                  <a:pos x="226" y="410"/>
                </a:cxn>
                <a:cxn ang="0">
                  <a:pos x="258" y="402"/>
                </a:cxn>
                <a:cxn ang="0">
                  <a:pos x="290" y="394"/>
                </a:cxn>
                <a:cxn ang="0">
                  <a:pos x="323" y="378"/>
                </a:cxn>
                <a:cxn ang="0">
                  <a:pos x="355" y="354"/>
                </a:cxn>
                <a:cxn ang="0">
                  <a:pos x="387" y="322"/>
                </a:cxn>
                <a:cxn ang="0">
                  <a:pos x="419" y="290"/>
                </a:cxn>
                <a:cxn ang="0">
                  <a:pos x="451" y="249"/>
                </a:cxn>
                <a:cxn ang="0">
                  <a:pos x="484" y="209"/>
                </a:cxn>
                <a:cxn ang="0">
                  <a:pos x="516" y="161"/>
                </a:cxn>
                <a:cxn ang="0">
                  <a:pos x="548" y="121"/>
                </a:cxn>
                <a:cxn ang="0">
                  <a:pos x="580" y="80"/>
                </a:cxn>
                <a:cxn ang="0">
                  <a:pos x="612" y="56"/>
                </a:cxn>
                <a:cxn ang="0">
                  <a:pos x="645" y="32"/>
                </a:cxn>
                <a:cxn ang="0">
                  <a:pos x="677" y="8"/>
                </a:cxn>
                <a:cxn ang="0">
                  <a:pos x="709" y="0"/>
                </a:cxn>
                <a:cxn ang="0">
                  <a:pos x="741" y="0"/>
                </a:cxn>
                <a:cxn ang="0">
                  <a:pos x="773" y="8"/>
                </a:cxn>
                <a:cxn ang="0">
                  <a:pos x="806" y="24"/>
                </a:cxn>
                <a:cxn ang="0">
                  <a:pos x="838" y="40"/>
                </a:cxn>
                <a:cxn ang="0">
                  <a:pos x="870" y="56"/>
                </a:cxn>
                <a:cxn ang="0">
                  <a:pos x="902" y="88"/>
                </a:cxn>
                <a:cxn ang="0">
                  <a:pos x="935" y="113"/>
                </a:cxn>
                <a:cxn ang="0">
                  <a:pos x="967" y="137"/>
                </a:cxn>
                <a:cxn ang="0">
                  <a:pos x="999" y="169"/>
                </a:cxn>
                <a:cxn ang="0">
                  <a:pos x="1023" y="193"/>
                </a:cxn>
                <a:cxn ang="0">
                  <a:pos x="1055" y="217"/>
                </a:cxn>
                <a:cxn ang="0">
                  <a:pos x="1088" y="241"/>
                </a:cxn>
                <a:cxn ang="0">
                  <a:pos x="1120" y="265"/>
                </a:cxn>
                <a:cxn ang="0">
                  <a:pos x="1152" y="290"/>
                </a:cxn>
                <a:cxn ang="0">
                  <a:pos x="1184" y="306"/>
                </a:cxn>
                <a:cxn ang="0">
                  <a:pos x="1216" y="322"/>
                </a:cxn>
                <a:cxn ang="0">
                  <a:pos x="1249" y="338"/>
                </a:cxn>
                <a:cxn ang="0">
                  <a:pos x="1281" y="346"/>
                </a:cxn>
                <a:cxn ang="0">
                  <a:pos x="1313" y="362"/>
                </a:cxn>
                <a:cxn ang="0">
                  <a:pos x="1345" y="370"/>
                </a:cxn>
                <a:cxn ang="0">
                  <a:pos x="1377" y="378"/>
                </a:cxn>
                <a:cxn ang="0">
                  <a:pos x="1410" y="386"/>
                </a:cxn>
                <a:cxn ang="0">
                  <a:pos x="1442" y="394"/>
                </a:cxn>
                <a:cxn ang="0">
                  <a:pos x="1474" y="394"/>
                </a:cxn>
                <a:cxn ang="0">
                  <a:pos x="1506" y="402"/>
                </a:cxn>
                <a:cxn ang="0">
                  <a:pos x="1538" y="402"/>
                </a:cxn>
                <a:cxn ang="0">
                  <a:pos x="1571" y="402"/>
                </a:cxn>
                <a:cxn ang="0">
                  <a:pos x="1603" y="410"/>
                </a:cxn>
                <a:cxn ang="0">
                  <a:pos x="1635" y="410"/>
                </a:cxn>
                <a:cxn ang="0">
                  <a:pos x="1667" y="410"/>
                </a:cxn>
                <a:cxn ang="0">
                  <a:pos x="1700" y="410"/>
                </a:cxn>
                <a:cxn ang="0">
                  <a:pos x="1732" y="410"/>
                </a:cxn>
                <a:cxn ang="0">
                  <a:pos x="1764" y="418"/>
                </a:cxn>
                <a:cxn ang="0">
                  <a:pos x="1796" y="418"/>
                </a:cxn>
                <a:cxn ang="0">
                  <a:pos x="1828" y="418"/>
                </a:cxn>
                <a:cxn ang="0">
                  <a:pos x="1861" y="418"/>
                </a:cxn>
                <a:cxn ang="0">
                  <a:pos x="1893" y="418"/>
                </a:cxn>
                <a:cxn ang="0">
                  <a:pos x="1925" y="418"/>
                </a:cxn>
                <a:cxn ang="0">
                  <a:pos x="1957" y="418"/>
                </a:cxn>
                <a:cxn ang="0">
                  <a:pos x="1989" y="418"/>
                </a:cxn>
              </a:cxnLst>
              <a:rect l="0" t="0" r="r" b="b"/>
              <a:pathLst>
                <a:path w="2014" h="418">
                  <a:moveTo>
                    <a:pt x="0" y="418"/>
                  </a:moveTo>
                  <a:lnTo>
                    <a:pt x="8" y="418"/>
                  </a:lnTo>
                  <a:lnTo>
                    <a:pt x="8" y="418"/>
                  </a:lnTo>
                  <a:lnTo>
                    <a:pt x="17" y="418"/>
                  </a:lnTo>
                  <a:lnTo>
                    <a:pt x="17" y="418"/>
                  </a:lnTo>
                  <a:lnTo>
                    <a:pt x="25" y="418"/>
                  </a:lnTo>
                  <a:lnTo>
                    <a:pt x="25" y="418"/>
                  </a:lnTo>
                  <a:lnTo>
                    <a:pt x="33" y="418"/>
                  </a:lnTo>
                  <a:lnTo>
                    <a:pt x="33" y="418"/>
                  </a:lnTo>
                  <a:lnTo>
                    <a:pt x="41" y="418"/>
                  </a:lnTo>
                  <a:lnTo>
                    <a:pt x="41" y="418"/>
                  </a:lnTo>
                  <a:lnTo>
                    <a:pt x="49" y="418"/>
                  </a:lnTo>
                  <a:lnTo>
                    <a:pt x="49" y="418"/>
                  </a:lnTo>
                  <a:lnTo>
                    <a:pt x="57" y="418"/>
                  </a:lnTo>
                  <a:lnTo>
                    <a:pt x="57" y="418"/>
                  </a:lnTo>
                  <a:lnTo>
                    <a:pt x="65" y="418"/>
                  </a:lnTo>
                  <a:lnTo>
                    <a:pt x="65" y="418"/>
                  </a:lnTo>
                  <a:lnTo>
                    <a:pt x="73" y="418"/>
                  </a:lnTo>
                  <a:lnTo>
                    <a:pt x="73" y="418"/>
                  </a:lnTo>
                  <a:lnTo>
                    <a:pt x="81" y="418"/>
                  </a:lnTo>
                  <a:lnTo>
                    <a:pt x="81" y="418"/>
                  </a:lnTo>
                  <a:lnTo>
                    <a:pt x="89" y="418"/>
                  </a:lnTo>
                  <a:lnTo>
                    <a:pt x="89" y="418"/>
                  </a:lnTo>
                  <a:lnTo>
                    <a:pt x="97" y="418"/>
                  </a:lnTo>
                  <a:lnTo>
                    <a:pt x="97" y="418"/>
                  </a:lnTo>
                  <a:lnTo>
                    <a:pt x="105" y="418"/>
                  </a:lnTo>
                  <a:lnTo>
                    <a:pt x="105" y="418"/>
                  </a:lnTo>
                  <a:lnTo>
                    <a:pt x="113" y="418"/>
                  </a:lnTo>
                  <a:lnTo>
                    <a:pt x="113" y="418"/>
                  </a:lnTo>
                  <a:lnTo>
                    <a:pt x="121" y="418"/>
                  </a:lnTo>
                  <a:lnTo>
                    <a:pt x="121" y="418"/>
                  </a:lnTo>
                  <a:lnTo>
                    <a:pt x="129" y="418"/>
                  </a:lnTo>
                  <a:lnTo>
                    <a:pt x="129" y="418"/>
                  </a:lnTo>
                  <a:lnTo>
                    <a:pt x="137" y="418"/>
                  </a:lnTo>
                  <a:lnTo>
                    <a:pt x="137" y="418"/>
                  </a:lnTo>
                  <a:lnTo>
                    <a:pt x="145" y="418"/>
                  </a:lnTo>
                  <a:lnTo>
                    <a:pt x="145" y="418"/>
                  </a:lnTo>
                  <a:lnTo>
                    <a:pt x="153" y="418"/>
                  </a:lnTo>
                  <a:lnTo>
                    <a:pt x="153" y="418"/>
                  </a:lnTo>
                  <a:lnTo>
                    <a:pt x="161" y="418"/>
                  </a:lnTo>
                  <a:lnTo>
                    <a:pt x="161" y="418"/>
                  </a:lnTo>
                  <a:lnTo>
                    <a:pt x="170" y="418"/>
                  </a:lnTo>
                  <a:lnTo>
                    <a:pt x="170" y="418"/>
                  </a:lnTo>
                  <a:lnTo>
                    <a:pt x="178" y="418"/>
                  </a:lnTo>
                  <a:lnTo>
                    <a:pt x="178" y="418"/>
                  </a:lnTo>
                  <a:lnTo>
                    <a:pt x="186" y="418"/>
                  </a:lnTo>
                  <a:lnTo>
                    <a:pt x="186" y="418"/>
                  </a:lnTo>
                  <a:lnTo>
                    <a:pt x="194" y="418"/>
                  </a:lnTo>
                  <a:lnTo>
                    <a:pt x="194" y="418"/>
                  </a:lnTo>
                  <a:lnTo>
                    <a:pt x="202" y="418"/>
                  </a:lnTo>
                  <a:lnTo>
                    <a:pt x="202" y="418"/>
                  </a:lnTo>
                  <a:lnTo>
                    <a:pt x="210" y="418"/>
                  </a:lnTo>
                  <a:lnTo>
                    <a:pt x="210" y="410"/>
                  </a:lnTo>
                  <a:lnTo>
                    <a:pt x="218" y="410"/>
                  </a:lnTo>
                  <a:lnTo>
                    <a:pt x="218" y="410"/>
                  </a:lnTo>
                  <a:lnTo>
                    <a:pt x="226" y="410"/>
                  </a:lnTo>
                  <a:lnTo>
                    <a:pt x="226" y="410"/>
                  </a:lnTo>
                  <a:lnTo>
                    <a:pt x="234" y="410"/>
                  </a:lnTo>
                  <a:lnTo>
                    <a:pt x="234" y="410"/>
                  </a:lnTo>
                  <a:lnTo>
                    <a:pt x="242" y="410"/>
                  </a:lnTo>
                  <a:lnTo>
                    <a:pt x="242" y="410"/>
                  </a:lnTo>
                  <a:lnTo>
                    <a:pt x="250" y="410"/>
                  </a:lnTo>
                  <a:lnTo>
                    <a:pt x="250" y="410"/>
                  </a:lnTo>
                  <a:lnTo>
                    <a:pt x="258" y="402"/>
                  </a:lnTo>
                  <a:lnTo>
                    <a:pt x="258" y="402"/>
                  </a:lnTo>
                  <a:lnTo>
                    <a:pt x="266" y="402"/>
                  </a:lnTo>
                  <a:lnTo>
                    <a:pt x="266" y="402"/>
                  </a:lnTo>
                  <a:lnTo>
                    <a:pt x="274" y="402"/>
                  </a:lnTo>
                  <a:lnTo>
                    <a:pt x="274" y="402"/>
                  </a:lnTo>
                  <a:lnTo>
                    <a:pt x="282" y="402"/>
                  </a:lnTo>
                  <a:lnTo>
                    <a:pt x="282" y="394"/>
                  </a:lnTo>
                  <a:lnTo>
                    <a:pt x="290" y="394"/>
                  </a:lnTo>
                  <a:lnTo>
                    <a:pt x="290" y="394"/>
                  </a:lnTo>
                  <a:lnTo>
                    <a:pt x="298" y="394"/>
                  </a:lnTo>
                  <a:lnTo>
                    <a:pt x="298" y="386"/>
                  </a:lnTo>
                  <a:lnTo>
                    <a:pt x="306" y="386"/>
                  </a:lnTo>
                  <a:lnTo>
                    <a:pt x="306" y="386"/>
                  </a:lnTo>
                  <a:lnTo>
                    <a:pt x="314" y="386"/>
                  </a:lnTo>
                  <a:lnTo>
                    <a:pt x="314" y="378"/>
                  </a:lnTo>
                  <a:lnTo>
                    <a:pt x="323" y="378"/>
                  </a:lnTo>
                  <a:lnTo>
                    <a:pt x="323" y="378"/>
                  </a:lnTo>
                  <a:lnTo>
                    <a:pt x="331" y="370"/>
                  </a:lnTo>
                  <a:lnTo>
                    <a:pt x="331" y="370"/>
                  </a:lnTo>
                  <a:lnTo>
                    <a:pt x="339" y="370"/>
                  </a:lnTo>
                  <a:lnTo>
                    <a:pt x="339" y="362"/>
                  </a:lnTo>
                  <a:lnTo>
                    <a:pt x="347" y="362"/>
                  </a:lnTo>
                  <a:lnTo>
                    <a:pt x="347" y="362"/>
                  </a:lnTo>
                  <a:lnTo>
                    <a:pt x="355" y="354"/>
                  </a:lnTo>
                  <a:lnTo>
                    <a:pt x="355" y="354"/>
                  </a:lnTo>
                  <a:lnTo>
                    <a:pt x="363" y="346"/>
                  </a:lnTo>
                  <a:lnTo>
                    <a:pt x="363" y="346"/>
                  </a:lnTo>
                  <a:lnTo>
                    <a:pt x="371" y="338"/>
                  </a:lnTo>
                  <a:lnTo>
                    <a:pt x="371" y="338"/>
                  </a:lnTo>
                  <a:lnTo>
                    <a:pt x="379" y="330"/>
                  </a:lnTo>
                  <a:lnTo>
                    <a:pt x="379" y="330"/>
                  </a:lnTo>
                  <a:lnTo>
                    <a:pt x="387" y="322"/>
                  </a:lnTo>
                  <a:lnTo>
                    <a:pt x="387" y="322"/>
                  </a:lnTo>
                  <a:lnTo>
                    <a:pt x="395" y="314"/>
                  </a:lnTo>
                  <a:lnTo>
                    <a:pt x="395" y="314"/>
                  </a:lnTo>
                  <a:lnTo>
                    <a:pt x="403" y="306"/>
                  </a:lnTo>
                  <a:lnTo>
                    <a:pt x="403" y="306"/>
                  </a:lnTo>
                  <a:lnTo>
                    <a:pt x="411" y="298"/>
                  </a:lnTo>
                  <a:lnTo>
                    <a:pt x="411" y="298"/>
                  </a:lnTo>
                  <a:lnTo>
                    <a:pt x="419" y="290"/>
                  </a:lnTo>
                  <a:lnTo>
                    <a:pt x="419" y="281"/>
                  </a:lnTo>
                  <a:lnTo>
                    <a:pt x="427" y="281"/>
                  </a:lnTo>
                  <a:lnTo>
                    <a:pt x="427" y="273"/>
                  </a:lnTo>
                  <a:lnTo>
                    <a:pt x="435" y="265"/>
                  </a:lnTo>
                  <a:lnTo>
                    <a:pt x="435" y="265"/>
                  </a:lnTo>
                  <a:lnTo>
                    <a:pt x="443" y="257"/>
                  </a:lnTo>
                  <a:lnTo>
                    <a:pt x="443" y="257"/>
                  </a:lnTo>
                  <a:lnTo>
                    <a:pt x="451" y="249"/>
                  </a:lnTo>
                  <a:lnTo>
                    <a:pt x="451" y="241"/>
                  </a:lnTo>
                  <a:lnTo>
                    <a:pt x="459" y="241"/>
                  </a:lnTo>
                  <a:lnTo>
                    <a:pt x="459" y="233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76" y="217"/>
                  </a:lnTo>
                  <a:lnTo>
                    <a:pt x="476" y="209"/>
                  </a:lnTo>
                  <a:lnTo>
                    <a:pt x="484" y="209"/>
                  </a:lnTo>
                  <a:lnTo>
                    <a:pt x="484" y="201"/>
                  </a:lnTo>
                  <a:lnTo>
                    <a:pt x="492" y="193"/>
                  </a:lnTo>
                  <a:lnTo>
                    <a:pt x="492" y="193"/>
                  </a:lnTo>
                  <a:lnTo>
                    <a:pt x="500" y="185"/>
                  </a:lnTo>
                  <a:lnTo>
                    <a:pt x="500" y="177"/>
                  </a:lnTo>
                  <a:lnTo>
                    <a:pt x="508" y="177"/>
                  </a:lnTo>
                  <a:lnTo>
                    <a:pt x="508" y="169"/>
                  </a:lnTo>
                  <a:lnTo>
                    <a:pt x="516" y="161"/>
                  </a:lnTo>
                  <a:lnTo>
                    <a:pt x="516" y="161"/>
                  </a:lnTo>
                  <a:lnTo>
                    <a:pt x="524" y="153"/>
                  </a:lnTo>
                  <a:lnTo>
                    <a:pt x="524" y="145"/>
                  </a:lnTo>
                  <a:lnTo>
                    <a:pt x="532" y="145"/>
                  </a:lnTo>
                  <a:lnTo>
                    <a:pt x="532" y="137"/>
                  </a:lnTo>
                  <a:lnTo>
                    <a:pt x="540" y="129"/>
                  </a:lnTo>
                  <a:lnTo>
                    <a:pt x="540" y="129"/>
                  </a:lnTo>
                  <a:lnTo>
                    <a:pt x="548" y="121"/>
                  </a:lnTo>
                  <a:lnTo>
                    <a:pt x="548" y="113"/>
                  </a:lnTo>
                  <a:lnTo>
                    <a:pt x="556" y="113"/>
                  </a:lnTo>
                  <a:lnTo>
                    <a:pt x="556" y="105"/>
                  </a:lnTo>
                  <a:lnTo>
                    <a:pt x="564" y="105"/>
                  </a:lnTo>
                  <a:lnTo>
                    <a:pt x="564" y="97"/>
                  </a:lnTo>
                  <a:lnTo>
                    <a:pt x="572" y="97"/>
                  </a:lnTo>
                  <a:lnTo>
                    <a:pt x="572" y="88"/>
                  </a:lnTo>
                  <a:lnTo>
                    <a:pt x="580" y="80"/>
                  </a:lnTo>
                  <a:lnTo>
                    <a:pt x="580" y="80"/>
                  </a:lnTo>
                  <a:lnTo>
                    <a:pt x="588" y="72"/>
                  </a:lnTo>
                  <a:lnTo>
                    <a:pt x="588" y="72"/>
                  </a:lnTo>
                  <a:lnTo>
                    <a:pt x="596" y="64"/>
                  </a:lnTo>
                  <a:lnTo>
                    <a:pt x="596" y="64"/>
                  </a:lnTo>
                  <a:lnTo>
                    <a:pt x="604" y="56"/>
                  </a:lnTo>
                  <a:lnTo>
                    <a:pt x="604" y="56"/>
                  </a:lnTo>
                  <a:lnTo>
                    <a:pt x="612" y="56"/>
                  </a:lnTo>
                  <a:lnTo>
                    <a:pt x="612" y="48"/>
                  </a:lnTo>
                  <a:lnTo>
                    <a:pt x="620" y="48"/>
                  </a:lnTo>
                  <a:lnTo>
                    <a:pt x="620" y="40"/>
                  </a:lnTo>
                  <a:lnTo>
                    <a:pt x="629" y="40"/>
                  </a:lnTo>
                  <a:lnTo>
                    <a:pt x="629" y="40"/>
                  </a:lnTo>
                  <a:lnTo>
                    <a:pt x="637" y="32"/>
                  </a:lnTo>
                  <a:lnTo>
                    <a:pt x="637" y="32"/>
                  </a:lnTo>
                  <a:lnTo>
                    <a:pt x="645" y="32"/>
                  </a:lnTo>
                  <a:lnTo>
                    <a:pt x="645" y="24"/>
                  </a:lnTo>
                  <a:lnTo>
                    <a:pt x="653" y="24"/>
                  </a:lnTo>
                  <a:lnTo>
                    <a:pt x="653" y="24"/>
                  </a:lnTo>
                  <a:lnTo>
                    <a:pt x="661" y="16"/>
                  </a:lnTo>
                  <a:lnTo>
                    <a:pt x="661" y="16"/>
                  </a:lnTo>
                  <a:lnTo>
                    <a:pt x="669" y="16"/>
                  </a:lnTo>
                  <a:lnTo>
                    <a:pt x="669" y="16"/>
                  </a:lnTo>
                  <a:lnTo>
                    <a:pt x="677" y="8"/>
                  </a:lnTo>
                  <a:lnTo>
                    <a:pt x="677" y="8"/>
                  </a:lnTo>
                  <a:lnTo>
                    <a:pt x="685" y="8"/>
                  </a:lnTo>
                  <a:lnTo>
                    <a:pt x="685" y="8"/>
                  </a:lnTo>
                  <a:lnTo>
                    <a:pt x="693" y="8"/>
                  </a:lnTo>
                  <a:lnTo>
                    <a:pt x="693" y="8"/>
                  </a:lnTo>
                  <a:lnTo>
                    <a:pt x="701" y="8"/>
                  </a:lnTo>
                  <a:lnTo>
                    <a:pt x="701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25" y="0"/>
                  </a:lnTo>
                  <a:lnTo>
                    <a:pt x="725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41" y="0"/>
                  </a:lnTo>
                  <a:lnTo>
                    <a:pt x="741" y="0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7" y="8"/>
                  </a:lnTo>
                  <a:lnTo>
                    <a:pt x="757" y="8"/>
                  </a:lnTo>
                  <a:lnTo>
                    <a:pt x="765" y="8"/>
                  </a:lnTo>
                  <a:lnTo>
                    <a:pt x="765" y="8"/>
                  </a:lnTo>
                  <a:lnTo>
                    <a:pt x="773" y="8"/>
                  </a:lnTo>
                  <a:lnTo>
                    <a:pt x="773" y="8"/>
                  </a:lnTo>
                  <a:lnTo>
                    <a:pt x="782" y="8"/>
                  </a:lnTo>
                  <a:lnTo>
                    <a:pt x="782" y="16"/>
                  </a:lnTo>
                  <a:lnTo>
                    <a:pt x="790" y="16"/>
                  </a:lnTo>
                  <a:lnTo>
                    <a:pt x="790" y="16"/>
                  </a:lnTo>
                  <a:lnTo>
                    <a:pt x="798" y="16"/>
                  </a:lnTo>
                  <a:lnTo>
                    <a:pt x="798" y="16"/>
                  </a:lnTo>
                  <a:lnTo>
                    <a:pt x="806" y="24"/>
                  </a:lnTo>
                  <a:lnTo>
                    <a:pt x="806" y="24"/>
                  </a:lnTo>
                  <a:lnTo>
                    <a:pt x="814" y="24"/>
                  </a:lnTo>
                  <a:lnTo>
                    <a:pt x="814" y="24"/>
                  </a:lnTo>
                  <a:lnTo>
                    <a:pt x="822" y="32"/>
                  </a:lnTo>
                  <a:lnTo>
                    <a:pt x="822" y="32"/>
                  </a:lnTo>
                  <a:lnTo>
                    <a:pt x="830" y="32"/>
                  </a:lnTo>
                  <a:lnTo>
                    <a:pt x="830" y="32"/>
                  </a:lnTo>
                  <a:lnTo>
                    <a:pt x="838" y="40"/>
                  </a:lnTo>
                  <a:lnTo>
                    <a:pt x="838" y="40"/>
                  </a:lnTo>
                  <a:lnTo>
                    <a:pt x="846" y="40"/>
                  </a:lnTo>
                  <a:lnTo>
                    <a:pt x="846" y="48"/>
                  </a:lnTo>
                  <a:lnTo>
                    <a:pt x="854" y="48"/>
                  </a:lnTo>
                  <a:lnTo>
                    <a:pt x="854" y="48"/>
                  </a:lnTo>
                  <a:lnTo>
                    <a:pt x="862" y="56"/>
                  </a:lnTo>
                  <a:lnTo>
                    <a:pt x="862" y="56"/>
                  </a:lnTo>
                  <a:lnTo>
                    <a:pt x="870" y="56"/>
                  </a:lnTo>
                  <a:lnTo>
                    <a:pt x="870" y="64"/>
                  </a:lnTo>
                  <a:lnTo>
                    <a:pt x="878" y="64"/>
                  </a:lnTo>
                  <a:lnTo>
                    <a:pt x="878" y="72"/>
                  </a:lnTo>
                  <a:lnTo>
                    <a:pt x="886" y="72"/>
                  </a:lnTo>
                  <a:lnTo>
                    <a:pt x="886" y="72"/>
                  </a:lnTo>
                  <a:lnTo>
                    <a:pt x="894" y="80"/>
                  </a:lnTo>
                  <a:lnTo>
                    <a:pt x="894" y="80"/>
                  </a:lnTo>
                  <a:lnTo>
                    <a:pt x="902" y="88"/>
                  </a:lnTo>
                  <a:lnTo>
                    <a:pt x="902" y="88"/>
                  </a:lnTo>
                  <a:lnTo>
                    <a:pt x="910" y="88"/>
                  </a:lnTo>
                  <a:lnTo>
                    <a:pt x="910" y="97"/>
                  </a:lnTo>
                  <a:lnTo>
                    <a:pt x="918" y="97"/>
                  </a:lnTo>
                  <a:lnTo>
                    <a:pt x="918" y="105"/>
                  </a:lnTo>
                  <a:lnTo>
                    <a:pt x="926" y="105"/>
                  </a:lnTo>
                  <a:lnTo>
                    <a:pt x="926" y="105"/>
                  </a:lnTo>
                  <a:lnTo>
                    <a:pt x="935" y="113"/>
                  </a:lnTo>
                  <a:lnTo>
                    <a:pt x="935" y="113"/>
                  </a:lnTo>
                  <a:lnTo>
                    <a:pt x="943" y="121"/>
                  </a:lnTo>
                  <a:lnTo>
                    <a:pt x="943" y="121"/>
                  </a:lnTo>
                  <a:lnTo>
                    <a:pt x="951" y="129"/>
                  </a:lnTo>
                  <a:lnTo>
                    <a:pt x="951" y="129"/>
                  </a:lnTo>
                  <a:lnTo>
                    <a:pt x="959" y="129"/>
                  </a:lnTo>
                  <a:lnTo>
                    <a:pt x="959" y="137"/>
                  </a:lnTo>
                  <a:lnTo>
                    <a:pt x="967" y="137"/>
                  </a:lnTo>
                  <a:lnTo>
                    <a:pt x="967" y="145"/>
                  </a:lnTo>
                  <a:lnTo>
                    <a:pt x="975" y="145"/>
                  </a:lnTo>
                  <a:lnTo>
                    <a:pt x="975" y="145"/>
                  </a:lnTo>
                  <a:lnTo>
                    <a:pt x="983" y="153"/>
                  </a:lnTo>
                  <a:lnTo>
                    <a:pt x="983" y="153"/>
                  </a:lnTo>
                  <a:lnTo>
                    <a:pt x="991" y="161"/>
                  </a:lnTo>
                  <a:lnTo>
                    <a:pt x="991" y="161"/>
                  </a:lnTo>
                  <a:lnTo>
                    <a:pt x="999" y="169"/>
                  </a:lnTo>
                  <a:lnTo>
                    <a:pt x="999" y="169"/>
                  </a:lnTo>
                  <a:lnTo>
                    <a:pt x="1007" y="169"/>
                  </a:lnTo>
                  <a:lnTo>
                    <a:pt x="1007" y="177"/>
                  </a:lnTo>
                  <a:lnTo>
                    <a:pt x="1007" y="177"/>
                  </a:lnTo>
                  <a:lnTo>
                    <a:pt x="1015" y="185"/>
                  </a:lnTo>
                  <a:lnTo>
                    <a:pt x="1015" y="185"/>
                  </a:lnTo>
                  <a:lnTo>
                    <a:pt x="1023" y="193"/>
                  </a:lnTo>
                  <a:lnTo>
                    <a:pt x="1023" y="193"/>
                  </a:lnTo>
                  <a:lnTo>
                    <a:pt x="1031" y="193"/>
                  </a:lnTo>
                  <a:lnTo>
                    <a:pt x="1031" y="201"/>
                  </a:lnTo>
                  <a:lnTo>
                    <a:pt x="1039" y="201"/>
                  </a:lnTo>
                  <a:lnTo>
                    <a:pt x="1039" y="209"/>
                  </a:lnTo>
                  <a:lnTo>
                    <a:pt x="1047" y="209"/>
                  </a:lnTo>
                  <a:lnTo>
                    <a:pt x="1047" y="209"/>
                  </a:lnTo>
                  <a:lnTo>
                    <a:pt x="1055" y="217"/>
                  </a:lnTo>
                  <a:lnTo>
                    <a:pt x="1055" y="217"/>
                  </a:lnTo>
                  <a:lnTo>
                    <a:pt x="1063" y="225"/>
                  </a:lnTo>
                  <a:lnTo>
                    <a:pt x="1063" y="225"/>
                  </a:lnTo>
                  <a:lnTo>
                    <a:pt x="1071" y="225"/>
                  </a:lnTo>
                  <a:lnTo>
                    <a:pt x="1071" y="233"/>
                  </a:lnTo>
                  <a:lnTo>
                    <a:pt x="1079" y="233"/>
                  </a:lnTo>
                  <a:lnTo>
                    <a:pt x="1079" y="233"/>
                  </a:lnTo>
                  <a:lnTo>
                    <a:pt x="1088" y="241"/>
                  </a:lnTo>
                  <a:lnTo>
                    <a:pt x="1088" y="241"/>
                  </a:lnTo>
                  <a:lnTo>
                    <a:pt x="1096" y="249"/>
                  </a:lnTo>
                  <a:lnTo>
                    <a:pt x="1096" y="249"/>
                  </a:lnTo>
                  <a:lnTo>
                    <a:pt x="1104" y="249"/>
                  </a:lnTo>
                  <a:lnTo>
                    <a:pt x="1104" y="257"/>
                  </a:lnTo>
                  <a:lnTo>
                    <a:pt x="1112" y="257"/>
                  </a:lnTo>
                  <a:lnTo>
                    <a:pt x="1112" y="257"/>
                  </a:lnTo>
                  <a:lnTo>
                    <a:pt x="1120" y="265"/>
                  </a:lnTo>
                  <a:lnTo>
                    <a:pt x="1120" y="265"/>
                  </a:lnTo>
                  <a:lnTo>
                    <a:pt x="1128" y="265"/>
                  </a:lnTo>
                  <a:lnTo>
                    <a:pt x="1128" y="273"/>
                  </a:lnTo>
                  <a:lnTo>
                    <a:pt x="1136" y="273"/>
                  </a:lnTo>
                  <a:lnTo>
                    <a:pt x="1136" y="273"/>
                  </a:lnTo>
                  <a:lnTo>
                    <a:pt x="1144" y="281"/>
                  </a:lnTo>
                  <a:lnTo>
                    <a:pt x="1144" y="281"/>
                  </a:lnTo>
                  <a:lnTo>
                    <a:pt x="1152" y="281"/>
                  </a:lnTo>
                  <a:lnTo>
                    <a:pt x="1152" y="290"/>
                  </a:lnTo>
                  <a:lnTo>
                    <a:pt x="1160" y="290"/>
                  </a:lnTo>
                  <a:lnTo>
                    <a:pt x="1160" y="290"/>
                  </a:lnTo>
                  <a:lnTo>
                    <a:pt x="1168" y="290"/>
                  </a:lnTo>
                  <a:lnTo>
                    <a:pt x="1168" y="298"/>
                  </a:lnTo>
                  <a:lnTo>
                    <a:pt x="1176" y="298"/>
                  </a:lnTo>
                  <a:lnTo>
                    <a:pt x="1176" y="298"/>
                  </a:lnTo>
                  <a:lnTo>
                    <a:pt x="1184" y="306"/>
                  </a:lnTo>
                  <a:lnTo>
                    <a:pt x="1184" y="306"/>
                  </a:lnTo>
                  <a:lnTo>
                    <a:pt x="1192" y="306"/>
                  </a:lnTo>
                  <a:lnTo>
                    <a:pt x="1192" y="306"/>
                  </a:lnTo>
                  <a:lnTo>
                    <a:pt x="1200" y="314"/>
                  </a:lnTo>
                  <a:lnTo>
                    <a:pt x="1200" y="314"/>
                  </a:lnTo>
                  <a:lnTo>
                    <a:pt x="1208" y="314"/>
                  </a:lnTo>
                  <a:lnTo>
                    <a:pt x="1208" y="314"/>
                  </a:lnTo>
                  <a:lnTo>
                    <a:pt x="1216" y="322"/>
                  </a:lnTo>
                  <a:lnTo>
                    <a:pt x="1216" y="322"/>
                  </a:lnTo>
                  <a:lnTo>
                    <a:pt x="1224" y="322"/>
                  </a:lnTo>
                  <a:lnTo>
                    <a:pt x="1224" y="322"/>
                  </a:lnTo>
                  <a:lnTo>
                    <a:pt x="1232" y="330"/>
                  </a:lnTo>
                  <a:lnTo>
                    <a:pt x="1232" y="330"/>
                  </a:lnTo>
                  <a:lnTo>
                    <a:pt x="1241" y="330"/>
                  </a:lnTo>
                  <a:lnTo>
                    <a:pt x="1241" y="330"/>
                  </a:lnTo>
                  <a:lnTo>
                    <a:pt x="1249" y="338"/>
                  </a:lnTo>
                  <a:lnTo>
                    <a:pt x="1249" y="338"/>
                  </a:lnTo>
                  <a:lnTo>
                    <a:pt x="1257" y="338"/>
                  </a:lnTo>
                  <a:lnTo>
                    <a:pt x="1257" y="338"/>
                  </a:lnTo>
                  <a:lnTo>
                    <a:pt x="1265" y="338"/>
                  </a:lnTo>
                  <a:lnTo>
                    <a:pt x="1265" y="346"/>
                  </a:lnTo>
                  <a:lnTo>
                    <a:pt x="1273" y="346"/>
                  </a:lnTo>
                  <a:lnTo>
                    <a:pt x="1273" y="346"/>
                  </a:lnTo>
                  <a:lnTo>
                    <a:pt x="1281" y="346"/>
                  </a:lnTo>
                  <a:lnTo>
                    <a:pt x="1281" y="346"/>
                  </a:lnTo>
                  <a:lnTo>
                    <a:pt x="1289" y="354"/>
                  </a:lnTo>
                  <a:lnTo>
                    <a:pt x="1289" y="354"/>
                  </a:lnTo>
                  <a:lnTo>
                    <a:pt x="1297" y="354"/>
                  </a:lnTo>
                  <a:lnTo>
                    <a:pt x="1297" y="354"/>
                  </a:lnTo>
                  <a:lnTo>
                    <a:pt x="1305" y="354"/>
                  </a:lnTo>
                  <a:lnTo>
                    <a:pt x="1305" y="354"/>
                  </a:lnTo>
                  <a:lnTo>
                    <a:pt x="1313" y="362"/>
                  </a:lnTo>
                  <a:lnTo>
                    <a:pt x="1313" y="362"/>
                  </a:lnTo>
                  <a:lnTo>
                    <a:pt x="1321" y="362"/>
                  </a:lnTo>
                  <a:lnTo>
                    <a:pt x="1321" y="362"/>
                  </a:lnTo>
                  <a:lnTo>
                    <a:pt x="1329" y="362"/>
                  </a:lnTo>
                  <a:lnTo>
                    <a:pt x="1329" y="362"/>
                  </a:lnTo>
                  <a:lnTo>
                    <a:pt x="1337" y="370"/>
                  </a:lnTo>
                  <a:lnTo>
                    <a:pt x="1337" y="370"/>
                  </a:lnTo>
                  <a:lnTo>
                    <a:pt x="1345" y="370"/>
                  </a:lnTo>
                  <a:lnTo>
                    <a:pt x="1345" y="370"/>
                  </a:lnTo>
                  <a:lnTo>
                    <a:pt x="1353" y="370"/>
                  </a:lnTo>
                  <a:lnTo>
                    <a:pt x="1353" y="370"/>
                  </a:lnTo>
                  <a:lnTo>
                    <a:pt x="1361" y="370"/>
                  </a:lnTo>
                  <a:lnTo>
                    <a:pt x="1361" y="370"/>
                  </a:lnTo>
                  <a:lnTo>
                    <a:pt x="1369" y="378"/>
                  </a:lnTo>
                  <a:lnTo>
                    <a:pt x="1369" y="378"/>
                  </a:lnTo>
                  <a:lnTo>
                    <a:pt x="1377" y="378"/>
                  </a:lnTo>
                  <a:lnTo>
                    <a:pt x="1377" y="378"/>
                  </a:lnTo>
                  <a:lnTo>
                    <a:pt x="1385" y="378"/>
                  </a:lnTo>
                  <a:lnTo>
                    <a:pt x="1385" y="378"/>
                  </a:lnTo>
                  <a:lnTo>
                    <a:pt x="1394" y="378"/>
                  </a:lnTo>
                  <a:lnTo>
                    <a:pt x="1394" y="378"/>
                  </a:lnTo>
                  <a:lnTo>
                    <a:pt x="1402" y="386"/>
                  </a:lnTo>
                  <a:lnTo>
                    <a:pt x="1402" y="386"/>
                  </a:lnTo>
                  <a:lnTo>
                    <a:pt x="1410" y="386"/>
                  </a:lnTo>
                  <a:lnTo>
                    <a:pt x="1410" y="386"/>
                  </a:lnTo>
                  <a:lnTo>
                    <a:pt x="1418" y="386"/>
                  </a:lnTo>
                  <a:lnTo>
                    <a:pt x="1418" y="386"/>
                  </a:lnTo>
                  <a:lnTo>
                    <a:pt x="1426" y="386"/>
                  </a:lnTo>
                  <a:lnTo>
                    <a:pt x="1426" y="386"/>
                  </a:lnTo>
                  <a:lnTo>
                    <a:pt x="1434" y="386"/>
                  </a:lnTo>
                  <a:lnTo>
                    <a:pt x="1434" y="386"/>
                  </a:lnTo>
                  <a:lnTo>
                    <a:pt x="1442" y="386"/>
                  </a:lnTo>
                  <a:lnTo>
                    <a:pt x="1442" y="394"/>
                  </a:lnTo>
                  <a:lnTo>
                    <a:pt x="1450" y="394"/>
                  </a:lnTo>
                  <a:lnTo>
                    <a:pt x="1450" y="394"/>
                  </a:lnTo>
                  <a:lnTo>
                    <a:pt x="1458" y="394"/>
                  </a:lnTo>
                  <a:lnTo>
                    <a:pt x="1458" y="394"/>
                  </a:lnTo>
                  <a:lnTo>
                    <a:pt x="1466" y="394"/>
                  </a:lnTo>
                  <a:lnTo>
                    <a:pt x="1466" y="394"/>
                  </a:lnTo>
                  <a:lnTo>
                    <a:pt x="1474" y="394"/>
                  </a:lnTo>
                  <a:lnTo>
                    <a:pt x="1474" y="394"/>
                  </a:lnTo>
                  <a:lnTo>
                    <a:pt x="1482" y="394"/>
                  </a:lnTo>
                  <a:lnTo>
                    <a:pt x="1482" y="394"/>
                  </a:lnTo>
                  <a:lnTo>
                    <a:pt x="1490" y="394"/>
                  </a:lnTo>
                  <a:lnTo>
                    <a:pt x="1490" y="394"/>
                  </a:lnTo>
                  <a:lnTo>
                    <a:pt x="1498" y="402"/>
                  </a:lnTo>
                  <a:lnTo>
                    <a:pt x="1498" y="402"/>
                  </a:lnTo>
                  <a:lnTo>
                    <a:pt x="1506" y="402"/>
                  </a:lnTo>
                  <a:lnTo>
                    <a:pt x="1506" y="402"/>
                  </a:lnTo>
                  <a:lnTo>
                    <a:pt x="1514" y="402"/>
                  </a:lnTo>
                  <a:lnTo>
                    <a:pt x="1514" y="402"/>
                  </a:lnTo>
                  <a:lnTo>
                    <a:pt x="1522" y="402"/>
                  </a:lnTo>
                  <a:lnTo>
                    <a:pt x="1522" y="402"/>
                  </a:lnTo>
                  <a:lnTo>
                    <a:pt x="1530" y="402"/>
                  </a:lnTo>
                  <a:lnTo>
                    <a:pt x="1530" y="402"/>
                  </a:lnTo>
                  <a:lnTo>
                    <a:pt x="1538" y="402"/>
                  </a:lnTo>
                  <a:lnTo>
                    <a:pt x="1538" y="402"/>
                  </a:lnTo>
                  <a:lnTo>
                    <a:pt x="1547" y="402"/>
                  </a:lnTo>
                  <a:lnTo>
                    <a:pt x="1547" y="402"/>
                  </a:lnTo>
                  <a:lnTo>
                    <a:pt x="1555" y="402"/>
                  </a:lnTo>
                  <a:lnTo>
                    <a:pt x="1555" y="402"/>
                  </a:lnTo>
                  <a:lnTo>
                    <a:pt x="1563" y="402"/>
                  </a:lnTo>
                  <a:lnTo>
                    <a:pt x="1563" y="402"/>
                  </a:lnTo>
                  <a:lnTo>
                    <a:pt x="1571" y="402"/>
                  </a:lnTo>
                  <a:lnTo>
                    <a:pt x="1571" y="402"/>
                  </a:lnTo>
                  <a:lnTo>
                    <a:pt x="1579" y="402"/>
                  </a:lnTo>
                  <a:lnTo>
                    <a:pt x="1579" y="410"/>
                  </a:lnTo>
                  <a:lnTo>
                    <a:pt x="1587" y="410"/>
                  </a:lnTo>
                  <a:lnTo>
                    <a:pt x="1587" y="410"/>
                  </a:lnTo>
                  <a:lnTo>
                    <a:pt x="1595" y="410"/>
                  </a:lnTo>
                  <a:lnTo>
                    <a:pt x="1595" y="410"/>
                  </a:lnTo>
                  <a:lnTo>
                    <a:pt x="1603" y="410"/>
                  </a:lnTo>
                  <a:lnTo>
                    <a:pt x="1603" y="410"/>
                  </a:lnTo>
                  <a:lnTo>
                    <a:pt x="1611" y="410"/>
                  </a:lnTo>
                  <a:lnTo>
                    <a:pt x="1611" y="410"/>
                  </a:lnTo>
                  <a:lnTo>
                    <a:pt x="1619" y="410"/>
                  </a:lnTo>
                  <a:lnTo>
                    <a:pt x="1619" y="410"/>
                  </a:lnTo>
                  <a:lnTo>
                    <a:pt x="1627" y="410"/>
                  </a:lnTo>
                  <a:lnTo>
                    <a:pt x="1627" y="410"/>
                  </a:lnTo>
                  <a:lnTo>
                    <a:pt x="1635" y="410"/>
                  </a:lnTo>
                  <a:lnTo>
                    <a:pt x="1635" y="410"/>
                  </a:lnTo>
                  <a:lnTo>
                    <a:pt x="1643" y="410"/>
                  </a:lnTo>
                  <a:lnTo>
                    <a:pt x="1643" y="410"/>
                  </a:lnTo>
                  <a:lnTo>
                    <a:pt x="1651" y="410"/>
                  </a:lnTo>
                  <a:lnTo>
                    <a:pt x="1651" y="410"/>
                  </a:lnTo>
                  <a:lnTo>
                    <a:pt x="1659" y="410"/>
                  </a:lnTo>
                  <a:lnTo>
                    <a:pt x="1659" y="410"/>
                  </a:lnTo>
                  <a:lnTo>
                    <a:pt x="1667" y="410"/>
                  </a:lnTo>
                  <a:lnTo>
                    <a:pt x="1667" y="410"/>
                  </a:lnTo>
                  <a:lnTo>
                    <a:pt x="1675" y="410"/>
                  </a:lnTo>
                  <a:lnTo>
                    <a:pt x="1675" y="410"/>
                  </a:lnTo>
                  <a:lnTo>
                    <a:pt x="1683" y="410"/>
                  </a:lnTo>
                  <a:lnTo>
                    <a:pt x="1683" y="410"/>
                  </a:lnTo>
                  <a:lnTo>
                    <a:pt x="1691" y="410"/>
                  </a:lnTo>
                  <a:lnTo>
                    <a:pt x="1691" y="410"/>
                  </a:lnTo>
                  <a:lnTo>
                    <a:pt x="1700" y="410"/>
                  </a:lnTo>
                  <a:lnTo>
                    <a:pt x="1700" y="410"/>
                  </a:lnTo>
                  <a:lnTo>
                    <a:pt x="1708" y="410"/>
                  </a:lnTo>
                  <a:lnTo>
                    <a:pt x="1708" y="410"/>
                  </a:lnTo>
                  <a:lnTo>
                    <a:pt x="1716" y="410"/>
                  </a:lnTo>
                  <a:lnTo>
                    <a:pt x="1716" y="410"/>
                  </a:lnTo>
                  <a:lnTo>
                    <a:pt x="1724" y="410"/>
                  </a:lnTo>
                  <a:lnTo>
                    <a:pt x="1724" y="410"/>
                  </a:lnTo>
                  <a:lnTo>
                    <a:pt x="1732" y="410"/>
                  </a:lnTo>
                  <a:lnTo>
                    <a:pt x="1732" y="410"/>
                  </a:lnTo>
                  <a:lnTo>
                    <a:pt x="1740" y="410"/>
                  </a:lnTo>
                  <a:lnTo>
                    <a:pt x="1740" y="410"/>
                  </a:lnTo>
                  <a:lnTo>
                    <a:pt x="1748" y="410"/>
                  </a:lnTo>
                  <a:lnTo>
                    <a:pt x="1748" y="410"/>
                  </a:lnTo>
                  <a:lnTo>
                    <a:pt x="1756" y="410"/>
                  </a:lnTo>
                  <a:lnTo>
                    <a:pt x="1756" y="418"/>
                  </a:lnTo>
                  <a:lnTo>
                    <a:pt x="1764" y="418"/>
                  </a:lnTo>
                  <a:lnTo>
                    <a:pt x="1764" y="418"/>
                  </a:lnTo>
                  <a:lnTo>
                    <a:pt x="1772" y="418"/>
                  </a:lnTo>
                  <a:lnTo>
                    <a:pt x="1772" y="418"/>
                  </a:lnTo>
                  <a:lnTo>
                    <a:pt x="1780" y="418"/>
                  </a:lnTo>
                  <a:lnTo>
                    <a:pt x="1780" y="418"/>
                  </a:lnTo>
                  <a:lnTo>
                    <a:pt x="1788" y="418"/>
                  </a:lnTo>
                  <a:lnTo>
                    <a:pt x="1788" y="418"/>
                  </a:lnTo>
                  <a:lnTo>
                    <a:pt x="1796" y="418"/>
                  </a:lnTo>
                  <a:lnTo>
                    <a:pt x="1796" y="418"/>
                  </a:lnTo>
                  <a:lnTo>
                    <a:pt x="1804" y="418"/>
                  </a:lnTo>
                  <a:lnTo>
                    <a:pt x="1804" y="418"/>
                  </a:lnTo>
                  <a:lnTo>
                    <a:pt x="1812" y="418"/>
                  </a:lnTo>
                  <a:lnTo>
                    <a:pt x="1812" y="418"/>
                  </a:lnTo>
                  <a:lnTo>
                    <a:pt x="1820" y="418"/>
                  </a:lnTo>
                  <a:lnTo>
                    <a:pt x="1820" y="418"/>
                  </a:lnTo>
                  <a:lnTo>
                    <a:pt x="1828" y="418"/>
                  </a:lnTo>
                  <a:lnTo>
                    <a:pt x="1828" y="418"/>
                  </a:lnTo>
                  <a:lnTo>
                    <a:pt x="1836" y="418"/>
                  </a:lnTo>
                  <a:lnTo>
                    <a:pt x="1836" y="418"/>
                  </a:lnTo>
                  <a:lnTo>
                    <a:pt x="1844" y="418"/>
                  </a:lnTo>
                  <a:lnTo>
                    <a:pt x="1844" y="418"/>
                  </a:lnTo>
                  <a:lnTo>
                    <a:pt x="1853" y="418"/>
                  </a:lnTo>
                  <a:lnTo>
                    <a:pt x="1853" y="418"/>
                  </a:lnTo>
                  <a:lnTo>
                    <a:pt x="1861" y="418"/>
                  </a:lnTo>
                  <a:lnTo>
                    <a:pt x="1861" y="418"/>
                  </a:lnTo>
                  <a:lnTo>
                    <a:pt x="1869" y="418"/>
                  </a:lnTo>
                  <a:lnTo>
                    <a:pt x="1869" y="418"/>
                  </a:lnTo>
                  <a:lnTo>
                    <a:pt x="1877" y="418"/>
                  </a:lnTo>
                  <a:lnTo>
                    <a:pt x="1877" y="418"/>
                  </a:lnTo>
                  <a:lnTo>
                    <a:pt x="1885" y="418"/>
                  </a:lnTo>
                  <a:lnTo>
                    <a:pt x="1885" y="418"/>
                  </a:lnTo>
                  <a:lnTo>
                    <a:pt x="1893" y="418"/>
                  </a:lnTo>
                  <a:lnTo>
                    <a:pt x="1893" y="418"/>
                  </a:lnTo>
                  <a:lnTo>
                    <a:pt x="1901" y="418"/>
                  </a:lnTo>
                  <a:lnTo>
                    <a:pt x="1901" y="418"/>
                  </a:lnTo>
                  <a:lnTo>
                    <a:pt x="1909" y="418"/>
                  </a:lnTo>
                  <a:lnTo>
                    <a:pt x="1909" y="418"/>
                  </a:lnTo>
                  <a:lnTo>
                    <a:pt x="1917" y="418"/>
                  </a:lnTo>
                  <a:lnTo>
                    <a:pt x="1917" y="418"/>
                  </a:lnTo>
                  <a:lnTo>
                    <a:pt x="1925" y="418"/>
                  </a:lnTo>
                  <a:lnTo>
                    <a:pt x="1925" y="418"/>
                  </a:lnTo>
                  <a:lnTo>
                    <a:pt x="1933" y="418"/>
                  </a:lnTo>
                  <a:lnTo>
                    <a:pt x="1933" y="418"/>
                  </a:lnTo>
                  <a:lnTo>
                    <a:pt x="1941" y="418"/>
                  </a:lnTo>
                  <a:lnTo>
                    <a:pt x="1941" y="418"/>
                  </a:lnTo>
                  <a:lnTo>
                    <a:pt x="1949" y="418"/>
                  </a:lnTo>
                  <a:lnTo>
                    <a:pt x="1949" y="418"/>
                  </a:lnTo>
                  <a:lnTo>
                    <a:pt x="1957" y="418"/>
                  </a:lnTo>
                  <a:lnTo>
                    <a:pt x="1957" y="418"/>
                  </a:lnTo>
                  <a:lnTo>
                    <a:pt x="1965" y="418"/>
                  </a:lnTo>
                  <a:lnTo>
                    <a:pt x="1965" y="418"/>
                  </a:lnTo>
                  <a:lnTo>
                    <a:pt x="1973" y="418"/>
                  </a:lnTo>
                  <a:lnTo>
                    <a:pt x="1973" y="418"/>
                  </a:lnTo>
                  <a:lnTo>
                    <a:pt x="1981" y="418"/>
                  </a:lnTo>
                  <a:lnTo>
                    <a:pt x="1981" y="418"/>
                  </a:lnTo>
                  <a:lnTo>
                    <a:pt x="1989" y="418"/>
                  </a:lnTo>
                  <a:lnTo>
                    <a:pt x="1989" y="418"/>
                  </a:lnTo>
                  <a:lnTo>
                    <a:pt x="1997" y="418"/>
                  </a:lnTo>
                  <a:lnTo>
                    <a:pt x="1997" y="418"/>
                  </a:lnTo>
                  <a:lnTo>
                    <a:pt x="2006" y="418"/>
                  </a:lnTo>
                  <a:lnTo>
                    <a:pt x="2006" y="418"/>
                  </a:lnTo>
                  <a:lnTo>
                    <a:pt x="2014" y="41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3" name="Line 39"/>
            <p:cNvSpPr>
              <a:spLocks noChangeShapeType="1"/>
            </p:cNvSpPr>
            <p:nvPr/>
          </p:nvSpPr>
          <p:spPr bwMode="auto">
            <a:xfrm>
              <a:off x="2793" y="2523"/>
              <a:ext cx="21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026" name="Rectangle 42"/>
            <p:cNvSpPr>
              <a:spLocks noChangeArrowheads="1"/>
            </p:cNvSpPr>
            <p:nvPr/>
          </p:nvSpPr>
          <p:spPr bwMode="auto">
            <a:xfrm>
              <a:off x="3107" y="2459"/>
              <a:ext cx="41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Chi(20)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41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70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0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DB6696FF-38B2-4A7E-AB39-C237964A2310}" type="slidenum">
              <a:rPr lang="en-US"/>
              <a:pPr/>
              <a:t>12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Chi-Square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791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“distribution of individuals into the levels is same for each population”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</a:t>
            </a:r>
            <a:r>
              <a:rPr lang="en-US" dirty="0"/>
              <a:t> “distribution of individuals into levels is different for at least one pair of populations”</a:t>
            </a:r>
          </a:p>
          <a:p>
            <a:r>
              <a:rPr lang="en-US" b="1" dirty="0" smtClean="0"/>
              <a:t>Assume</a:t>
            </a:r>
            <a:r>
              <a:rPr lang="en-US" b="1" dirty="0"/>
              <a:t>: </a:t>
            </a:r>
            <a:r>
              <a:rPr lang="en-US" dirty="0"/>
              <a:t>at least 5 in each cell of expected table</a:t>
            </a:r>
            <a:endParaRPr lang="en-US" sz="1000" dirty="0"/>
          </a:p>
          <a:p>
            <a:r>
              <a:rPr lang="en-US" b="1" dirty="0"/>
              <a:t>Statistic: </a:t>
            </a:r>
            <a:r>
              <a:rPr lang="en-US" dirty="0"/>
              <a:t>Observed frequency table</a:t>
            </a:r>
          </a:p>
          <a:p>
            <a:endParaRPr lang="en-US" sz="2400" dirty="0"/>
          </a:p>
          <a:p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endParaRPr lang="en-US" sz="1200" dirty="0"/>
          </a:p>
          <a:p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/>
              <a:t>(rows-1)*(columns-1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When:</a:t>
            </a:r>
            <a:r>
              <a:rPr lang="en-US" dirty="0" smtClean="0"/>
              <a:t> categorical variable, 2+ populations/groups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27733"/>
              </p:ext>
            </p:extLst>
          </p:nvPr>
        </p:nvGraphicFramePr>
        <p:xfrm>
          <a:off x="3206750" y="43434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9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3434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8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13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 dirty="0" smtClean="0"/>
              <a:t>A Full Example</a:t>
            </a:r>
            <a:endParaRPr 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8F367B4-28EA-4600-B51F-26EA5BFC7C04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4102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odification -- </a:t>
            </a:r>
            <a:r>
              <a:rPr lang="en-US" dirty="0"/>
              <a:t>the researchers recorded what the dominant food item </a:t>
            </a:r>
            <a:r>
              <a:rPr lang="en-US" dirty="0" smtClean="0"/>
              <a:t>was.  Do </a:t>
            </a:r>
            <a:r>
              <a:rPr lang="en-US" dirty="0"/>
              <a:t>the dominant food items in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differ at the 5% level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R HO Page 2.</a:t>
            </a:r>
            <a:endParaRPr lang="en-US" dirty="0"/>
          </a:p>
        </p:txBody>
      </p:sp>
      <p:graphicFrame>
        <p:nvGraphicFramePr>
          <p:cNvPr id="20889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1037"/>
              </p:ext>
            </p:extLst>
          </p:nvPr>
        </p:nvGraphicFramePr>
        <p:xfrm>
          <a:off x="1639887" y="3429000"/>
          <a:ext cx="590391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05" name="Worksheet" r:id="rId4" imgW="2484377" imgH="716047" progId="Excel.Sheet.8">
                  <p:embed/>
                </p:oleObj>
              </mc:Choice>
              <mc:Fallback>
                <p:oleObj name="Worksheet" r:id="rId4" imgW="2484377" imgH="716047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7" y="3429000"/>
                        <a:ext cx="5903913" cy="155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/>
              <a:t>Another Full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518EF41-D20A-48C1-9020-CCF1A9C41E43}" type="slidenum">
              <a:rPr lang="en-US"/>
              <a:pPr/>
              <a:t>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Chi-Square -- </a:t>
            </a:r>
            <a:r>
              <a:rPr lang="en-US" dirty="0"/>
              <a:t>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038600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dominant plants in plots differ between two locations</a:t>
            </a:r>
            <a:r>
              <a:rPr lang="en-US" dirty="0" smtClean="0"/>
              <a:t>?</a:t>
            </a:r>
          </a:p>
          <a:p>
            <a:endParaRPr lang="en-US" sz="1600" dirty="0"/>
          </a:p>
          <a:p>
            <a:r>
              <a:rPr lang="en-US" dirty="0"/>
              <a:t>Does the frequency of females in majors differ between majors in the natural </a:t>
            </a:r>
            <a:r>
              <a:rPr lang="en-US" dirty="0" smtClean="0"/>
              <a:t>sciences, </a:t>
            </a:r>
            <a:r>
              <a:rPr lang="en-US" dirty="0"/>
              <a:t>social </a:t>
            </a:r>
            <a:r>
              <a:rPr lang="en-US" dirty="0" smtClean="0"/>
              <a:t>sciences, </a:t>
            </a:r>
            <a:r>
              <a:rPr lang="en-US" dirty="0"/>
              <a:t>and </a:t>
            </a:r>
            <a:r>
              <a:rPr lang="en-US" dirty="0" smtClean="0"/>
              <a:t>humanities?</a:t>
            </a:r>
          </a:p>
          <a:p>
            <a:endParaRPr lang="en-US" sz="1600" dirty="0" smtClean="0"/>
          </a:p>
          <a:p>
            <a:r>
              <a:rPr lang="en-US" dirty="0"/>
              <a:t>Does the occurrence of a food item in the stomachs of lake trout and chinook salmon differ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DBB84AF-0AA5-4821-A2AA-F75E615EED53}" type="slidenum">
              <a:rPr lang="en-US"/>
              <a:pPr/>
              <a:t>3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those examples have in common?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82000" cy="45720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FF0000"/>
                </a:solidFill>
              </a:rPr>
              <a:t>categorical</a:t>
            </a:r>
            <a:r>
              <a:rPr lang="en-US" sz="2800" dirty="0" smtClean="0"/>
              <a:t> </a:t>
            </a:r>
            <a:r>
              <a:rPr lang="en-US" sz="2800" dirty="0"/>
              <a:t>response variable</a:t>
            </a:r>
          </a:p>
          <a:p>
            <a:pPr lvl="1"/>
            <a:r>
              <a:rPr lang="en-US" sz="2400" dirty="0" smtClean="0"/>
              <a:t>dominant </a:t>
            </a:r>
            <a:r>
              <a:rPr lang="en-US" sz="2400" dirty="0"/>
              <a:t>plant in a plot</a:t>
            </a:r>
          </a:p>
          <a:p>
            <a:pPr lvl="1"/>
            <a:r>
              <a:rPr lang="en-US" sz="2400" dirty="0"/>
              <a:t>sex of student (male or female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occurrence of a food item (Y/N</a:t>
            </a:r>
            <a:r>
              <a:rPr lang="en-US" sz="2400" dirty="0" smtClean="0"/>
              <a:t>)</a:t>
            </a:r>
          </a:p>
          <a:p>
            <a:pPr lvl="1"/>
            <a:endParaRPr lang="en-US" sz="1400" dirty="0"/>
          </a:p>
          <a:p>
            <a:r>
              <a:rPr lang="en-US" sz="2800" dirty="0"/>
              <a:t>C</a:t>
            </a:r>
            <a:r>
              <a:rPr lang="en-US" sz="2800" dirty="0" smtClean="0"/>
              <a:t>ompare response frequencies </a:t>
            </a:r>
            <a:r>
              <a:rPr lang="en-US" sz="2800" dirty="0"/>
              <a:t>among </a:t>
            </a:r>
            <a:r>
              <a:rPr lang="en-US" sz="2800" b="1" u="sng" dirty="0" smtClean="0">
                <a:solidFill>
                  <a:srgbClr val="FF0000"/>
                </a:solidFill>
              </a:rPr>
              <a:t>&gt;</a:t>
            </a:r>
            <a:r>
              <a:rPr lang="en-US" sz="2800" b="1" dirty="0" smtClean="0">
                <a:solidFill>
                  <a:srgbClr val="FF0000"/>
                </a:solidFill>
              </a:rPr>
              <a:t>2 groups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between </a:t>
            </a:r>
            <a:r>
              <a:rPr lang="en-US" sz="2400" dirty="0"/>
              <a:t>two locations</a:t>
            </a:r>
          </a:p>
          <a:p>
            <a:pPr lvl="1"/>
            <a:r>
              <a:rPr lang="en-US" sz="2400" dirty="0" smtClean="0"/>
              <a:t>among </a:t>
            </a:r>
            <a:r>
              <a:rPr lang="en-US" sz="2400" dirty="0"/>
              <a:t>three </a:t>
            </a:r>
            <a:r>
              <a:rPr lang="en-US" sz="2400" dirty="0" smtClean="0"/>
              <a:t>divisions</a:t>
            </a:r>
          </a:p>
          <a:p>
            <a:pPr lvl="1"/>
            <a:r>
              <a:rPr lang="en-US" sz="2400" dirty="0"/>
              <a:t>between lake trout and chinook </a:t>
            </a:r>
            <a:r>
              <a:rPr lang="en-US" sz="2400" dirty="0" smtClean="0"/>
              <a:t>salmon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/>
              <a:t>An Illustrative Example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67D6821-5094-403C-829C-AB45AA07062D}" type="slidenum">
              <a:rPr lang="en-US"/>
              <a:pPr/>
              <a:t>5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 smtClean="0"/>
              <a:t>Observed Table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752600"/>
          </a:xfrm>
        </p:spPr>
        <p:txBody>
          <a:bodyPr/>
          <a:lstStyle/>
          <a:p>
            <a:pPr lvl="1"/>
            <a:r>
              <a:rPr lang="en-US" dirty="0" smtClean="0">
                <a:sym typeface="Wingdings" pitchFamily="2" charset="2"/>
              </a:rPr>
              <a:t>Recall – “… </a:t>
            </a:r>
            <a:r>
              <a:rPr lang="en-US" dirty="0" smtClean="0"/>
              <a:t>the </a:t>
            </a:r>
            <a:r>
              <a:rPr lang="en-US" dirty="0"/>
              <a:t>diets of </a:t>
            </a:r>
            <a:r>
              <a:rPr lang="en-US" b="1" dirty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Lake Trout and </a:t>
            </a:r>
            <a:r>
              <a:rPr lang="en-US" b="1" dirty="0">
                <a:solidFill>
                  <a:schemeClr val="accent1"/>
                </a:solidFill>
              </a:rPr>
              <a:t>40</a:t>
            </a:r>
            <a:r>
              <a:rPr lang="en-US" dirty="0"/>
              <a:t> Chinook Salmon </a:t>
            </a:r>
            <a:r>
              <a:rPr lang="en-US" dirty="0" smtClean="0"/>
              <a:t>… </a:t>
            </a:r>
            <a:r>
              <a:rPr lang="en-US" dirty="0"/>
              <a:t>found </a:t>
            </a:r>
            <a:r>
              <a:rPr lang="en-US" b="1" dirty="0">
                <a:solidFill>
                  <a:schemeClr val="hlink"/>
                </a:solidFill>
              </a:rPr>
              <a:t>36</a:t>
            </a:r>
            <a:r>
              <a:rPr lang="en-US" dirty="0"/>
              <a:t> Lake Trout 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Chinook Salmon contained Lake Herring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30266"/>
              </p:ext>
            </p:extLst>
          </p:nvPr>
        </p:nvGraphicFramePr>
        <p:xfrm>
          <a:off x="1524000" y="3429000"/>
          <a:ext cx="61134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9" name="Worksheet" r:id="rId4" imgW="2104957" imgH="715979" progId="Excel.Sheet.8">
                  <p:embed/>
                </p:oleObj>
              </mc:Choice>
              <mc:Fallback>
                <p:oleObj name="Worksheet" r:id="rId4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113463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720165" y="378910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hlink"/>
                </a:solidFill>
              </a:rPr>
              <a:t>50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33032" y="421582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40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9365" y="37917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36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5410200" y="37917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hlink"/>
                </a:solidFill>
              </a:rPr>
              <a:t>14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133088" y="4188393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24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4765" y="41910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16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8488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4129365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60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747597" y="46482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90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42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67D6821-5094-403C-829C-AB45AA07062D}" type="slidenum">
              <a:rPr lang="en-US"/>
              <a:pPr/>
              <a:t>6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 smtClean="0"/>
              <a:t>Observed Table</a:t>
            </a:r>
            <a:endParaRPr lang="en-US" dirty="0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52400" y="342900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ym typeface="Wingdings" pitchFamily="2" charset="2"/>
              </a:rPr>
              <a:t>If there is no difference between </a:t>
            </a:r>
            <a:r>
              <a:rPr lang="en-US" sz="3200" dirty="0" smtClean="0">
                <a:sym typeface="Wingdings" pitchFamily="2" charset="2"/>
              </a:rPr>
              <a:t>rows (i.e</a:t>
            </a:r>
            <a:r>
              <a:rPr lang="en-US" sz="3200" dirty="0">
                <a:sym typeface="Wingdings" pitchFamily="2" charset="2"/>
              </a:rPr>
              <a:t>., the H</a:t>
            </a:r>
            <a:r>
              <a:rPr lang="en-US" sz="3200" baseline="-25000" dirty="0">
                <a:sym typeface="Wingdings" pitchFamily="2" charset="2"/>
              </a:rPr>
              <a:t>o</a:t>
            </a:r>
            <a:r>
              <a:rPr lang="en-US" sz="3200" dirty="0">
                <a:sym typeface="Wingdings" pitchFamily="2" charset="2"/>
              </a:rPr>
              <a:t>) then </a:t>
            </a:r>
            <a:r>
              <a:rPr lang="en-US" sz="3200" dirty="0" smtClean="0">
                <a:sym typeface="Wingdings" pitchFamily="2" charset="2"/>
              </a:rPr>
              <a:t>the total row could represent either row.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600" dirty="0"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sym typeface="Wingdings" pitchFamily="2" charset="2"/>
              </a:rPr>
              <a:t>Thus, the proportion of </a:t>
            </a:r>
            <a:r>
              <a:rPr lang="en-US" sz="3200" dirty="0" smtClean="0">
                <a:sym typeface="Wingdings" pitchFamily="2" charset="2"/>
              </a:rPr>
              <a:t>predator </a:t>
            </a:r>
            <a:r>
              <a:rPr lang="en-US" sz="3200" dirty="0">
                <a:sym typeface="Wingdings" pitchFamily="2" charset="2"/>
              </a:rPr>
              <a:t>(regardless of type) that consumed </a:t>
            </a:r>
            <a:r>
              <a:rPr lang="en-US" sz="3200" dirty="0" smtClean="0">
                <a:sym typeface="Wingdings" pitchFamily="2" charset="2"/>
              </a:rPr>
              <a:t>Lake </a:t>
            </a:r>
            <a:r>
              <a:rPr lang="en-US" sz="3200" dirty="0">
                <a:sym typeface="Wingdings" pitchFamily="2" charset="2"/>
              </a:rPr>
              <a:t>H</a:t>
            </a:r>
            <a:r>
              <a:rPr lang="en-US" sz="3200" dirty="0" smtClean="0">
                <a:sym typeface="Wingdings" pitchFamily="2" charset="2"/>
              </a:rPr>
              <a:t>erring </a:t>
            </a:r>
            <a:r>
              <a:rPr lang="en-US" sz="3200" dirty="0">
                <a:sym typeface="Wingdings" pitchFamily="2" charset="2"/>
              </a:rPr>
              <a:t>is estimated to be </a:t>
            </a:r>
            <a:r>
              <a:rPr lang="en-US" sz="3200" dirty="0" smtClean="0">
                <a:sym typeface="Wingdings" pitchFamily="2" charset="2"/>
              </a:rPr>
              <a:t>60/90 </a:t>
            </a:r>
            <a:r>
              <a:rPr lang="en-US" sz="3200" dirty="0">
                <a:sym typeface="Wingdings" pitchFamily="2" charset="2"/>
              </a:rPr>
              <a:t>or 0.67 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264722"/>
              </p:ext>
            </p:extLst>
          </p:nvPr>
        </p:nvGraphicFramePr>
        <p:xfrm>
          <a:off x="1524000" y="1219200"/>
          <a:ext cx="6113463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6" name="Worksheet" r:id="rId4" imgW="2104845" imgH="716074" progId="Excel.Sheet.8">
                  <p:embed/>
                </p:oleObj>
              </mc:Choice>
              <mc:Fallback>
                <p:oleObj name="Worksheet" r:id="rId4" imgW="2104845" imgH="71607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6113463" cy="173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74250" y="2532700"/>
            <a:ext cx="1250950" cy="403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376738" y="2538225"/>
            <a:ext cx="1250950" cy="403225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uiExpand="1" build="p" bldLvl="2" autoUpdateAnimBg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DB5D450-503F-4C5A-924C-9C19F905CCBD}" type="slidenum">
              <a:rPr lang="en-US"/>
              <a:pPr/>
              <a:t>7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Expectations if H</a:t>
            </a:r>
            <a:r>
              <a:rPr lang="en-US" baseline="-25000"/>
              <a:t>o</a:t>
            </a:r>
            <a:r>
              <a:rPr lang="en-US"/>
              <a:t> is true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76200" y="9144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>
                <a:sym typeface="Wingdings" pitchFamily="2" charset="2"/>
              </a:rPr>
              <a:t>If there is no difference</a:t>
            </a:r>
            <a:r>
              <a:rPr lang="en-US" sz="3200">
                <a:sym typeface="Wingdings" pitchFamily="2" charset="2"/>
              </a:rPr>
              <a:t> and the common proportion is estimated by </a:t>
            </a:r>
            <a:r>
              <a:rPr lang="en-US" sz="3200" b="1">
                <a:sym typeface="Wingdings" pitchFamily="2" charset="2"/>
              </a:rPr>
              <a:t>0.67</a:t>
            </a:r>
            <a:r>
              <a:rPr lang="en-US" sz="3200">
                <a:sym typeface="Wingdings" pitchFamily="2" charset="2"/>
              </a:rPr>
              <a:t> then how many ….</a:t>
            </a:r>
            <a:endParaRPr lang="en-US" sz="320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457200" y="243840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LT do we expect to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4879975" y="2447163"/>
            <a:ext cx="1646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= </a:t>
            </a:r>
            <a:r>
              <a:rPr lang="en-US" sz="2800" b="1" dirty="0" smtClean="0">
                <a:solidFill>
                  <a:schemeClr val="accent2"/>
                </a:solidFill>
              </a:rPr>
              <a:t>50*0.67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457200" y="350520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LT </a:t>
            </a:r>
            <a:r>
              <a:rPr lang="en-US" sz="2800" dirty="0" smtClean="0">
                <a:sym typeface="Wingdings" pitchFamily="2" charset="2"/>
              </a:rPr>
              <a:t>…       </a:t>
            </a:r>
            <a:r>
              <a:rPr lang="en-US" sz="2800" dirty="0">
                <a:sym typeface="Wingdings" pitchFamily="2" charset="2"/>
              </a:rPr>
              <a:t>… to not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4902200" y="3513963"/>
            <a:ext cx="1646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= </a:t>
            </a:r>
            <a:r>
              <a:rPr lang="en-US" sz="2800" b="1" dirty="0" smtClean="0">
                <a:solidFill>
                  <a:schemeClr val="accent2"/>
                </a:solidFill>
              </a:rPr>
              <a:t>50*0.33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457200" y="4741225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CS </a:t>
            </a:r>
            <a:r>
              <a:rPr lang="en-US" sz="2800" dirty="0" smtClean="0">
                <a:sym typeface="Wingdings" pitchFamily="2" charset="2"/>
              </a:rPr>
              <a:t>…             </a:t>
            </a:r>
            <a:r>
              <a:rPr lang="en-US" sz="2800" dirty="0">
                <a:sym typeface="Wingdings" pitchFamily="2" charset="2"/>
              </a:rPr>
              <a:t>… to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4892675" y="4749988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 40*0.67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457200" y="5702300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itchFamily="2" charset="2"/>
              </a:rPr>
              <a:t>CS </a:t>
            </a:r>
            <a:r>
              <a:rPr lang="en-US" sz="2800" dirty="0" smtClean="0">
                <a:sym typeface="Wingdings" pitchFamily="2" charset="2"/>
              </a:rPr>
              <a:t>…       </a:t>
            </a:r>
            <a:r>
              <a:rPr lang="en-US" sz="2800" dirty="0">
                <a:sym typeface="Wingdings" pitchFamily="2" charset="2"/>
              </a:rPr>
              <a:t>… to not have LH</a:t>
            </a:r>
            <a:endParaRPr lang="en-US" sz="2800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4921250" y="571106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= 40*0.33</a:t>
            </a:r>
          </a:p>
        </p:txBody>
      </p:sp>
      <p:graphicFrame>
        <p:nvGraphicFramePr>
          <p:cNvPr id="133139" name="Object 1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018333"/>
              </p:ext>
            </p:extLst>
          </p:nvPr>
        </p:nvGraphicFramePr>
        <p:xfrm>
          <a:off x="6553200" y="2258313"/>
          <a:ext cx="1371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4" name="Equation" r:id="rId3" imgW="596880" imgH="393480" progId="Equation.3">
                  <p:embed/>
                </p:oleObj>
              </mc:Choice>
              <mc:Fallback>
                <p:oleObj name="Equation" r:id="rId3" imgW="59688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58313"/>
                        <a:ext cx="13716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73250"/>
              </p:ext>
            </p:extLst>
          </p:nvPr>
        </p:nvGraphicFramePr>
        <p:xfrm>
          <a:off x="6554788" y="3301300"/>
          <a:ext cx="1397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5" name="Equation" r:id="rId5" imgW="596880" imgH="393480" progId="Equation.3">
                  <p:embed/>
                </p:oleObj>
              </mc:Choice>
              <mc:Fallback>
                <p:oleObj name="Equation" r:id="rId5" imgW="596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3301300"/>
                        <a:ext cx="13970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58696"/>
              </p:ext>
            </p:extLst>
          </p:nvPr>
        </p:nvGraphicFramePr>
        <p:xfrm>
          <a:off x="6553200" y="4546850"/>
          <a:ext cx="139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6" name="Equation" r:id="rId7" imgW="596880" imgH="393480" progId="Equation.3">
                  <p:embed/>
                </p:oleObj>
              </mc:Choice>
              <mc:Fallback>
                <p:oleObj name="Equation" r:id="rId7" imgW="5968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546850"/>
                        <a:ext cx="1397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611772"/>
              </p:ext>
            </p:extLst>
          </p:nvPr>
        </p:nvGraphicFramePr>
        <p:xfrm>
          <a:off x="6553200" y="5488875"/>
          <a:ext cx="1397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7" name="Equation" r:id="rId9" imgW="596880" imgH="393480" progId="Equation.3">
                  <p:embed/>
                </p:oleObj>
              </mc:Choice>
              <mc:Fallback>
                <p:oleObj name="Equation" r:id="rId9" imgW="59688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488875"/>
                        <a:ext cx="1397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2" grpId="0" autoUpdateAnimBg="0"/>
      <p:bldP spid="133133" grpId="0" autoUpdateAnimBg="0"/>
      <p:bldP spid="133134" grpId="0" autoUpdateAnimBg="0"/>
      <p:bldP spid="133135" grpId="0" autoUpdateAnimBg="0"/>
      <p:bldP spid="133136" grpId="0" autoUpdateAnimBg="0"/>
      <p:bldP spid="133137" grpId="0" autoUpdateAnimBg="0"/>
      <p:bldP spid="1331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A8457F9-A0A0-42D3-B3CF-7CC60B682CE3}" type="slidenum">
              <a:rPr lang="en-US"/>
              <a:pPr/>
              <a:t>8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/>
              <a:t>Create Expected Table</a:t>
            </a:r>
          </a:p>
        </p:txBody>
      </p:sp>
      <p:graphicFrame>
        <p:nvGraphicFramePr>
          <p:cNvPr id="140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586982"/>
              </p:ext>
            </p:extLst>
          </p:nvPr>
        </p:nvGraphicFramePr>
        <p:xfrm>
          <a:off x="1447800" y="2438400"/>
          <a:ext cx="6111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2" name="Worksheet" r:id="rId4" imgW="2104845" imgH="716074" progId="Excel.Sheet.8">
                  <p:embed/>
                </p:oleObj>
              </mc:Choice>
              <mc:Fallback>
                <p:oleObj name="Worksheet" r:id="rId4" imgW="2104845" imgH="71607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611187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Line 15"/>
          <p:cNvSpPr>
            <a:spLocks noChangeShapeType="1"/>
          </p:cNvSpPr>
          <p:nvPr/>
        </p:nvSpPr>
        <p:spPr bwMode="auto">
          <a:xfrm flipH="1" flipV="1">
            <a:off x="4038600" y="1524000"/>
            <a:ext cx="2667000" cy="14097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4" name="Line 16"/>
          <p:cNvSpPr>
            <a:spLocks noChangeShapeType="1"/>
          </p:cNvSpPr>
          <p:nvPr/>
        </p:nvSpPr>
        <p:spPr bwMode="auto">
          <a:xfrm flipV="1">
            <a:off x="4311770" y="1524000"/>
            <a:ext cx="184029" cy="2209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05" name="Line 17"/>
          <p:cNvSpPr>
            <a:spLocks noChangeShapeType="1"/>
          </p:cNvSpPr>
          <p:nvPr/>
        </p:nvSpPr>
        <p:spPr bwMode="auto">
          <a:xfrm flipH="1" flipV="1">
            <a:off x="4267200" y="1981200"/>
            <a:ext cx="2438400" cy="1828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1143000"/>
            <a:ext cx="4765675" cy="938213"/>
            <a:chOff x="0" y="1248"/>
            <a:chExt cx="3002" cy="591"/>
          </a:xfrm>
        </p:grpSpPr>
        <p:graphicFrame>
          <p:nvGraphicFramePr>
            <p:cNvPr id="14029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161899"/>
                </p:ext>
              </p:extLst>
            </p:nvPr>
          </p:nvGraphicFramePr>
          <p:xfrm>
            <a:off x="2277" y="1248"/>
            <a:ext cx="72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3" name="Equation" r:id="rId6" imgW="482400" imgH="393480" progId="Equation.3">
                    <p:embed/>
                  </p:oleObj>
                </mc:Choice>
                <mc:Fallback>
                  <p:oleObj name="Equation" r:id="rId6" imgW="482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7" y="1248"/>
                          <a:ext cx="72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7" name="Rectangle 19"/>
            <p:cNvSpPr>
              <a:spLocks noChangeArrowheads="1"/>
            </p:cNvSpPr>
            <p:nvPr/>
          </p:nvSpPr>
          <p:spPr bwMode="auto">
            <a:xfrm>
              <a:off x="0" y="1344"/>
              <a:ext cx="2448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600">
                  <a:sym typeface="Wingdings" pitchFamily="2" charset="2"/>
                </a:rPr>
                <a:t>LT to have LH =</a:t>
              </a:r>
              <a:endParaRPr lang="en-US" sz="3600">
                <a:solidFill>
                  <a:schemeClr val="accent1"/>
                </a:solidFill>
                <a:sym typeface="Wingdings" pitchFamily="2" charset="2"/>
              </a:endParaRPr>
            </a:p>
          </p:txBody>
        </p:sp>
      </p:grp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4800600" y="1295400"/>
            <a:ext cx="1370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= </a:t>
            </a:r>
            <a:r>
              <a:rPr lang="en-US" sz="3600" b="1" dirty="0" smtClean="0">
                <a:solidFill>
                  <a:schemeClr val="accent2"/>
                </a:solidFill>
              </a:rPr>
              <a:t>33.3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40311" name="Line 23"/>
          <p:cNvSpPr>
            <a:spLocks noChangeShapeType="1"/>
          </p:cNvSpPr>
          <p:nvPr/>
        </p:nvSpPr>
        <p:spPr bwMode="auto">
          <a:xfrm flipH="1">
            <a:off x="4495800" y="1828800"/>
            <a:ext cx="1143000" cy="11049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3905250" y="2829580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33.3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nimBg="1"/>
      <p:bldP spid="140303" grpId="1" animBg="1"/>
      <p:bldP spid="140304" grpId="0" animBg="1"/>
      <p:bldP spid="140304" grpId="1" animBg="1"/>
      <p:bldP spid="140305" grpId="0" animBg="1"/>
      <p:bldP spid="140305" grpId="1" animBg="1"/>
      <p:bldP spid="140310" grpId="0" autoUpdateAnimBg="0"/>
      <p:bldP spid="140311" grpId="0" animBg="1"/>
      <p:bldP spid="1403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34943B9-53FE-46BF-844A-B466D2BE061D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41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4853"/>
              </p:ext>
            </p:extLst>
          </p:nvPr>
        </p:nvGraphicFramePr>
        <p:xfrm>
          <a:off x="1447800" y="2441448"/>
          <a:ext cx="61118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4" name="Worksheet" r:id="rId4" imgW="2104845" imgH="716074" progId="Excel.Sheet.8">
                  <p:embed/>
                </p:oleObj>
              </mc:Choice>
              <mc:Fallback>
                <p:oleObj name="Worksheet" r:id="rId4" imgW="2104845" imgH="716074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41448"/>
                        <a:ext cx="6111875" cy="172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/>
              <a:t>Create Expected Table</a:t>
            </a:r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H="1" flipV="1">
            <a:off x="5257800" y="1447800"/>
            <a:ext cx="1447800" cy="15240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V="1">
            <a:off x="5638800" y="1447800"/>
            <a:ext cx="228600" cy="232890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 flipV="1">
            <a:off x="5638800" y="1905000"/>
            <a:ext cx="1066800" cy="187170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1066800"/>
            <a:ext cx="5840413" cy="938213"/>
            <a:chOff x="192" y="1248"/>
            <a:chExt cx="3679" cy="591"/>
          </a:xfrm>
        </p:grpSpPr>
        <p:graphicFrame>
          <p:nvGraphicFramePr>
            <p:cNvPr id="1413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182074"/>
                </p:ext>
              </p:extLst>
            </p:nvPr>
          </p:nvGraphicFramePr>
          <p:xfrm>
            <a:off x="3146" y="1248"/>
            <a:ext cx="725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5" name="Equation" r:id="rId6" imgW="482400" imgH="393480" progId="Equation.3">
                    <p:embed/>
                  </p:oleObj>
                </mc:Choice>
                <mc:Fallback>
                  <p:oleObj name="Equation" r:id="rId6" imgW="482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1248"/>
                          <a:ext cx="725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192" y="1392"/>
              <a:ext cx="307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600">
                  <a:sym typeface="Wingdings" pitchFamily="2" charset="2"/>
                </a:rPr>
                <a:t>LT to NOT have LH =</a:t>
              </a:r>
              <a:endParaRPr lang="en-US" sz="3600">
                <a:solidFill>
                  <a:schemeClr val="accent1"/>
                </a:solidFill>
                <a:sym typeface="Wingdings" pitchFamily="2" charset="2"/>
              </a:endParaRPr>
            </a:p>
          </p:txBody>
        </p:sp>
      </p:grp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6108700" y="1219200"/>
            <a:ext cx="13708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= </a:t>
            </a:r>
            <a:r>
              <a:rPr lang="en-US" sz="3600" b="1" dirty="0" smtClean="0">
                <a:solidFill>
                  <a:schemeClr val="accent2"/>
                </a:solidFill>
              </a:rPr>
              <a:t>16.7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 flipH="1">
            <a:off x="6019800" y="1752600"/>
            <a:ext cx="927100" cy="12192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5213350" y="2861375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16.7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3886200" y="3253487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26.7</a:t>
            </a:r>
            <a:endParaRPr lang="en-US" sz="2800" dirty="0"/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3883025" y="2855025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33.3</a:t>
            </a:r>
            <a:endParaRPr lang="en-US" sz="2800" dirty="0"/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5213350" y="3245550"/>
            <a:ext cx="806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13.3</a:t>
            </a:r>
            <a:endParaRPr lang="en-US" sz="2800" dirty="0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5222050" y="2858917"/>
            <a:ext cx="8130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16.7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483114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Expected counts </a:t>
            </a:r>
            <a:r>
              <a:rPr lang="en-US" sz="3200" dirty="0" smtClean="0"/>
              <a:t>are the </a:t>
            </a:r>
            <a:r>
              <a:rPr lang="en-US" sz="3200" dirty="0"/>
              <a:t>product of the </a:t>
            </a:r>
            <a:r>
              <a:rPr lang="en-US" sz="3200" dirty="0" smtClean="0"/>
              <a:t>marginal </a:t>
            </a:r>
            <a:r>
              <a:rPr lang="en-US" sz="3200" dirty="0"/>
              <a:t>totals divided by the table total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4" grpId="0" animBg="1"/>
      <p:bldP spid="141324" grpId="1" animBg="1"/>
      <p:bldP spid="141325" grpId="0" animBg="1"/>
      <p:bldP spid="141325" grpId="1" animBg="1"/>
      <p:bldP spid="141326" grpId="0" animBg="1"/>
      <p:bldP spid="141326" grpId="1" animBg="1"/>
      <p:bldP spid="141329" grpId="0" autoUpdateAnimBg="0"/>
      <p:bldP spid="141329" grpId="1"/>
      <p:bldP spid="141330" grpId="0" animBg="1"/>
      <p:bldP spid="141330" grpId="1" animBg="1"/>
      <p:bldP spid="141331" grpId="0" autoUpdateAnimBg="0"/>
      <p:bldP spid="141331" grpId="1"/>
      <p:bldP spid="141332" grpId="0" autoUpdateAnimBg="0"/>
      <p:bldP spid="141335" grpId="0" autoUpdateAnimBg="0"/>
      <p:bldP spid="141336" grpId="0" autoUpdateAnimBg="0"/>
      <p:bldP spid="3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6089</TotalTime>
  <Words>726</Words>
  <Application>Microsoft Office PowerPoint</Application>
  <PresentationFormat>On-screen Show (4:3)</PresentationFormat>
  <Paragraphs>130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Times New Roman</vt:lpstr>
      <vt:lpstr>Wingdings</vt:lpstr>
      <vt:lpstr>Default Design</vt:lpstr>
      <vt:lpstr>Worksheet</vt:lpstr>
      <vt:lpstr>Equation</vt:lpstr>
      <vt:lpstr>Chi-Square Tests</vt:lpstr>
      <vt:lpstr>Chi-Square -- Examples</vt:lpstr>
      <vt:lpstr>What do those examples have in common?</vt:lpstr>
      <vt:lpstr>An Illustrative Example</vt:lpstr>
      <vt:lpstr>Observed Table</vt:lpstr>
      <vt:lpstr>Observed Table</vt:lpstr>
      <vt:lpstr>Expectations if Ho is true</vt:lpstr>
      <vt:lpstr>Create Expected Table</vt:lpstr>
      <vt:lpstr>Create Expected Table</vt:lpstr>
      <vt:lpstr>A New Test Statistic</vt:lpstr>
      <vt:lpstr>Chi-Square Distribution</vt:lpstr>
      <vt:lpstr>Chi-Square Test</vt:lpstr>
      <vt:lpstr>A Full Example</vt:lpstr>
      <vt:lpstr>Another 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154</cp:revision>
  <dcterms:created xsi:type="dcterms:W3CDTF">1999-07-28T01:00:17Z</dcterms:created>
  <dcterms:modified xsi:type="dcterms:W3CDTF">2015-11-18T00:35:04Z</dcterms:modified>
</cp:coreProperties>
</file>