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sldIdLst>
    <p:sldId id="270" r:id="rId2"/>
    <p:sldId id="303" r:id="rId3"/>
    <p:sldId id="313" r:id="rId4"/>
    <p:sldId id="301" r:id="rId5"/>
    <p:sldId id="279" r:id="rId6"/>
    <p:sldId id="283" r:id="rId7"/>
    <p:sldId id="284" r:id="rId8"/>
    <p:sldId id="308" r:id="rId9"/>
    <p:sldId id="311" r:id="rId10"/>
    <p:sldId id="290" r:id="rId11"/>
    <p:sldId id="302" r:id="rId12"/>
    <p:sldId id="293" r:id="rId13"/>
    <p:sldId id="294" r:id="rId14"/>
    <p:sldId id="296" r:id="rId15"/>
    <p:sldId id="298" r:id="rId16"/>
    <p:sldId id="310" r:id="rId17"/>
    <p:sldId id="299" r:id="rId18"/>
    <p:sldId id="304" r:id="rId19"/>
    <p:sldId id="305" r:id="rId20"/>
    <p:sldId id="306" r:id="rId21"/>
    <p:sldId id="30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7" autoAdjust="0"/>
  </p:normalViewPr>
  <p:slideViewPr>
    <p:cSldViewPr>
      <p:cViewPr varScale="1">
        <p:scale>
          <a:sx n="74" d="100"/>
          <a:sy n="74" d="100"/>
        </p:scale>
        <p:origin x="647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91A67E-713D-4890-8E0D-532FE0EEC8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928ABAE-9219-4258-BD0C-3363A15837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B9935AE-6F6C-43A3-A0B5-9324FB1D7D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690C60-A0C3-4A57-85C5-A32146231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B831AD9-B06E-4EF7-AD90-3D2E8CA3A7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EF1B1AD-0389-49F8-8D69-1E301C14E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AD52EBB-6903-4DBB-A811-3E23E83621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5DB1778-FF9A-4F2A-B0DD-FBCD9953E2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1EB012C-941B-4687-9603-526AED0B99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53B2AD-E1DE-49F7-A9E2-CD78E5D131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974B228-9CE0-4C18-B77A-03E3D7250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885AAF1-C6BF-4B21-BC81-109199D9EB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Data Production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25911D57-08F8-4BF3-9FCA-F8A15F9972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2.xls"/><Relationship Id="rId3" Type="http://schemas.openxmlformats.org/officeDocument/2006/relationships/image" Target="../media/image4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Data Production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CCD8BA-D0F5-4119-A2FF-90BC4B5A710D}" type="slidenum">
              <a:rPr lang="en-US"/>
              <a:pPr/>
              <a:t>10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Random Samples are Required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...</a:t>
            </a:r>
            <a:endParaRPr lang="en-US" dirty="0"/>
          </a:p>
          <a:p>
            <a:pPr lvl="1"/>
            <a:r>
              <a:rPr lang="en-US" dirty="0"/>
              <a:t>… they remove </a:t>
            </a:r>
            <a:r>
              <a:rPr lang="en-US" dirty="0" smtClean="0"/>
              <a:t>bias (</a:t>
            </a:r>
            <a:r>
              <a:rPr lang="en-US" i="1" dirty="0" smtClean="0"/>
              <a:t>provide representation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… allow the laws of probability to be </a:t>
            </a:r>
            <a:r>
              <a:rPr lang="en-US" dirty="0" smtClean="0"/>
              <a:t>used (</a:t>
            </a:r>
            <a:r>
              <a:rPr lang="en-US" i="1" dirty="0" smtClean="0"/>
              <a:t>inferences can be made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 bwMode="auto">
          <a:xfrm rot="805537">
            <a:off x="533400" y="548640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5-Point Star 6"/>
          <p:cNvSpPr/>
          <p:nvPr/>
        </p:nvSpPr>
        <p:spPr bwMode="auto">
          <a:xfrm rot="805537">
            <a:off x="4478340" y="497046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5-Point Star 7"/>
          <p:cNvSpPr/>
          <p:nvPr/>
        </p:nvSpPr>
        <p:spPr bwMode="auto">
          <a:xfrm rot="805537">
            <a:off x="685800" y="1746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5-Point Star 8"/>
          <p:cNvSpPr/>
          <p:nvPr/>
        </p:nvSpPr>
        <p:spPr bwMode="auto">
          <a:xfrm rot="805537">
            <a:off x="6611940" y="9366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5-Point Star 9"/>
          <p:cNvSpPr/>
          <p:nvPr/>
        </p:nvSpPr>
        <p:spPr bwMode="auto">
          <a:xfrm rot="805537">
            <a:off x="93660" y="352266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5-Point Star 10"/>
          <p:cNvSpPr/>
          <p:nvPr/>
        </p:nvSpPr>
        <p:spPr bwMode="auto">
          <a:xfrm rot="805537">
            <a:off x="8018459" y="276066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5-Point Star 11"/>
          <p:cNvSpPr/>
          <p:nvPr/>
        </p:nvSpPr>
        <p:spPr bwMode="auto">
          <a:xfrm rot="805537">
            <a:off x="7789860" y="5351460"/>
            <a:ext cx="914400" cy="914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92" y="1219200"/>
            <a:ext cx="9220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4000" i="1" dirty="0" smtClean="0"/>
              <a:t>How would you take a random sample of …</a:t>
            </a:r>
          </a:p>
          <a:p>
            <a:pPr marL="0" indent="0">
              <a:buNone/>
            </a:pPr>
            <a:r>
              <a:rPr lang="en-US" sz="3600" i="1" dirty="0" smtClean="0"/>
              <a:t>….. Lake </a:t>
            </a:r>
            <a:r>
              <a:rPr lang="en-US" sz="3600" i="1" dirty="0"/>
              <a:t>T</a:t>
            </a:r>
            <a:r>
              <a:rPr lang="en-US" sz="3600" i="1" dirty="0" smtClean="0"/>
              <a:t>rout from Lake Superior?</a:t>
            </a:r>
          </a:p>
          <a:p>
            <a:pPr marL="0" indent="0">
              <a:buNone/>
            </a:pPr>
            <a:r>
              <a:rPr lang="en-US" sz="3600" i="1" dirty="0" smtClean="0"/>
              <a:t>….. Red Oak trees from northern Wisconsin?</a:t>
            </a:r>
          </a:p>
          <a:p>
            <a:pPr marL="0" indent="0">
              <a:buNone/>
            </a:pPr>
            <a:r>
              <a:rPr lang="en-US" sz="3600" i="1" dirty="0" smtClean="0"/>
              <a:t>….. people from Wisconsin?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EB831AD9-B06E-4EF7-AD90-3D2E8CA3A78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17C6D67-AFEC-4BC6-A784-2B8C5602A033}" type="slidenum">
              <a:rPr lang="en-US"/>
              <a:pPr/>
              <a:t>12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Design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229600" cy="4114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Example </a:t>
            </a:r>
            <a:r>
              <a:rPr lang="en-US" b="1" dirty="0" smtClean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US" dirty="0" smtClean="0"/>
              <a:t>found </a:t>
            </a:r>
            <a:r>
              <a:rPr lang="en-US" dirty="0"/>
              <a:t>30 similar chipmunks to be split into three groups -- 18, 20, 22</a:t>
            </a:r>
            <a:r>
              <a:rPr lang="en-US" baseline="30000" dirty="0"/>
              <a:t>o</a:t>
            </a:r>
            <a:r>
              <a:rPr lang="en-US" dirty="0"/>
              <a:t>C.  Control all other variables and measure digestive 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BF1ACEC-9F1A-4B55-85FE-BC0469D82F4C}" type="slidenum">
              <a:rPr lang="en-US"/>
              <a:pPr/>
              <a:t>13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Definitions in Experiments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41148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Response</a:t>
            </a:r>
            <a:r>
              <a:rPr lang="en-US" dirty="0"/>
              <a:t> - variable of interest, not controlled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</a:t>
            </a:r>
            <a:r>
              <a:rPr lang="en-US" sz="2400" dirty="0"/>
              <a:t> </a:t>
            </a:r>
            <a:r>
              <a:rPr lang="en-US" sz="2400" b="1" dirty="0"/>
              <a:t>digestive rate</a:t>
            </a:r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Factor</a:t>
            </a:r>
            <a:r>
              <a:rPr lang="en-US" dirty="0" smtClean="0">
                <a:solidFill>
                  <a:schemeClr val="accent1"/>
                </a:solidFill>
              </a:rPr>
              <a:t> (aka, explanatory variable)</a:t>
            </a:r>
            <a:r>
              <a:rPr lang="en-US" dirty="0" smtClean="0"/>
              <a:t> </a:t>
            </a:r>
            <a:r>
              <a:rPr lang="en-US" dirty="0"/>
              <a:t>- variable controlled at different </a:t>
            </a:r>
            <a:r>
              <a:rPr lang="en-US" dirty="0" smtClean="0"/>
              <a:t>values</a:t>
            </a:r>
            <a:endParaRPr lang="en-US" i="1" dirty="0" smtClean="0"/>
          </a:p>
          <a:p>
            <a:pPr lvl="1"/>
            <a:r>
              <a:rPr lang="en-US" sz="2400" b="1" dirty="0" smtClean="0">
                <a:solidFill>
                  <a:schemeClr val="accent2"/>
                </a:solidFill>
              </a:rPr>
              <a:t>Example --&gt;</a:t>
            </a:r>
            <a:r>
              <a:rPr lang="en-US" sz="2400" b="1" dirty="0" smtClean="0"/>
              <a:t> temperature</a:t>
            </a:r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Levels</a:t>
            </a:r>
            <a:r>
              <a:rPr lang="en-US" dirty="0" smtClean="0"/>
              <a:t> </a:t>
            </a:r>
            <a:r>
              <a:rPr lang="en-US" dirty="0"/>
              <a:t>- number of </a:t>
            </a:r>
            <a:r>
              <a:rPr lang="en-US" dirty="0" smtClean="0"/>
              <a:t>values </a:t>
            </a:r>
            <a:r>
              <a:rPr lang="en-US" dirty="0"/>
              <a:t>of each factor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</a:t>
            </a:r>
            <a:r>
              <a:rPr lang="en-US" sz="2400" b="1" dirty="0"/>
              <a:t> 3 (18, 20, 22</a:t>
            </a:r>
            <a:r>
              <a:rPr lang="en-US" sz="2400" b="1" baseline="30000" dirty="0"/>
              <a:t>o</a:t>
            </a:r>
            <a:r>
              <a:rPr lang="en-US" sz="2400" b="1" dirty="0"/>
              <a:t>C)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Treatments</a:t>
            </a:r>
            <a:r>
              <a:rPr lang="en-US" dirty="0"/>
              <a:t> - number of </a:t>
            </a:r>
            <a:r>
              <a:rPr lang="en-US" dirty="0" smtClean="0"/>
              <a:t>different conditions in </a:t>
            </a:r>
            <a:r>
              <a:rPr lang="en-US" dirty="0" err="1" smtClean="0"/>
              <a:t>expe</a:t>
            </a:r>
            <a:endParaRPr lang="en-US" dirty="0"/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 </a:t>
            </a:r>
            <a:r>
              <a:rPr lang="en-US" sz="2400" b="1" dirty="0"/>
              <a:t>3 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Replicates</a:t>
            </a:r>
            <a:r>
              <a:rPr lang="en-US" dirty="0"/>
              <a:t> - number of individuals in each treatment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 </a:t>
            </a:r>
            <a:r>
              <a:rPr lang="en-US" sz="2400" b="1" dirty="0"/>
              <a:t>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BD671BB-F120-4FE2-AC4C-4963CC88E452}" type="slidenum">
              <a:rPr lang="en-US"/>
              <a:pPr/>
              <a:t>14</a:t>
            </a:fld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054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Response</a:t>
            </a:r>
            <a:r>
              <a:rPr lang="en-US" dirty="0"/>
              <a:t> - variable of interest, not controlled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</a:t>
            </a:r>
            <a:r>
              <a:rPr lang="en-US" sz="2400" dirty="0"/>
              <a:t> </a:t>
            </a:r>
            <a:r>
              <a:rPr lang="en-US" sz="2400" b="1" dirty="0"/>
              <a:t>digestive rate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Factor</a:t>
            </a:r>
            <a:r>
              <a:rPr lang="en-US" b="1" i="1" dirty="0">
                <a:solidFill>
                  <a:schemeClr val="accent1"/>
                </a:solidFill>
              </a:rPr>
              <a:t>s</a:t>
            </a:r>
            <a:r>
              <a:rPr lang="en-US" dirty="0"/>
              <a:t> - variable</a:t>
            </a:r>
            <a:r>
              <a:rPr lang="en-US" i="1" dirty="0"/>
              <a:t>s</a:t>
            </a:r>
            <a:r>
              <a:rPr lang="en-US" dirty="0"/>
              <a:t> controlled at different values</a:t>
            </a:r>
            <a:endParaRPr lang="en-US" i="1" dirty="0"/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</a:t>
            </a:r>
            <a:r>
              <a:rPr lang="en-US" sz="2400" b="1" dirty="0"/>
              <a:t> temperature, food type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Levels</a:t>
            </a:r>
            <a:r>
              <a:rPr lang="en-US" dirty="0"/>
              <a:t> - number of </a:t>
            </a:r>
            <a:r>
              <a:rPr lang="en-US" dirty="0" smtClean="0"/>
              <a:t>values </a:t>
            </a:r>
            <a:r>
              <a:rPr lang="en-US" dirty="0"/>
              <a:t>of each factor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</a:t>
            </a:r>
            <a:r>
              <a:rPr lang="en-US" sz="2400" b="1" dirty="0"/>
              <a:t> 3 (18, 20, 22</a:t>
            </a:r>
            <a:r>
              <a:rPr lang="en-US" sz="2400" b="1" baseline="30000" dirty="0"/>
              <a:t>o</a:t>
            </a:r>
            <a:r>
              <a:rPr lang="en-US" sz="2400" b="1" dirty="0"/>
              <a:t>C); 2 (corn, sunflower seeds)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Treatments</a:t>
            </a:r>
            <a:r>
              <a:rPr lang="en-US" dirty="0"/>
              <a:t> - number of combinations of all factors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 </a:t>
            </a:r>
            <a:r>
              <a:rPr lang="en-US" sz="2400" b="1" dirty="0"/>
              <a:t>6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Replicates</a:t>
            </a:r>
            <a:r>
              <a:rPr lang="en-US" dirty="0"/>
              <a:t> - number of individuals in each treatment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Example --&gt; </a:t>
            </a:r>
            <a:r>
              <a:rPr lang="en-US" sz="2400" b="1" dirty="0"/>
              <a:t>5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371600"/>
          </a:xfrm>
          <a:noFill/>
          <a:ln/>
        </p:spPr>
        <p:txBody>
          <a:bodyPr/>
          <a:lstStyle/>
          <a:p>
            <a:pPr algn="l"/>
            <a:r>
              <a:rPr lang="en-US" sz="4000" dirty="0">
                <a:solidFill>
                  <a:schemeClr val="hlink"/>
                </a:solidFill>
              </a:rPr>
              <a:t>A Modification</a:t>
            </a:r>
            <a:r>
              <a:rPr lang="en-US" sz="4000" dirty="0"/>
              <a:t> </a:t>
            </a:r>
            <a:r>
              <a:rPr lang="en-US" sz="3200" b="0" dirty="0">
                <a:latin typeface="Times New Roman" pitchFamily="18" charset="0"/>
              </a:rPr>
              <a:t>-- </a:t>
            </a:r>
            <a:r>
              <a:rPr lang="en-US" sz="3200" b="0" dirty="0" smtClean="0">
                <a:latin typeface="Times New Roman" pitchFamily="18" charset="0"/>
              </a:rPr>
              <a:t>Also </a:t>
            </a:r>
            <a:r>
              <a:rPr lang="en-US" sz="3200" b="0" dirty="0">
                <a:latin typeface="Times New Roman" pitchFamily="18" charset="0"/>
              </a:rPr>
              <a:t>want to simultaneously assess the effect of food type (corn, sunflower seeds) on digestive 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FDABE47-752D-4AAE-AFAE-222327D73BAD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52263" name="Group 39"/>
          <p:cNvGrpSpPr>
            <a:grpSpLocks/>
          </p:cNvGrpSpPr>
          <p:nvPr/>
        </p:nvGrpSpPr>
        <p:grpSpPr bwMode="auto">
          <a:xfrm>
            <a:off x="776288" y="2244725"/>
            <a:ext cx="7570787" cy="2428875"/>
            <a:chOff x="489" y="1414"/>
            <a:chExt cx="4769" cy="1530"/>
          </a:xfrm>
        </p:grpSpPr>
        <p:sp>
          <p:nvSpPr>
            <p:cNvPr id="522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489" y="1414"/>
              <a:ext cx="4765" cy="1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2069" y="1414"/>
              <a:ext cx="3185" cy="30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489" y="2022"/>
              <a:ext cx="794" cy="918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3091" y="1434"/>
              <a:ext cx="5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Food</a:t>
              </a:r>
              <a:endParaRPr lang="en-US"/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3696" y="1434"/>
              <a:ext cx="5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Type</a:t>
              </a:r>
              <a:endParaRPr lang="en-US"/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2612" y="1736"/>
              <a:ext cx="5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Corn</a:t>
              </a:r>
              <a:endParaRPr lang="en-US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3888" y="1736"/>
              <a:ext cx="11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Sunflower</a:t>
              </a:r>
              <a:endParaRPr lang="en-US"/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1558" y="2046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18</a:t>
              </a:r>
              <a:endParaRPr lang="en-US"/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598" y="2348"/>
              <a:ext cx="6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Temp</a:t>
              </a:r>
              <a:endParaRPr lang="en-US"/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1558" y="2348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1558" y="2650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b="1">
                  <a:solidFill>
                    <a:srgbClr val="000000"/>
                  </a:solidFill>
                  <a:latin typeface="Arial" charset="0"/>
                </a:rPr>
                <a:t>22</a:t>
              </a:r>
              <a:endParaRPr lang="en-US"/>
            </a:p>
          </p:txBody>
        </p:sp>
        <p:sp>
          <p:nvSpPr>
            <p:cNvPr id="52246" name="Line 22"/>
            <p:cNvSpPr>
              <a:spLocks noChangeShapeType="1"/>
            </p:cNvSpPr>
            <p:nvPr/>
          </p:nvSpPr>
          <p:spPr bwMode="auto">
            <a:xfrm>
              <a:off x="1279" y="2328"/>
              <a:ext cx="7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1279" y="2328"/>
              <a:ext cx="786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>
              <a:off x="3660" y="1716"/>
              <a:ext cx="1" cy="3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3660" y="1716"/>
              <a:ext cx="3" cy="3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Line 26"/>
            <p:cNvSpPr>
              <a:spLocks noChangeShapeType="1"/>
            </p:cNvSpPr>
            <p:nvPr/>
          </p:nvSpPr>
          <p:spPr bwMode="auto">
            <a:xfrm>
              <a:off x="1279" y="2630"/>
              <a:ext cx="78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Rectangle 27"/>
            <p:cNvSpPr>
              <a:spLocks noChangeArrowheads="1"/>
            </p:cNvSpPr>
            <p:nvPr/>
          </p:nvSpPr>
          <p:spPr bwMode="auto">
            <a:xfrm>
              <a:off x="1279" y="2630"/>
              <a:ext cx="786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>
              <a:off x="3660" y="2030"/>
              <a:ext cx="1" cy="9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Rectangle 29"/>
            <p:cNvSpPr>
              <a:spLocks noChangeArrowheads="1"/>
            </p:cNvSpPr>
            <p:nvPr/>
          </p:nvSpPr>
          <p:spPr bwMode="auto">
            <a:xfrm>
              <a:off x="3660" y="2030"/>
              <a:ext cx="3" cy="90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2065" y="2018"/>
              <a:ext cx="11" cy="92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>
              <a:off x="5247" y="2030"/>
              <a:ext cx="11" cy="91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Rectangle 32"/>
            <p:cNvSpPr>
              <a:spLocks noChangeArrowheads="1"/>
            </p:cNvSpPr>
            <p:nvPr/>
          </p:nvSpPr>
          <p:spPr bwMode="auto">
            <a:xfrm>
              <a:off x="2076" y="2018"/>
              <a:ext cx="318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33"/>
            <p:cNvSpPr>
              <a:spLocks noChangeShapeType="1"/>
            </p:cNvSpPr>
            <p:nvPr/>
          </p:nvSpPr>
          <p:spPr bwMode="auto">
            <a:xfrm>
              <a:off x="2076" y="2328"/>
              <a:ext cx="31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Rectangle 34"/>
            <p:cNvSpPr>
              <a:spLocks noChangeArrowheads="1"/>
            </p:cNvSpPr>
            <p:nvPr/>
          </p:nvSpPr>
          <p:spPr bwMode="auto">
            <a:xfrm>
              <a:off x="2076" y="2328"/>
              <a:ext cx="317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>
              <a:off x="2076" y="2630"/>
              <a:ext cx="317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Rectangle 36"/>
            <p:cNvSpPr>
              <a:spLocks noChangeArrowheads="1"/>
            </p:cNvSpPr>
            <p:nvPr/>
          </p:nvSpPr>
          <p:spPr bwMode="auto">
            <a:xfrm>
              <a:off x="2076" y="2630"/>
              <a:ext cx="317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Rectangle 37"/>
            <p:cNvSpPr>
              <a:spLocks noChangeArrowheads="1"/>
            </p:cNvSpPr>
            <p:nvPr/>
          </p:nvSpPr>
          <p:spPr bwMode="auto">
            <a:xfrm>
              <a:off x="2076" y="2932"/>
              <a:ext cx="318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1143000"/>
          </a:xfrm>
        </p:spPr>
        <p:txBody>
          <a:bodyPr/>
          <a:lstStyle/>
          <a:p>
            <a:r>
              <a:rPr lang="en-US"/>
              <a:t>Diagram of 2-factor Experiment</a:t>
            </a:r>
          </a:p>
        </p:txBody>
      </p:sp>
      <p:grpSp>
        <p:nvGrpSpPr>
          <p:cNvPr id="52262" name="Group 38"/>
          <p:cNvGrpSpPr>
            <a:grpSpLocks/>
          </p:cNvGrpSpPr>
          <p:nvPr/>
        </p:nvGrpSpPr>
        <p:grpSpPr bwMode="auto">
          <a:xfrm>
            <a:off x="3467100" y="3260725"/>
            <a:ext cx="4872038" cy="1416050"/>
            <a:chOff x="2265" y="2054"/>
            <a:chExt cx="3069" cy="892"/>
          </a:xfrm>
        </p:grpSpPr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2326" y="2054"/>
              <a:ext cx="11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solidFill>
                    <a:srgbClr val="FF0000"/>
                  </a:solidFill>
                  <a:latin typeface="Arial" charset="0"/>
                </a:rPr>
                <a:t>3,4,5,26,10</a:t>
              </a:r>
              <a:endParaRPr lang="en-US"/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3736" y="2054"/>
              <a:ext cx="15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solidFill>
                    <a:srgbClr val="FF0000"/>
                  </a:solidFill>
                  <a:latin typeface="Arial" charset="0"/>
                </a:rPr>
                <a:t>13,20,16,17,15</a:t>
              </a:r>
              <a:endParaRPr lang="en-US"/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2265" y="2356"/>
              <a:ext cx="1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solidFill>
                    <a:srgbClr val="FF0000"/>
                  </a:solidFill>
                  <a:latin typeface="Arial" charset="0"/>
                </a:rPr>
                <a:t>11,2,27,29,7</a:t>
              </a:r>
              <a:endParaRPr lang="en-US"/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3797" y="2356"/>
              <a:ext cx="14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solidFill>
                    <a:srgbClr val="FF0000"/>
                  </a:solidFill>
                  <a:latin typeface="Arial" charset="0"/>
                </a:rPr>
                <a:t>23,12,18,21,8</a:t>
              </a:r>
              <a:endParaRPr lang="en-US"/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2265" y="2658"/>
              <a:ext cx="1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solidFill>
                    <a:srgbClr val="FF0000"/>
                  </a:solidFill>
                  <a:latin typeface="Arial" charset="0"/>
                </a:rPr>
                <a:t>30,9,6,25,14</a:t>
              </a:r>
              <a:endParaRPr lang="en-US"/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3797" y="2658"/>
              <a:ext cx="14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solidFill>
                    <a:srgbClr val="FF0000"/>
                  </a:solidFill>
                  <a:latin typeface="Arial" charset="0"/>
                </a:rPr>
                <a:t>28,1,24,19,22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student is designing an experiment to determine the simultaneous </a:t>
            </a:r>
            <a:r>
              <a:rPr lang="en-US" dirty="0" smtClean="0"/>
              <a:t>effects </a:t>
            </a:r>
            <a:r>
              <a:rPr lang="en-US" dirty="0"/>
              <a:t>of calcium in the diet and regular exercise on blood pressure. </a:t>
            </a:r>
            <a:r>
              <a:rPr lang="en-US" dirty="0" smtClean="0"/>
              <a:t> Some </a:t>
            </a:r>
            <a:r>
              <a:rPr lang="en-US" dirty="0"/>
              <a:t>subjects will be given a calcium supplement pill and some will be given a placebo </a:t>
            </a:r>
            <a:r>
              <a:rPr lang="en-US" dirty="0" smtClean="0"/>
              <a:t>pill</a:t>
            </a:r>
            <a:r>
              <a:rPr lang="en-US" dirty="0"/>
              <a:t>. </a:t>
            </a:r>
            <a:r>
              <a:rPr lang="en-US" dirty="0" smtClean="0"/>
              <a:t> In </a:t>
            </a:r>
            <a:r>
              <a:rPr lang="en-US" dirty="0"/>
              <a:t>addition, some subjects will be required to perform aerobic exercises once a day, whereas others will not. </a:t>
            </a:r>
            <a:r>
              <a:rPr lang="en-US" dirty="0" smtClean="0"/>
              <a:t> The </a:t>
            </a:r>
            <a:r>
              <a:rPr lang="en-US" dirty="0"/>
              <a:t>researcher has 32 male subjects available that are as similar as possible (similar ages, weights, initial blood pressures, etc</a:t>
            </a:r>
            <a:r>
              <a:rPr lang="en-US" dirty="0" smtClean="0"/>
              <a:t>.).</a:t>
            </a:r>
          </a:p>
          <a:p>
            <a:endParaRPr lang="en-US" sz="1600" dirty="0" smtClean="0"/>
          </a:p>
          <a:p>
            <a:r>
              <a:rPr lang="en-US" sz="2800" i="1" dirty="0" smtClean="0"/>
              <a:t>What is an individual?</a:t>
            </a:r>
          </a:p>
          <a:p>
            <a:r>
              <a:rPr lang="en-US" sz="2800" i="1" dirty="0" smtClean="0"/>
              <a:t>Identify the response variable, factors, levels, treatments, and replicates.</a:t>
            </a: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EB831AD9-B06E-4EF7-AD90-3D2E8CA3A78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430678D-896C-4EB6-AEC1-0350DDBE865A}" type="slidenum">
              <a:rPr lang="en-US"/>
              <a:pPr/>
              <a:t>17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 sz="4300"/>
              <a:t>Principles of Experimental Design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15400" cy="4419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Control --</a:t>
            </a:r>
            <a:r>
              <a:rPr lang="en-US" dirty="0"/>
              <a:t> control </a:t>
            </a:r>
            <a:r>
              <a:rPr lang="en-US" dirty="0" smtClean="0"/>
              <a:t>all </a:t>
            </a:r>
            <a:r>
              <a:rPr lang="en-US" dirty="0"/>
              <a:t>variables except the response variable</a:t>
            </a:r>
          </a:p>
          <a:p>
            <a:r>
              <a:rPr lang="en-US" b="1" dirty="0">
                <a:solidFill>
                  <a:schemeClr val="accent1"/>
                </a:solidFill>
              </a:rPr>
              <a:t>Randomization --</a:t>
            </a:r>
            <a:r>
              <a:rPr lang="en-US" dirty="0"/>
              <a:t> randomize the allocation of individuals to </a:t>
            </a:r>
            <a:r>
              <a:rPr lang="en-US" dirty="0" smtClean="0"/>
              <a:t>control for </a:t>
            </a:r>
            <a:r>
              <a:rPr lang="en-US" dirty="0"/>
              <a:t>bias and allow </a:t>
            </a:r>
            <a:r>
              <a:rPr lang="en-US" dirty="0" smtClean="0"/>
              <a:t>the laws </a:t>
            </a:r>
            <a:r>
              <a:rPr lang="en-US" dirty="0"/>
              <a:t>of probability to be used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Replication --</a:t>
            </a:r>
            <a:r>
              <a:rPr lang="en-US" dirty="0"/>
              <a:t> use multiple individuals in each treatment to </a:t>
            </a:r>
            <a:r>
              <a:rPr lang="en-US" dirty="0" smtClean="0"/>
              <a:t>control for natural variability and the </a:t>
            </a:r>
            <a:r>
              <a:rPr lang="en-US" dirty="0"/>
              <a:t>effect of </a:t>
            </a:r>
            <a:r>
              <a:rPr lang="en-US" dirty="0" smtClean="0"/>
              <a:t>outliers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9FD5C128-968D-491F-9532-BFD44829C65E}" type="slidenum">
              <a:rPr lang="en-US"/>
              <a:pPr/>
              <a:t>18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Observational Study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Example --&gt;</a:t>
            </a:r>
            <a:r>
              <a:rPr lang="en-US"/>
              <a:t> find two other chipmunk biologists (one in the Ozarks and one in Manitoba) to monitor digestive rates and temperatures of several hundred chipmunks each</a:t>
            </a:r>
          </a:p>
          <a:p>
            <a:r>
              <a:rPr lang="en-US"/>
              <a:t>Individuals are observed (variables are measured) </a:t>
            </a:r>
            <a:r>
              <a:rPr lang="en-US" b="1">
                <a:solidFill>
                  <a:schemeClr val="accent1"/>
                </a:solidFill>
              </a:rPr>
              <a:t>without any intervention</a:t>
            </a:r>
            <a:r>
              <a:rPr lang="en-US"/>
              <a:t> or influence by the researcher</a:t>
            </a:r>
          </a:p>
        </p:txBody>
      </p:sp>
    </p:spTree>
    <p:extLst>
      <p:ext uri="{BB962C8B-B14F-4D97-AF65-F5344CB8AC3E}">
        <p14:creationId xmlns:p14="http://schemas.microsoft.com/office/powerpoint/2010/main" val="30406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B90CF64-C01A-4133-9794-50B8577F579E}" type="slidenum">
              <a:rPr lang="en-US"/>
              <a:pPr/>
              <a:t>19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Study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Example --&gt;</a:t>
            </a:r>
            <a:r>
              <a:rPr lang="en-US"/>
              <a:t> find many similar chipmunks and randomly split into three groups -- 18, 20, 22</a:t>
            </a:r>
            <a:r>
              <a:rPr lang="en-US" baseline="30000"/>
              <a:t>o</a:t>
            </a:r>
            <a:r>
              <a:rPr lang="en-US"/>
              <a:t>C.  Control all other variables and measure digestive rate.</a:t>
            </a:r>
          </a:p>
          <a:p>
            <a:pPr>
              <a:lnSpc>
                <a:spcPct val="90000"/>
              </a:lnSpc>
            </a:pPr>
            <a:r>
              <a:rPr lang="en-US"/>
              <a:t>All variables are controlled at specific levels (some held constant, explanatory variable(s) held at certain values), except for a response variable</a:t>
            </a:r>
          </a:p>
          <a:p>
            <a:pPr>
              <a:lnSpc>
                <a:spcPct val="90000"/>
              </a:lnSpc>
            </a:pPr>
            <a:r>
              <a:rPr lang="en-US"/>
              <a:t>Variables are deliberately controlled by the researcher</a:t>
            </a:r>
          </a:p>
        </p:txBody>
      </p:sp>
    </p:spTree>
    <p:extLst>
      <p:ext uri="{BB962C8B-B14F-4D97-AF65-F5344CB8AC3E}">
        <p14:creationId xmlns:p14="http://schemas.microsoft.com/office/powerpoint/2010/main" val="25862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656B1A0-26E2-4A1F-9469-6D05FA1C63A4}" type="slidenum">
              <a:rPr lang="en-US"/>
              <a:pPr/>
              <a:t>2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Two General Methods for Collecting “Proper” Data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1371600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Observational</a:t>
            </a:r>
            <a:r>
              <a:rPr lang="en-US"/>
              <a:t> (or sample-based)</a:t>
            </a:r>
          </a:p>
          <a:p>
            <a:r>
              <a:rPr lang="en-US" b="1">
                <a:solidFill>
                  <a:schemeClr val="accent1"/>
                </a:solidFill>
              </a:rPr>
              <a:t>Experimental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DA75C57-E8B3-4B21-A55A-927ADA232273}" type="slidenum">
              <a:rPr lang="en-US"/>
              <a:pPr/>
              <a:t>20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Huge Difference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362200"/>
          </a:xfrm>
        </p:spPr>
        <p:txBody>
          <a:bodyPr/>
          <a:lstStyle/>
          <a:p>
            <a:r>
              <a:rPr lang="en-US"/>
              <a:t>Direct cause-and-effect statements can only be made from experimental studies</a:t>
            </a:r>
          </a:p>
          <a:p>
            <a:endParaRPr lang="en-US" sz="1600"/>
          </a:p>
          <a:p>
            <a:r>
              <a:rPr lang="en-US"/>
              <a:t>What good are observational studies then?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b="1">
                <a:solidFill>
                  <a:schemeClr val="accent1"/>
                </a:solidFill>
                <a:latin typeface="Arial" charset="0"/>
              </a:rPr>
              <a:t>Neither Type of Study is any Good if it is Not Properly Designed</a:t>
            </a:r>
          </a:p>
        </p:txBody>
      </p:sp>
    </p:spTree>
    <p:extLst>
      <p:ext uri="{BB962C8B-B14F-4D97-AF65-F5344CB8AC3E}">
        <p14:creationId xmlns:p14="http://schemas.microsoft.com/office/powerpoint/2010/main" val="29921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BD2BFBD-2595-4AF1-AC6D-2ABED5D95AF2}" type="slidenum">
              <a:rPr lang="en-US"/>
              <a:pPr/>
              <a:t>21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Consider this ...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676400"/>
          </a:xfrm>
        </p:spPr>
        <p:txBody>
          <a:bodyPr/>
          <a:lstStyle/>
          <a:p>
            <a:r>
              <a:rPr lang="en-US"/>
              <a:t>We want to take a random sample of lake trout from Lake Superior</a:t>
            </a:r>
          </a:p>
          <a:p>
            <a:r>
              <a:rPr lang="en-US"/>
              <a:t>What is the first step in acquiring a SRS?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85800" y="388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charset="0"/>
              </a:rPr>
              <a:t>What to do when a strict SRS cannot be taken?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85800" y="52578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Do the best that you can!!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Randomize the process</a:t>
            </a:r>
          </a:p>
        </p:txBody>
      </p:sp>
    </p:spTree>
    <p:extLst>
      <p:ext uri="{BB962C8B-B14F-4D97-AF65-F5344CB8AC3E}">
        <p14:creationId xmlns:p14="http://schemas.microsoft.com/office/powerpoint/2010/main" val="32069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656B1A0-26E2-4A1F-9469-6D05FA1C63A4}" type="slidenum">
              <a:rPr lang="en-US"/>
              <a:pPr/>
              <a:t>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6324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Illustrative Example</a:t>
            </a:r>
            <a:endParaRPr lang="en-US" dirty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52400" y="1066800"/>
            <a:ext cx="678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A world-famous </a:t>
            </a:r>
            <a:r>
              <a:rPr lang="en-US" sz="3200" dirty="0"/>
              <a:t>chipmunk biologist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Interested </a:t>
            </a:r>
            <a:r>
              <a:rPr lang="en-US" sz="3200" dirty="0"/>
              <a:t>in </a:t>
            </a:r>
            <a:r>
              <a:rPr lang="en-US" sz="3200" dirty="0" smtClean="0"/>
              <a:t>the </a:t>
            </a:r>
            <a:r>
              <a:rPr lang="en-US" sz="3200" dirty="0"/>
              <a:t>effect of temperature </a:t>
            </a:r>
            <a:r>
              <a:rPr lang="en-US" sz="3200" dirty="0" smtClean="0"/>
              <a:t>on </a:t>
            </a:r>
            <a:r>
              <a:rPr lang="en-US" sz="3200" dirty="0"/>
              <a:t>digestive rate</a:t>
            </a:r>
          </a:p>
        </p:txBody>
      </p:sp>
      <p:pic>
        <p:nvPicPr>
          <p:cNvPr id="56322" name="Picture 2" descr="http://upload.wikimedia.org/wikipedia/commons/thumb/9/94/Tamias_minimus.jpg/220px-Tamias_minim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52400"/>
            <a:ext cx="2095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457200" y="3021012"/>
            <a:ext cx="8037513" cy="1169988"/>
            <a:chOff x="402" y="1248"/>
            <a:chExt cx="5063" cy="737"/>
          </a:xfrm>
        </p:grpSpPr>
        <p:graphicFrame>
          <p:nvGraphicFramePr>
            <p:cNvPr id="11" name="Object 1"/>
            <p:cNvGraphicFramePr>
              <a:graphicFrameLocks noChangeAspect="1"/>
            </p:cNvGraphicFramePr>
            <p:nvPr/>
          </p:nvGraphicFramePr>
          <p:xfrm>
            <a:off x="1968" y="1248"/>
            <a:ext cx="3497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8" name="Worksheet" r:id="rId5" imgW="5535720" imgH="1169280" progId="Excel.Sheet.8">
                    <p:embed/>
                  </p:oleObj>
                </mc:Choice>
                <mc:Fallback>
                  <p:oleObj name="Worksheet" r:id="rId5" imgW="5535720" imgH="11692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248"/>
                          <a:ext cx="3497" cy="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402" y="1354"/>
              <a:ext cx="127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Observational</a:t>
              </a:r>
            </a:p>
            <a:p>
              <a:pPr algn="ctr"/>
              <a:r>
                <a:rPr lang="en-US" b="1">
                  <a:solidFill>
                    <a:schemeClr val="accent1"/>
                  </a:solidFill>
                </a:rPr>
                <a:t>Study</a:t>
              </a:r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504825" y="4267200"/>
            <a:ext cx="7996238" cy="849313"/>
            <a:chOff x="432" y="2537"/>
            <a:chExt cx="5037" cy="535"/>
          </a:xfrm>
        </p:grpSpPr>
        <p:graphicFrame>
          <p:nvGraphicFramePr>
            <p:cNvPr id="14" name="Object 0"/>
            <p:cNvGraphicFramePr>
              <a:graphicFrameLocks noChangeAspect="1"/>
            </p:cNvGraphicFramePr>
            <p:nvPr/>
          </p:nvGraphicFramePr>
          <p:xfrm>
            <a:off x="1971" y="2575"/>
            <a:ext cx="3498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9" name="Worksheet" r:id="rId8" imgW="5535720" imgH="782280" progId="Excel.Sheet.8">
                    <p:embed/>
                  </p:oleObj>
                </mc:Choice>
                <mc:Fallback>
                  <p:oleObj name="Worksheet" r:id="rId8" imgW="5535720" imgH="782280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" y="2575"/>
                          <a:ext cx="3498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32" y="2537"/>
              <a:ext cx="123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Experimental</a:t>
              </a:r>
            </a:p>
            <a:p>
              <a:pPr algn="ctr"/>
              <a:r>
                <a:rPr lang="en-US" b="1">
                  <a:solidFill>
                    <a:schemeClr val="accent1"/>
                  </a:solidFill>
                </a:rPr>
                <a:t>Study</a:t>
              </a:r>
            </a:p>
          </p:txBody>
        </p:sp>
      </p:grp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04800" y="56388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i="1" dirty="0"/>
              <a:t>Can we conclude that increases in temperature CAUSED increases in digestive rates?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6200" y="5257800"/>
            <a:ext cx="89916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3600" i="1" kern="0" dirty="0" smtClean="0"/>
              <a:t>What </a:t>
            </a:r>
            <a:r>
              <a:rPr lang="en-US" sz="3600" i="1" kern="0" dirty="0" smtClean="0"/>
              <a:t>is the fundamental difference </a:t>
            </a:r>
            <a:r>
              <a:rPr lang="en-US" sz="3600" i="1" kern="0" dirty="0" smtClean="0"/>
              <a:t>between an observational and experimental study?</a:t>
            </a:r>
          </a:p>
        </p:txBody>
      </p:sp>
      <p:sp useBgFill="1">
        <p:nvSpPr>
          <p:cNvPr id="2" name="Rectangle 1"/>
          <p:cNvSpPr/>
          <p:nvPr/>
        </p:nvSpPr>
        <p:spPr bwMode="auto">
          <a:xfrm>
            <a:off x="4876799" y="3429000"/>
            <a:ext cx="3563815" cy="7209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 useBgFill="1">
        <p:nvSpPr>
          <p:cNvPr id="18" name="Rectangle 17"/>
          <p:cNvSpPr/>
          <p:nvPr/>
        </p:nvSpPr>
        <p:spPr bwMode="auto">
          <a:xfrm>
            <a:off x="4894385" y="4345809"/>
            <a:ext cx="3563815" cy="7209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 autoUpdateAnimBg="0"/>
      <p:bldP spid="16" grpId="0" autoUpdateAnimBg="0"/>
      <p:bldP spid="17" grpId="0"/>
      <p:bldP spid="17" grpId="1"/>
      <p:bldP spid="2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4000" i="1" dirty="0" smtClean="0"/>
              <a:t>What </a:t>
            </a:r>
            <a:r>
              <a:rPr lang="en-US" sz="4000" i="1" dirty="0"/>
              <a:t>are at least three situations where an observational study would be valuable </a:t>
            </a:r>
            <a:r>
              <a:rPr lang="en-US" sz="4000" i="1" dirty="0" smtClean="0"/>
              <a:t> even if cause-and-effect statements can not be made?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EB831AD9-B06E-4EF7-AD90-3D2E8CA3A78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62A8D44-EB80-45AF-A181-15D6D5E5BD7B}" type="slidenum">
              <a:rPr lang="en-US"/>
              <a:pPr/>
              <a:t>5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/>
              <a:t>Types of Observational Studies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r>
              <a:rPr lang="en-US" b="1" dirty="0"/>
              <a:t>Voluntary Response</a:t>
            </a:r>
            <a:endParaRPr lang="en-US" dirty="0"/>
          </a:p>
          <a:p>
            <a:pPr lvl="1"/>
            <a:r>
              <a:rPr lang="en-US" dirty="0"/>
              <a:t>Individuals choose their self for the sample by responding to a general </a:t>
            </a:r>
            <a:r>
              <a:rPr lang="en-US" dirty="0" smtClean="0"/>
              <a:t>appeal</a:t>
            </a:r>
          </a:p>
          <a:p>
            <a:pPr lvl="1"/>
            <a:endParaRPr lang="en-US" sz="1050" dirty="0"/>
          </a:p>
          <a:p>
            <a:r>
              <a:rPr lang="en-US" b="1" dirty="0"/>
              <a:t>Convenience</a:t>
            </a:r>
            <a:endParaRPr lang="en-US" dirty="0"/>
          </a:p>
          <a:p>
            <a:pPr lvl="1"/>
            <a:r>
              <a:rPr lang="en-US" dirty="0"/>
              <a:t>Gather individuals that are easiest to </a:t>
            </a:r>
            <a:r>
              <a:rPr lang="en-US" dirty="0" smtClean="0"/>
              <a:t>reach</a:t>
            </a:r>
          </a:p>
          <a:p>
            <a:endParaRPr lang="en-US" dirty="0" smtClean="0"/>
          </a:p>
          <a:p>
            <a:r>
              <a:rPr lang="en-US" i="1" dirty="0" smtClean="0"/>
              <a:t>Any problems with these two methods?</a:t>
            </a:r>
          </a:p>
          <a:p>
            <a:pPr lvl="1"/>
            <a:r>
              <a:rPr lang="en-US" b="1" dirty="0" smtClean="0"/>
              <a:t>Biased sample </a:t>
            </a:r>
            <a:r>
              <a:rPr lang="en-US" dirty="0" smtClean="0"/>
              <a:t>– a sample </a:t>
            </a:r>
            <a:r>
              <a:rPr lang="en-US" dirty="0"/>
              <a:t>where a segment of the population is </a:t>
            </a:r>
            <a:r>
              <a:rPr lang="en-US" b="1" dirty="0">
                <a:solidFill>
                  <a:srgbClr val="FF0000"/>
                </a:solidFill>
              </a:rPr>
              <a:t>systematically</a:t>
            </a:r>
            <a:r>
              <a:rPr lang="en-US" dirty="0"/>
              <a:t> </a:t>
            </a:r>
            <a:r>
              <a:rPr lang="en-US" dirty="0" smtClean="0"/>
              <a:t>favored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33E448EB-5F8E-4E5E-827D-FD303369DF75}" type="slidenum">
              <a:rPr lang="en-US"/>
              <a:pPr/>
              <a:t>6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/>
              <a:t>Types of Observational Studies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8077200" cy="21336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Convenience</a:t>
            </a:r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85800" y="17526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chemeClr val="bg2"/>
                </a:solidFill>
              </a:rPr>
              <a:t>Voluntary Response</a:t>
            </a:r>
            <a:endParaRPr lang="en-US" sz="320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85800" y="2819400"/>
            <a:ext cx="8305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/>
              <a:t>Probability-based</a:t>
            </a:r>
            <a:endParaRPr lang="en-US" sz="32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Each individual has a known chance (probability) of being selected for </a:t>
            </a:r>
            <a:r>
              <a:rPr lang="en-US" sz="2800" dirty="0" smtClean="0"/>
              <a:t>the </a:t>
            </a:r>
            <a:r>
              <a:rPr lang="en-US" sz="2800" dirty="0"/>
              <a:t>sample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Most common is </a:t>
            </a:r>
            <a:r>
              <a:rPr lang="en-US" sz="2800" b="1" dirty="0">
                <a:solidFill>
                  <a:schemeClr val="accent1"/>
                </a:solidFill>
              </a:rPr>
              <a:t>S</a:t>
            </a:r>
            <a:r>
              <a:rPr lang="en-US" sz="2800" dirty="0"/>
              <a:t>imple </a:t>
            </a:r>
            <a:r>
              <a:rPr lang="en-US" sz="2800" b="1" dirty="0">
                <a:solidFill>
                  <a:schemeClr val="accent1"/>
                </a:solidFill>
              </a:rPr>
              <a:t>R</a:t>
            </a:r>
            <a:r>
              <a:rPr lang="en-US" sz="2800" dirty="0"/>
              <a:t>andom </a:t>
            </a:r>
            <a:r>
              <a:rPr lang="en-US" sz="2800" b="1" dirty="0">
                <a:solidFill>
                  <a:schemeClr val="accent1"/>
                </a:solidFill>
              </a:rPr>
              <a:t>S</a:t>
            </a:r>
            <a:r>
              <a:rPr lang="en-US" sz="2800" dirty="0"/>
              <a:t>ample (</a:t>
            </a:r>
            <a:r>
              <a:rPr lang="en-US" sz="2800" b="1" dirty="0">
                <a:solidFill>
                  <a:schemeClr val="accent1"/>
                </a:solidFill>
              </a:rPr>
              <a:t>SRS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uiExpand="1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Production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4357FCC5-771F-45FC-8A28-50F8AE6E0E82}" type="slidenum">
              <a:rPr lang="en-US"/>
              <a:pPr/>
              <a:t>7</a:t>
            </a:fld>
            <a:endParaRPr lang="en-US"/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 rot="16200000">
            <a:off x="5200650" y="2035785"/>
            <a:ext cx="190500" cy="1905000"/>
          </a:xfrm>
          <a:prstGeom prst="downArrow">
            <a:avLst>
              <a:gd name="adj1" fmla="val 50000"/>
              <a:gd name="adj2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/>
              <a:t>How to Select a SRS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15400" cy="5715000"/>
          </a:xfrm>
        </p:spPr>
        <p:txBody>
          <a:bodyPr/>
          <a:lstStyle/>
          <a:p>
            <a:pPr marL="461963" indent="-461963"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1) </a:t>
            </a:r>
            <a:r>
              <a:rPr lang="en-US" dirty="0"/>
              <a:t>Assign a unique number to each individual </a:t>
            </a:r>
            <a:r>
              <a:rPr lang="en-US" dirty="0" smtClean="0"/>
              <a:t>in </a:t>
            </a:r>
            <a:r>
              <a:rPr lang="en-US" dirty="0"/>
              <a:t>the population</a:t>
            </a:r>
          </a:p>
          <a:p>
            <a:pPr marL="461963" indent="-461963">
              <a:buFontTx/>
              <a:buNone/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 marL="461963" indent="-461963"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) </a:t>
            </a:r>
            <a:r>
              <a:rPr lang="en-US" dirty="0"/>
              <a:t>Select </a:t>
            </a:r>
            <a:r>
              <a:rPr lang="en-US" b="1" dirty="0"/>
              <a:t>n</a:t>
            </a:r>
            <a:r>
              <a:rPr lang="en-US" dirty="0"/>
              <a:t> random numbers (</a:t>
            </a:r>
            <a:r>
              <a:rPr lang="en-US" i="1" dirty="0"/>
              <a:t>without replacement</a:t>
            </a:r>
            <a:r>
              <a:rPr lang="en-US" dirty="0"/>
              <a:t>) from between 1 and </a:t>
            </a:r>
            <a:r>
              <a:rPr lang="en-US" b="1" dirty="0"/>
              <a:t>N</a:t>
            </a:r>
            <a:endParaRPr lang="en-US" dirty="0"/>
          </a:p>
          <a:p>
            <a:pPr lvl="2"/>
            <a:r>
              <a:rPr lang="en-US" sz="3200" dirty="0"/>
              <a:t>Numbers on </a:t>
            </a:r>
            <a:r>
              <a:rPr lang="en-US" sz="3200" dirty="0" err="1"/>
              <a:t>ping-pong</a:t>
            </a:r>
            <a:r>
              <a:rPr lang="en-US" sz="3200" dirty="0"/>
              <a:t> balls and draw</a:t>
            </a:r>
          </a:p>
          <a:p>
            <a:pPr lvl="2"/>
            <a:r>
              <a:rPr lang="en-US" sz="3200" dirty="0"/>
              <a:t>Random number table</a:t>
            </a:r>
          </a:p>
          <a:p>
            <a:pPr lvl="2"/>
            <a:r>
              <a:rPr lang="en-US" sz="3200" dirty="0"/>
              <a:t>Computer generated</a:t>
            </a:r>
          </a:p>
          <a:p>
            <a:pPr marL="461963" indent="-461963">
              <a:buFontTx/>
              <a:buNone/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 marL="461963" indent="-461963"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3</a:t>
            </a:r>
            <a:r>
              <a:rPr lang="en-US" b="1" dirty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Gather </a:t>
            </a:r>
            <a:r>
              <a:rPr lang="en-US" dirty="0"/>
              <a:t>individuals </a:t>
            </a:r>
            <a:r>
              <a:rPr lang="en-US" dirty="0" smtClean="0"/>
              <a:t>that correspond </a:t>
            </a:r>
            <a:r>
              <a:rPr lang="en-US" dirty="0"/>
              <a:t>to the selected </a:t>
            </a:r>
            <a:r>
              <a:rPr lang="en-US" dirty="0" smtClean="0"/>
              <a:t>numbers</a:t>
            </a:r>
            <a:endParaRPr lang="en-US" dirty="0"/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6248400" y="2693010"/>
            <a:ext cx="2546350" cy="519113"/>
            <a:chOff x="2870" y="3738"/>
            <a:chExt cx="1604" cy="327"/>
          </a:xfrm>
        </p:grpSpPr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872" y="3768"/>
              <a:ext cx="1584" cy="288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3" name="Text Box 5"/>
            <p:cNvSpPr txBox="1">
              <a:spLocks noChangeArrowheads="1"/>
            </p:cNvSpPr>
            <p:nvPr/>
          </p:nvSpPr>
          <p:spPr bwMode="auto">
            <a:xfrm>
              <a:off x="2870" y="3738"/>
              <a:ext cx="16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/>
                <a:t>Population Size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2" grpId="1" animBg="1"/>
      <p:bldP spid="37891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324600"/>
          </a:xfrm>
        </p:spPr>
        <p:txBody>
          <a:bodyPr/>
          <a:lstStyle/>
          <a:p>
            <a:pPr marL="0" indent="0">
              <a:buNone/>
            </a:pPr>
            <a:r>
              <a:rPr lang="en-US" sz="3600" i="1" dirty="0" smtClean="0"/>
              <a:t>What type of study are the following?</a:t>
            </a:r>
          </a:p>
          <a:p>
            <a:pPr lvl="1"/>
            <a:r>
              <a:rPr lang="en-US" dirty="0"/>
              <a:t>A researcher is interested in the makes of cars found in Ashland. </a:t>
            </a:r>
            <a:r>
              <a:rPr lang="en-US" dirty="0" smtClean="0"/>
              <a:t> She </a:t>
            </a:r>
            <a:r>
              <a:rPr lang="en-US" dirty="0"/>
              <a:t>sits at the corner of Ellis and Hwy 2 and records the makes of cars that </a:t>
            </a:r>
            <a:r>
              <a:rPr lang="en-US" dirty="0" smtClean="0"/>
              <a:t>are driven </a:t>
            </a:r>
            <a:r>
              <a:rPr lang="en-US" dirty="0"/>
              <a:t>by</a:t>
            </a:r>
            <a:r>
              <a:rPr lang="en-US" dirty="0" smtClean="0"/>
              <a:t>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/>
              <a:t>A researcher is interested in the makes of cars found in Ashland. </a:t>
            </a:r>
            <a:r>
              <a:rPr lang="en-US" dirty="0" smtClean="0"/>
              <a:t> She </a:t>
            </a:r>
            <a:r>
              <a:rPr lang="en-US" dirty="0"/>
              <a:t>calls a random sample of Ashland phone numbers and asks the respondents if they will take her </a:t>
            </a:r>
            <a:r>
              <a:rPr lang="en-US" dirty="0" smtClean="0"/>
              <a:t>survey.  If </a:t>
            </a:r>
            <a:r>
              <a:rPr lang="en-US" dirty="0"/>
              <a:t>they do, she records </a:t>
            </a:r>
            <a:r>
              <a:rPr lang="en-US" dirty="0" smtClean="0"/>
              <a:t>the </a:t>
            </a:r>
            <a:r>
              <a:rPr lang="en-US" dirty="0"/>
              <a:t>make of car they own</a:t>
            </a:r>
            <a:r>
              <a:rPr lang="en-US" dirty="0" smtClean="0"/>
              <a:t>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/>
              <a:t>A researcher is interested in the makes of cars found in Ashland. </a:t>
            </a:r>
            <a:r>
              <a:rPr lang="en-US" dirty="0" smtClean="0"/>
              <a:t> She </a:t>
            </a:r>
            <a:r>
              <a:rPr lang="en-US" dirty="0"/>
              <a:t>collects a sample of car registrations for Ashland owners from a statewide database such that each registration had the same chance of being selected.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EB831AD9-B06E-4EF7-AD90-3D2E8CA3A7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3600" i="1" dirty="0" smtClean="0"/>
              <a:t>What type of study are the following?</a:t>
            </a:r>
          </a:p>
          <a:p>
            <a:pPr lvl="1"/>
            <a:r>
              <a:rPr lang="en-US" dirty="0" smtClean="0"/>
              <a:t>The manager </a:t>
            </a:r>
            <a:r>
              <a:rPr lang="en-US" dirty="0"/>
              <a:t>at Burger King is interested in customer satisfaction. </a:t>
            </a:r>
            <a:r>
              <a:rPr lang="en-US" dirty="0" smtClean="0"/>
              <a:t> To </a:t>
            </a:r>
            <a:r>
              <a:rPr lang="en-US" dirty="0"/>
              <a:t>get a handle on this he provides each customer with a short survey card </a:t>
            </a:r>
            <a:r>
              <a:rPr lang="en-US" dirty="0" smtClean="0"/>
              <a:t>to be completed </a:t>
            </a:r>
            <a:r>
              <a:rPr lang="en-US" dirty="0"/>
              <a:t>and </a:t>
            </a:r>
            <a:r>
              <a:rPr lang="en-US" dirty="0" smtClean="0"/>
              <a:t>returned </a:t>
            </a:r>
            <a:r>
              <a:rPr lang="en-US" dirty="0"/>
              <a:t>to a collection box on the front counter</a:t>
            </a:r>
            <a:r>
              <a:rPr lang="en-US" dirty="0" smtClean="0"/>
              <a:t>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/>
              <a:t>A wildlife manager needs to determine the sex ratio of deer in northern Wisconsin. </a:t>
            </a:r>
            <a:r>
              <a:rPr lang="en-US" dirty="0" smtClean="0"/>
              <a:t> Towards </a:t>
            </a:r>
            <a:r>
              <a:rPr lang="en-US" dirty="0"/>
              <a:t>this end, he records the sex of road-kill deer from along </a:t>
            </a:r>
            <a:r>
              <a:rPr lang="en-US" dirty="0" smtClean="0"/>
              <a:t>Hwy </a:t>
            </a:r>
            <a:r>
              <a:rPr lang="en-US" dirty="0"/>
              <a:t>2</a:t>
            </a:r>
            <a:r>
              <a:rPr lang="en-US" dirty="0" smtClean="0"/>
              <a:t>.</a:t>
            </a:r>
          </a:p>
          <a:p>
            <a:pPr lvl="1"/>
            <a:endParaRPr lang="en-US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EB831AD9-B06E-4EF7-AD90-3D2E8CA3A7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907</TotalTime>
  <Words>1140</Words>
  <Application>Microsoft Office PowerPoint</Application>
  <PresentationFormat>On-screen Show (4:3)</PresentationFormat>
  <Paragraphs>162</Paragraphs>
  <Slides>21</Slides>
  <Notes>0</Notes>
  <HiddenSlides>4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Wingdings</vt:lpstr>
      <vt:lpstr>Default Design</vt:lpstr>
      <vt:lpstr>Worksheet</vt:lpstr>
      <vt:lpstr>Data Production</vt:lpstr>
      <vt:lpstr>Two General Methods for Collecting “Proper” Data</vt:lpstr>
      <vt:lpstr>Illustrative Example</vt:lpstr>
      <vt:lpstr>PowerPoint Presentation</vt:lpstr>
      <vt:lpstr>Types of Observational Studies</vt:lpstr>
      <vt:lpstr>Types of Observational Studies</vt:lpstr>
      <vt:lpstr>How to Select a SRS</vt:lpstr>
      <vt:lpstr>PowerPoint Presentation</vt:lpstr>
      <vt:lpstr>PowerPoint Presentation</vt:lpstr>
      <vt:lpstr>Random Samples are Required</vt:lpstr>
      <vt:lpstr>PowerPoint Presentation</vt:lpstr>
      <vt:lpstr>Experimental Design</vt:lpstr>
      <vt:lpstr>Definitions in Experiments</vt:lpstr>
      <vt:lpstr>A Modification -- Also want to simultaneously assess the effect of food type (corn, sunflower seeds) on digestive rate.</vt:lpstr>
      <vt:lpstr>Diagram of 2-factor Experiment</vt:lpstr>
      <vt:lpstr>PowerPoint Presentation</vt:lpstr>
      <vt:lpstr>Principles of Experimental Design</vt:lpstr>
      <vt:lpstr>Observational Study</vt:lpstr>
      <vt:lpstr>Experimental Study</vt:lpstr>
      <vt:lpstr>Huge Difference</vt:lpstr>
      <vt:lpstr>Consider this ...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55</cp:revision>
  <dcterms:created xsi:type="dcterms:W3CDTF">1999-07-28T01:00:17Z</dcterms:created>
  <dcterms:modified xsi:type="dcterms:W3CDTF">2014-10-08T12:44:57Z</dcterms:modified>
</cp:coreProperties>
</file>