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sldIdLst>
    <p:sldId id="392" r:id="rId2"/>
    <p:sldId id="399" r:id="rId3"/>
    <p:sldId id="393" r:id="rId4"/>
    <p:sldId id="405" r:id="rId5"/>
    <p:sldId id="406" r:id="rId6"/>
    <p:sldId id="407" r:id="rId7"/>
    <p:sldId id="411" r:id="rId8"/>
    <p:sldId id="404" r:id="rId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67" autoAdjust="0"/>
  </p:normalViewPr>
  <p:slideViewPr>
    <p:cSldViewPr>
      <p:cViewPr varScale="1">
        <p:scale>
          <a:sx n="100" d="100"/>
          <a:sy n="100" d="100"/>
        </p:scale>
        <p:origin x="1380" y="71"/>
      </p:cViewPr>
      <p:guideLst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BF3F5D9-D089-40AF-AE46-1175945A11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3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3F5D9-D089-40AF-AE46-1175945A11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CE8981B-660D-4BCB-959F-8561A5200A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6BF5623-56EA-4219-86EA-60FC9064B8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177A553-3FD4-4D6F-A4A4-05E0468D76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DDA98CD-5EC1-4621-B54B-2ECDF722D9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A51ECBA-B563-419C-9FD3-5EE6A58474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1EAE092-68CA-4642-A413-936CBC9437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3978178-DDDE-4B9B-BC59-A9B9EDBD5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C3603D2-C1D4-4E1C-8167-867096709F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9135DEF-FC87-4B67-A010-A656E8DD8C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2061BE9-FAB7-4AB1-8837-0A1FE6F579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1B1952B-D57F-44F6-9071-DCC78C0E67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D207A517-A390-466A-A715-88094D677C1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4D462D5-14C2-4E37-9BFA-487A9D9696F6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dirty="0"/>
              <a:t>Goodness-of-Fit Test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9067800" cy="4495800"/>
          </a:xfrm>
        </p:spPr>
        <p:txBody>
          <a:bodyPr/>
          <a:lstStyle/>
          <a:p>
            <a:r>
              <a:rPr lang="en-US" dirty="0" smtClean="0"/>
              <a:t>Examples </a:t>
            </a:r>
            <a:r>
              <a:rPr lang="en-US" dirty="0"/>
              <a:t>–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whether responses are “random</a:t>
            </a:r>
            <a:r>
              <a:rPr lang="en-US" dirty="0" smtClean="0"/>
              <a:t>” (e.g., preference)</a:t>
            </a:r>
            <a:endParaRPr lang="en-US" dirty="0"/>
          </a:p>
          <a:p>
            <a:pPr lvl="1"/>
            <a:r>
              <a:rPr lang="en-US" dirty="0" smtClean="0"/>
              <a:t>Test </a:t>
            </a:r>
            <a:r>
              <a:rPr lang="en-US" dirty="0" err="1"/>
              <a:t>Mendelian</a:t>
            </a:r>
            <a:r>
              <a:rPr lang="en-US" dirty="0"/>
              <a:t> genetics (e.g., </a:t>
            </a:r>
            <a:r>
              <a:rPr lang="en-US" dirty="0" smtClean="0"/>
              <a:t>3:1 </a:t>
            </a:r>
            <a:r>
              <a:rPr lang="en-US" dirty="0"/>
              <a:t>and 9:3:3:1 theories).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use of available resources (e.g., compare habitat usage to </a:t>
            </a:r>
            <a:r>
              <a:rPr lang="en-US" dirty="0" smtClean="0"/>
              <a:t>availability).</a:t>
            </a:r>
          </a:p>
          <a:p>
            <a:pPr lvl="1"/>
            <a:endParaRPr lang="en-US" dirty="0"/>
          </a:p>
          <a:p>
            <a:r>
              <a:rPr lang="en-US" b="1" dirty="0" smtClean="0"/>
              <a:t>When: </a:t>
            </a:r>
            <a:r>
              <a:rPr lang="en-US" dirty="0" smtClean="0"/>
              <a:t>1 population sampled</a:t>
            </a:r>
            <a:r>
              <a:rPr lang="en-US" dirty="0"/>
              <a:t>, categorical </a:t>
            </a:r>
            <a:r>
              <a:rPr lang="en-US" dirty="0" smtClean="0"/>
              <a:t>data, comparing </a:t>
            </a:r>
            <a:r>
              <a:rPr lang="en-US" dirty="0"/>
              <a:t>observed to theoretical frequencies of individuals in </a:t>
            </a:r>
            <a:r>
              <a:rPr lang="en-US" dirty="0" smtClean="0"/>
              <a:t>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9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CEA32AC-09CE-477F-8AA5-0A5D9574D6BC}" type="slidenum">
              <a:rPr lang="en-US"/>
              <a:pPr/>
              <a:t>2</a:t>
            </a:fld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4864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b="1" dirty="0"/>
              <a:t>H</a:t>
            </a:r>
            <a:r>
              <a:rPr lang="en-US" b="1" baseline="-25000" dirty="0"/>
              <a:t>o</a:t>
            </a:r>
            <a:r>
              <a:rPr lang="en-US" b="1" dirty="0"/>
              <a:t>: </a:t>
            </a:r>
            <a:r>
              <a:rPr lang="en-US" dirty="0"/>
              <a:t>distribution </a:t>
            </a:r>
            <a:r>
              <a:rPr lang="en-US" dirty="0" smtClean="0"/>
              <a:t>of individuals into </a:t>
            </a:r>
            <a:r>
              <a:rPr lang="en-US" dirty="0"/>
              <a:t>levels follows </a:t>
            </a:r>
            <a:r>
              <a:rPr lang="en-US" dirty="0" smtClean="0"/>
              <a:t>the theoretical </a:t>
            </a:r>
            <a:r>
              <a:rPr lang="en-US" dirty="0"/>
              <a:t>distribution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b="1" dirty="0"/>
              <a:t>H</a:t>
            </a:r>
            <a:r>
              <a:rPr lang="en-US" b="1" baseline="-25000" dirty="0"/>
              <a:t>A</a:t>
            </a:r>
            <a:r>
              <a:rPr lang="en-US" b="1" dirty="0"/>
              <a:t>: </a:t>
            </a:r>
            <a:r>
              <a:rPr lang="en-US" dirty="0"/>
              <a:t>distribution </a:t>
            </a:r>
            <a:r>
              <a:rPr lang="en-US" dirty="0" smtClean="0"/>
              <a:t>of individuals into </a:t>
            </a:r>
            <a:r>
              <a:rPr lang="en-US" dirty="0"/>
              <a:t>levels does NOT follow </a:t>
            </a:r>
            <a:r>
              <a:rPr lang="en-US" dirty="0" smtClean="0"/>
              <a:t>the theoretical </a:t>
            </a:r>
            <a:r>
              <a:rPr lang="en-US" dirty="0"/>
              <a:t>distribution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b="1" dirty="0" smtClean="0"/>
              <a:t>Assume</a:t>
            </a:r>
            <a:r>
              <a:rPr lang="en-US" b="1" dirty="0"/>
              <a:t>: </a:t>
            </a:r>
            <a:r>
              <a:rPr lang="en-US" dirty="0"/>
              <a:t>at least 5 in each cell of </a:t>
            </a:r>
            <a:r>
              <a:rPr lang="en-US" b="1" dirty="0">
                <a:solidFill>
                  <a:srgbClr val="FF0000"/>
                </a:solidFill>
              </a:rPr>
              <a:t>expected table</a:t>
            </a:r>
            <a:endParaRPr lang="en-US" sz="10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b="1" dirty="0"/>
              <a:t>Statistic: </a:t>
            </a:r>
            <a:r>
              <a:rPr lang="en-US" dirty="0"/>
              <a:t>Observed frequency </a:t>
            </a:r>
            <a:r>
              <a:rPr lang="en-US" dirty="0" smtClean="0"/>
              <a:t>table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endParaRPr lang="en-US" sz="600" dirty="0" smtClean="0"/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b="1" dirty="0"/>
              <a:t>Test Statistic: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endParaRPr lang="en-US" sz="1200" dirty="0"/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b="1" dirty="0" err="1"/>
              <a:t>df</a:t>
            </a:r>
            <a:r>
              <a:rPr lang="en-US" b="1" dirty="0"/>
              <a:t>: </a:t>
            </a:r>
            <a:r>
              <a:rPr lang="en-US" dirty="0" smtClean="0"/>
              <a:t>cells-1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dirty="0"/>
              <a:t>Goodness-of-Fit Test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857388"/>
              </p:ext>
            </p:extLst>
          </p:nvPr>
        </p:nvGraphicFramePr>
        <p:xfrm>
          <a:off x="3048000" y="4670425"/>
          <a:ext cx="44958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37" name="Equation" r:id="rId3" imgW="1968480" imgH="457200" progId="Equation.3">
                  <p:embed/>
                </p:oleObj>
              </mc:Choice>
              <mc:Fallback>
                <p:oleObj name="Equation" r:id="rId3" imgW="1968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670425"/>
                        <a:ext cx="44958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201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B12DCDE-E3F3-46BB-A13F-50E1E012D5B7}" type="slidenum">
              <a:rPr lang="en-US"/>
              <a:pPr/>
              <a:t>3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An Illustrative Example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4724400"/>
          </a:xfrm>
        </p:spPr>
        <p:txBody>
          <a:bodyPr/>
          <a:lstStyle/>
          <a:p>
            <a:r>
              <a:rPr lang="en-US" dirty="0" smtClean="0"/>
              <a:t>A sample of Northland College students were played representative audio samples </a:t>
            </a:r>
            <a:r>
              <a:rPr lang="en-US" dirty="0"/>
              <a:t>of </a:t>
            </a:r>
            <a:r>
              <a:rPr lang="en-US" dirty="0" smtClean="0"/>
              <a:t>The </a:t>
            </a:r>
            <a:r>
              <a:rPr lang="en-US" dirty="0"/>
              <a:t>Chris Duarte Group (CDG), Ronnie Baker Brooks (RBB), </a:t>
            </a:r>
            <a:r>
              <a:rPr lang="en-US" dirty="0" smtClean="0"/>
              <a:t>and </a:t>
            </a:r>
            <a:r>
              <a:rPr lang="en-US" dirty="0"/>
              <a:t>Bernard Allison (BA</a:t>
            </a:r>
            <a:r>
              <a:rPr lang="en-US" dirty="0" smtClean="0"/>
              <a:t>).  Each student was asked to identify which artist they most preferred.  Of the students sampled, 24, 38, and </a:t>
            </a:r>
            <a:r>
              <a:rPr lang="en-US" dirty="0" smtClean="0"/>
              <a:t>18 </a:t>
            </a:r>
            <a:r>
              <a:rPr lang="en-US" dirty="0" smtClean="0"/>
              <a:t>preferred CDG, RBB, and BA, respectively.  Determine</a:t>
            </a:r>
            <a:r>
              <a:rPr lang="en-US" dirty="0"/>
              <a:t>, at the 10% level, if Northland students </a:t>
            </a:r>
            <a:r>
              <a:rPr lang="en-US" dirty="0" smtClean="0"/>
              <a:t>showed a clear preference for any of these artists.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5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4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257800"/>
          </a:xfrm>
        </p:spPr>
        <p:txBody>
          <a:bodyPr/>
          <a:lstStyle/>
          <a:p>
            <a:pPr marL="609600" indent="-609600">
              <a:buNone/>
            </a:pPr>
            <a:r>
              <a:rPr lang="en-US" sz="2400" b="1" dirty="0" smtClean="0"/>
              <a:t>1)  State </a:t>
            </a:r>
            <a:r>
              <a:rPr lang="en-US" sz="2400" b="1" dirty="0"/>
              <a:t>the rejection criterion (</a:t>
            </a:r>
            <a:r>
              <a:rPr lang="en-US" sz="2400" b="1" dirty="0">
                <a:latin typeface="Symbol" pitchFamily="18" charset="2"/>
              </a:rPr>
              <a:t>a</a:t>
            </a:r>
            <a:r>
              <a:rPr lang="en-US" sz="2400" b="1" dirty="0" smtClean="0"/>
              <a:t>)</a:t>
            </a:r>
          </a:p>
          <a:p>
            <a:pPr marL="609600" indent="-609600">
              <a:buNone/>
            </a:pPr>
            <a:r>
              <a:rPr lang="en-US" sz="2400" dirty="0" smtClean="0">
                <a:latin typeface="Symbol" panose="05050102010706020507" pitchFamily="18" charset="2"/>
              </a:rPr>
              <a:t>a</a:t>
            </a:r>
            <a:r>
              <a:rPr lang="en-US" sz="2400" dirty="0" smtClean="0"/>
              <a:t>=0.10</a:t>
            </a:r>
          </a:p>
          <a:p>
            <a:pPr marL="609600" indent="-609600">
              <a:buNone/>
            </a:pP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 smtClean="0"/>
              <a:t>2)  State </a:t>
            </a:r>
            <a:r>
              <a:rPr lang="en-US" sz="2400" b="1" dirty="0"/>
              <a:t>the null &amp;</a:t>
            </a:r>
            <a:r>
              <a:rPr lang="en-US" sz="2400" b="1" dirty="0" smtClean="0"/>
              <a:t> </a:t>
            </a:r>
            <a:r>
              <a:rPr lang="en-US" sz="2400" b="1" dirty="0"/>
              <a:t>alternative </a:t>
            </a:r>
            <a:r>
              <a:rPr lang="en-US" sz="2400" b="1" dirty="0" smtClean="0"/>
              <a:t>hypotheses, define the parameter(s)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o</a:t>
            </a:r>
            <a:r>
              <a:rPr lang="en-US" sz="2400" dirty="0" smtClean="0"/>
              <a:t>: “no preference … same frequency for each artist”</a:t>
            </a:r>
          </a:p>
          <a:p>
            <a:pPr marL="1941513" indent="-1941513">
              <a:buFontTx/>
              <a:buNone/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: “some preference … different frequency for at least one artist”</a:t>
            </a:r>
          </a:p>
          <a:p>
            <a:pPr marL="609600" indent="-609600">
              <a:buFontTx/>
              <a:buNone/>
            </a:pPr>
            <a:endParaRPr lang="en-US" sz="2400" dirty="0" smtClean="0"/>
          </a:p>
          <a:p>
            <a:pPr marL="609600" indent="-609600">
              <a:buFontTx/>
              <a:buNone/>
            </a:pPr>
            <a:r>
              <a:rPr lang="en-US" sz="2400" b="1" dirty="0" smtClean="0"/>
              <a:t>3)  Determine </a:t>
            </a:r>
            <a:r>
              <a:rPr lang="en-US" sz="2400" b="1" dirty="0"/>
              <a:t>which test to perform – Explain</a:t>
            </a:r>
            <a:r>
              <a:rPr lang="en-US" sz="2400" b="1" dirty="0" smtClean="0"/>
              <a:t>!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GOF test … because (a</a:t>
            </a:r>
            <a:r>
              <a:rPr lang="en-US" sz="2400" dirty="0"/>
              <a:t>) a single population </a:t>
            </a:r>
            <a:r>
              <a:rPr lang="en-US" sz="2400" dirty="0" smtClean="0"/>
              <a:t>(Northland students), (</a:t>
            </a:r>
            <a:r>
              <a:rPr lang="en-US" sz="2400" dirty="0"/>
              <a:t>b) </a:t>
            </a:r>
            <a:r>
              <a:rPr lang="en-US" sz="2400" dirty="0" smtClean="0"/>
              <a:t>categorical </a:t>
            </a:r>
            <a:r>
              <a:rPr lang="en-US" sz="2400" dirty="0" smtClean="0"/>
              <a:t>variable (artist preferred), and (c) comparing observed frequencies to theoretical uniform distribution.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531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Goodness-of-Fit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5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41910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 dirty="0" smtClean="0"/>
              <a:t>4)  Collect </a:t>
            </a:r>
            <a:r>
              <a:rPr lang="en-US" sz="2400" b="1" dirty="0"/>
              <a:t>the </a:t>
            </a:r>
            <a:r>
              <a:rPr lang="en-US" sz="2400" b="1" dirty="0" smtClean="0"/>
              <a:t>data (address type of study and randomization)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(i) Observational study (no control imparted on subjects)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(ii) Not clear that a random sample </a:t>
            </a:r>
            <a:r>
              <a:rPr lang="en-US" sz="2400" dirty="0" smtClean="0"/>
              <a:t>(n=80) was </a:t>
            </a:r>
            <a:r>
              <a:rPr lang="en-US" sz="2400" dirty="0" smtClean="0"/>
              <a:t>taken</a:t>
            </a:r>
          </a:p>
          <a:p>
            <a:pPr marL="609600" indent="-609600">
              <a:buFontTx/>
              <a:buNone/>
            </a:pPr>
            <a:endParaRPr lang="en-US" sz="2400" dirty="0"/>
          </a:p>
          <a:p>
            <a:pPr marL="609600" indent="-609600">
              <a:buFontTx/>
              <a:buAutoNum type="arabicParenR" startAt="5"/>
            </a:pPr>
            <a:r>
              <a:rPr lang="en-US" sz="2400" b="1" dirty="0" smtClean="0"/>
              <a:t>Check </a:t>
            </a:r>
            <a:r>
              <a:rPr lang="en-US" sz="2400" b="1" dirty="0"/>
              <a:t>all necessary </a:t>
            </a:r>
            <a:r>
              <a:rPr lang="en-US" sz="2400" b="1" dirty="0" smtClean="0"/>
              <a:t>assumption(s)</a:t>
            </a:r>
          </a:p>
          <a:p>
            <a:pPr marL="0" indent="0">
              <a:buNone/>
            </a:pPr>
            <a:endParaRPr lang="en-US" sz="5400" b="1" dirty="0"/>
          </a:p>
          <a:p>
            <a:pPr marL="609600" indent="-609600">
              <a:buFontTx/>
              <a:buNone/>
            </a:pPr>
            <a:r>
              <a:rPr lang="en-US" sz="2400" dirty="0" smtClean="0"/>
              <a:t>Expected frequencies (below) are all &gt; 5</a:t>
            </a:r>
          </a:p>
          <a:p>
            <a:pPr marL="609600" indent="-609600">
              <a:buFontTx/>
              <a:buNone/>
            </a:pPr>
            <a:endParaRPr lang="en-US" sz="2400" dirty="0" smtClean="0"/>
          </a:p>
          <a:p>
            <a:pPr marL="609600" indent="-609600">
              <a:buFontTx/>
              <a:buNone/>
            </a:pPr>
            <a:r>
              <a:rPr lang="en-US" sz="2400" b="1" dirty="0" smtClean="0"/>
              <a:t>6</a:t>
            </a:r>
            <a:r>
              <a:rPr lang="en-US" sz="2400" b="1" dirty="0"/>
              <a:t>)  Calculate the appropriate </a:t>
            </a:r>
            <a:r>
              <a:rPr lang="en-US" sz="2400" b="1" dirty="0" smtClean="0"/>
              <a:t>statistic(s)</a:t>
            </a:r>
            <a:endParaRPr lang="en-US" sz="2400" b="1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03854"/>
              </p:ext>
            </p:extLst>
          </p:nvPr>
        </p:nvGraphicFramePr>
        <p:xfrm>
          <a:off x="2438400" y="3454400"/>
          <a:ext cx="4953000" cy="812800"/>
        </p:xfrm>
        <a:graphic>
          <a:graphicData uri="http://schemas.openxmlformats.org/drawingml/2006/table">
            <a:tbl>
              <a:tblPr/>
              <a:tblGrid>
                <a:gridCol w="1238250"/>
                <a:gridCol w="1238250"/>
                <a:gridCol w="1238250"/>
                <a:gridCol w="123825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Artist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CDG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Freq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80/3=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26.7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80/3=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26.7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80/3=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26.7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903424" y="3428732"/>
            <a:ext cx="1382712" cy="812797"/>
            <a:chOff x="693" y="3387"/>
            <a:chExt cx="1152" cy="665"/>
          </a:xfrm>
        </p:grpSpPr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693" y="3428"/>
              <a:ext cx="1152" cy="62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829" y="3387"/>
              <a:ext cx="88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Expected</a:t>
              </a:r>
            </a:p>
            <a:p>
              <a:pPr algn="ctr"/>
              <a:r>
                <a:rPr lang="en-US" b="1" dirty="0"/>
                <a:t>Table</a:t>
              </a:r>
            </a:p>
          </p:txBody>
        </p:sp>
      </p:grp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76675"/>
              </p:ext>
            </p:extLst>
          </p:nvPr>
        </p:nvGraphicFramePr>
        <p:xfrm>
          <a:off x="2449376" y="5740400"/>
          <a:ext cx="4953000" cy="812800"/>
        </p:xfrm>
        <a:graphic>
          <a:graphicData uri="http://schemas.openxmlformats.org/drawingml/2006/table">
            <a:tbl>
              <a:tblPr/>
              <a:tblGrid>
                <a:gridCol w="1238250"/>
                <a:gridCol w="1238250"/>
                <a:gridCol w="1238250"/>
                <a:gridCol w="123825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Artist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CDG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Freq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29"/>
          <p:cNvGrpSpPr>
            <a:grpSpLocks/>
          </p:cNvGrpSpPr>
          <p:nvPr/>
        </p:nvGrpSpPr>
        <p:grpSpPr bwMode="auto">
          <a:xfrm>
            <a:off x="881993" y="5714733"/>
            <a:ext cx="1449927" cy="831131"/>
            <a:chOff x="666" y="3387"/>
            <a:chExt cx="1208" cy="680"/>
          </a:xfrm>
        </p:grpSpPr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693" y="3428"/>
              <a:ext cx="1152" cy="62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666" y="3387"/>
              <a:ext cx="1208" cy="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Observed</a:t>
              </a:r>
              <a:endParaRPr lang="en-US" b="1" dirty="0"/>
            </a:p>
            <a:p>
              <a:pPr algn="ctr"/>
              <a:r>
                <a:rPr lang="en-US" b="1" dirty="0"/>
                <a:t>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78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334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 dirty="0" smtClean="0"/>
              <a:t>7</a:t>
            </a:r>
            <a:r>
              <a:rPr lang="en-US" sz="2400" b="1" dirty="0"/>
              <a:t>)  Calculate the appropriate test statistic</a:t>
            </a:r>
          </a:p>
          <a:p>
            <a:pPr marL="609600" indent="-609600">
              <a:buFontTx/>
              <a:buNone/>
            </a:pPr>
            <a:endParaRPr lang="en-US" sz="2400" b="1" dirty="0" smtClean="0"/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140273"/>
              </p:ext>
            </p:extLst>
          </p:nvPr>
        </p:nvGraphicFramePr>
        <p:xfrm>
          <a:off x="2438400" y="2616200"/>
          <a:ext cx="4953000" cy="812800"/>
        </p:xfrm>
        <a:graphic>
          <a:graphicData uri="http://schemas.openxmlformats.org/drawingml/2006/table">
            <a:tbl>
              <a:tblPr/>
              <a:tblGrid>
                <a:gridCol w="1238250"/>
                <a:gridCol w="1238250"/>
                <a:gridCol w="1238250"/>
                <a:gridCol w="123825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Artist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CDG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Freq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26.7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26.7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26.7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29"/>
          <p:cNvGrpSpPr>
            <a:grpSpLocks/>
          </p:cNvGrpSpPr>
          <p:nvPr/>
        </p:nvGrpSpPr>
        <p:grpSpPr bwMode="auto">
          <a:xfrm>
            <a:off x="903424" y="2590532"/>
            <a:ext cx="1382712" cy="812797"/>
            <a:chOff x="693" y="3387"/>
            <a:chExt cx="1152" cy="665"/>
          </a:xfrm>
        </p:grpSpPr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693" y="3428"/>
              <a:ext cx="1152" cy="62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829" y="3387"/>
              <a:ext cx="88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Expected</a:t>
              </a:r>
            </a:p>
            <a:p>
              <a:pPr algn="ctr"/>
              <a:r>
                <a:rPr lang="en-US" b="1" dirty="0"/>
                <a:t>Table</a:t>
              </a:r>
            </a:p>
          </p:txBody>
        </p:sp>
      </p:grpSp>
      <p:graphicFrame>
        <p:nvGraphicFramePr>
          <p:cNvPr id="1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540064"/>
              </p:ext>
            </p:extLst>
          </p:nvPr>
        </p:nvGraphicFramePr>
        <p:xfrm>
          <a:off x="2449376" y="1625599"/>
          <a:ext cx="4953000" cy="812800"/>
        </p:xfrm>
        <a:graphic>
          <a:graphicData uri="http://schemas.openxmlformats.org/drawingml/2006/table">
            <a:tbl>
              <a:tblPr/>
              <a:tblGrid>
                <a:gridCol w="1238250"/>
                <a:gridCol w="1238250"/>
                <a:gridCol w="1238250"/>
                <a:gridCol w="123825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Artist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CDG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Freq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7" name="Group 29"/>
          <p:cNvGrpSpPr>
            <a:grpSpLocks/>
          </p:cNvGrpSpPr>
          <p:nvPr/>
        </p:nvGrpSpPr>
        <p:grpSpPr bwMode="auto">
          <a:xfrm>
            <a:off x="881993" y="1599932"/>
            <a:ext cx="1449927" cy="831131"/>
            <a:chOff x="666" y="3387"/>
            <a:chExt cx="1208" cy="680"/>
          </a:xfrm>
        </p:grpSpPr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693" y="3428"/>
              <a:ext cx="1152" cy="62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666" y="3387"/>
              <a:ext cx="1208" cy="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Observed</a:t>
              </a:r>
              <a:endParaRPr lang="en-US" b="1" dirty="0"/>
            </a:p>
            <a:p>
              <a:pPr algn="ctr"/>
              <a:r>
                <a:rPr lang="en-US" b="1" dirty="0"/>
                <a:t>Table</a:t>
              </a:r>
            </a:p>
          </p:txBody>
        </p:sp>
      </p:grpSp>
      <p:graphicFrame>
        <p:nvGraphicFramePr>
          <p:cNvPr id="2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481613"/>
              </p:ext>
            </p:extLst>
          </p:nvPr>
        </p:nvGraphicFramePr>
        <p:xfrm>
          <a:off x="1992313" y="3890963"/>
          <a:ext cx="1766887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98" name="Equation" r:id="rId3" imgW="761760" imgH="355320" progId="Equation.3">
                  <p:embed/>
                </p:oleObj>
              </mc:Choice>
              <mc:Fallback>
                <p:oleObj name="Equation" r:id="rId3" imgW="7617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3890963"/>
                        <a:ext cx="1766887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862924"/>
              </p:ext>
            </p:extLst>
          </p:nvPr>
        </p:nvGraphicFramePr>
        <p:xfrm>
          <a:off x="3770313" y="3890963"/>
          <a:ext cx="17684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99" name="Equation" r:id="rId5" imgW="761760" imgH="355320" progId="Equation.3">
                  <p:embed/>
                </p:oleObj>
              </mc:Choice>
              <mc:Fallback>
                <p:oleObj name="Equation" r:id="rId5" imgW="7617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3" y="3890963"/>
                        <a:ext cx="17684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963919"/>
              </p:ext>
            </p:extLst>
          </p:nvPr>
        </p:nvGraphicFramePr>
        <p:xfrm>
          <a:off x="5570538" y="3890963"/>
          <a:ext cx="1531937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0" name="Equation" r:id="rId7" imgW="660240" imgH="355320" progId="Equation.3">
                  <p:embed/>
                </p:oleObj>
              </mc:Choice>
              <mc:Fallback>
                <p:oleObj name="Equation" r:id="rId7" imgW="66024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538" y="3890963"/>
                        <a:ext cx="1531937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43"/>
          <p:cNvSpPr txBox="1">
            <a:spLocks noChangeArrowheads="1"/>
          </p:cNvSpPr>
          <p:nvPr/>
        </p:nvSpPr>
        <p:spPr bwMode="auto">
          <a:xfrm>
            <a:off x="1062038" y="4114800"/>
            <a:ext cx="7889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  <a:latin typeface="Symbol" pitchFamily="18" charset="2"/>
              </a:rPr>
              <a:t>c</a:t>
            </a:r>
            <a:r>
              <a:rPr lang="en-US" sz="2800" b="1" baseline="30000">
                <a:solidFill>
                  <a:schemeClr val="accent1"/>
                </a:solidFill>
              </a:rPr>
              <a:t>2</a:t>
            </a:r>
            <a:r>
              <a:rPr lang="en-US" sz="2800"/>
              <a:t> =</a:t>
            </a:r>
          </a:p>
        </p:txBody>
      </p:sp>
      <p:sp>
        <p:nvSpPr>
          <p:cNvPr id="24" name="Text Box 48"/>
          <p:cNvSpPr txBox="1">
            <a:spLocks noChangeArrowheads="1"/>
          </p:cNvSpPr>
          <p:nvPr/>
        </p:nvSpPr>
        <p:spPr bwMode="auto">
          <a:xfrm>
            <a:off x="1062038" y="4891088"/>
            <a:ext cx="48109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Symbol" pitchFamily="18" charset="2"/>
              </a:rPr>
              <a:t>c</a:t>
            </a:r>
            <a:r>
              <a:rPr lang="en-US" sz="2800" b="1" baseline="30000" dirty="0">
                <a:solidFill>
                  <a:schemeClr val="accent1"/>
                </a:solidFill>
              </a:rPr>
              <a:t>2</a:t>
            </a:r>
            <a:r>
              <a:rPr lang="en-US" sz="2800" dirty="0"/>
              <a:t> =  </a:t>
            </a:r>
            <a:r>
              <a:rPr lang="en-US" sz="2800" dirty="0" smtClean="0"/>
              <a:t>0.27 </a:t>
            </a:r>
            <a:r>
              <a:rPr lang="en-US" sz="2800" dirty="0"/>
              <a:t>+ </a:t>
            </a:r>
            <a:r>
              <a:rPr lang="en-US" sz="2800" dirty="0" smtClean="0"/>
              <a:t>4.78  </a:t>
            </a:r>
            <a:r>
              <a:rPr lang="en-US" sz="2800" dirty="0"/>
              <a:t>+ </a:t>
            </a:r>
            <a:r>
              <a:rPr lang="en-US" sz="2800" dirty="0" smtClean="0"/>
              <a:t>2.83  </a:t>
            </a:r>
            <a:r>
              <a:rPr lang="en-US" sz="2800" dirty="0"/>
              <a:t>= </a:t>
            </a:r>
            <a:r>
              <a:rPr lang="en-US" sz="2800" dirty="0" smtClean="0"/>
              <a:t>7.88</a:t>
            </a:r>
            <a:endParaRPr lang="en-US" sz="2800" dirty="0"/>
          </a:p>
        </p:txBody>
      </p:sp>
      <p:sp>
        <p:nvSpPr>
          <p:cNvPr id="25" name="Text Box 49"/>
          <p:cNvSpPr txBox="1">
            <a:spLocks noChangeArrowheads="1"/>
          </p:cNvSpPr>
          <p:nvPr/>
        </p:nvSpPr>
        <p:spPr bwMode="auto">
          <a:xfrm>
            <a:off x="1012825" y="5881688"/>
            <a:ext cx="2147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df</a:t>
            </a:r>
            <a:r>
              <a:rPr lang="en-US" sz="2800" dirty="0"/>
              <a:t> = (3-1) = </a:t>
            </a:r>
            <a:r>
              <a:rPr lang="en-US" sz="2800" dirty="0">
                <a:solidFill>
                  <a:schemeClr val="accent1"/>
                </a:solidFill>
              </a:rPr>
              <a:t>2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CDDA98CD-5EC1-4621-B54B-2ECDF722D99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1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  <p:bldP spid="2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7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1933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 dirty="0" smtClean="0"/>
              <a:t>8)  Calculate </a:t>
            </a:r>
            <a:r>
              <a:rPr lang="en-US" sz="2400" b="1" dirty="0"/>
              <a:t>the </a:t>
            </a:r>
            <a:r>
              <a:rPr lang="en-US" sz="2400" b="1" dirty="0" smtClean="0"/>
              <a:t>p-value</a:t>
            </a:r>
          </a:p>
          <a:p>
            <a:pPr marL="609600" indent="-609600">
              <a:buFontTx/>
              <a:buNone/>
            </a:pPr>
            <a:endParaRPr lang="en-US" sz="2400" b="1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" y="1295401"/>
            <a:ext cx="7162800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t"/>
            <a:r>
              <a:rPr lang="en-US" sz="1600" dirty="0">
                <a:solidFill>
                  <a:srgbClr val="930F80"/>
                </a:solidFill>
                <a:latin typeface="Lucida Console" panose="020B0609040504020204" pitchFamily="49" charset="0"/>
              </a:rPr>
              <a:t>&gt; ( </a:t>
            </a:r>
            <a:r>
              <a:rPr lang="en-US" sz="1600" dirty="0" err="1" smtClean="0">
                <a:solidFill>
                  <a:srgbClr val="930F80"/>
                </a:solidFill>
                <a:latin typeface="Lucida Console" panose="020B0609040504020204" pitchFamily="49" charset="0"/>
              </a:rPr>
              <a:t>distrib</a:t>
            </a:r>
            <a:r>
              <a:rPr lang="en-US" sz="1600" dirty="0" smtClean="0">
                <a:solidFill>
                  <a:srgbClr val="930F80"/>
                </a:solidFill>
                <a:latin typeface="Lucida Console" panose="020B0609040504020204" pitchFamily="49" charset="0"/>
              </a:rPr>
              <a:t>(7.88,distrib</a:t>
            </a:r>
            <a:r>
              <a:rPr lang="en-US" sz="1600" dirty="0">
                <a:solidFill>
                  <a:srgbClr val="930F80"/>
                </a:solidFill>
                <a:latin typeface="Lucida Console" panose="020B0609040504020204" pitchFamily="49" charset="0"/>
              </a:rPr>
              <a:t>="</a:t>
            </a:r>
            <a:r>
              <a:rPr lang="en-US" sz="1600" dirty="0" err="1">
                <a:solidFill>
                  <a:srgbClr val="930F80"/>
                </a:solidFill>
                <a:latin typeface="Lucida Console" panose="020B0609040504020204" pitchFamily="49" charset="0"/>
              </a:rPr>
              <a:t>chisq</a:t>
            </a:r>
            <a:r>
              <a:rPr lang="en-US" sz="1600" dirty="0">
                <a:solidFill>
                  <a:srgbClr val="930F80"/>
                </a:solidFill>
                <a:latin typeface="Lucida Console" panose="020B0609040504020204" pitchFamily="49" charset="0"/>
              </a:rPr>
              <a:t>",</a:t>
            </a:r>
            <a:r>
              <a:rPr lang="en-US" sz="1600" dirty="0" err="1">
                <a:solidFill>
                  <a:srgbClr val="930F80"/>
                </a:solidFill>
                <a:latin typeface="Lucida Console" panose="020B0609040504020204" pitchFamily="49" charset="0"/>
              </a:rPr>
              <a:t>df</a:t>
            </a:r>
            <a:r>
              <a:rPr lang="en-US" sz="1600" dirty="0">
                <a:solidFill>
                  <a:srgbClr val="930F80"/>
                </a:solidFill>
                <a:latin typeface="Lucida Console" panose="020B0609040504020204" pitchFamily="49" charset="0"/>
              </a:rPr>
              <a:t>=2,lower.tail=FALSE) )</a:t>
            </a:r>
          </a:p>
          <a:p>
            <a:pPr lvl="0" fontAlgn="t"/>
            <a:r>
              <a:rPr lang="en-US" sz="1600" dirty="0">
                <a:latin typeface="Lucida Console" panose="020B0609040504020204" pitchFamily="49" charset="0"/>
              </a:rPr>
              <a:t>[1] </a:t>
            </a:r>
            <a:r>
              <a:rPr lang="en-US" altLang="en-US" sz="16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0.01944821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152400" y="3962400"/>
            <a:ext cx="8915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>
              <a:buFontTx/>
              <a:buNone/>
            </a:pPr>
            <a:r>
              <a:rPr lang="en-US" sz="2400" b="1" kern="0" dirty="0" smtClean="0"/>
              <a:t>9)  State your rejection decision</a:t>
            </a:r>
          </a:p>
          <a:p>
            <a:pPr marL="609600" indent="-609600">
              <a:buFontTx/>
              <a:buNone/>
            </a:pPr>
            <a:r>
              <a:rPr lang="en-US" sz="2400" kern="0" dirty="0" smtClean="0"/>
              <a:t>p-value (</a:t>
            </a:r>
            <a:r>
              <a:rPr lang="en-US" sz="2400" kern="0" dirty="0" smtClean="0"/>
              <a:t>0.0194) </a:t>
            </a:r>
            <a:r>
              <a:rPr lang="en-US" sz="2400" kern="0" dirty="0" smtClean="0"/>
              <a:t>&lt; </a:t>
            </a:r>
            <a:r>
              <a:rPr lang="en-US" sz="2400" kern="0" dirty="0" smtClean="0">
                <a:latin typeface="Symbol" panose="05050102010706020507" pitchFamily="18" charset="2"/>
              </a:rPr>
              <a:t>a</a:t>
            </a:r>
            <a:r>
              <a:rPr lang="en-US" sz="2400" kern="0" dirty="0" smtClean="0"/>
              <a:t> (0.10) …. Reject H</a:t>
            </a:r>
            <a:r>
              <a:rPr lang="en-US" sz="2400" kern="0" baseline="-25000" dirty="0" smtClean="0"/>
              <a:t>o</a:t>
            </a:r>
          </a:p>
          <a:p>
            <a:pPr marL="609600" indent="-609600">
              <a:buFontTx/>
              <a:buNone/>
            </a:pPr>
            <a:endParaRPr lang="en-US" kern="0" baseline="-25000" dirty="0" smtClean="0"/>
          </a:p>
          <a:p>
            <a:pPr marL="609600" indent="-609600">
              <a:buFontTx/>
              <a:buNone/>
            </a:pPr>
            <a:r>
              <a:rPr lang="en-US" sz="2400" b="1" dirty="0"/>
              <a:t>10) Summarize your findings in terms of the problem </a:t>
            </a:r>
          </a:p>
          <a:p>
            <a:pPr marL="0" indent="0">
              <a:buFontTx/>
              <a:buNone/>
            </a:pPr>
            <a:r>
              <a:rPr lang="en-US" sz="2400" dirty="0"/>
              <a:t>Northland students appear to show a preference among the three artists.  Specifically, more students preferred RBB and less preferred BA than would be expected if there had been no preference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98493"/>
            <a:ext cx="4419600" cy="29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4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Goodness-of-Fit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F3DE561-5448-4160-9998-0E671E22D40E}" type="slidenum">
              <a:rPr lang="en-US"/>
              <a:pPr/>
              <a:t>8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/>
              <a:t>A Full Example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a randomly selected national sample of 1,007 adults, aged 18 and older, conducted Aug. 22-25, 2005, Gallup polls found that that 403 respondents approved of the way that George W. Bush was handling his presidency. In a previous sample (Aug. 8-11, 2005), 45% of the respondents approved of George W. Bush’s handling of the presidency.  Assuming that this earlier value was true for the entire population, determine, at the 5% level, if the approval rating has changed by the Aug. 22-25, 2005 sample.</a:t>
            </a:r>
          </a:p>
        </p:txBody>
      </p:sp>
    </p:spTree>
    <p:extLst>
      <p:ext uri="{BB962C8B-B14F-4D97-AF65-F5344CB8AC3E}">
        <p14:creationId xmlns:p14="http://schemas.microsoft.com/office/powerpoint/2010/main" val="261583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6151</TotalTime>
  <Words>654</Words>
  <Application>Microsoft Office PowerPoint</Application>
  <PresentationFormat>On-screen Show (4:3)</PresentationFormat>
  <Paragraphs>111</Paragraphs>
  <Slides>8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Lucida Console</vt:lpstr>
      <vt:lpstr>Symbol</vt:lpstr>
      <vt:lpstr>Times New Roman</vt:lpstr>
      <vt:lpstr>Default Design</vt:lpstr>
      <vt:lpstr>Equation</vt:lpstr>
      <vt:lpstr>Microsoft Equation 3.0</vt:lpstr>
      <vt:lpstr>Goodness-of-Fit Test</vt:lpstr>
      <vt:lpstr>Goodness-of-Fit Test</vt:lpstr>
      <vt:lpstr>An Illustrative Example</vt:lpstr>
      <vt:lpstr>Recipe for any Hypothesis Test</vt:lpstr>
      <vt:lpstr>Recipe for any Hypothesis Test</vt:lpstr>
      <vt:lpstr>Recipe for any Hypothesis Test</vt:lpstr>
      <vt:lpstr>Recipe for any Hypothesis Test</vt:lpstr>
      <vt:lpstr>A Full Example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162</cp:revision>
  <dcterms:created xsi:type="dcterms:W3CDTF">1999-07-28T01:00:17Z</dcterms:created>
  <dcterms:modified xsi:type="dcterms:W3CDTF">2015-12-06T20:58:21Z</dcterms:modified>
</cp:coreProperties>
</file>