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0"/>
  </p:notesMasterIdLst>
  <p:sldIdLst>
    <p:sldId id="270" r:id="rId2"/>
    <p:sldId id="311" r:id="rId3"/>
    <p:sldId id="390" r:id="rId4"/>
    <p:sldId id="392" r:id="rId5"/>
    <p:sldId id="395" r:id="rId6"/>
    <p:sldId id="396" r:id="rId7"/>
    <p:sldId id="397" r:id="rId8"/>
    <p:sldId id="398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72" autoAdjust="0"/>
    <p:restoredTop sz="84251" autoAdjust="0"/>
  </p:normalViewPr>
  <p:slideViewPr>
    <p:cSldViewPr>
      <p:cViewPr varScale="1">
        <p:scale>
          <a:sx n="62" d="100"/>
          <a:sy n="62" d="100"/>
        </p:scale>
        <p:origin x="408" y="30"/>
      </p:cViewPr>
      <p:guideLst>
        <p:guide orient="horz" pos="187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2" d="100"/>
          <a:sy n="42" d="100"/>
        </p:scale>
        <p:origin x="-1426" y="-6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106E419-36E1-4A95-9EA8-F3AB4DA947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529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Draw the null sampling distribution … put on three possible x-bars and ask what</a:t>
            </a:r>
            <a:r>
              <a:rPr lang="en-US" baseline="0" dirty="0" smtClean="0"/>
              <a:t> that means about mu.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6E419-36E1-4A95-9EA8-F3AB4DA9478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2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Suppose </a:t>
            </a:r>
            <a:r>
              <a:rPr lang="en-US" dirty="0" smtClean="0"/>
              <a:t>that </a:t>
            </a:r>
            <a:r>
              <a:rPr lang="en-US" dirty="0" err="1" smtClean="0"/>
              <a:t>xbar</a:t>
            </a:r>
            <a:r>
              <a:rPr lang="en-US" dirty="0" smtClean="0"/>
              <a:t>=135.9.  Compute </a:t>
            </a:r>
            <a:r>
              <a:rPr lang="en-US" dirty="0" smtClean="0"/>
              <a:t>p-value (including showing the definition in the context of this example).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6E419-36E1-4A95-9EA8-F3AB4DA9478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41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what the previous p-value means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6E419-36E1-4A95-9EA8-F3AB4DA9478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70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13B00940-A4F1-43AE-BE0B-E1E29C30BE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D99963C4-8C71-4F39-BC4E-78B604E5C6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D6682146-5D60-42EB-84C9-A759ACEFB0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0ABA6BC8-16A3-4F17-9C7D-D1675927FF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3FD4272C-A0F9-48A2-9BFB-FAC0E4ABBB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A10E9500-AB6E-4E12-8B1D-06A655D647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99F702CA-8E09-48E7-A336-2226B01850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8E88EA96-56F1-4646-AB9F-F062DEBC4F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87842CD0-0BDB-488A-B2E8-EB86EFB460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3B8A13AD-0F74-4613-B372-8257EEB747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C4CED0A7-D5A2-496E-9F87-5AD729A7ED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553200"/>
            <a:ext cx="990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r>
              <a:rPr lang="en-US"/>
              <a:t>Slide #</a:t>
            </a:r>
            <a:fld id="{F3D54677-4565-4CE5-9EEA-2D768047C45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Inference Concepts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Hypothesis Testing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B16C47EE-6AA6-478C-BC1D-5669816B707D}" type="slidenum">
              <a:rPr lang="en-US"/>
              <a:pPr/>
              <a:t>2</a:t>
            </a:fld>
            <a:endParaRPr 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/>
              <a:t>An Example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1600200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A </a:t>
            </a:r>
            <a:r>
              <a:rPr lang="en-US" dirty="0">
                <a:solidFill>
                  <a:schemeClr val="accent2"/>
                </a:solidFill>
              </a:rPr>
              <a:t>research paper </a:t>
            </a:r>
            <a:r>
              <a:rPr lang="en-US" dirty="0" smtClean="0">
                <a:solidFill>
                  <a:schemeClr val="accent2"/>
                </a:solidFill>
              </a:rPr>
              <a:t>claims </a:t>
            </a:r>
            <a:r>
              <a:rPr lang="en-US" dirty="0">
                <a:solidFill>
                  <a:schemeClr val="accent2"/>
                </a:solidFill>
              </a:rPr>
              <a:t>that the mean fetal heart rate is 137 bpm.  </a:t>
            </a:r>
            <a:r>
              <a:rPr lang="en-US" dirty="0" smtClean="0">
                <a:solidFill>
                  <a:schemeClr val="accent2"/>
                </a:solidFill>
              </a:rPr>
              <a:t>A doctor </a:t>
            </a:r>
            <a:r>
              <a:rPr lang="en-US" dirty="0">
                <a:solidFill>
                  <a:schemeClr val="accent2"/>
                </a:solidFill>
              </a:rPr>
              <a:t>feels that </a:t>
            </a:r>
            <a:r>
              <a:rPr lang="en-US" dirty="0" smtClean="0">
                <a:solidFill>
                  <a:schemeClr val="accent2"/>
                </a:solidFill>
              </a:rPr>
              <a:t>the mean rate </a:t>
            </a:r>
            <a:r>
              <a:rPr lang="en-US" dirty="0">
                <a:solidFill>
                  <a:schemeClr val="accent2"/>
                </a:solidFill>
              </a:rPr>
              <a:t>is lower </a:t>
            </a:r>
            <a:r>
              <a:rPr lang="en-US" dirty="0" smtClean="0">
                <a:solidFill>
                  <a:schemeClr val="accent2"/>
                </a:solidFill>
              </a:rPr>
              <a:t>for </a:t>
            </a:r>
            <a:r>
              <a:rPr lang="en-US" dirty="0">
                <a:solidFill>
                  <a:schemeClr val="accent2"/>
                </a:solidFill>
              </a:rPr>
              <a:t>women admitted to her </a:t>
            </a:r>
            <a:r>
              <a:rPr lang="en-US" dirty="0" smtClean="0">
                <a:solidFill>
                  <a:schemeClr val="accent2"/>
                </a:solidFill>
              </a:rPr>
              <a:t>clinic.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1379585" y="2971800"/>
            <a:ext cx="604845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i="1" dirty="0"/>
              <a:t>What </a:t>
            </a:r>
            <a:r>
              <a:rPr lang="en-US" sz="3200" i="1" dirty="0" smtClean="0"/>
              <a:t>are the statistical hypotheses?</a:t>
            </a:r>
            <a:endParaRPr lang="en-US" sz="3200" i="1" dirty="0"/>
          </a:p>
        </p:txBody>
      </p:sp>
      <p:sp>
        <p:nvSpPr>
          <p:cNvPr id="66566" name="Text Box 6"/>
          <p:cNvSpPr txBox="1">
            <a:spLocks noChangeArrowheads="1"/>
          </p:cNvSpPr>
          <p:nvPr/>
        </p:nvSpPr>
        <p:spPr bwMode="auto">
          <a:xfrm>
            <a:off x="2057400" y="3687763"/>
            <a:ext cx="22082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/>
              <a:t>H</a:t>
            </a:r>
            <a:r>
              <a:rPr lang="en-US" sz="3200" baseline="-25000" dirty="0"/>
              <a:t>A</a:t>
            </a:r>
            <a:r>
              <a:rPr lang="en-US" sz="3200" dirty="0"/>
              <a:t>: </a:t>
            </a:r>
            <a:r>
              <a:rPr lang="en-US" sz="3200" dirty="0">
                <a:latin typeface="Symbol" pitchFamily="18" charset="2"/>
              </a:rPr>
              <a:t>m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accent1"/>
                </a:solidFill>
              </a:rPr>
              <a:t>&lt;</a:t>
            </a:r>
            <a:r>
              <a:rPr lang="en-US" sz="3200" dirty="0"/>
              <a:t> 137</a:t>
            </a:r>
          </a:p>
        </p:txBody>
      </p:sp>
      <p:sp>
        <p:nvSpPr>
          <p:cNvPr id="66567" name="Text Box 7"/>
          <p:cNvSpPr txBox="1">
            <a:spLocks noChangeArrowheads="1"/>
          </p:cNvSpPr>
          <p:nvPr/>
        </p:nvSpPr>
        <p:spPr bwMode="auto">
          <a:xfrm>
            <a:off x="4710113" y="3687763"/>
            <a:ext cx="22240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/>
              <a:t>H</a:t>
            </a:r>
            <a:r>
              <a:rPr lang="en-US" sz="3200" baseline="-25000" dirty="0"/>
              <a:t>O</a:t>
            </a:r>
            <a:r>
              <a:rPr lang="en-US" sz="3200" dirty="0"/>
              <a:t>: </a:t>
            </a:r>
            <a:r>
              <a:rPr lang="en-US" sz="3200" dirty="0">
                <a:latin typeface="Symbol" pitchFamily="18" charset="2"/>
              </a:rPr>
              <a:t>m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accent1"/>
                </a:solidFill>
              </a:rPr>
              <a:t>=</a:t>
            </a:r>
            <a:r>
              <a:rPr lang="en-US" sz="3200" dirty="0"/>
              <a:t> 137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52400" y="4876800"/>
            <a:ext cx="8839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>
                <a:solidFill>
                  <a:schemeClr val="accent2"/>
                </a:solidFill>
              </a:rPr>
              <a:t>She will test her belief with … </a:t>
            </a:r>
          </a:p>
          <a:p>
            <a:pPr lvl="1"/>
            <a:r>
              <a:rPr lang="en-US" kern="0" dirty="0" smtClean="0">
                <a:solidFill>
                  <a:schemeClr val="accent2"/>
                </a:solidFill>
              </a:rPr>
              <a:t>a random sample of 100 patients</a:t>
            </a:r>
          </a:p>
          <a:p>
            <a:pPr lvl="1"/>
            <a:r>
              <a:rPr lang="en-US" kern="0" dirty="0" smtClean="0">
                <a:solidFill>
                  <a:schemeClr val="accent2"/>
                </a:solidFill>
              </a:rPr>
              <a:t>assuming </a:t>
            </a:r>
            <a:r>
              <a:rPr lang="en-US" kern="0" dirty="0" smtClean="0">
                <a:solidFill>
                  <a:schemeClr val="accent2"/>
                </a:solidFill>
                <a:latin typeface="Symbol" pitchFamily="18" charset="2"/>
              </a:rPr>
              <a:t>s</a:t>
            </a:r>
            <a:r>
              <a:rPr lang="en-US" kern="0" dirty="0" smtClean="0">
                <a:solidFill>
                  <a:schemeClr val="accent2"/>
                </a:solidFill>
              </a:rPr>
              <a:t> =10</a:t>
            </a:r>
            <a:endParaRPr lang="en-US" kern="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4" grpId="0" autoUpdateAnimBg="0"/>
      <p:bldP spid="66566" grpId="0" autoUpdateAnimBg="0"/>
      <p:bldP spid="66567" grpId="0" autoUpdateAnimBg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8EAB5FF5-F7E7-43A8-9500-E5A32ECFD8A7}" type="slidenum">
              <a:rPr lang="en-US"/>
              <a:pPr/>
              <a:t>3</a:t>
            </a:fld>
            <a:endParaRPr lang="en-US"/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/>
              <a:t>The Null Hypothesis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839200" cy="5257800"/>
          </a:xfrm>
        </p:spPr>
        <p:txBody>
          <a:bodyPr/>
          <a:lstStyle/>
          <a:p>
            <a:r>
              <a:rPr lang="en-US" dirty="0" smtClean="0"/>
              <a:t>Assumed, initially, to </a:t>
            </a:r>
            <a:r>
              <a:rPr lang="en-US" dirty="0"/>
              <a:t>be </a:t>
            </a:r>
            <a:r>
              <a:rPr lang="en-US" dirty="0" smtClean="0"/>
              <a:t>true</a:t>
            </a:r>
            <a:endParaRPr lang="en-US" dirty="0"/>
          </a:p>
          <a:p>
            <a:pPr lvl="1"/>
            <a:r>
              <a:rPr lang="en-US" dirty="0"/>
              <a:t>U</a:t>
            </a:r>
            <a:r>
              <a:rPr lang="en-US" dirty="0" smtClean="0"/>
              <a:t>sed </a:t>
            </a:r>
            <a:r>
              <a:rPr lang="en-US" dirty="0"/>
              <a:t>to predict what will be </a:t>
            </a:r>
            <a:r>
              <a:rPr lang="en-US" dirty="0" smtClean="0"/>
              <a:t>observed in a sample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Thus, if H</a:t>
            </a:r>
            <a:r>
              <a:rPr lang="en-US" baseline="-25000" dirty="0"/>
              <a:t>0</a:t>
            </a:r>
            <a:r>
              <a:rPr lang="en-US" dirty="0"/>
              <a:t>: </a:t>
            </a:r>
            <a:r>
              <a:rPr lang="en-US" dirty="0">
                <a:latin typeface="Symbol" pitchFamily="18" charset="2"/>
              </a:rPr>
              <a:t>m</a:t>
            </a:r>
            <a:r>
              <a:rPr lang="en-US" dirty="0"/>
              <a:t>=137 then one predicts </a:t>
            </a:r>
            <a:r>
              <a:rPr lang="en-US" dirty="0" err="1" smtClean="0"/>
              <a:t>that</a:t>
            </a:r>
            <a:r>
              <a:rPr lang="en-US" dirty="0" err="1" smtClean="0">
                <a:latin typeface="Symbol" pitchFamily="18" charset="2"/>
              </a:rPr>
              <a:t>`</a:t>
            </a:r>
            <a:r>
              <a:rPr lang="en-US" dirty="0" err="1" smtClean="0"/>
              <a:t>x</a:t>
            </a:r>
            <a:r>
              <a:rPr lang="en-US" dirty="0" smtClean="0"/>
              <a:t>=137</a:t>
            </a:r>
            <a:endParaRPr lang="en-US" dirty="0"/>
          </a:p>
          <a:p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IF</a:t>
            </a:r>
            <a:r>
              <a:rPr lang="en-US" dirty="0" smtClean="0"/>
              <a:t> there was no sampling variability, then what </a:t>
            </a:r>
            <a:r>
              <a:rPr lang="en-US" dirty="0"/>
              <a:t>do </a:t>
            </a:r>
            <a:r>
              <a:rPr lang="en-US" dirty="0" smtClean="0"/>
              <a:t>you think about H</a:t>
            </a:r>
            <a:r>
              <a:rPr lang="en-US" baseline="-25000" dirty="0"/>
              <a:t>0</a:t>
            </a:r>
            <a:r>
              <a:rPr lang="en-US" dirty="0" smtClean="0"/>
              <a:t> </a:t>
            </a:r>
            <a:r>
              <a:rPr lang="en-US" dirty="0" err="1" smtClean="0"/>
              <a:t>if</a:t>
            </a:r>
            <a:r>
              <a:rPr lang="en-US" dirty="0" err="1" smtClean="0">
                <a:latin typeface="Symbol" pitchFamily="18" charset="2"/>
              </a:rPr>
              <a:t>`</a:t>
            </a:r>
            <a:r>
              <a:rPr lang="en-US" dirty="0" err="1" smtClean="0"/>
              <a:t>x</a:t>
            </a:r>
            <a:r>
              <a:rPr lang="en-US" dirty="0" smtClean="0"/>
              <a:t>=135 is observed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2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B525AC6A-CB23-48DD-9165-2D738D25BCC5}" type="slidenum">
              <a:rPr lang="en-US"/>
              <a:pPr/>
              <a:t>4</a:t>
            </a:fld>
            <a:endParaRPr lang="en-US"/>
          </a:p>
        </p:txBody>
      </p:sp>
      <p:sp>
        <p:nvSpPr>
          <p:cNvPr id="168964" name="AutoShape 4"/>
          <p:cNvSpPr>
            <a:spLocks noChangeArrowheads="1"/>
          </p:cNvSpPr>
          <p:nvPr/>
        </p:nvSpPr>
        <p:spPr bwMode="auto">
          <a:xfrm>
            <a:off x="4203700" y="4841875"/>
            <a:ext cx="304800" cy="1635125"/>
          </a:xfrm>
          <a:prstGeom prst="upArrow">
            <a:avLst>
              <a:gd name="adj1" fmla="val 50000"/>
              <a:gd name="adj2" fmla="val 134115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965" name="Text Box 5"/>
          <p:cNvSpPr txBox="1">
            <a:spLocks noChangeArrowheads="1"/>
          </p:cNvSpPr>
          <p:nvPr/>
        </p:nvSpPr>
        <p:spPr bwMode="auto">
          <a:xfrm>
            <a:off x="76200" y="6096000"/>
            <a:ext cx="3005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Does 135 support H</a:t>
            </a:r>
            <a:r>
              <a:rPr lang="en-US" b="1" baseline="-25000"/>
              <a:t>0</a:t>
            </a:r>
            <a:r>
              <a:rPr lang="en-US" b="1"/>
              <a:t>?</a:t>
            </a:r>
          </a:p>
        </p:txBody>
      </p:sp>
      <p:sp>
        <p:nvSpPr>
          <p:cNvPr id="168966" name="AutoShape 6"/>
          <p:cNvSpPr>
            <a:spLocks noChangeArrowheads="1"/>
          </p:cNvSpPr>
          <p:nvPr/>
        </p:nvSpPr>
        <p:spPr bwMode="auto">
          <a:xfrm>
            <a:off x="3397250" y="4841875"/>
            <a:ext cx="304800" cy="1635125"/>
          </a:xfrm>
          <a:prstGeom prst="upArrow">
            <a:avLst>
              <a:gd name="adj1" fmla="val 50000"/>
              <a:gd name="adj2" fmla="val 134115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967" name="Text Box 7"/>
          <p:cNvSpPr txBox="1">
            <a:spLocks noChangeArrowheads="1"/>
          </p:cNvSpPr>
          <p:nvPr/>
        </p:nvSpPr>
        <p:spPr bwMode="auto">
          <a:xfrm>
            <a:off x="76200" y="5181600"/>
            <a:ext cx="3005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Does 134 support H</a:t>
            </a:r>
            <a:r>
              <a:rPr lang="en-US" b="1" baseline="-25000" dirty="0"/>
              <a:t>0</a:t>
            </a:r>
            <a:r>
              <a:rPr lang="en-US" b="1" dirty="0"/>
              <a:t>?</a:t>
            </a:r>
          </a:p>
        </p:txBody>
      </p:sp>
      <p:sp>
        <p:nvSpPr>
          <p:cNvPr id="168968" name="AutoShape 8"/>
          <p:cNvSpPr>
            <a:spLocks noChangeArrowheads="1"/>
          </p:cNvSpPr>
          <p:nvPr/>
        </p:nvSpPr>
        <p:spPr bwMode="auto">
          <a:xfrm>
            <a:off x="5365750" y="4841875"/>
            <a:ext cx="304800" cy="1635125"/>
          </a:xfrm>
          <a:prstGeom prst="upArrow">
            <a:avLst>
              <a:gd name="adj1" fmla="val 50000"/>
              <a:gd name="adj2" fmla="val 134115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969" name="Text Box 9"/>
          <p:cNvSpPr txBox="1">
            <a:spLocks noChangeArrowheads="1"/>
          </p:cNvSpPr>
          <p:nvPr/>
        </p:nvSpPr>
        <p:spPr bwMode="auto">
          <a:xfrm>
            <a:off x="76200" y="5638800"/>
            <a:ext cx="3233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Does 136.5 support H</a:t>
            </a:r>
            <a:r>
              <a:rPr lang="en-US" b="1" baseline="-25000" dirty="0"/>
              <a:t>0</a:t>
            </a:r>
            <a:r>
              <a:rPr lang="en-US" b="1" dirty="0"/>
              <a:t>?</a:t>
            </a:r>
          </a:p>
        </p:txBody>
      </p:sp>
      <p:grpSp>
        <p:nvGrpSpPr>
          <p:cNvPr id="169171" name="Group 211"/>
          <p:cNvGrpSpPr>
            <a:grpSpLocks/>
          </p:cNvGrpSpPr>
          <p:nvPr/>
        </p:nvGrpSpPr>
        <p:grpSpPr bwMode="auto">
          <a:xfrm>
            <a:off x="3290888" y="1828800"/>
            <a:ext cx="5532437" cy="3124200"/>
            <a:chOff x="2073" y="672"/>
            <a:chExt cx="3485" cy="1968"/>
          </a:xfrm>
        </p:grpSpPr>
        <p:grpSp>
          <p:nvGrpSpPr>
            <p:cNvPr id="168973" name="Group 13"/>
            <p:cNvGrpSpPr>
              <a:grpSpLocks/>
            </p:cNvGrpSpPr>
            <p:nvPr/>
          </p:nvGrpSpPr>
          <p:grpSpPr bwMode="auto">
            <a:xfrm>
              <a:off x="2169" y="672"/>
              <a:ext cx="3320" cy="1816"/>
              <a:chOff x="1261" y="1638"/>
              <a:chExt cx="3320" cy="1816"/>
            </a:xfrm>
          </p:grpSpPr>
          <p:sp>
            <p:nvSpPr>
              <p:cNvPr id="168974" name="Freeform 14"/>
              <p:cNvSpPr>
                <a:spLocks noChangeAspect="1"/>
              </p:cNvSpPr>
              <p:nvPr/>
            </p:nvSpPr>
            <p:spPr bwMode="auto">
              <a:xfrm>
                <a:off x="1261" y="3414"/>
                <a:ext cx="56" cy="33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37" y="0"/>
                  </a:cxn>
                  <a:cxn ang="0">
                    <a:pos x="0" y="7"/>
                  </a:cxn>
                  <a:cxn ang="0">
                    <a:pos x="7" y="22"/>
                  </a:cxn>
                  <a:cxn ang="0">
                    <a:pos x="37" y="15"/>
                  </a:cxn>
                </a:cxnLst>
                <a:rect l="0" t="0" r="r" b="b"/>
                <a:pathLst>
                  <a:path w="37" h="22">
                    <a:moveTo>
                      <a:pt x="37" y="15"/>
                    </a:moveTo>
                    <a:lnTo>
                      <a:pt x="37" y="0"/>
                    </a:lnTo>
                    <a:lnTo>
                      <a:pt x="0" y="7"/>
                    </a:lnTo>
                    <a:lnTo>
                      <a:pt x="7" y="22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975" name="Freeform 15"/>
              <p:cNvSpPr>
                <a:spLocks noChangeAspect="1"/>
              </p:cNvSpPr>
              <p:nvPr/>
            </p:nvSpPr>
            <p:spPr bwMode="auto">
              <a:xfrm>
                <a:off x="1298" y="3421"/>
                <a:ext cx="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976" name="Freeform 16"/>
              <p:cNvSpPr>
                <a:spLocks noChangeAspect="1"/>
              </p:cNvSpPr>
              <p:nvPr/>
            </p:nvSpPr>
            <p:spPr bwMode="auto">
              <a:xfrm>
                <a:off x="1298" y="3414"/>
                <a:ext cx="54" cy="23"/>
              </a:xfrm>
              <a:custGeom>
                <a:avLst/>
                <a:gdLst/>
                <a:ahLst/>
                <a:cxnLst>
                  <a:cxn ang="0">
                    <a:pos x="36" y="15"/>
                  </a:cxn>
                  <a:cxn ang="0">
                    <a:pos x="29" y="0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36" y="15"/>
                  </a:cxn>
                </a:cxnLst>
                <a:rect l="0" t="0" r="r" b="b"/>
                <a:pathLst>
                  <a:path w="36" h="15">
                    <a:moveTo>
                      <a:pt x="36" y="15"/>
                    </a:moveTo>
                    <a:lnTo>
                      <a:pt x="29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36" y="15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977" name="Freeform 17"/>
              <p:cNvSpPr>
                <a:spLocks noChangeAspect="1"/>
              </p:cNvSpPr>
              <p:nvPr/>
            </p:nvSpPr>
            <p:spPr bwMode="auto">
              <a:xfrm>
                <a:off x="1334" y="3421"/>
                <a:ext cx="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978" name="Freeform 18"/>
              <p:cNvSpPr>
                <a:spLocks noChangeAspect="1"/>
              </p:cNvSpPr>
              <p:nvPr/>
            </p:nvSpPr>
            <p:spPr bwMode="auto">
              <a:xfrm>
                <a:off x="1327" y="3407"/>
                <a:ext cx="56" cy="33"/>
              </a:xfrm>
              <a:custGeom>
                <a:avLst/>
                <a:gdLst/>
                <a:ahLst/>
                <a:cxnLst>
                  <a:cxn ang="0">
                    <a:pos x="37" y="14"/>
                  </a:cxn>
                  <a:cxn ang="0">
                    <a:pos x="37" y="0"/>
                  </a:cxn>
                  <a:cxn ang="0">
                    <a:pos x="0" y="7"/>
                  </a:cxn>
                  <a:cxn ang="0">
                    <a:pos x="7" y="22"/>
                  </a:cxn>
                  <a:cxn ang="0">
                    <a:pos x="37" y="14"/>
                  </a:cxn>
                </a:cxnLst>
                <a:rect l="0" t="0" r="r" b="b"/>
                <a:pathLst>
                  <a:path w="37" h="22">
                    <a:moveTo>
                      <a:pt x="37" y="14"/>
                    </a:moveTo>
                    <a:lnTo>
                      <a:pt x="37" y="0"/>
                    </a:lnTo>
                    <a:lnTo>
                      <a:pt x="0" y="7"/>
                    </a:lnTo>
                    <a:lnTo>
                      <a:pt x="7" y="22"/>
                    </a:lnTo>
                    <a:lnTo>
                      <a:pt x="37" y="14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979" name="Freeform 19"/>
              <p:cNvSpPr>
                <a:spLocks noChangeAspect="1"/>
              </p:cNvSpPr>
              <p:nvPr/>
            </p:nvSpPr>
            <p:spPr bwMode="auto">
              <a:xfrm>
                <a:off x="1364" y="3414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980" name="Freeform 20"/>
              <p:cNvSpPr>
                <a:spLocks noChangeAspect="1"/>
              </p:cNvSpPr>
              <p:nvPr/>
            </p:nvSpPr>
            <p:spPr bwMode="auto">
              <a:xfrm>
                <a:off x="1364" y="3399"/>
                <a:ext cx="56" cy="33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29" y="0"/>
                  </a:cxn>
                  <a:cxn ang="0">
                    <a:pos x="0" y="8"/>
                  </a:cxn>
                  <a:cxn ang="0">
                    <a:pos x="0" y="22"/>
                  </a:cxn>
                  <a:cxn ang="0">
                    <a:pos x="37" y="15"/>
                  </a:cxn>
                </a:cxnLst>
                <a:rect l="0" t="0" r="r" b="b"/>
                <a:pathLst>
                  <a:path w="37" h="22">
                    <a:moveTo>
                      <a:pt x="37" y="15"/>
                    </a:moveTo>
                    <a:lnTo>
                      <a:pt x="29" y="0"/>
                    </a:lnTo>
                    <a:lnTo>
                      <a:pt x="0" y="8"/>
                    </a:lnTo>
                    <a:lnTo>
                      <a:pt x="0" y="22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981" name="Freeform 21"/>
              <p:cNvSpPr>
                <a:spLocks noChangeAspect="1"/>
              </p:cNvSpPr>
              <p:nvPr/>
            </p:nvSpPr>
            <p:spPr bwMode="auto">
              <a:xfrm>
                <a:off x="1401" y="3407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982" name="Freeform 22"/>
              <p:cNvSpPr>
                <a:spLocks noChangeAspect="1"/>
              </p:cNvSpPr>
              <p:nvPr/>
            </p:nvSpPr>
            <p:spPr bwMode="auto">
              <a:xfrm>
                <a:off x="1393" y="3392"/>
                <a:ext cx="56" cy="33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37" y="0"/>
                  </a:cxn>
                  <a:cxn ang="0">
                    <a:pos x="0" y="7"/>
                  </a:cxn>
                  <a:cxn ang="0">
                    <a:pos x="8" y="22"/>
                  </a:cxn>
                  <a:cxn ang="0">
                    <a:pos x="37" y="15"/>
                  </a:cxn>
                </a:cxnLst>
                <a:rect l="0" t="0" r="r" b="b"/>
                <a:pathLst>
                  <a:path w="37" h="22">
                    <a:moveTo>
                      <a:pt x="37" y="15"/>
                    </a:moveTo>
                    <a:lnTo>
                      <a:pt x="37" y="0"/>
                    </a:lnTo>
                    <a:lnTo>
                      <a:pt x="0" y="7"/>
                    </a:lnTo>
                    <a:lnTo>
                      <a:pt x="8" y="22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983" name="Freeform 23"/>
              <p:cNvSpPr>
                <a:spLocks noChangeAspect="1"/>
              </p:cNvSpPr>
              <p:nvPr/>
            </p:nvSpPr>
            <p:spPr bwMode="auto">
              <a:xfrm>
                <a:off x="1430" y="3399"/>
                <a:ext cx="1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8"/>
                  </a:cxn>
                </a:cxnLst>
                <a:rect l="0" t="0" r="r" b="b"/>
                <a:pathLst>
                  <a:path w="8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984" name="Freeform 24"/>
              <p:cNvSpPr>
                <a:spLocks noChangeAspect="1"/>
              </p:cNvSpPr>
              <p:nvPr/>
            </p:nvSpPr>
            <p:spPr bwMode="auto">
              <a:xfrm>
                <a:off x="1430" y="3385"/>
                <a:ext cx="56" cy="33"/>
              </a:xfrm>
              <a:custGeom>
                <a:avLst/>
                <a:gdLst/>
                <a:ahLst/>
                <a:cxnLst>
                  <a:cxn ang="0">
                    <a:pos x="37" y="14"/>
                  </a:cxn>
                  <a:cxn ang="0">
                    <a:pos x="30" y="0"/>
                  </a:cxn>
                  <a:cxn ang="0">
                    <a:pos x="0" y="7"/>
                  </a:cxn>
                  <a:cxn ang="0">
                    <a:pos x="0" y="22"/>
                  </a:cxn>
                  <a:cxn ang="0">
                    <a:pos x="37" y="14"/>
                  </a:cxn>
                </a:cxnLst>
                <a:rect l="0" t="0" r="r" b="b"/>
                <a:pathLst>
                  <a:path w="37" h="22">
                    <a:moveTo>
                      <a:pt x="37" y="14"/>
                    </a:moveTo>
                    <a:lnTo>
                      <a:pt x="30" y="0"/>
                    </a:lnTo>
                    <a:lnTo>
                      <a:pt x="0" y="7"/>
                    </a:lnTo>
                    <a:lnTo>
                      <a:pt x="0" y="22"/>
                    </a:lnTo>
                    <a:lnTo>
                      <a:pt x="37" y="14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985" name="Freeform 25"/>
              <p:cNvSpPr>
                <a:spLocks noChangeAspect="1"/>
              </p:cNvSpPr>
              <p:nvPr/>
            </p:nvSpPr>
            <p:spPr bwMode="auto">
              <a:xfrm>
                <a:off x="1467" y="3392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986" name="Freeform 26"/>
              <p:cNvSpPr>
                <a:spLocks noChangeAspect="1"/>
              </p:cNvSpPr>
              <p:nvPr/>
            </p:nvSpPr>
            <p:spPr bwMode="auto">
              <a:xfrm>
                <a:off x="1460" y="3377"/>
                <a:ext cx="54" cy="33"/>
              </a:xfrm>
              <a:custGeom>
                <a:avLst/>
                <a:gdLst/>
                <a:ahLst/>
                <a:cxnLst>
                  <a:cxn ang="0">
                    <a:pos x="36" y="15"/>
                  </a:cxn>
                  <a:cxn ang="0">
                    <a:pos x="36" y="0"/>
                  </a:cxn>
                  <a:cxn ang="0">
                    <a:pos x="0" y="8"/>
                  </a:cxn>
                  <a:cxn ang="0">
                    <a:pos x="7" y="22"/>
                  </a:cxn>
                  <a:cxn ang="0">
                    <a:pos x="36" y="15"/>
                  </a:cxn>
                </a:cxnLst>
                <a:rect l="0" t="0" r="r" b="b"/>
                <a:pathLst>
                  <a:path w="36" h="22">
                    <a:moveTo>
                      <a:pt x="36" y="15"/>
                    </a:moveTo>
                    <a:lnTo>
                      <a:pt x="36" y="0"/>
                    </a:lnTo>
                    <a:lnTo>
                      <a:pt x="0" y="8"/>
                    </a:lnTo>
                    <a:lnTo>
                      <a:pt x="7" y="22"/>
                    </a:lnTo>
                    <a:lnTo>
                      <a:pt x="36" y="15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987" name="Freeform 27"/>
              <p:cNvSpPr>
                <a:spLocks noChangeAspect="1"/>
              </p:cNvSpPr>
              <p:nvPr/>
            </p:nvSpPr>
            <p:spPr bwMode="auto">
              <a:xfrm>
                <a:off x="1496" y="3385"/>
                <a:ext cx="1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8" y="0"/>
                  </a:cxn>
                  <a:cxn ang="0">
                    <a:pos x="0" y="7"/>
                  </a:cxn>
                </a:cxnLst>
                <a:rect l="0" t="0" r="r" b="b"/>
                <a:pathLst>
                  <a:path w="8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8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988" name="Freeform 28"/>
              <p:cNvSpPr>
                <a:spLocks noChangeAspect="1"/>
              </p:cNvSpPr>
              <p:nvPr/>
            </p:nvSpPr>
            <p:spPr bwMode="auto">
              <a:xfrm>
                <a:off x="1496" y="3370"/>
                <a:ext cx="56" cy="33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30" y="0"/>
                  </a:cxn>
                  <a:cxn ang="0">
                    <a:pos x="0" y="7"/>
                  </a:cxn>
                  <a:cxn ang="0">
                    <a:pos x="0" y="22"/>
                  </a:cxn>
                  <a:cxn ang="0">
                    <a:pos x="37" y="15"/>
                  </a:cxn>
                </a:cxnLst>
                <a:rect l="0" t="0" r="r" b="b"/>
                <a:pathLst>
                  <a:path w="37" h="22">
                    <a:moveTo>
                      <a:pt x="37" y="15"/>
                    </a:moveTo>
                    <a:lnTo>
                      <a:pt x="30" y="0"/>
                    </a:lnTo>
                    <a:lnTo>
                      <a:pt x="0" y="7"/>
                    </a:lnTo>
                    <a:lnTo>
                      <a:pt x="0" y="22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989" name="Freeform 29"/>
              <p:cNvSpPr>
                <a:spLocks noChangeAspect="1"/>
              </p:cNvSpPr>
              <p:nvPr/>
            </p:nvSpPr>
            <p:spPr bwMode="auto">
              <a:xfrm>
                <a:off x="1533" y="3370"/>
                <a:ext cx="2" cy="23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0"/>
                  </a:cxn>
                  <a:cxn ang="0">
                    <a:pos x="0" y="15"/>
                  </a:cxn>
                </a:cxnLst>
                <a:rect l="0" t="0" r="r" b="b"/>
                <a:pathLst>
                  <a:path h="15">
                    <a:moveTo>
                      <a:pt x="0" y="15"/>
                    </a:moveTo>
                    <a:lnTo>
                      <a:pt x="0" y="15"/>
                    </a:lnTo>
                    <a:lnTo>
                      <a:pt x="0" y="15"/>
                    </a:lnTo>
                    <a:lnTo>
                      <a:pt x="0" y="0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990" name="Freeform 30"/>
              <p:cNvSpPr>
                <a:spLocks noChangeAspect="1"/>
              </p:cNvSpPr>
              <p:nvPr/>
            </p:nvSpPr>
            <p:spPr bwMode="auto">
              <a:xfrm>
                <a:off x="1526" y="3355"/>
                <a:ext cx="56" cy="45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37" y="0"/>
                  </a:cxn>
                  <a:cxn ang="0">
                    <a:pos x="0" y="15"/>
                  </a:cxn>
                  <a:cxn ang="0">
                    <a:pos x="7" y="30"/>
                  </a:cxn>
                  <a:cxn ang="0">
                    <a:pos x="37" y="15"/>
                  </a:cxn>
                </a:cxnLst>
                <a:rect l="0" t="0" r="r" b="b"/>
                <a:pathLst>
                  <a:path w="37" h="30">
                    <a:moveTo>
                      <a:pt x="37" y="15"/>
                    </a:moveTo>
                    <a:lnTo>
                      <a:pt x="37" y="0"/>
                    </a:lnTo>
                    <a:lnTo>
                      <a:pt x="0" y="15"/>
                    </a:lnTo>
                    <a:lnTo>
                      <a:pt x="7" y="30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991" name="Freeform 31"/>
              <p:cNvSpPr>
                <a:spLocks noChangeAspect="1"/>
              </p:cNvSpPr>
              <p:nvPr/>
            </p:nvSpPr>
            <p:spPr bwMode="auto">
              <a:xfrm>
                <a:off x="1563" y="3362"/>
                <a:ext cx="11" cy="12"/>
              </a:xfrm>
              <a:custGeom>
                <a:avLst/>
                <a:gdLst/>
                <a:ahLst/>
                <a:cxnLst>
                  <a:cxn ang="0">
                    <a:pos x="7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7" y="0"/>
                  </a:cxn>
                  <a:cxn ang="0">
                    <a:pos x="7" y="8"/>
                  </a:cxn>
                </a:cxnLst>
                <a:rect l="0" t="0" r="r" b="b"/>
                <a:pathLst>
                  <a:path w="7" h="8">
                    <a:moveTo>
                      <a:pt x="7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7" y="0"/>
                    </a:lnTo>
                    <a:lnTo>
                      <a:pt x="7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992" name="Freeform 32"/>
              <p:cNvSpPr>
                <a:spLocks noChangeAspect="1"/>
              </p:cNvSpPr>
              <p:nvPr/>
            </p:nvSpPr>
            <p:spPr bwMode="auto">
              <a:xfrm>
                <a:off x="1563" y="3340"/>
                <a:ext cx="56" cy="45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29" y="0"/>
                  </a:cxn>
                  <a:cxn ang="0">
                    <a:pos x="0" y="15"/>
                  </a:cxn>
                  <a:cxn ang="0">
                    <a:pos x="7" y="30"/>
                  </a:cxn>
                  <a:cxn ang="0">
                    <a:pos x="37" y="15"/>
                  </a:cxn>
                </a:cxnLst>
                <a:rect l="0" t="0" r="r" b="b"/>
                <a:pathLst>
                  <a:path w="37" h="30">
                    <a:moveTo>
                      <a:pt x="37" y="15"/>
                    </a:moveTo>
                    <a:lnTo>
                      <a:pt x="29" y="0"/>
                    </a:lnTo>
                    <a:lnTo>
                      <a:pt x="0" y="15"/>
                    </a:lnTo>
                    <a:lnTo>
                      <a:pt x="7" y="30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993" name="Freeform 33"/>
              <p:cNvSpPr>
                <a:spLocks noChangeAspect="1"/>
              </p:cNvSpPr>
              <p:nvPr/>
            </p:nvSpPr>
            <p:spPr bwMode="auto">
              <a:xfrm>
                <a:off x="1592" y="3326"/>
                <a:ext cx="66" cy="44"/>
              </a:xfrm>
              <a:custGeom>
                <a:avLst/>
                <a:gdLst/>
                <a:ahLst/>
                <a:cxnLst>
                  <a:cxn ang="0">
                    <a:pos x="44" y="14"/>
                  </a:cxn>
                  <a:cxn ang="0">
                    <a:pos x="37" y="0"/>
                  </a:cxn>
                  <a:cxn ang="0">
                    <a:pos x="0" y="14"/>
                  </a:cxn>
                  <a:cxn ang="0">
                    <a:pos x="8" y="29"/>
                  </a:cxn>
                  <a:cxn ang="0">
                    <a:pos x="44" y="14"/>
                  </a:cxn>
                </a:cxnLst>
                <a:rect l="0" t="0" r="r" b="b"/>
                <a:pathLst>
                  <a:path w="44" h="29">
                    <a:moveTo>
                      <a:pt x="44" y="14"/>
                    </a:moveTo>
                    <a:lnTo>
                      <a:pt x="37" y="0"/>
                    </a:lnTo>
                    <a:lnTo>
                      <a:pt x="0" y="14"/>
                    </a:lnTo>
                    <a:lnTo>
                      <a:pt x="8" y="29"/>
                    </a:lnTo>
                    <a:lnTo>
                      <a:pt x="44" y="14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994" name="Freeform 34"/>
              <p:cNvSpPr>
                <a:spLocks noChangeAspect="1"/>
              </p:cNvSpPr>
              <p:nvPr/>
            </p:nvSpPr>
            <p:spPr bwMode="auto">
              <a:xfrm>
                <a:off x="1636" y="3333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995" name="Freeform 35"/>
              <p:cNvSpPr>
                <a:spLocks noChangeAspect="1"/>
              </p:cNvSpPr>
              <p:nvPr/>
            </p:nvSpPr>
            <p:spPr bwMode="auto">
              <a:xfrm>
                <a:off x="1629" y="3311"/>
                <a:ext cx="56" cy="44"/>
              </a:xfrm>
              <a:custGeom>
                <a:avLst/>
                <a:gdLst/>
                <a:ahLst/>
                <a:cxnLst>
                  <a:cxn ang="0">
                    <a:pos x="37" y="7"/>
                  </a:cxn>
                  <a:cxn ang="0">
                    <a:pos x="30" y="0"/>
                  </a:cxn>
                  <a:cxn ang="0">
                    <a:pos x="0" y="15"/>
                  </a:cxn>
                  <a:cxn ang="0">
                    <a:pos x="7" y="29"/>
                  </a:cxn>
                  <a:cxn ang="0">
                    <a:pos x="37" y="7"/>
                  </a:cxn>
                </a:cxnLst>
                <a:rect l="0" t="0" r="r" b="b"/>
                <a:pathLst>
                  <a:path w="37" h="29">
                    <a:moveTo>
                      <a:pt x="37" y="7"/>
                    </a:moveTo>
                    <a:lnTo>
                      <a:pt x="30" y="0"/>
                    </a:lnTo>
                    <a:lnTo>
                      <a:pt x="0" y="15"/>
                    </a:lnTo>
                    <a:lnTo>
                      <a:pt x="7" y="29"/>
                    </a:lnTo>
                    <a:lnTo>
                      <a:pt x="37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996" name="Freeform 36"/>
              <p:cNvSpPr>
                <a:spLocks noChangeAspect="1"/>
              </p:cNvSpPr>
              <p:nvPr/>
            </p:nvSpPr>
            <p:spPr bwMode="auto">
              <a:xfrm>
                <a:off x="1666" y="3311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997" name="Freeform 37"/>
              <p:cNvSpPr>
                <a:spLocks noChangeAspect="1"/>
              </p:cNvSpPr>
              <p:nvPr/>
            </p:nvSpPr>
            <p:spPr bwMode="auto">
              <a:xfrm>
                <a:off x="1659" y="3289"/>
                <a:ext cx="66" cy="44"/>
              </a:xfrm>
              <a:custGeom>
                <a:avLst/>
                <a:gdLst/>
                <a:ahLst/>
                <a:cxnLst>
                  <a:cxn ang="0">
                    <a:pos x="44" y="14"/>
                  </a:cxn>
                  <a:cxn ang="0">
                    <a:pos x="36" y="0"/>
                  </a:cxn>
                  <a:cxn ang="0">
                    <a:pos x="0" y="22"/>
                  </a:cxn>
                  <a:cxn ang="0">
                    <a:pos x="7" y="29"/>
                  </a:cxn>
                  <a:cxn ang="0">
                    <a:pos x="44" y="14"/>
                  </a:cxn>
                </a:cxnLst>
                <a:rect l="0" t="0" r="r" b="b"/>
                <a:pathLst>
                  <a:path w="44" h="29">
                    <a:moveTo>
                      <a:pt x="44" y="14"/>
                    </a:moveTo>
                    <a:lnTo>
                      <a:pt x="36" y="0"/>
                    </a:lnTo>
                    <a:lnTo>
                      <a:pt x="0" y="22"/>
                    </a:lnTo>
                    <a:lnTo>
                      <a:pt x="7" y="29"/>
                    </a:lnTo>
                    <a:lnTo>
                      <a:pt x="44" y="14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998" name="Freeform 38"/>
              <p:cNvSpPr>
                <a:spLocks noChangeAspect="1"/>
              </p:cNvSpPr>
              <p:nvPr/>
            </p:nvSpPr>
            <p:spPr bwMode="auto">
              <a:xfrm>
                <a:off x="1703" y="3289"/>
                <a:ext cx="2" cy="21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0"/>
                  </a:cxn>
                  <a:cxn ang="0">
                    <a:pos x="0" y="14"/>
                  </a:cxn>
                </a:cxnLst>
                <a:rect l="0" t="0" r="r" b="b"/>
                <a:pathLst>
                  <a:path h="14">
                    <a:moveTo>
                      <a:pt x="0" y="14"/>
                    </a:moveTo>
                    <a:lnTo>
                      <a:pt x="0" y="14"/>
                    </a:lnTo>
                    <a:lnTo>
                      <a:pt x="0" y="14"/>
                    </a:lnTo>
                    <a:lnTo>
                      <a:pt x="0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999" name="Freeform 39"/>
              <p:cNvSpPr>
                <a:spLocks noChangeAspect="1"/>
              </p:cNvSpPr>
              <p:nvPr/>
            </p:nvSpPr>
            <p:spPr bwMode="auto">
              <a:xfrm>
                <a:off x="1695" y="3267"/>
                <a:ext cx="56" cy="54"/>
              </a:xfrm>
              <a:custGeom>
                <a:avLst/>
                <a:gdLst/>
                <a:ahLst/>
                <a:cxnLst>
                  <a:cxn ang="0">
                    <a:pos x="37" y="14"/>
                  </a:cxn>
                  <a:cxn ang="0">
                    <a:pos x="30" y="0"/>
                  </a:cxn>
                  <a:cxn ang="0">
                    <a:pos x="0" y="22"/>
                  </a:cxn>
                  <a:cxn ang="0">
                    <a:pos x="8" y="36"/>
                  </a:cxn>
                  <a:cxn ang="0">
                    <a:pos x="37" y="14"/>
                  </a:cxn>
                </a:cxnLst>
                <a:rect l="0" t="0" r="r" b="b"/>
                <a:pathLst>
                  <a:path w="37" h="36">
                    <a:moveTo>
                      <a:pt x="37" y="14"/>
                    </a:moveTo>
                    <a:lnTo>
                      <a:pt x="30" y="0"/>
                    </a:lnTo>
                    <a:lnTo>
                      <a:pt x="0" y="22"/>
                    </a:lnTo>
                    <a:lnTo>
                      <a:pt x="8" y="36"/>
                    </a:lnTo>
                    <a:lnTo>
                      <a:pt x="37" y="14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00" name="Freeform 40"/>
              <p:cNvSpPr>
                <a:spLocks noChangeAspect="1"/>
              </p:cNvSpPr>
              <p:nvPr/>
            </p:nvSpPr>
            <p:spPr bwMode="auto">
              <a:xfrm>
                <a:off x="1732" y="3267"/>
                <a:ext cx="2" cy="2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14">
                    <a:moveTo>
                      <a:pt x="0" y="7"/>
                    </a:moveTo>
                    <a:lnTo>
                      <a:pt x="0" y="14"/>
                    </a:lnTo>
                    <a:lnTo>
                      <a:pt x="0" y="14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01" name="Freeform 41"/>
              <p:cNvSpPr>
                <a:spLocks noChangeAspect="1"/>
              </p:cNvSpPr>
              <p:nvPr/>
            </p:nvSpPr>
            <p:spPr bwMode="auto">
              <a:xfrm>
                <a:off x="1725" y="3237"/>
                <a:ext cx="66" cy="56"/>
              </a:xfrm>
              <a:custGeom>
                <a:avLst/>
                <a:gdLst/>
                <a:ahLst/>
                <a:cxnLst>
                  <a:cxn ang="0">
                    <a:pos x="44" y="15"/>
                  </a:cxn>
                  <a:cxn ang="0">
                    <a:pos x="37" y="0"/>
                  </a:cxn>
                  <a:cxn ang="0">
                    <a:pos x="0" y="30"/>
                  </a:cxn>
                  <a:cxn ang="0">
                    <a:pos x="7" y="37"/>
                  </a:cxn>
                  <a:cxn ang="0">
                    <a:pos x="44" y="15"/>
                  </a:cxn>
                </a:cxnLst>
                <a:rect l="0" t="0" r="r" b="b"/>
                <a:pathLst>
                  <a:path w="44" h="37">
                    <a:moveTo>
                      <a:pt x="44" y="15"/>
                    </a:moveTo>
                    <a:lnTo>
                      <a:pt x="37" y="0"/>
                    </a:lnTo>
                    <a:lnTo>
                      <a:pt x="0" y="30"/>
                    </a:lnTo>
                    <a:lnTo>
                      <a:pt x="7" y="37"/>
                    </a:lnTo>
                    <a:lnTo>
                      <a:pt x="44" y="15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02" name="Freeform 42"/>
              <p:cNvSpPr>
                <a:spLocks noChangeAspect="1"/>
              </p:cNvSpPr>
              <p:nvPr/>
            </p:nvSpPr>
            <p:spPr bwMode="auto">
              <a:xfrm>
                <a:off x="1769" y="3244"/>
                <a:ext cx="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03" name="Freeform 43"/>
              <p:cNvSpPr>
                <a:spLocks noChangeAspect="1"/>
              </p:cNvSpPr>
              <p:nvPr/>
            </p:nvSpPr>
            <p:spPr bwMode="auto">
              <a:xfrm>
                <a:off x="1762" y="3215"/>
                <a:ext cx="56" cy="56"/>
              </a:xfrm>
              <a:custGeom>
                <a:avLst/>
                <a:gdLst/>
                <a:ahLst/>
                <a:cxnLst>
                  <a:cxn ang="0">
                    <a:pos x="37" y="7"/>
                  </a:cxn>
                  <a:cxn ang="0">
                    <a:pos x="29" y="0"/>
                  </a:cxn>
                  <a:cxn ang="0">
                    <a:pos x="0" y="22"/>
                  </a:cxn>
                  <a:cxn ang="0">
                    <a:pos x="7" y="37"/>
                  </a:cxn>
                  <a:cxn ang="0">
                    <a:pos x="37" y="7"/>
                  </a:cxn>
                </a:cxnLst>
                <a:rect l="0" t="0" r="r" b="b"/>
                <a:pathLst>
                  <a:path w="37" h="37">
                    <a:moveTo>
                      <a:pt x="37" y="7"/>
                    </a:moveTo>
                    <a:lnTo>
                      <a:pt x="29" y="0"/>
                    </a:lnTo>
                    <a:lnTo>
                      <a:pt x="0" y="22"/>
                    </a:lnTo>
                    <a:lnTo>
                      <a:pt x="7" y="37"/>
                    </a:lnTo>
                    <a:lnTo>
                      <a:pt x="37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04" name="Freeform 44"/>
              <p:cNvSpPr>
                <a:spLocks noChangeAspect="1"/>
              </p:cNvSpPr>
              <p:nvPr/>
            </p:nvSpPr>
            <p:spPr bwMode="auto">
              <a:xfrm>
                <a:off x="1799" y="3215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05" name="Freeform 45"/>
              <p:cNvSpPr>
                <a:spLocks noChangeAspect="1"/>
              </p:cNvSpPr>
              <p:nvPr/>
            </p:nvSpPr>
            <p:spPr bwMode="auto">
              <a:xfrm>
                <a:off x="1791" y="3178"/>
                <a:ext cx="66" cy="66"/>
              </a:xfrm>
              <a:custGeom>
                <a:avLst/>
                <a:gdLst/>
                <a:ahLst/>
                <a:cxnLst>
                  <a:cxn ang="0">
                    <a:pos x="44" y="15"/>
                  </a:cxn>
                  <a:cxn ang="0">
                    <a:pos x="37" y="0"/>
                  </a:cxn>
                  <a:cxn ang="0">
                    <a:pos x="0" y="37"/>
                  </a:cxn>
                  <a:cxn ang="0">
                    <a:pos x="8" y="44"/>
                  </a:cxn>
                  <a:cxn ang="0">
                    <a:pos x="44" y="15"/>
                  </a:cxn>
                </a:cxnLst>
                <a:rect l="0" t="0" r="r" b="b"/>
                <a:pathLst>
                  <a:path w="44" h="44">
                    <a:moveTo>
                      <a:pt x="44" y="15"/>
                    </a:moveTo>
                    <a:lnTo>
                      <a:pt x="37" y="0"/>
                    </a:lnTo>
                    <a:lnTo>
                      <a:pt x="0" y="37"/>
                    </a:lnTo>
                    <a:lnTo>
                      <a:pt x="8" y="44"/>
                    </a:lnTo>
                    <a:lnTo>
                      <a:pt x="44" y="15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06" name="Freeform 46"/>
              <p:cNvSpPr>
                <a:spLocks noChangeAspect="1"/>
              </p:cNvSpPr>
              <p:nvPr/>
            </p:nvSpPr>
            <p:spPr bwMode="auto">
              <a:xfrm>
                <a:off x="1828" y="3149"/>
                <a:ext cx="66" cy="66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0" y="0"/>
                  </a:cxn>
                  <a:cxn ang="0">
                    <a:pos x="0" y="29"/>
                  </a:cxn>
                  <a:cxn ang="0">
                    <a:pos x="7" y="44"/>
                  </a:cxn>
                  <a:cxn ang="0">
                    <a:pos x="44" y="7"/>
                  </a:cxn>
                </a:cxnLst>
                <a:rect l="0" t="0" r="r" b="b"/>
                <a:pathLst>
                  <a:path w="44" h="44">
                    <a:moveTo>
                      <a:pt x="44" y="7"/>
                    </a:moveTo>
                    <a:lnTo>
                      <a:pt x="30" y="0"/>
                    </a:lnTo>
                    <a:lnTo>
                      <a:pt x="0" y="29"/>
                    </a:lnTo>
                    <a:lnTo>
                      <a:pt x="7" y="44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07" name="Freeform 47"/>
              <p:cNvSpPr>
                <a:spLocks noChangeAspect="1"/>
              </p:cNvSpPr>
              <p:nvPr/>
            </p:nvSpPr>
            <p:spPr bwMode="auto">
              <a:xfrm>
                <a:off x="1865" y="3149"/>
                <a:ext cx="11" cy="11"/>
              </a:xfrm>
              <a:custGeom>
                <a:avLst/>
                <a:gdLst/>
                <a:ahLst/>
                <a:cxnLst>
                  <a:cxn ang="0">
                    <a:pos x="7" y="7"/>
                  </a:cxn>
                  <a:cxn ang="0">
                    <a:pos x="7" y="7"/>
                  </a:cxn>
                  <a:cxn ang="0">
                    <a:pos x="7" y="7"/>
                  </a:cxn>
                  <a:cxn ang="0">
                    <a:pos x="0" y="0"/>
                  </a:cxn>
                  <a:cxn ang="0">
                    <a:pos x="7" y="7"/>
                  </a:cxn>
                </a:cxnLst>
                <a:rect l="0" t="0" r="r" b="b"/>
                <a:pathLst>
                  <a:path w="7" h="7">
                    <a:moveTo>
                      <a:pt x="7" y="7"/>
                    </a:moveTo>
                    <a:lnTo>
                      <a:pt x="7" y="7"/>
                    </a:lnTo>
                    <a:lnTo>
                      <a:pt x="7" y="7"/>
                    </a:lnTo>
                    <a:lnTo>
                      <a:pt x="0" y="0"/>
                    </a:lnTo>
                    <a:lnTo>
                      <a:pt x="7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08" name="Freeform 48"/>
              <p:cNvSpPr>
                <a:spLocks noChangeAspect="1"/>
              </p:cNvSpPr>
              <p:nvPr/>
            </p:nvSpPr>
            <p:spPr bwMode="auto">
              <a:xfrm>
                <a:off x="1858" y="3112"/>
                <a:ext cx="66" cy="66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6" y="0"/>
                  </a:cxn>
                  <a:cxn ang="0">
                    <a:pos x="0" y="37"/>
                  </a:cxn>
                  <a:cxn ang="0">
                    <a:pos x="14" y="44"/>
                  </a:cxn>
                  <a:cxn ang="0">
                    <a:pos x="44" y="7"/>
                  </a:cxn>
                </a:cxnLst>
                <a:rect l="0" t="0" r="r" b="b"/>
                <a:pathLst>
                  <a:path w="44" h="44">
                    <a:moveTo>
                      <a:pt x="44" y="7"/>
                    </a:moveTo>
                    <a:lnTo>
                      <a:pt x="36" y="0"/>
                    </a:lnTo>
                    <a:lnTo>
                      <a:pt x="0" y="37"/>
                    </a:lnTo>
                    <a:lnTo>
                      <a:pt x="14" y="44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09" name="Freeform 49"/>
              <p:cNvSpPr>
                <a:spLocks noChangeAspect="1"/>
              </p:cNvSpPr>
              <p:nvPr/>
            </p:nvSpPr>
            <p:spPr bwMode="auto">
              <a:xfrm>
                <a:off x="1902" y="3112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10" name="Freeform 50"/>
              <p:cNvSpPr>
                <a:spLocks noChangeAspect="1"/>
              </p:cNvSpPr>
              <p:nvPr/>
            </p:nvSpPr>
            <p:spPr bwMode="auto">
              <a:xfrm>
                <a:off x="1894" y="3068"/>
                <a:ext cx="68" cy="77"/>
              </a:xfrm>
              <a:custGeom>
                <a:avLst/>
                <a:gdLst/>
                <a:ahLst/>
                <a:cxnLst>
                  <a:cxn ang="0">
                    <a:pos x="45" y="7"/>
                  </a:cxn>
                  <a:cxn ang="0">
                    <a:pos x="30" y="0"/>
                  </a:cxn>
                  <a:cxn ang="0">
                    <a:pos x="0" y="44"/>
                  </a:cxn>
                  <a:cxn ang="0">
                    <a:pos x="8" y="51"/>
                  </a:cxn>
                  <a:cxn ang="0">
                    <a:pos x="45" y="7"/>
                  </a:cxn>
                </a:cxnLst>
                <a:rect l="0" t="0" r="r" b="b"/>
                <a:pathLst>
                  <a:path w="45" h="51">
                    <a:moveTo>
                      <a:pt x="45" y="7"/>
                    </a:moveTo>
                    <a:lnTo>
                      <a:pt x="30" y="0"/>
                    </a:lnTo>
                    <a:lnTo>
                      <a:pt x="0" y="44"/>
                    </a:lnTo>
                    <a:lnTo>
                      <a:pt x="8" y="51"/>
                    </a:lnTo>
                    <a:lnTo>
                      <a:pt x="45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11" name="Freeform 51"/>
              <p:cNvSpPr>
                <a:spLocks noChangeAspect="1"/>
              </p:cNvSpPr>
              <p:nvPr/>
            </p:nvSpPr>
            <p:spPr bwMode="auto">
              <a:xfrm>
                <a:off x="1931" y="3068"/>
                <a:ext cx="12" cy="11"/>
              </a:xfrm>
              <a:custGeom>
                <a:avLst/>
                <a:gdLst/>
                <a:ahLst/>
                <a:cxnLst>
                  <a:cxn ang="0">
                    <a:pos x="8" y="7"/>
                  </a:cxn>
                  <a:cxn ang="0">
                    <a:pos x="8" y="7"/>
                  </a:cxn>
                  <a:cxn ang="0">
                    <a:pos x="8" y="7"/>
                  </a:cxn>
                  <a:cxn ang="0">
                    <a:pos x="0" y="0"/>
                  </a:cxn>
                  <a:cxn ang="0">
                    <a:pos x="8" y="7"/>
                  </a:cxn>
                </a:cxnLst>
                <a:rect l="0" t="0" r="r" b="b"/>
                <a:pathLst>
                  <a:path w="8" h="7">
                    <a:moveTo>
                      <a:pt x="8" y="7"/>
                    </a:moveTo>
                    <a:lnTo>
                      <a:pt x="8" y="7"/>
                    </a:lnTo>
                    <a:lnTo>
                      <a:pt x="8" y="7"/>
                    </a:lnTo>
                    <a:lnTo>
                      <a:pt x="0" y="0"/>
                    </a:lnTo>
                    <a:lnTo>
                      <a:pt x="8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12" name="Freeform 52"/>
              <p:cNvSpPr>
                <a:spLocks noChangeAspect="1"/>
              </p:cNvSpPr>
              <p:nvPr/>
            </p:nvSpPr>
            <p:spPr bwMode="auto">
              <a:xfrm>
                <a:off x="1924" y="3023"/>
                <a:ext cx="66" cy="78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37" y="0"/>
                  </a:cxn>
                  <a:cxn ang="0">
                    <a:pos x="0" y="45"/>
                  </a:cxn>
                  <a:cxn ang="0">
                    <a:pos x="15" y="52"/>
                  </a:cxn>
                  <a:cxn ang="0">
                    <a:pos x="44" y="8"/>
                  </a:cxn>
                </a:cxnLst>
                <a:rect l="0" t="0" r="r" b="b"/>
                <a:pathLst>
                  <a:path w="44" h="52">
                    <a:moveTo>
                      <a:pt x="44" y="8"/>
                    </a:moveTo>
                    <a:lnTo>
                      <a:pt x="37" y="0"/>
                    </a:lnTo>
                    <a:lnTo>
                      <a:pt x="0" y="45"/>
                    </a:lnTo>
                    <a:lnTo>
                      <a:pt x="15" y="52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13" name="Freeform 53"/>
              <p:cNvSpPr>
                <a:spLocks noChangeAspect="1"/>
              </p:cNvSpPr>
              <p:nvPr/>
            </p:nvSpPr>
            <p:spPr bwMode="auto">
              <a:xfrm>
                <a:off x="1968" y="3023"/>
                <a:ext cx="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14" name="Freeform 54"/>
              <p:cNvSpPr>
                <a:spLocks noChangeAspect="1"/>
              </p:cNvSpPr>
              <p:nvPr/>
            </p:nvSpPr>
            <p:spPr bwMode="auto">
              <a:xfrm>
                <a:off x="1961" y="2979"/>
                <a:ext cx="66" cy="78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29" y="0"/>
                  </a:cxn>
                  <a:cxn ang="0">
                    <a:pos x="0" y="44"/>
                  </a:cxn>
                  <a:cxn ang="0">
                    <a:pos x="7" y="52"/>
                  </a:cxn>
                  <a:cxn ang="0">
                    <a:pos x="44" y="8"/>
                  </a:cxn>
                </a:cxnLst>
                <a:rect l="0" t="0" r="r" b="b"/>
                <a:pathLst>
                  <a:path w="44" h="52">
                    <a:moveTo>
                      <a:pt x="44" y="8"/>
                    </a:moveTo>
                    <a:lnTo>
                      <a:pt x="29" y="0"/>
                    </a:lnTo>
                    <a:lnTo>
                      <a:pt x="0" y="44"/>
                    </a:lnTo>
                    <a:lnTo>
                      <a:pt x="7" y="52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15" name="Freeform 55"/>
              <p:cNvSpPr>
                <a:spLocks noChangeAspect="1"/>
              </p:cNvSpPr>
              <p:nvPr/>
            </p:nvSpPr>
            <p:spPr bwMode="auto">
              <a:xfrm>
                <a:off x="1998" y="2979"/>
                <a:ext cx="11" cy="12"/>
              </a:xfrm>
              <a:custGeom>
                <a:avLst/>
                <a:gdLst/>
                <a:ahLst/>
                <a:cxnLst>
                  <a:cxn ang="0">
                    <a:pos x="7" y="8"/>
                  </a:cxn>
                  <a:cxn ang="0">
                    <a:pos x="7" y="8"/>
                  </a:cxn>
                  <a:cxn ang="0">
                    <a:pos x="7" y="8"/>
                  </a:cxn>
                  <a:cxn ang="0">
                    <a:pos x="0" y="0"/>
                  </a:cxn>
                  <a:cxn ang="0">
                    <a:pos x="7" y="8"/>
                  </a:cxn>
                </a:cxnLst>
                <a:rect l="0" t="0" r="r" b="b"/>
                <a:pathLst>
                  <a:path w="7" h="8">
                    <a:moveTo>
                      <a:pt x="7" y="8"/>
                    </a:moveTo>
                    <a:lnTo>
                      <a:pt x="7" y="8"/>
                    </a:lnTo>
                    <a:lnTo>
                      <a:pt x="7" y="8"/>
                    </a:lnTo>
                    <a:lnTo>
                      <a:pt x="0" y="0"/>
                    </a:lnTo>
                    <a:lnTo>
                      <a:pt x="7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16" name="Freeform 56"/>
              <p:cNvSpPr>
                <a:spLocks noChangeAspect="1"/>
              </p:cNvSpPr>
              <p:nvPr/>
            </p:nvSpPr>
            <p:spPr bwMode="auto">
              <a:xfrm>
                <a:off x="1990" y="2928"/>
                <a:ext cx="66" cy="89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7" y="0"/>
                  </a:cxn>
                  <a:cxn ang="0">
                    <a:pos x="0" y="51"/>
                  </a:cxn>
                  <a:cxn ang="0">
                    <a:pos x="15" y="59"/>
                  </a:cxn>
                  <a:cxn ang="0">
                    <a:pos x="44" y="7"/>
                  </a:cxn>
                </a:cxnLst>
                <a:rect l="0" t="0" r="r" b="b"/>
                <a:pathLst>
                  <a:path w="44" h="59">
                    <a:moveTo>
                      <a:pt x="44" y="7"/>
                    </a:moveTo>
                    <a:lnTo>
                      <a:pt x="37" y="0"/>
                    </a:lnTo>
                    <a:lnTo>
                      <a:pt x="0" y="51"/>
                    </a:lnTo>
                    <a:lnTo>
                      <a:pt x="15" y="59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17" name="Freeform 57"/>
              <p:cNvSpPr>
                <a:spLocks noChangeAspect="1"/>
              </p:cNvSpPr>
              <p:nvPr/>
            </p:nvSpPr>
            <p:spPr bwMode="auto">
              <a:xfrm>
                <a:off x="2027" y="2869"/>
                <a:ext cx="66" cy="99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29" y="0"/>
                  </a:cxn>
                  <a:cxn ang="0">
                    <a:pos x="0" y="59"/>
                  </a:cxn>
                  <a:cxn ang="0">
                    <a:pos x="7" y="66"/>
                  </a:cxn>
                  <a:cxn ang="0">
                    <a:pos x="44" y="7"/>
                  </a:cxn>
                </a:cxnLst>
                <a:rect l="0" t="0" r="r" b="b"/>
                <a:pathLst>
                  <a:path w="44" h="66">
                    <a:moveTo>
                      <a:pt x="44" y="7"/>
                    </a:moveTo>
                    <a:lnTo>
                      <a:pt x="29" y="0"/>
                    </a:lnTo>
                    <a:lnTo>
                      <a:pt x="0" y="59"/>
                    </a:lnTo>
                    <a:lnTo>
                      <a:pt x="7" y="66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18" name="Freeform 58"/>
              <p:cNvSpPr>
                <a:spLocks noChangeAspect="1"/>
              </p:cNvSpPr>
              <p:nvPr/>
            </p:nvSpPr>
            <p:spPr bwMode="auto">
              <a:xfrm>
                <a:off x="2064" y="2876"/>
                <a:ext cx="11" cy="2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0"/>
                  </a:cxn>
                  <a:cxn ang="0">
                    <a:pos x="7" y="0"/>
                  </a:cxn>
                </a:cxnLst>
                <a:rect l="0" t="0" r="r" b="b"/>
                <a:pathLst>
                  <a:path w="7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19" name="Freeform 59"/>
              <p:cNvSpPr>
                <a:spLocks noChangeAspect="1"/>
              </p:cNvSpPr>
              <p:nvPr/>
            </p:nvSpPr>
            <p:spPr bwMode="auto">
              <a:xfrm>
                <a:off x="2056" y="2817"/>
                <a:ext cx="68" cy="89"/>
              </a:xfrm>
              <a:custGeom>
                <a:avLst/>
                <a:gdLst/>
                <a:ahLst/>
                <a:cxnLst>
                  <a:cxn ang="0">
                    <a:pos x="45" y="7"/>
                  </a:cxn>
                  <a:cxn ang="0">
                    <a:pos x="37" y="0"/>
                  </a:cxn>
                  <a:cxn ang="0">
                    <a:pos x="0" y="52"/>
                  </a:cxn>
                  <a:cxn ang="0">
                    <a:pos x="15" y="59"/>
                  </a:cxn>
                  <a:cxn ang="0">
                    <a:pos x="45" y="7"/>
                  </a:cxn>
                </a:cxnLst>
                <a:rect l="0" t="0" r="r" b="b"/>
                <a:pathLst>
                  <a:path w="45" h="59">
                    <a:moveTo>
                      <a:pt x="45" y="7"/>
                    </a:moveTo>
                    <a:lnTo>
                      <a:pt x="37" y="0"/>
                    </a:lnTo>
                    <a:lnTo>
                      <a:pt x="0" y="52"/>
                    </a:lnTo>
                    <a:lnTo>
                      <a:pt x="15" y="59"/>
                    </a:lnTo>
                    <a:lnTo>
                      <a:pt x="45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20" name="Freeform 60"/>
              <p:cNvSpPr>
                <a:spLocks noChangeAspect="1"/>
              </p:cNvSpPr>
              <p:nvPr/>
            </p:nvSpPr>
            <p:spPr bwMode="auto">
              <a:xfrm>
                <a:off x="2093" y="2751"/>
                <a:ext cx="68" cy="110"/>
              </a:xfrm>
              <a:custGeom>
                <a:avLst/>
                <a:gdLst/>
                <a:ahLst/>
                <a:cxnLst>
                  <a:cxn ang="0">
                    <a:pos x="45" y="7"/>
                  </a:cxn>
                  <a:cxn ang="0">
                    <a:pos x="30" y="0"/>
                  </a:cxn>
                  <a:cxn ang="0">
                    <a:pos x="0" y="66"/>
                  </a:cxn>
                  <a:cxn ang="0">
                    <a:pos x="8" y="73"/>
                  </a:cxn>
                  <a:cxn ang="0">
                    <a:pos x="45" y="7"/>
                  </a:cxn>
                </a:cxnLst>
                <a:rect l="0" t="0" r="r" b="b"/>
                <a:pathLst>
                  <a:path w="45" h="73">
                    <a:moveTo>
                      <a:pt x="45" y="7"/>
                    </a:moveTo>
                    <a:lnTo>
                      <a:pt x="30" y="0"/>
                    </a:lnTo>
                    <a:lnTo>
                      <a:pt x="0" y="66"/>
                    </a:lnTo>
                    <a:lnTo>
                      <a:pt x="8" y="73"/>
                    </a:lnTo>
                    <a:lnTo>
                      <a:pt x="45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21" name="Freeform 61"/>
              <p:cNvSpPr>
                <a:spLocks noChangeAspect="1"/>
              </p:cNvSpPr>
              <p:nvPr/>
            </p:nvSpPr>
            <p:spPr bwMode="auto">
              <a:xfrm>
                <a:off x="2130" y="2751"/>
                <a:ext cx="12" cy="11"/>
              </a:xfrm>
              <a:custGeom>
                <a:avLst/>
                <a:gdLst/>
                <a:ahLst/>
                <a:cxnLst>
                  <a:cxn ang="0">
                    <a:pos x="8" y="7"/>
                  </a:cxn>
                  <a:cxn ang="0">
                    <a:pos x="8" y="7"/>
                  </a:cxn>
                  <a:cxn ang="0">
                    <a:pos x="8" y="7"/>
                  </a:cxn>
                  <a:cxn ang="0">
                    <a:pos x="0" y="0"/>
                  </a:cxn>
                  <a:cxn ang="0">
                    <a:pos x="8" y="7"/>
                  </a:cxn>
                </a:cxnLst>
                <a:rect l="0" t="0" r="r" b="b"/>
                <a:pathLst>
                  <a:path w="8" h="7">
                    <a:moveTo>
                      <a:pt x="8" y="7"/>
                    </a:moveTo>
                    <a:lnTo>
                      <a:pt x="8" y="7"/>
                    </a:lnTo>
                    <a:lnTo>
                      <a:pt x="8" y="7"/>
                    </a:lnTo>
                    <a:lnTo>
                      <a:pt x="0" y="0"/>
                    </a:lnTo>
                    <a:lnTo>
                      <a:pt x="8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22" name="Freeform 62"/>
              <p:cNvSpPr>
                <a:spLocks noChangeAspect="1"/>
              </p:cNvSpPr>
              <p:nvPr/>
            </p:nvSpPr>
            <p:spPr bwMode="auto">
              <a:xfrm>
                <a:off x="2123" y="2692"/>
                <a:ext cx="66" cy="99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7" y="0"/>
                  </a:cxn>
                  <a:cxn ang="0">
                    <a:pos x="0" y="59"/>
                  </a:cxn>
                  <a:cxn ang="0">
                    <a:pos x="15" y="66"/>
                  </a:cxn>
                  <a:cxn ang="0">
                    <a:pos x="44" y="7"/>
                  </a:cxn>
                </a:cxnLst>
                <a:rect l="0" t="0" r="r" b="b"/>
                <a:pathLst>
                  <a:path w="44" h="66">
                    <a:moveTo>
                      <a:pt x="44" y="7"/>
                    </a:moveTo>
                    <a:lnTo>
                      <a:pt x="37" y="0"/>
                    </a:lnTo>
                    <a:lnTo>
                      <a:pt x="0" y="59"/>
                    </a:lnTo>
                    <a:lnTo>
                      <a:pt x="15" y="66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23" name="Freeform 63"/>
              <p:cNvSpPr>
                <a:spLocks noChangeAspect="1"/>
              </p:cNvSpPr>
              <p:nvPr/>
            </p:nvSpPr>
            <p:spPr bwMode="auto">
              <a:xfrm>
                <a:off x="2167" y="2692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24" name="Freeform 64"/>
              <p:cNvSpPr>
                <a:spLocks noChangeAspect="1"/>
              </p:cNvSpPr>
              <p:nvPr/>
            </p:nvSpPr>
            <p:spPr bwMode="auto">
              <a:xfrm>
                <a:off x="2160" y="2625"/>
                <a:ext cx="66" cy="111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29" y="0"/>
                  </a:cxn>
                  <a:cxn ang="0">
                    <a:pos x="0" y="67"/>
                  </a:cxn>
                  <a:cxn ang="0">
                    <a:pos x="7" y="74"/>
                  </a:cxn>
                  <a:cxn ang="0">
                    <a:pos x="44" y="8"/>
                  </a:cxn>
                </a:cxnLst>
                <a:rect l="0" t="0" r="r" b="b"/>
                <a:pathLst>
                  <a:path w="44" h="74">
                    <a:moveTo>
                      <a:pt x="44" y="8"/>
                    </a:moveTo>
                    <a:lnTo>
                      <a:pt x="29" y="0"/>
                    </a:lnTo>
                    <a:lnTo>
                      <a:pt x="0" y="67"/>
                    </a:lnTo>
                    <a:lnTo>
                      <a:pt x="7" y="74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25" name="Freeform 65"/>
              <p:cNvSpPr>
                <a:spLocks noChangeAspect="1"/>
              </p:cNvSpPr>
              <p:nvPr/>
            </p:nvSpPr>
            <p:spPr bwMode="auto">
              <a:xfrm>
                <a:off x="2196" y="2625"/>
                <a:ext cx="12" cy="12"/>
              </a:xfrm>
              <a:custGeom>
                <a:avLst/>
                <a:gdLst/>
                <a:ahLst/>
                <a:cxnLst>
                  <a:cxn ang="0">
                    <a:pos x="8" y="8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0" y="0"/>
                  </a:cxn>
                  <a:cxn ang="0">
                    <a:pos x="8" y="8"/>
                  </a:cxn>
                </a:cxnLst>
                <a:rect l="0" t="0" r="r" b="b"/>
                <a:pathLst>
                  <a:path w="8" h="8">
                    <a:moveTo>
                      <a:pt x="8" y="8"/>
                    </a:moveTo>
                    <a:lnTo>
                      <a:pt x="8" y="8"/>
                    </a:lnTo>
                    <a:lnTo>
                      <a:pt x="8" y="8"/>
                    </a:lnTo>
                    <a:lnTo>
                      <a:pt x="0" y="0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26" name="Freeform 66"/>
              <p:cNvSpPr>
                <a:spLocks noChangeAspect="1"/>
              </p:cNvSpPr>
              <p:nvPr/>
            </p:nvSpPr>
            <p:spPr bwMode="auto">
              <a:xfrm>
                <a:off x="2189" y="2559"/>
                <a:ext cx="66" cy="111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7" y="0"/>
                  </a:cxn>
                  <a:cxn ang="0">
                    <a:pos x="0" y="66"/>
                  </a:cxn>
                  <a:cxn ang="0">
                    <a:pos x="15" y="74"/>
                  </a:cxn>
                  <a:cxn ang="0">
                    <a:pos x="44" y="7"/>
                  </a:cxn>
                </a:cxnLst>
                <a:rect l="0" t="0" r="r" b="b"/>
                <a:pathLst>
                  <a:path w="44" h="74">
                    <a:moveTo>
                      <a:pt x="44" y="7"/>
                    </a:moveTo>
                    <a:lnTo>
                      <a:pt x="37" y="0"/>
                    </a:lnTo>
                    <a:lnTo>
                      <a:pt x="0" y="66"/>
                    </a:lnTo>
                    <a:lnTo>
                      <a:pt x="15" y="74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27" name="Freeform 67"/>
              <p:cNvSpPr>
                <a:spLocks noChangeAspect="1"/>
              </p:cNvSpPr>
              <p:nvPr/>
            </p:nvSpPr>
            <p:spPr bwMode="auto">
              <a:xfrm>
                <a:off x="2226" y="2485"/>
                <a:ext cx="66" cy="122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29" y="0"/>
                  </a:cxn>
                  <a:cxn ang="0">
                    <a:pos x="0" y="74"/>
                  </a:cxn>
                  <a:cxn ang="0">
                    <a:pos x="7" y="81"/>
                  </a:cxn>
                  <a:cxn ang="0">
                    <a:pos x="44" y="8"/>
                  </a:cxn>
                </a:cxnLst>
                <a:rect l="0" t="0" r="r" b="b"/>
                <a:pathLst>
                  <a:path w="44" h="81">
                    <a:moveTo>
                      <a:pt x="44" y="8"/>
                    </a:moveTo>
                    <a:lnTo>
                      <a:pt x="29" y="0"/>
                    </a:lnTo>
                    <a:lnTo>
                      <a:pt x="0" y="74"/>
                    </a:lnTo>
                    <a:lnTo>
                      <a:pt x="7" y="81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28" name="Freeform 68"/>
              <p:cNvSpPr>
                <a:spLocks noChangeAspect="1"/>
              </p:cNvSpPr>
              <p:nvPr/>
            </p:nvSpPr>
            <p:spPr bwMode="auto">
              <a:xfrm>
                <a:off x="2263" y="2485"/>
                <a:ext cx="11" cy="12"/>
              </a:xfrm>
              <a:custGeom>
                <a:avLst/>
                <a:gdLst/>
                <a:ahLst/>
                <a:cxnLst>
                  <a:cxn ang="0">
                    <a:pos x="7" y="8"/>
                  </a:cxn>
                  <a:cxn ang="0">
                    <a:pos x="7" y="8"/>
                  </a:cxn>
                  <a:cxn ang="0">
                    <a:pos x="7" y="8"/>
                  </a:cxn>
                  <a:cxn ang="0">
                    <a:pos x="0" y="0"/>
                  </a:cxn>
                  <a:cxn ang="0">
                    <a:pos x="7" y="8"/>
                  </a:cxn>
                </a:cxnLst>
                <a:rect l="0" t="0" r="r" b="b"/>
                <a:pathLst>
                  <a:path w="7" h="8">
                    <a:moveTo>
                      <a:pt x="7" y="8"/>
                    </a:moveTo>
                    <a:lnTo>
                      <a:pt x="7" y="8"/>
                    </a:lnTo>
                    <a:lnTo>
                      <a:pt x="7" y="8"/>
                    </a:lnTo>
                    <a:lnTo>
                      <a:pt x="0" y="0"/>
                    </a:lnTo>
                    <a:lnTo>
                      <a:pt x="7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29" name="Freeform 69"/>
              <p:cNvSpPr>
                <a:spLocks noChangeAspect="1"/>
              </p:cNvSpPr>
              <p:nvPr/>
            </p:nvSpPr>
            <p:spPr bwMode="auto">
              <a:xfrm>
                <a:off x="2255" y="2419"/>
                <a:ext cx="68" cy="111"/>
              </a:xfrm>
              <a:custGeom>
                <a:avLst/>
                <a:gdLst/>
                <a:ahLst/>
                <a:cxnLst>
                  <a:cxn ang="0">
                    <a:pos x="45" y="7"/>
                  </a:cxn>
                  <a:cxn ang="0">
                    <a:pos x="37" y="0"/>
                  </a:cxn>
                  <a:cxn ang="0">
                    <a:pos x="0" y="66"/>
                  </a:cxn>
                  <a:cxn ang="0">
                    <a:pos x="15" y="74"/>
                  </a:cxn>
                  <a:cxn ang="0">
                    <a:pos x="45" y="7"/>
                  </a:cxn>
                </a:cxnLst>
                <a:rect l="0" t="0" r="r" b="b"/>
                <a:pathLst>
                  <a:path w="45" h="74">
                    <a:moveTo>
                      <a:pt x="45" y="7"/>
                    </a:moveTo>
                    <a:lnTo>
                      <a:pt x="37" y="0"/>
                    </a:lnTo>
                    <a:lnTo>
                      <a:pt x="0" y="66"/>
                    </a:lnTo>
                    <a:lnTo>
                      <a:pt x="15" y="74"/>
                    </a:lnTo>
                    <a:lnTo>
                      <a:pt x="45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30" name="Freeform 70"/>
              <p:cNvSpPr>
                <a:spLocks noChangeAspect="1"/>
              </p:cNvSpPr>
              <p:nvPr/>
            </p:nvSpPr>
            <p:spPr bwMode="auto">
              <a:xfrm>
                <a:off x="2300" y="2419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31" name="Freeform 71"/>
              <p:cNvSpPr>
                <a:spLocks noChangeAspect="1"/>
              </p:cNvSpPr>
              <p:nvPr/>
            </p:nvSpPr>
            <p:spPr bwMode="auto">
              <a:xfrm>
                <a:off x="2292" y="2345"/>
                <a:ext cx="68" cy="122"/>
              </a:xfrm>
              <a:custGeom>
                <a:avLst/>
                <a:gdLst/>
                <a:ahLst/>
                <a:cxnLst>
                  <a:cxn ang="0">
                    <a:pos x="45" y="8"/>
                  </a:cxn>
                  <a:cxn ang="0">
                    <a:pos x="30" y="0"/>
                  </a:cxn>
                  <a:cxn ang="0">
                    <a:pos x="0" y="74"/>
                  </a:cxn>
                  <a:cxn ang="0">
                    <a:pos x="8" y="81"/>
                  </a:cxn>
                  <a:cxn ang="0">
                    <a:pos x="45" y="8"/>
                  </a:cxn>
                </a:cxnLst>
                <a:rect l="0" t="0" r="r" b="b"/>
                <a:pathLst>
                  <a:path w="45" h="81">
                    <a:moveTo>
                      <a:pt x="45" y="8"/>
                    </a:moveTo>
                    <a:lnTo>
                      <a:pt x="30" y="0"/>
                    </a:lnTo>
                    <a:lnTo>
                      <a:pt x="0" y="74"/>
                    </a:lnTo>
                    <a:lnTo>
                      <a:pt x="8" y="81"/>
                    </a:lnTo>
                    <a:lnTo>
                      <a:pt x="45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32" name="Freeform 72"/>
              <p:cNvSpPr>
                <a:spLocks noChangeAspect="1"/>
              </p:cNvSpPr>
              <p:nvPr/>
            </p:nvSpPr>
            <p:spPr bwMode="auto">
              <a:xfrm>
                <a:off x="2322" y="2279"/>
                <a:ext cx="77" cy="111"/>
              </a:xfrm>
              <a:custGeom>
                <a:avLst/>
                <a:gdLst/>
                <a:ahLst/>
                <a:cxnLst>
                  <a:cxn ang="0">
                    <a:pos x="51" y="0"/>
                  </a:cxn>
                  <a:cxn ang="0">
                    <a:pos x="37" y="0"/>
                  </a:cxn>
                  <a:cxn ang="0">
                    <a:pos x="0" y="66"/>
                  </a:cxn>
                  <a:cxn ang="0">
                    <a:pos x="15" y="74"/>
                  </a:cxn>
                  <a:cxn ang="0">
                    <a:pos x="51" y="0"/>
                  </a:cxn>
                </a:cxnLst>
                <a:rect l="0" t="0" r="r" b="b"/>
                <a:pathLst>
                  <a:path w="51" h="74">
                    <a:moveTo>
                      <a:pt x="51" y="0"/>
                    </a:moveTo>
                    <a:lnTo>
                      <a:pt x="37" y="0"/>
                    </a:lnTo>
                    <a:lnTo>
                      <a:pt x="0" y="66"/>
                    </a:lnTo>
                    <a:lnTo>
                      <a:pt x="15" y="74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33" name="Freeform 73"/>
              <p:cNvSpPr>
                <a:spLocks noChangeAspect="1"/>
              </p:cNvSpPr>
              <p:nvPr/>
            </p:nvSpPr>
            <p:spPr bwMode="auto">
              <a:xfrm>
                <a:off x="2359" y="2279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34" name="Freeform 74"/>
              <p:cNvSpPr>
                <a:spLocks noChangeAspect="1"/>
              </p:cNvSpPr>
              <p:nvPr/>
            </p:nvSpPr>
            <p:spPr bwMode="auto">
              <a:xfrm>
                <a:off x="2359" y="2205"/>
                <a:ext cx="66" cy="111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29" y="0"/>
                  </a:cxn>
                  <a:cxn ang="0">
                    <a:pos x="0" y="74"/>
                  </a:cxn>
                  <a:cxn ang="0">
                    <a:pos x="14" y="74"/>
                  </a:cxn>
                  <a:cxn ang="0">
                    <a:pos x="44" y="8"/>
                  </a:cxn>
                </a:cxnLst>
                <a:rect l="0" t="0" r="r" b="b"/>
                <a:pathLst>
                  <a:path w="44" h="74">
                    <a:moveTo>
                      <a:pt x="44" y="8"/>
                    </a:moveTo>
                    <a:lnTo>
                      <a:pt x="29" y="0"/>
                    </a:lnTo>
                    <a:lnTo>
                      <a:pt x="0" y="74"/>
                    </a:lnTo>
                    <a:lnTo>
                      <a:pt x="14" y="74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35" name="Freeform 75"/>
              <p:cNvSpPr>
                <a:spLocks noChangeAspect="1"/>
              </p:cNvSpPr>
              <p:nvPr/>
            </p:nvSpPr>
            <p:spPr bwMode="auto">
              <a:xfrm>
                <a:off x="2388" y="2139"/>
                <a:ext cx="78" cy="111"/>
              </a:xfrm>
              <a:custGeom>
                <a:avLst/>
                <a:gdLst/>
                <a:ahLst/>
                <a:cxnLst>
                  <a:cxn ang="0">
                    <a:pos x="52" y="7"/>
                  </a:cxn>
                  <a:cxn ang="0">
                    <a:pos x="37" y="0"/>
                  </a:cxn>
                  <a:cxn ang="0">
                    <a:pos x="0" y="66"/>
                  </a:cxn>
                  <a:cxn ang="0">
                    <a:pos x="15" y="74"/>
                  </a:cxn>
                  <a:cxn ang="0">
                    <a:pos x="52" y="7"/>
                  </a:cxn>
                </a:cxnLst>
                <a:rect l="0" t="0" r="r" b="b"/>
                <a:pathLst>
                  <a:path w="52" h="74">
                    <a:moveTo>
                      <a:pt x="52" y="7"/>
                    </a:moveTo>
                    <a:lnTo>
                      <a:pt x="37" y="0"/>
                    </a:lnTo>
                    <a:lnTo>
                      <a:pt x="0" y="66"/>
                    </a:lnTo>
                    <a:lnTo>
                      <a:pt x="15" y="74"/>
                    </a:lnTo>
                    <a:lnTo>
                      <a:pt x="52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36" name="Freeform 76"/>
              <p:cNvSpPr>
                <a:spLocks noChangeAspect="1"/>
              </p:cNvSpPr>
              <p:nvPr/>
            </p:nvSpPr>
            <p:spPr bwMode="auto">
              <a:xfrm>
                <a:off x="2425" y="2139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37" name="Freeform 77"/>
              <p:cNvSpPr>
                <a:spLocks noChangeAspect="1"/>
              </p:cNvSpPr>
              <p:nvPr/>
            </p:nvSpPr>
            <p:spPr bwMode="auto">
              <a:xfrm>
                <a:off x="2425" y="2073"/>
                <a:ext cx="66" cy="110"/>
              </a:xfrm>
              <a:custGeom>
                <a:avLst/>
                <a:gdLst/>
                <a:ahLst/>
                <a:cxnLst>
                  <a:cxn ang="0">
                    <a:pos x="44" y="0"/>
                  </a:cxn>
                  <a:cxn ang="0">
                    <a:pos x="29" y="0"/>
                  </a:cxn>
                  <a:cxn ang="0">
                    <a:pos x="0" y="66"/>
                  </a:cxn>
                  <a:cxn ang="0">
                    <a:pos x="15" y="73"/>
                  </a:cxn>
                  <a:cxn ang="0">
                    <a:pos x="44" y="0"/>
                  </a:cxn>
                </a:cxnLst>
                <a:rect l="0" t="0" r="r" b="b"/>
                <a:pathLst>
                  <a:path w="44" h="73">
                    <a:moveTo>
                      <a:pt x="44" y="0"/>
                    </a:moveTo>
                    <a:lnTo>
                      <a:pt x="29" y="0"/>
                    </a:lnTo>
                    <a:lnTo>
                      <a:pt x="0" y="66"/>
                    </a:lnTo>
                    <a:lnTo>
                      <a:pt x="15" y="73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38" name="Freeform 78"/>
              <p:cNvSpPr>
                <a:spLocks noChangeAspect="1"/>
              </p:cNvSpPr>
              <p:nvPr/>
            </p:nvSpPr>
            <p:spPr bwMode="auto">
              <a:xfrm>
                <a:off x="2454" y="2073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39" name="Freeform 79"/>
              <p:cNvSpPr>
                <a:spLocks noChangeAspect="1"/>
              </p:cNvSpPr>
              <p:nvPr/>
            </p:nvSpPr>
            <p:spPr bwMode="auto">
              <a:xfrm>
                <a:off x="2454" y="2006"/>
                <a:ext cx="78" cy="101"/>
              </a:xfrm>
              <a:custGeom>
                <a:avLst/>
                <a:gdLst/>
                <a:ahLst/>
                <a:cxnLst>
                  <a:cxn ang="0">
                    <a:pos x="52" y="8"/>
                  </a:cxn>
                  <a:cxn ang="0">
                    <a:pos x="37" y="0"/>
                  </a:cxn>
                  <a:cxn ang="0">
                    <a:pos x="0" y="67"/>
                  </a:cxn>
                  <a:cxn ang="0">
                    <a:pos x="15" y="67"/>
                  </a:cxn>
                  <a:cxn ang="0">
                    <a:pos x="52" y="8"/>
                  </a:cxn>
                </a:cxnLst>
                <a:rect l="0" t="0" r="r" b="b"/>
                <a:pathLst>
                  <a:path w="52" h="67">
                    <a:moveTo>
                      <a:pt x="52" y="8"/>
                    </a:moveTo>
                    <a:lnTo>
                      <a:pt x="37" y="0"/>
                    </a:lnTo>
                    <a:lnTo>
                      <a:pt x="0" y="67"/>
                    </a:lnTo>
                    <a:lnTo>
                      <a:pt x="15" y="67"/>
                    </a:lnTo>
                    <a:lnTo>
                      <a:pt x="52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40" name="Freeform 80"/>
              <p:cNvSpPr>
                <a:spLocks noChangeAspect="1"/>
              </p:cNvSpPr>
              <p:nvPr/>
            </p:nvSpPr>
            <p:spPr bwMode="auto">
              <a:xfrm>
                <a:off x="2491" y="2006"/>
                <a:ext cx="12" cy="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</a:cxnLst>
                <a:rect l="0" t="0" r="r" b="b"/>
                <a:pathLst>
                  <a:path w="8">
                    <a:moveTo>
                      <a:pt x="8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41" name="Freeform 81"/>
              <p:cNvSpPr>
                <a:spLocks noChangeAspect="1"/>
              </p:cNvSpPr>
              <p:nvPr/>
            </p:nvSpPr>
            <p:spPr bwMode="auto">
              <a:xfrm>
                <a:off x="2491" y="1947"/>
                <a:ext cx="66" cy="101"/>
              </a:xfrm>
              <a:custGeom>
                <a:avLst/>
                <a:gdLst/>
                <a:ahLst/>
                <a:cxnLst>
                  <a:cxn ang="0">
                    <a:pos x="15" y="67"/>
                  </a:cxn>
                  <a:cxn ang="0">
                    <a:pos x="0" y="59"/>
                  </a:cxn>
                  <a:cxn ang="0">
                    <a:pos x="30" y="0"/>
                  </a:cxn>
                  <a:cxn ang="0">
                    <a:pos x="44" y="0"/>
                  </a:cxn>
                  <a:cxn ang="0">
                    <a:pos x="15" y="67"/>
                  </a:cxn>
                </a:cxnLst>
                <a:rect l="0" t="0" r="r" b="b"/>
                <a:pathLst>
                  <a:path w="44" h="67">
                    <a:moveTo>
                      <a:pt x="15" y="67"/>
                    </a:moveTo>
                    <a:lnTo>
                      <a:pt x="0" y="59"/>
                    </a:lnTo>
                    <a:lnTo>
                      <a:pt x="30" y="0"/>
                    </a:lnTo>
                    <a:lnTo>
                      <a:pt x="44" y="0"/>
                    </a:lnTo>
                    <a:lnTo>
                      <a:pt x="15" y="6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42" name="Freeform 82"/>
              <p:cNvSpPr>
                <a:spLocks noChangeAspect="1"/>
              </p:cNvSpPr>
              <p:nvPr/>
            </p:nvSpPr>
            <p:spPr bwMode="auto">
              <a:xfrm>
                <a:off x="2521" y="1947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43" name="Freeform 83"/>
              <p:cNvSpPr>
                <a:spLocks noChangeAspect="1"/>
              </p:cNvSpPr>
              <p:nvPr/>
            </p:nvSpPr>
            <p:spPr bwMode="auto">
              <a:xfrm>
                <a:off x="2521" y="1888"/>
                <a:ext cx="77" cy="101"/>
              </a:xfrm>
              <a:custGeom>
                <a:avLst/>
                <a:gdLst/>
                <a:ahLst/>
                <a:cxnLst>
                  <a:cxn ang="0">
                    <a:pos x="51" y="8"/>
                  </a:cxn>
                  <a:cxn ang="0">
                    <a:pos x="37" y="0"/>
                  </a:cxn>
                  <a:cxn ang="0">
                    <a:pos x="0" y="59"/>
                  </a:cxn>
                  <a:cxn ang="0">
                    <a:pos x="14" y="67"/>
                  </a:cxn>
                  <a:cxn ang="0">
                    <a:pos x="51" y="8"/>
                  </a:cxn>
                </a:cxnLst>
                <a:rect l="0" t="0" r="r" b="b"/>
                <a:pathLst>
                  <a:path w="51" h="67">
                    <a:moveTo>
                      <a:pt x="51" y="8"/>
                    </a:moveTo>
                    <a:lnTo>
                      <a:pt x="37" y="0"/>
                    </a:lnTo>
                    <a:lnTo>
                      <a:pt x="0" y="59"/>
                    </a:lnTo>
                    <a:lnTo>
                      <a:pt x="14" y="67"/>
                    </a:lnTo>
                    <a:lnTo>
                      <a:pt x="51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44" name="Freeform 84"/>
              <p:cNvSpPr>
                <a:spLocks noChangeAspect="1"/>
              </p:cNvSpPr>
              <p:nvPr/>
            </p:nvSpPr>
            <p:spPr bwMode="auto">
              <a:xfrm>
                <a:off x="2558" y="1888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45" name="Freeform 85"/>
              <p:cNvSpPr>
                <a:spLocks noChangeAspect="1"/>
              </p:cNvSpPr>
              <p:nvPr/>
            </p:nvSpPr>
            <p:spPr bwMode="auto">
              <a:xfrm>
                <a:off x="2558" y="1837"/>
                <a:ext cx="66" cy="89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29" y="0"/>
                  </a:cxn>
                  <a:cxn ang="0">
                    <a:pos x="0" y="51"/>
                  </a:cxn>
                  <a:cxn ang="0">
                    <a:pos x="14" y="59"/>
                  </a:cxn>
                  <a:cxn ang="0">
                    <a:pos x="44" y="7"/>
                  </a:cxn>
                </a:cxnLst>
                <a:rect l="0" t="0" r="r" b="b"/>
                <a:pathLst>
                  <a:path w="44" h="59">
                    <a:moveTo>
                      <a:pt x="44" y="7"/>
                    </a:moveTo>
                    <a:lnTo>
                      <a:pt x="29" y="0"/>
                    </a:lnTo>
                    <a:lnTo>
                      <a:pt x="0" y="51"/>
                    </a:lnTo>
                    <a:lnTo>
                      <a:pt x="14" y="59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46" name="Freeform 86"/>
              <p:cNvSpPr>
                <a:spLocks noChangeAspect="1"/>
              </p:cNvSpPr>
              <p:nvPr/>
            </p:nvSpPr>
            <p:spPr bwMode="auto">
              <a:xfrm>
                <a:off x="2587" y="1837"/>
                <a:ext cx="23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5" y="0"/>
                  </a:cxn>
                  <a:cxn ang="0">
                    <a:pos x="0" y="0"/>
                  </a:cxn>
                </a:cxnLst>
                <a:rect l="0" t="0" r="r" b="b"/>
                <a:pathLst>
                  <a:path w="15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47" name="Freeform 87"/>
              <p:cNvSpPr>
                <a:spLocks noChangeAspect="1"/>
              </p:cNvSpPr>
              <p:nvPr/>
            </p:nvSpPr>
            <p:spPr bwMode="auto">
              <a:xfrm>
                <a:off x="2587" y="1785"/>
                <a:ext cx="78" cy="89"/>
              </a:xfrm>
              <a:custGeom>
                <a:avLst/>
                <a:gdLst/>
                <a:ahLst/>
                <a:cxnLst>
                  <a:cxn ang="0">
                    <a:pos x="52" y="7"/>
                  </a:cxn>
                  <a:cxn ang="0">
                    <a:pos x="37" y="0"/>
                  </a:cxn>
                  <a:cxn ang="0">
                    <a:pos x="0" y="52"/>
                  </a:cxn>
                  <a:cxn ang="0">
                    <a:pos x="15" y="59"/>
                  </a:cxn>
                  <a:cxn ang="0">
                    <a:pos x="52" y="7"/>
                  </a:cxn>
                </a:cxnLst>
                <a:rect l="0" t="0" r="r" b="b"/>
                <a:pathLst>
                  <a:path w="52" h="59">
                    <a:moveTo>
                      <a:pt x="52" y="7"/>
                    </a:moveTo>
                    <a:lnTo>
                      <a:pt x="37" y="0"/>
                    </a:lnTo>
                    <a:lnTo>
                      <a:pt x="0" y="52"/>
                    </a:lnTo>
                    <a:lnTo>
                      <a:pt x="15" y="59"/>
                    </a:lnTo>
                    <a:lnTo>
                      <a:pt x="52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48" name="Freeform 88"/>
              <p:cNvSpPr>
                <a:spLocks noChangeAspect="1"/>
              </p:cNvSpPr>
              <p:nvPr/>
            </p:nvSpPr>
            <p:spPr bwMode="auto">
              <a:xfrm>
                <a:off x="2624" y="1785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49" name="Freeform 89"/>
              <p:cNvSpPr>
                <a:spLocks noChangeAspect="1"/>
              </p:cNvSpPr>
              <p:nvPr/>
            </p:nvSpPr>
            <p:spPr bwMode="auto">
              <a:xfrm>
                <a:off x="2624" y="1741"/>
                <a:ext cx="66" cy="77"/>
              </a:xfrm>
              <a:custGeom>
                <a:avLst/>
                <a:gdLst/>
                <a:ahLst/>
                <a:cxnLst>
                  <a:cxn ang="0">
                    <a:pos x="44" y="15"/>
                  </a:cxn>
                  <a:cxn ang="0">
                    <a:pos x="37" y="0"/>
                  </a:cxn>
                  <a:cxn ang="0">
                    <a:pos x="0" y="44"/>
                  </a:cxn>
                  <a:cxn ang="0">
                    <a:pos x="15" y="51"/>
                  </a:cxn>
                  <a:cxn ang="0">
                    <a:pos x="44" y="15"/>
                  </a:cxn>
                </a:cxnLst>
                <a:rect l="0" t="0" r="r" b="b"/>
                <a:pathLst>
                  <a:path w="44" h="51">
                    <a:moveTo>
                      <a:pt x="44" y="15"/>
                    </a:moveTo>
                    <a:lnTo>
                      <a:pt x="37" y="0"/>
                    </a:lnTo>
                    <a:lnTo>
                      <a:pt x="0" y="44"/>
                    </a:lnTo>
                    <a:lnTo>
                      <a:pt x="15" y="51"/>
                    </a:lnTo>
                    <a:lnTo>
                      <a:pt x="44" y="15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50" name="Freeform 90"/>
              <p:cNvSpPr>
                <a:spLocks noChangeAspect="1"/>
              </p:cNvSpPr>
              <p:nvPr/>
            </p:nvSpPr>
            <p:spPr bwMode="auto">
              <a:xfrm>
                <a:off x="2661" y="1741"/>
                <a:ext cx="11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7"/>
                  </a:cxn>
                  <a:cxn ang="0">
                    <a:pos x="0" y="0"/>
                  </a:cxn>
                </a:cxnLst>
                <a:rect l="0" t="0" r="r" b="b"/>
                <a:pathLst>
                  <a:path w="7"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51" name="Freeform 91"/>
              <p:cNvSpPr>
                <a:spLocks noChangeAspect="1"/>
              </p:cNvSpPr>
              <p:nvPr/>
            </p:nvSpPr>
            <p:spPr bwMode="auto">
              <a:xfrm>
                <a:off x="2661" y="1711"/>
                <a:ext cx="66" cy="68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29" y="0"/>
                  </a:cxn>
                  <a:cxn ang="0">
                    <a:pos x="0" y="30"/>
                  </a:cxn>
                  <a:cxn ang="0">
                    <a:pos x="7" y="45"/>
                  </a:cxn>
                  <a:cxn ang="0">
                    <a:pos x="44" y="8"/>
                  </a:cxn>
                </a:cxnLst>
                <a:rect l="0" t="0" r="r" b="b"/>
                <a:pathLst>
                  <a:path w="44" h="45">
                    <a:moveTo>
                      <a:pt x="44" y="8"/>
                    </a:moveTo>
                    <a:lnTo>
                      <a:pt x="29" y="0"/>
                    </a:lnTo>
                    <a:lnTo>
                      <a:pt x="0" y="30"/>
                    </a:lnTo>
                    <a:lnTo>
                      <a:pt x="7" y="45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52" name="Freeform 92"/>
              <p:cNvSpPr>
                <a:spLocks noChangeAspect="1"/>
              </p:cNvSpPr>
              <p:nvPr/>
            </p:nvSpPr>
            <p:spPr bwMode="auto">
              <a:xfrm>
                <a:off x="2690" y="1711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53" name="Freeform 93"/>
              <p:cNvSpPr>
                <a:spLocks noChangeAspect="1"/>
              </p:cNvSpPr>
              <p:nvPr/>
            </p:nvSpPr>
            <p:spPr bwMode="auto">
              <a:xfrm>
                <a:off x="2690" y="1682"/>
                <a:ext cx="66" cy="56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7" y="0"/>
                  </a:cxn>
                  <a:cxn ang="0">
                    <a:pos x="0" y="29"/>
                  </a:cxn>
                  <a:cxn ang="0">
                    <a:pos x="8" y="37"/>
                  </a:cxn>
                  <a:cxn ang="0">
                    <a:pos x="44" y="7"/>
                  </a:cxn>
                </a:cxnLst>
                <a:rect l="0" t="0" r="r" b="b"/>
                <a:pathLst>
                  <a:path w="44" h="37">
                    <a:moveTo>
                      <a:pt x="44" y="7"/>
                    </a:moveTo>
                    <a:lnTo>
                      <a:pt x="37" y="0"/>
                    </a:lnTo>
                    <a:lnTo>
                      <a:pt x="0" y="29"/>
                    </a:lnTo>
                    <a:lnTo>
                      <a:pt x="8" y="37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54" name="Freeform 94"/>
              <p:cNvSpPr>
                <a:spLocks noChangeAspect="1"/>
              </p:cNvSpPr>
              <p:nvPr/>
            </p:nvSpPr>
            <p:spPr bwMode="auto">
              <a:xfrm>
                <a:off x="2727" y="1682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55" name="Freeform 95"/>
              <p:cNvSpPr>
                <a:spLocks noChangeAspect="1"/>
              </p:cNvSpPr>
              <p:nvPr/>
            </p:nvSpPr>
            <p:spPr bwMode="auto">
              <a:xfrm>
                <a:off x="2727" y="1660"/>
                <a:ext cx="56" cy="44"/>
              </a:xfrm>
              <a:custGeom>
                <a:avLst/>
                <a:gdLst/>
                <a:ahLst/>
                <a:cxnLst>
                  <a:cxn ang="0">
                    <a:pos x="37" y="7"/>
                  </a:cxn>
                  <a:cxn ang="0">
                    <a:pos x="30" y="0"/>
                  </a:cxn>
                  <a:cxn ang="0">
                    <a:pos x="0" y="22"/>
                  </a:cxn>
                  <a:cxn ang="0">
                    <a:pos x="7" y="29"/>
                  </a:cxn>
                  <a:cxn ang="0">
                    <a:pos x="37" y="7"/>
                  </a:cxn>
                </a:cxnLst>
                <a:rect l="0" t="0" r="r" b="b"/>
                <a:pathLst>
                  <a:path w="37" h="29">
                    <a:moveTo>
                      <a:pt x="37" y="7"/>
                    </a:moveTo>
                    <a:lnTo>
                      <a:pt x="30" y="0"/>
                    </a:lnTo>
                    <a:lnTo>
                      <a:pt x="0" y="22"/>
                    </a:lnTo>
                    <a:lnTo>
                      <a:pt x="7" y="29"/>
                    </a:lnTo>
                    <a:lnTo>
                      <a:pt x="37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56" name="Freeform 96"/>
              <p:cNvSpPr>
                <a:spLocks noChangeAspect="1"/>
              </p:cNvSpPr>
              <p:nvPr/>
            </p:nvSpPr>
            <p:spPr bwMode="auto">
              <a:xfrm>
                <a:off x="2757" y="1660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57" name="Freeform 97"/>
              <p:cNvSpPr>
                <a:spLocks noChangeAspect="1"/>
              </p:cNvSpPr>
              <p:nvPr/>
            </p:nvSpPr>
            <p:spPr bwMode="auto">
              <a:xfrm>
                <a:off x="2757" y="1645"/>
                <a:ext cx="66" cy="45"/>
              </a:xfrm>
              <a:custGeom>
                <a:avLst/>
                <a:gdLst/>
                <a:ahLst/>
                <a:cxnLst>
                  <a:cxn ang="0">
                    <a:pos x="44" y="15"/>
                  </a:cxn>
                  <a:cxn ang="0">
                    <a:pos x="36" y="0"/>
                  </a:cxn>
                  <a:cxn ang="0">
                    <a:pos x="0" y="15"/>
                  </a:cxn>
                  <a:cxn ang="0">
                    <a:pos x="7" y="30"/>
                  </a:cxn>
                  <a:cxn ang="0">
                    <a:pos x="44" y="15"/>
                  </a:cxn>
                </a:cxnLst>
                <a:rect l="0" t="0" r="r" b="b"/>
                <a:pathLst>
                  <a:path w="44" h="30">
                    <a:moveTo>
                      <a:pt x="44" y="15"/>
                    </a:moveTo>
                    <a:lnTo>
                      <a:pt x="36" y="0"/>
                    </a:lnTo>
                    <a:lnTo>
                      <a:pt x="0" y="15"/>
                    </a:lnTo>
                    <a:lnTo>
                      <a:pt x="7" y="30"/>
                    </a:lnTo>
                    <a:lnTo>
                      <a:pt x="44" y="15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58" name="Freeform 98"/>
              <p:cNvSpPr>
                <a:spLocks noChangeAspect="1"/>
              </p:cNvSpPr>
              <p:nvPr/>
            </p:nvSpPr>
            <p:spPr bwMode="auto">
              <a:xfrm>
                <a:off x="2793" y="1645"/>
                <a:ext cx="12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7"/>
                  </a:cxn>
                  <a:cxn ang="0">
                    <a:pos x="0" y="0"/>
                  </a:cxn>
                </a:cxnLst>
                <a:rect l="0" t="0" r="r" b="b"/>
                <a:pathLst>
                  <a:path w="8"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59" name="Freeform 99"/>
              <p:cNvSpPr>
                <a:spLocks noChangeAspect="1"/>
              </p:cNvSpPr>
              <p:nvPr/>
            </p:nvSpPr>
            <p:spPr bwMode="auto">
              <a:xfrm>
                <a:off x="2793" y="1638"/>
                <a:ext cx="56" cy="33"/>
              </a:xfrm>
              <a:custGeom>
                <a:avLst/>
                <a:gdLst/>
                <a:ahLst/>
                <a:cxnLst>
                  <a:cxn ang="0">
                    <a:pos x="37" y="14"/>
                  </a:cxn>
                  <a:cxn ang="0">
                    <a:pos x="37" y="0"/>
                  </a:cxn>
                  <a:cxn ang="0">
                    <a:pos x="0" y="7"/>
                  </a:cxn>
                  <a:cxn ang="0">
                    <a:pos x="8" y="22"/>
                  </a:cxn>
                  <a:cxn ang="0">
                    <a:pos x="37" y="14"/>
                  </a:cxn>
                </a:cxnLst>
                <a:rect l="0" t="0" r="r" b="b"/>
                <a:pathLst>
                  <a:path w="37" h="22">
                    <a:moveTo>
                      <a:pt x="37" y="14"/>
                    </a:moveTo>
                    <a:lnTo>
                      <a:pt x="37" y="0"/>
                    </a:lnTo>
                    <a:lnTo>
                      <a:pt x="0" y="7"/>
                    </a:lnTo>
                    <a:lnTo>
                      <a:pt x="8" y="22"/>
                    </a:lnTo>
                    <a:lnTo>
                      <a:pt x="37" y="14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60" name="Freeform 100"/>
              <p:cNvSpPr>
                <a:spLocks noChangeAspect="1"/>
              </p:cNvSpPr>
              <p:nvPr/>
            </p:nvSpPr>
            <p:spPr bwMode="auto">
              <a:xfrm>
                <a:off x="2830" y="1638"/>
                <a:ext cx="2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0" y="0"/>
                  </a:cxn>
                </a:cxnLst>
                <a:rect l="0" t="0" r="r" b="b"/>
                <a:pathLst>
                  <a:path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61" name="Rectangle 101"/>
              <p:cNvSpPr>
                <a:spLocks noChangeAspect="1" noChangeArrowheads="1"/>
              </p:cNvSpPr>
              <p:nvPr/>
            </p:nvSpPr>
            <p:spPr bwMode="auto">
              <a:xfrm>
                <a:off x="2830" y="1638"/>
                <a:ext cx="45" cy="21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62" name="Freeform 102"/>
              <p:cNvSpPr>
                <a:spLocks noChangeAspect="1"/>
              </p:cNvSpPr>
              <p:nvPr/>
            </p:nvSpPr>
            <p:spPr bwMode="auto">
              <a:xfrm>
                <a:off x="2860" y="1638"/>
                <a:ext cx="11" cy="11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0" y="0"/>
                  </a:cxn>
                  <a:cxn ang="0">
                    <a:pos x="7" y="7"/>
                  </a:cxn>
                  <a:cxn ang="0">
                    <a:pos x="7" y="0"/>
                  </a:cxn>
                </a:cxnLst>
                <a:rect l="0" t="0" r="r" b="b"/>
                <a:pathLst>
                  <a:path w="7" h="7">
                    <a:moveTo>
                      <a:pt x="7" y="0"/>
                    </a:moveTo>
                    <a:lnTo>
                      <a:pt x="7" y="0"/>
                    </a:lnTo>
                    <a:lnTo>
                      <a:pt x="0" y="0"/>
                    </a:lnTo>
                    <a:lnTo>
                      <a:pt x="7" y="7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63" name="Freeform 103"/>
              <p:cNvSpPr>
                <a:spLocks noChangeAspect="1"/>
              </p:cNvSpPr>
              <p:nvPr/>
            </p:nvSpPr>
            <p:spPr bwMode="auto">
              <a:xfrm>
                <a:off x="2860" y="1638"/>
                <a:ext cx="56" cy="33"/>
              </a:xfrm>
              <a:custGeom>
                <a:avLst/>
                <a:gdLst/>
                <a:ahLst/>
                <a:cxnLst>
                  <a:cxn ang="0">
                    <a:pos x="37" y="22"/>
                  </a:cxn>
                  <a:cxn ang="0">
                    <a:pos x="37" y="7"/>
                  </a:cxn>
                  <a:cxn ang="0">
                    <a:pos x="7" y="0"/>
                  </a:cxn>
                  <a:cxn ang="0">
                    <a:pos x="0" y="14"/>
                  </a:cxn>
                  <a:cxn ang="0">
                    <a:pos x="37" y="22"/>
                  </a:cxn>
                </a:cxnLst>
                <a:rect l="0" t="0" r="r" b="b"/>
                <a:pathLst>
                  <a:path w="37" h="22">
                    <a:moveTo>
                      <a:pt x="37" y="22"/>
                    </a:moveTo>
                    <a:lnTo>
                      <a:pt x="37" y="7"/>
                    </a:lnTo>
                    <a:lnTo>
                      <a:pt x="7" y="0"/>
                    </a:lnTo>
                    <a:lnTo>
                      <a:pt x="0" y="14"/>
                    </a:lnTo>
                    <a:lnTo>
                      <a:pt x="37" y="22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64" name="Freeform 104"/>
              <p:cNvSpPr>
                <a:spLocks noChangeAspect="1"/>
              </p:cNvSpPr>
              <p:nvPr/>
            </p:nvSpPr>
            <p:spPr bwMode="auto">
              <a:xfrm>
                <a:off x="2897" y="1645"/>
                <a:ext cx="2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0" y="0"/>
                  </a:cxn>
                </a:cxnLst>
                <a:rect l="0" t="0" r="r" b="b"/>
                <a:pathLst>
                  <a:path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65" name="Freeform 105"/>
              <p:cNvSpPr>
                <a:spLocks noChangeAspect="1"/>
              </p:cNvSpPr>
              <p:nvPr/>
            </p:nvSpPr>
            <p:spPr bwMode="auto">
              <a:xfrm>
                <a:off x="2889" y="1645"/>
                <a:ext cx="66" cy="45"/>
              </a:xfrm>
              <a:custGeom>
                <a:avLst/>
                <a:gdLst/>
                <a:ahLst/>
                <a:cxnLst>
                  <a:cxn ang="0">
                    <a:pos x="37" y="30"/>
                  </a:cxn>
                  <a:cxn ang="0">
                    <a:pos x="44" y="15"/>
                  </a:cxn>
                  <a:cxn ang="0">
                    <a:pos x="8" y="0"/>
                  </a:cxn>
                  <a:cxn ang="0">
                    <a:pos x="0" y="15"/>
                  </a:cxn>
                  <a:cxn ang="0">
                    <a:pos x="37" y="30"/>
                  </a:cxn>
                </a:cxnLst>
                <a:rect l="0" t="0" r="r" b="b"/>
                <a:pathLst>
                  <a:path w="44" h="30">
                    <a:moveTo>
                      <a:pt x="37" y="30"/>
                    </a:moveTo>
                    <a:lnTo>
                      <a:pt x="44" y="15"/>
                    </a:lnTo>
                    <a:lnTo>
                      <a:pt x="8" y="0"/>
                    </a:lnTo>
                    <a:lnTo>
                      <a:pt x="0" y="15"/>
                    </a:lnTo>
                    <a:lnTo>
                      <a:pt x="37" y="3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66" name="Freeform 106"/>
              <p:cNvSpPr>
                <a:spLocks noChangeAspect="1"/>
              </p:cNvSpPr>
              <p:nvPr/>
            </p:nvSpPr>
            <p:spPr bwMode="auto">
              <a:xfrm>
                <a:off x="2933" y="1660"/>
                <a:ext cx="2" cy="23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0" y="7"/>
                  </a:cxn>
                </a:cxnLst>
                <a:rect l="0" t="0" r="r" b="b"/>
                <a:pathLst>
                  <a:path h="15">
                    <a:moveTo>
                      <a:pt x="0" y="7"/>
                    </a:moveTo>
                    <a:lnTo>
                      <a:pt x="0" y="7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67" name="Freeform 107"/>
              <p:cNvSpPr>
                <a:spLocks noChangeAspect="1"/>
              </p:cNvSpPr>
              <p:nvPr/>
            </p:nvSpPr>
            <p:spPr bwMode="auto">
              <a:xfrm>
                <a:off x="2926" y="1667"/>
                <a:ext cx="66" cy="45"/>
              </a:xfrm>
              <a:custGeom>
                <a:avLst/>
                <a:gdLst/>
                <a:ahLst/>
                <a:cxnLst>
                  <a:cxn ang="0">
                    <a:pos x="29" y="30"/>
                  </a:cxn>
                  <a:cxn ang="0">
                    <a:pos x="44" y="22"/>
                  </a:cxn>
                  <a:cxn ang="0">
                    <a:pos x="7" y="0"/>
                  </a:cxn>
                  <a:cxn ang="0">
                    <a:pos x="0" y="8"/>
                  </a:cxn>
                  <a:cxn ang="0">
                    <a:pos x="29" y="30"/>
                  </a:cxn>
                </a:cxnLst>
                <a:rect l="0" t="0" r="r" b="b"/>
                <a:pathLst>
                  <a:path w="44" h="30">
                    <a:moveTo>
                      <a:pt x="29" y="30"/>
                    </a:moveTo>
                    <a:lnTo>
                      <a:pt x="44" y="22"/>
                    </a:lnTo>
                    <a:lnTo>
                      <a:pt x="7" y="0"/>
                    </a:lnTo>
                    <a:lnTo>
                      <a:pt x="0" y="8"/>
                    </a:lnTo>
                    <a:lnTo>
                      <a:pt x="29" y="3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68" name="Freeform 108"/>
              <p:cNvSpPr>
                <a:spLocks noChangeAspect="1"/>
              </p:cNvSpPr>
              <p:nvPr/>
            </p:nvSpPr>
            <p:spPr bwMode="auto">
              <a:xfrm>
                <a:off x="2963" y="1689"/>
                <a:ext cx="11" cy="12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8"/>
                  </a:cxn>
                  <a:cxn ang="0">
                    <a:pos x="7" y="0"/>
                  </a:cxn>
                </a:cxnLst>
                <a:rect l="0" t="0" r="r" b="b"/>
                <a:pathLst>
                  <a:path w="7" h="8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8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69" name="Freeform 109"/>
              <p:cNvSpPr>
                <a:spLocks noChangeAspect="1"/>
              </p:cNvSpPr>
              <p:nvPr/>
            </p:nvSpPr>
            <p:spPr bwMode="auto">
              <a:xfrm>
                <a:off x="2955" y="1689"/>
                <a:ext cx="68" cy="56"/>
              </a:xfrm>
              <a:custGeom>
                <a:avLst/>
                <a:gdLst/>
                <a:ahLst/>
                <a:cxnLst>
                  <a:cxn ang="0">
                    <a:pos x="37" y="37"/>
                  </a:cxn>
                  <a:cxn ang="0">
                    <a:pos x="45" y="30"/>
                  </a:cxn>
                  <a:cxn ang="0">
                    <a:pos x="15" y="0"/>
                  </a:cxn>
                  <a:cxn ang="0">
                    <a:pos x="0" y="8"/>
                  </a:cxn>
                  <a:cxn ang="0">
                    <a:pos x="37" y="37"/>
                  </a:cxn>
                </a:cxnLst>
                <a:rect l="0" t="0" r="r" b="b"/>
                <a:pathLst>
                  <a:path w="45" h="37">
                    <a:moveTo>
                      <a:pt x="37" y="37"/>
                    </a:moveTo>
                    <a:lnTo>
                      <a:pt x="45" y="30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37" y="3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70" name="Freeform 110"/>
              <p:cNvSpPr>
                <a:spLocks noChangeAspect="1"/>
              </p:cNvSpPr>
              <p:nvPr/>
            </p:nvSpPr>
            <p:spPr bwMode="auto">
              <a:xfrm>
                <a:off x="2992" y="1719"/>
                <a:ext cx="68" cy="66"/>
              </a:xfrm>
              <a:custGeom>
                <a:avLst/>
                <a:gdLst/>
                <a:ahLst/>
                <a:cxnLst>
                  <a:cxn ang="0">
                    <a:pos x="30" y="44"/>
                  </a:cxn>
                  <a:cxn ang="0">
                    <a:pos x="45" y="37"/>
                  </a:cxn>
                  <a:cxn ang="0">
                    <a:pos x="8" y="0"/>
                  </a:cxn>
                  <a:cxn ang="0">
                    <a:pos x="0" y="7"/>
                  </a:cxn>
                  <a:cxn ang="0">
                    <a:pos x="30" y="44"/>
                  </a:cxn>
                </a:cxnLst>
                <a:rect l="0" t="0" r="r" b="b"/>
                <a:pathLst>
                  <a:path w="45" h="44">
                    <a:moveTo>
                      <a:pt x="30" y="44"/>
                    </a:moveTo>
                    <a:lnTo>
                      <a:pt x="45" y="37"/>
                    </a:lnTo>
                    <a:lnTo>
                      <a:pt x="8" y="0"/>
                    </a:lnTo>
                    <a:lnTo>
                      <a:pt x="0" y="7"/>
                    </a:lnTo>
                    <a:lnTo>
                      <a:pt x="30" y="44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71" name="Freeform 111"/>
              <p:cNvSpPr>
                <a:spLocks noChangeAspect="1"/>
              </p:cNvSpPr>
              <p:nvPr/>
            </p:nvSpPr>
            <p:spPr bwMode="auto">
              <a:xfrm>
                <a:off x="3029" y="1756"/>
                <a:ext cx="12" cy="11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0" y="7"/>
                  </a:cxn>
                  <a:cxn ang="0">
                    <a:pos x="8" y="0"/>
                  </a:cxn>
                </a:cxnLst>
                <a:rect l="0" t="0" r="r" b="b"/>
                <a:pathLst>
                  <a:path w="8" h="7">
                    <a:moveTo>
                      <a:pt x="8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0" y="7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72" name="Freeform 112"/>
              <p:cNvSpPr>
                <a:spLocks noChangeAspect="1"/>
              </p:cNvSpPr>
              <p:nvPr/>
            </p:nvSpPr>
            <p:spPr bwMode="auto">
              <a:xfrm>
                <a:off x="3022" y="1756"/>
                <a:ext cx="66" cy="77"/>
              </a:xfrm>
              <a:custGeom>
                <a:avLst/>
                <a:gdLst/>
                <a:ahLst/>
                <a:cxnLst>
                  <a:cxn ang="0">
                    <a:pos x="37" y="51"/>
                  </a:cxn>
                  <a:cxn ang="0">
                    <a:pos x="44" y="44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51"/>
                  </a:cxn>
                </a:cxnLst>
                <a:rect l="0" t="0" r="r" b="b"/>
                <a:pathLst>
                  <a:path w="44" h="51">
                    <a:moveTo>
                      <a:pt x="37" y="51"/>
                    </a:moveTo>
                    <a:lnTo>
                      <a:pt x="44" y="44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51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73" name="Freeform 113"/>
              <p:cNvSpPr>
                <a:spLocks noChangeAspect="1"/>
              </p:cNvSpPr>
              <p:nvPr/>
            </p:nvSpPr>
            <p:spPr bwMode="auto">
              <a:xfrm>
                <a:off x="3066" y="1800"/>
                <a:ext cx="2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0" y="0"/>
                  </a:cxn>
                </a:cxnLst>
                <a:rect l="0" t="0" r="r" b="b"/>
                <a:pathLst>
                  <a:path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74" name="Freeform 114"/>
              <p:cNvSpPr>
                <a:spLocks noChangeAspect="1"/>
              </p:cNvSpPr>
              <p:nvPr/>
            </p:nvSpPr>
            <p:spPr bwMode="auto">
              <a:xfrm>
                <a:off x="3059" y="1800"/>
                <a:ext cx="66" cy="89"/>
              </a:xfrm>
              <a:custGeom>
                <a:avLst/>
                <a:gdLst/>
                <a:ahLst/>
                <a:cxnLst>
                  <a:cxn ang="0">
                    <a:pos x="29" y="59"/>
                  </a:cxn>
                  <a:cxn ang="0">
                    <a:pos x="44" y="51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29" y="59"/>
                  </a:cxn>
                </a:cxnLst>
                <a:rect l="0" t="0" r="r" b="b"/>
                <a:pathLst>
                  <a:path w="44" h="59">
                    <a:moveTo>
                      <a:pt x="29" y="59"/>
                    </a:moveTo>
                    <a:lnTo>
                      <a:pt x="44" y="51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29" y="59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75" name="Freeform 115"/>
              <p:cNvSpPr>
                <a:spLocks noChangeAspect="1"/>
              </p:cNvSpPr>
              <p:nvPr/>
            </p:nvSpPr>
            <p:spPr bwMode="auto">
              <a:xfrm>
                <a:off x="3095" y="1851"/>
                <a:ext cx="12" cy="1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</a:cxnLst>
                <a:rect l="0" t="0" r="r" b="b"/>
                <a:pathLst>
                  <a:path w="8" h="8">
                    <a:moveTo>
                      <a:pt x="8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76" name="Freeform 116"/>
              <p:cNvSpPr>
                <a:spLocks noChangeAspect="1"/>
              </p:cNvSpPr>
              <p:nvPr/>
            </p:nvSpPr>
            <p:spPr bwMode="auto">
              <a:xfrm>
                <a:off x="3088" y="1851"/>
                <a:ext cx="66" cy="89"/>
              </a:xfrm>
              <a:custGeom>
                <a:avLst/>
                <a:gdLst/>
                <a:ahLst/>
                <a:cxnLst>
                  <a:cxn ang="0">
                    <a:pos x="37" y="59"/>
                  </a:cxn>
                  <a:cxn ang="0">
                    <a:pos x="44" y="52"/>
                  </a:cxn>
                  <a:cxn ang="0">
                    <a:pos x="15" y="0"/>
                  </a:cxn>
                  <a:cxn ang="0">
                    <a:pos x="0" y="8"/>
                  </a:cxn>
                  <a:cxn ang="0">
                    <a:pos x="37" y="59"/>
                  </a:cxn>
                </a:cxnLst>
                <a:rect l="0" t="0" r="r" b="b"/>
                <a:pathLst>
                  <a:path w="44" h="59">
                    <a:moveTo>
                      <a:pt x="37" y="59"/>
                    </a:moveTo>
                    <a:lnTo>
                      <a:pt x="44" y="52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37" y="59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77" name="Freeform 117"/>
              <p:cNvSpPr>
                <a:spLocks noChangeAspect="1"/>
              </p:cNvSpPr>
              <p:nvPr/>
            </p:nvSpPr>
            <p:spPr bwMode="auto">
              <a:xfrm>
                <a:off x="3132" y="1903"/>
                <a:ext cx="2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0" y="0"/>
                  </a:cxn>
                </a:cxnLst>
                <a:rect l="0" t="0" r="r" b="b"/>
                <a:pathLst>
                  <a:path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78" name="Freeform 118"/>
              <p:cNvSpPr>
                <a:spLocks noChangeAspect="1"/>
              </p:cNvSpPr>
              <p:nvPr/>
            </p:nvSpPr>
            <p:spPr bwMode="auto">
              <a:xfrm>
                <a:off x="3125" y="1903"/>
                <a:ext cx="66" cy="99"/>
              </a:xfrm>
              <a:custGeom>
                <a:avLst/>
                <a:gdLst/>
                <a:ahLst/>
                <a:cxnLst>
                  <a:cxn ang="0">
                    <a:pos x="29" y="66"/>
                  </a:cxn>
                  <a:cxn ang="0">
                    <a:pos x="44" y="59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29" y="66"/>
                  </a:cxn>
                </a:cxnLst>
                <a:rect l="0" t="0" r="r" b="b"/>
                <a:pathLst>
                  <a:path w="44" h="66">
                    <a:moveTo>
                      <a:pt x="29" y="66"/>
                    </a:moveTo>
                    <a:lnTo>
                      <a:pt x="44" y="59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29" y="66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79" name="Freeform 119"/>
              <p:cNvSpPr>
                <a:spLocks noChangeAspect="1"/>
              </p:cNvSpPr>
              <p:nvPr/>
            </p:nvSpPr>
            <p:spPr bwMode="auto">
              <a:xfrm>
                <a:off x="3162" y="1962"/>
                <a:ext cx="11" cy="11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7" y="0"/>
                  </a:cxn>
                </a:cxnLst>
                <a:rect l="0" t="0" r="r" b="b"/>
                <a:pathLst>
                  <a:path w="7" h="7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80" name="Freeform 120"/>
              <p:cNvSpPr>
                <a:spLocks noChangeAspect="1"/>
              </p:cNvSpPr>
              <p:nvPr/>
            </p:nvSpPr>
            <p:spPr bwMode="auto">
              <a:xfrm>
                <a:off x="3154" y="1962"/>
                <a:ext cx="78" cy="99"/>
              </a:xfrm>
              <a:custGeom>
                <a:avLst/>
                <a:gdLst/>
                <a:ahLst/>
                <a:cxnLst>
                  <a:cxn ang="0">
                    <a:pos x="37" y="66"/>
                  </a:cxn>
                  <a:cxn ang="0">
                    <a:pos x="52" y="59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66"/>
                  </a:cxn>
                </a:cxnLst>
                <a:rect l="0" t="0" r="r" b="b"/>
                <a:pathLst>
                  <a:path w="52" h="66">
                    <a:moveTo>
                      <a:pt x="37" y="66"/>
                    </a:moveTo>
                    <a:lnTo>
                      <a:pt x="52" y="59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66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81" name="Freeform 121"/>
              <p:cNvSpPr>
                <a:spLocks noChangeAspect="1"/>
              </p:cNvSpPr>
              <p:nvPr/>
            </p:nvSpPr>
            <p:spPr bwMode="auto">
              <a:xfrm>
                <a:off x="3199" y="2021"/>
                <a:ext cx="11" cy="11"/>
              </a:xfrm>
              <a:custGeom>
                <a:avLst/>
                <a:gdLst/>
                <a:ahLst/>
                <a:cxnLst>
                  <a:cxn ang="0">
                    <a:pos x="7" y="7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7" y="7"/>
                  </a:cxn>
                </a:cxnLst>
                <a:rect l="0" t="0" r="r" b="b"/>
                <a:pathLst>
                  <a:path w="7" h="7">
                    <a:moveTo>
                      <a:pt x="7" y="7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7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82" name="Freeform 122"/>
              <p:cNvSpPr>
                <a:spLocks noChangeAspect="1"/>
              </p:cNvSpPr>
              <p:nvPr/>
            </p:nvSpPr>
            <p:spPr bwMode="auto">
              <a:xfrm>
                <a:off x="3191" y="2028"/>
                <a:ext cx="66" cy="101"/>
              </a:xfrm>
              <a:custGeom>
                <a:avLst/>
                <a:gdLst/>
                <a:ahLst/>
                <a:cxnLst>
                  <a:cxn ang="0">
                    <a:pos x="30" y="67"/>
                  </a:cxn>
                  <a:cxn ang="0">
                    <a:pos x="44" y="59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30" y="67"/>
                  </a:cxn>
                </a:cxnLst>
                <a:rect l="0" t="0" r="r" b="b"/>
                <a:pathLst>
                  <a:path w="44" h="67">
                    <a:moveTo>
                      <a:pt x="30" y="67"/>
                    </a:moveTo>
                    <a:lnTo>
                      <a:pt x="44" y="59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30" y="6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83" name="Freeform 123"/>
              <p:cNvSpPr>
                <a:spLocks noChangeAspect="1"/>
              </p:cNvSpPr>
              <p:nvPr/>
            </p:nvSpPr>
            <p:spPr bwMode="auto">
              <a:xfrm>
                <a:off x="3228" y="2087"/>
                <a:ext cx="11" cy="12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8"/>
                  </a:cxn>
                  <a:cxn ang="0">
                    <a:pos x="7" y="0"/>
                  </a:cxn>
                </a:cxnLst>
                <a:rect l="0" t="0" r="r" b="b"/>
                <a:pathLst>
                  <a:path w="7" h="8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8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84" name="Freeform 124"/>
              <p:cNvSpPr>
                <a:spLocks noChangeAspect="1"/>
              </p:cNvSpPr>
              <p:nvPr/>
            </p:nvSpPr>
            <p:spPr bwMode="auto">
              <a:xfrm>
                <a:off x="3221" y="2087"/>
                <a:ext cx="77" cy="111"/>
              </a:xfrm>
              <a:custGeom>
                <a:avLst/>
                <a:gdLst/>
                <a:ahLst/>
                <a:cxnLst>
                  <a:cxn ang="0">
                    <a:pos x="37" y="74"/>
                  </a:cxn>
                  <a:cxn ang="0">
                    <a:pos x="51" y="74"/>
                  </a:cxn>
                  <a:cxn ang="0">
                    <a:pos x="14" y="0"/>
                  </a:cxn>
                  <a:cxn ang="0">
                    <a:pos x="0" y="8"/>
                  </a:cxn>
                  <a:cxn ang="0">
                    <a:pos x="37" y="74"/>
                  </a:cxn>
                </a:cxnLst>
                <a:rect l="0" t="0" r="r" b="b"/>
                <a:pathLst>
                  <a:path w="51" h="74">
                    <a:moveTo>
                      <a:pt x="37" y="74"/>
                    </a:moveTo>
                    <a:lnTo>
                      <a:pt x="51" y="74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37" y="74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85" name="Freeform 125"/>
              <p:cNvSpPr>
                <a:spLocks noChangeAspect="1"/>
              </p:cNvSpPr>
              <p:nvPr/>
            </p:nvSpPr>
            <p:spPr bwMode="auto">
              <a:xfrm>
                <a:off x="3265" y="2161"/>
                <a:ext cx="11" cy="2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0"/>
                  </a:cxn>
                  <a:cxn ang="0">
                    <a:pos x="7" y="0"/>
                  </a:cxn>
                </a:cxnLst>
                <a:rect l="0" t="0" r="r" b="b"/>
                <a:pathLst>
                  <a:path w="7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86" name="Freeform 126"/>
              <p:cNvSpPr>
                <a:spLocks noChangeAspect="1"/>
              </p:cNvSpPr>
              <p:nvPr/>
            </p:nvSpPr>
            <p:spPr bwMode="auto">
              <a:xfrm>
                <a:off x="3258" y="2161"/>
                <a:ext cx="66" cy="111"/>
              </a:xfrm>
              <a:custGeom>
                <a:avLst/>
                <a:gdLst/>
                <a:ahLst/>
                <a:cxnLst>
                  <a:cxn ang="0">
                    <a:pos x="29" y="74"/>
                  </a:cxn>
                  <a:cxn ang="0">
                    <a:pos x="44" y="66"/>
                  </a:cxn>
                  <a:cxn ang="0">
                    <a:pos x="14" y="0"/>
                  </a:cxn>
                  <a:cxn ang="0">
                    <a:pos x="0" y="0"/>
                  </a:cxn>
                  <a:cxn ang="0">
                    <a:pos x="29" y="74"/>
                  </a:cxn>
                </a:cxnLst>
                <a:rect l="0" t="0" r="r" b="b"/>
                <a:pathLst>
                  <a:path w="44" h="74">
                    <a:moveTo>
                      <a:pt x="29" y="74"/>
                    </a:moveTo>
                    <a:lnTo>
                      <a:pt x="44" y="66"/>
                    </a:lnTo>
                    <a:lnTo>
                      <a:pt x="14" y="0"/>
                    </a:lnTo>
                    <a:lnTo>
                      <a:pt x="0" y="0"/>
                    </a:lnTo>
                    <a:lnTo>
                      <a:pt x="29" y="74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87" name="Freeform 127"/>
              <p:cNvSpPr>
                <a:spLocks noChangeAspect="1"/>
              </p:cNvSpPr>
              <p:nvPr/>
            </p:nvSpPr>
            <p:spPr bwMode="auto">
              <a:xfrm>
                <a:off x="3294" y="2227"/>
                <a:ext cx="12" cy="1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</a:cxnLst>
                <a:rect l="0" t="0" r="r" b="b"/>
                <a:pathLst>
                  <a:path w="8" h="8">
                    <a:moveTo>
                      <a:pt x="8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88" name="Freeform 128"/>
              <p:cNvSpPr>
                <a:spLocks noChangeAspect="1"/>
              </p:cNvSpPr>
              <p:nvPr/>
            </p:nvSpPr>
            <p:spPr bwMode="auto">
              <a:xfrm>
                <a:off x="3287" y="2227"/>
                <a:ext cx="78" cy="111"/>
              </a:xfrm>
              <a:custGeom>
                <a:avLst/>
                <a:gdLst/>
                <a:ahLst/>
                <a:cxnLst>
                  <a:cxn ang="0">
                    <a:pos x="37" y="74"/>
                  </a:cxn>
                  <a:cxn ang="0">
                    <a:pos x="52" y="74"/>
                  </a:cxn>
                  <a:cxn ang="0">
                    <a:pos x="15" y="0"/>
                  </a:cxn>
                  <a:cxn ang="0">
                    <a:pos x="0" y="8"/>
                  </a:cxn>
                  <a:cxn ang="0">
                    <a:pos x="37" y="74"/>
                  </a:cxn>
                </a:cxnLst>
                <a:rect l="0" t="0" r="r" b="b"/>
                <a:pathLst>
                  <a:path w="52" h="74">
                    <a:moveTo>
                      <a:pt x="37" y="74"/>
                    </a:moveTo>
                    <a:lnTo>
                      <a:pt x="52" y="74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37" y="74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89" name="Freeform 129"/>
              <p:cNvSpPr>
                <a:spLocks noChangeAspect="1"/>
              </p:cNvSpPr>
              <p:nvPr/>
            </p:nvSpPr>
            <p:spPr bwMode="auto">
              <a:xfrm>
                <a:off x="3331" y="2301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90" name="Freeform 130"/>
              <p:cNvSpPr>
                <a:spLocks noChangeAspect="1"/>
              </p:cNvSpPr>
              <p:nvPr/>
            </p:nvSpPr>
            <p:spPr bwMode="auto">
              <a:xfrm>
                <a:off x="3324" y="2301"/>
                <a:ext cx="66" cy="111"/>
              </a:xfrm>
              <a:custGeom>
                <a:avLst/>
                <a:gdLst/>
                <a:ahLst/>
                <a:cxnLst>
                  <a:cxn ang="0">
                    <a:pos x="29" y="74"/>
                  </a:cxn>
                  <a:cxn ang="0">
                    <a:pos x="44" y="66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29" y="74"/>
                  </a:cxn>
                </a:cxnLst>
                <a:rect l="0" t="0" r="r" b="b"/>
                <a:pathLst>
                  <a:path w="44" h="74">
                    <a:moveTo>
                      <a:pt x="29" y="74"/>
                    </a:moveTo>
                    <a:lnTo>
                      <a:pt x="44" y="66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29" y="74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91" name="Freeform 131"/>
              <p:cNvSpPr>
                <a:spLocks noChangeAspect="1"/>
              </p:cNvSpPr>
              <p:nvPr/>
            </p:nvSpPr>
            <p:spPr bwMode="auto">
              <a:xfrm>
                <a:off x="3353" y="2375"/>
                <a:ext cx="12" cy="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</a:cxnLst>
                <a:rect l="0" t="0" r="r" b="b"/>
                <a:pathLst>
                  <a:path w="8">
                    <a:moveTo>
                      <a:pt x="8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92" name="Freeform 132"/>
              <p:cNvSpPr>
                <a:spLocks noChangeAspect="1"/>
              </p:cNvSpPr>
              <p:nvPr/>
            </p:nvSpPr>
            <p:spPr bwMode="auto">
              <a:xfrm>
                <a:off x="3353" y="2367"/>
                <a:ext cx="78" cy="122"/>
              </a:xfrm>
              <a:custGeom>
                <a:avLst/>
                <a:gdLst/>
                <a:ahLst/>
                <a:cxnLst>
                  <a:cxn ang="0">
                    <a:pos x="37" y="81"/>
                  </a:cxn>
                  <a:cxn ang="0">
                    <a:pos x="52" y="74"/>
                  </a:cxn>
                  <a:cxn ang="0">
                    <a:pos x="15" y="0"/>
                  </a:cxn>
                  <a:cxn ang="0">
                    <a:pos x="0" y="8"/>
                  </a:cxn>
                  <a:cxn ang="0">
                    <a:pos x="37" y="81"/>
                  </a:cxn>
                </a:cxnLst>
                <a:rect l="0" t="0" r="r" b="b"/>
                <a:pathLst>
                  <a:path w="52" h="81">
                    <a:moveTo>
                      <a:pt x="37" y="81"/>
                    </a:moveTo>
                    <a:lnTo>
                      <a:pt x="52" y="74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37" y="81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93" name="Freeform 133"/>
              <p:cNvSpPr>
                <a:spLocks noChangeAspect="1"/>
              </p:cNvSpPr>
              <p:nvPr/>
            </p:nvSpPr>
            <p:spPr bwMode="auto">
              <a:xfrm>
                <a:off x="3390" y="2441"/>
                <a:ext cx="66" cy="111"/>
              </a:xfrm>
              <a:custGeom>
                <a:avLst/>
                <a:gdLst/>
                <a:ahLst/>
                <a:cxnLst>
                  <a:cxn ang="0">
                    <a:pos x="30" y="74"/>
                  </a:cxn>
                  <a:cxn ang="0">
                    <a:pos x="44" y="66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0" y="74"/>
                  </a:cxn>
                </a:cxnLst>
                <a:rect l="0" t="0" r="r" b="b"/>
                <a:pathLst>
                  <a:path w="44" h="74">
                    <a:moveTo>
                      <a:pt x="30" y="74"/>
                    </a:moveTo>
                    <a:lnTo>
                      <a:pt x="44" y="66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0" y="74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94" name="Freeform 134"/>
              <p:cNvSpPr>
                <a:spLocks noChangeAspect="1"/>
              </p:cNvSpPr>
              <p:nvPr/>
            </p:nvSpPr>
            <p:spPr bwMode="auto">
              <a:xfrm>
                <a:off x="3420" y="2515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95" name="Freeform 135"/>
              <p:cNvSpPr>
                <a:spLocks noChangeAspect="1"/>
              </p:cNvSpPr>
              <p:nvPr/>
            </p:nvSpPr>
            <p:spPr bwMode="auto">
              <a:xfrm>
                <a:off x="3420" y="2507"/>
                <a:ext cx="77" cy="123"/>
              </a:xfrm>
              <a:custGeom>
                <a:avLst/>
                <a:gdLst/>
                <a:ahLst/>
                <a:cxnLst>
                  <a:cxn ang="0">
                    <a:pos x="37" y="82"/>
                  </a:cxn>
                  <a:cxn ang="0">
                    <a:pos x="51" y="74"/>
                  </a:cxn>
                  <a:cxn ang="0">
                    <a:pos x="14" y="0"/>
                  </a:cxn>
                  <a:cxn ang="0">
                    <a:pos x="0" y="8"/>
                  </a:cxn>
                  <a:cxn ang="0">
                    <a:pos x="37" y="82"/>
                  </a:cxn>
                </a:cxnLst>
                <a:rect l="0" t="0" r="r" b="b"/>
                <a:pathLst>
                  <a:path w="51" h="82">
                    <a:moveTo>
                      <a:pt x="37" y="82"/>
                    </a:moveTo>
                    <a:lnTo>
                      <a:pt x="51" y="74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37" y="82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96" name="Freeform 136"/>
              <p:cNvSpPr>
                <a:spLocks noChangeAspect="1"/>
              </p:cNvSpPr>
              <p:nvPr/>
            </p:nvSpPr>
            <p:spPr bwMode="auto">
              <a:xfrm>
                <a:off x="3457" y="2589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97" name="Freeform 137"/>
              <p:cNvSpPr>
                <a:spLocks noChangeAspect="1"/>
              </p:cNvSpPr>
              <p:nvPr/>
            </p:nvSpPr>
            <p:spPr bwMode="auto">
              <a:xfrm>
                <a:off x="3457" y="2581"/>
                <a:ext cx="66" cy="111"/>
              </a:xfrm>
              <a:custGeom>
                <a:avLst/>
                <a:gdLst/>
                <a:ahLst/>
                <a:cxnLst>
                  <a:cxn ang="0">
                    <a:pos x="29" y="74"/>
                  </a:cxn>
                  <a:cxn ang="0">
                    <a:pos x="44" y="66"/>
                  </a:cxn>
                  <a:cxn ang="0">
                    <a:pos x="14" y="0"/>
                  </a:cxn>
                  <a:cxn ang="0">
                    <a:pos x="0" y="8"/>
                  </a:cxn>
                  <a:cxn ang="0">
                    <a:pos x="29" y="74"/>
                  </a:cxn>
                </a:cxnLst>
                <a:rect l="0" t="0" r="r" b="b"/>
                <a:pathLst>
                  <a:path w="44" h="74">
                    <a:moveTo>
                      <a:pt x="29" y="74"/>
                    </a:moveTo>
                    <a:lnTo>
                      <a:pt x="44" y="66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29" y="74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98" name="Freeform 138"/>
              <p:cNvSpPr>
                <a:spLocks noChangeAspect="1"/>
              </p:cNvSpPr>
              <p:nvPr/>
            </p:nvSpPr>
            <p:spPr bwMode="auto">
              <a:xfrm>
                <a:off x="3486" y="2655"/>
                <a:ext cx="23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5" y="0"/>
                  </a:cxn>
                  <a:cxn ang="0">
                    <a:pos x="0" y="0"/>
                  </a:cxn>
                </a:cxnLst>
                <a:rect l="0" t="0" r="r" b="b"/>
                <a:pathLst>
                  <a:path w="15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099" name="Freeform 139"/>
              <p:cNvSpPr>
                <a:spLocks noChangeAspect="1"/>
              </p:cNvSpPr>
              <p:nvPr/>
            </p:nvSpPr>
            <p:spPr bwMode="auto">
              <a:xfrm>
                <a:off x="3486" y="2647"/>
                <a:ext cx="78" cy="101"/>
              </a:xfrm>
              <a:custGeom>
                <a:avLst/>
                <a:gdLst/>
                <a:ahLst/>
                <a:cxnLst>
                  <a:cxn ang="0">
                    <a:pos x="37" y="67"/>
                  </a:cxn>
                  <a:cxn ang="0">
                    <a:pos x="52" y="67"/>
                  </a:cxn>
                  <a:cxn ang="0">
                    <a:pos x="15" y="0"/>
                  </a:cxn>
                  <a:cxn ang="0">
                    <a:pos x="0" y="8"/>
                  </a:cxn>
                  <a:cxn ang="0">
                    <a:pos x="37" y="67"/>
                  </a:cxn>
                </a:cxnLst>
                <a:rect l="0" t="0" r="r" b="b"/>
                <a:pathLst>
                  <a:path w="52" h="67">
                    <a:moveTo>
                      <a:pt x="37" y="67"/>
                    </a:moveTo>
                    <a:lnTo>
                      <a:pt x="52" y="67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37" y="6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00" name="Freeform 140"/>
              <p:cNvSpPr>
                <a:spLocks noChangeAspect="1"/>
              </p:cNvSpPr>
              <p:nvPr/>
            </p:nvSpPr>
            <p:spPr bwMode="auto">
              <a:xfrm>
                <a:off x="3523" y="2714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01" name="Freeform 141"/>
              <p:cNvSpPr>
                <a:spLocks noChangeAspect="1"/>
              </p:cNvSpPr>
              <p:nvPr/>
            </p:nvSpPr>
            <p:spPr bwMode="auto">
              <a:xfrm>
                <a:off x="3523" y="2714"/>
                <a:ext cx="66" cy="99"/>
              </a:xfrm>
              <a:custGeom>
                <a:avLst/>
                <a:gdLst/>
                <a:ahLst/>
                <a:cxnLst>
                  <a:cxn ang="0">
                    <a:pos x="29" y="66"/>
                  </a:cxn>
                  <a:cxn ang="0">
                    <a:pos x="44" y="59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29" y="66"/>
                  </a:cxn>
                </a:cxnLst>
                <a:rect l="0" t="0" r="r" b="b"/>
                <a:pathLst>
                  <a:path w="44" h="66">
                    <a:moveTo>
                      <a:pt x="29" y="66"/>
                    </a:moveTo>
                    <a:lnTo>
                      <a:pt x="44" y="59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29" y="66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02" name="Freeform 142"/>
              <p:cNvSpPr>
                <a:spLocks noChangeAspect="1"/>
              </p:cNvSpPr>
              <p:nvPr/>
            </p:nvSpPr>
            <p:spPr bwMode="auto">
              <a:xfrm>
                <a:off x="3552" y="2780"/>
                <a:ext cx="23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5" y="0"/>
                  </a:cxn>
                  <a:cxn ang="0">
                    <a:pos x="0" y="0"/>
                  </a:cxn>
                </a:cxnLst>
                <a:rect l="0" t="0" r="r" b="b"/>
                <a:pathLst>
                  <a:path w="15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03" name="Freeform 143"/>
              <p:cNvSpPr>
                <a:spLocks noChangeAspect="1"/>
              </p:cNvSpPr>
              <p:nvPr/>
            </p:nvSpPr>
            <p:spPr bwMode="auto">
              <a:xfrm>
                <a:off x="3552" y="2773"/>
                <a:ext cx="78" cy="99"/>
              </a:xfrm>
              <a:custGeom>
                <a:avLst/>
                <a:gdLst/>
                <a:ahLst/>
                <a:cxnLst>
                  <a:cxn ang="0">
                    <a:pos x="37" y="66"/>
                  </a:cxn>
                  <a:cxn ang="0">
                    <a:pos x="52" y="59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66"/>
                  </a:cxn>
                </a:cxnLst>
                <a:rect l="0" t="0" r="r" b="b"/>
                <a:pathLst>
                  <a:path w="52" h="66">
                    <a:moveTo>
                      <a:pt x="37" y="66"/>
                    </a:moveTo>
                    <a:lnTo>
                      <a:pt x="52" y="59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66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04" name="Freeform 144"/>
              <p:cNvSpPr>
                <a:spLocks noChangeAspect="1"/>
              </p:cNvSpPr>
              <p:nvPr/>
            </p:nvSpPr>
            <p:spPr bwMode="auto">
              <a:xfrm>
                <a:off x="3589" y="2839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05" name="Freeform 145"/>
              <p:cNvSpPr>
                <a:spLocks noChangeAspect="1"/>
              </p:cNvSpPr>
              <p:nvPr/>
            </p:nvSpPr>
            <p:spPr bwMode="auto">
              <a:xfrm>
                <a:off x="3589" y="2832"/>
                <a:ext cx="66" cy="99"/>
              </a:xfrm>
              <a:custGeom>
                <a:avLst/>
                <a:gdLst/>
                <a:ahLst/>
                <a:cxnLst>
                  <a:cxn ang="0">
                    <a:pos x="37" y="66"/>
                  </a:cxn>
                  <a:cxn ang="0">
                    <a:pos x="44" y="59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66"/>
                  </a:cxn>
                </a:cxnLst>
                <a:rect l="0" t="0" r="r" b="b"/>
                <a:pathLst>
                  <a:path w="44" h="66">
                    <a:moveTo>
                      <a:pt x="37" y="66"/>
                    </a:moveTo>
                    <a:lnTo>
                      <a:pt x="44" y="59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66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06" name="Freeform 146"/>
              <p:cNvSpPr>
                <a:spLocks noChangeAspect="1"/>
              </p:cNvSpPr>
              <p:nvPr/>
            </p:nvSpPr>
            <p:spPr bwMode="auto">
              <a:xfrm>
                <a:off x="3626" y="2898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07" name="Freeform 147"/>
              <p:cNvSpPr>
                <a:spLocks noChangeAspect="1"/>
              </p:cNvSpPr>
              <p:nvPr/>
            </p:nvSpPr>
            <p:spPr bwMode="auto">
              <a:xfrm>
                <a:off x="3626" y="2891"/>
                <a:ext cx="66" cy="89"/>
              </a:xfrm>
              <a:custGeom>
                <a:avLst/>
                <a:gdLst/>
                <a:ahLst/>
                <a:cxnLst>
                  <a:cxn ang="0">
                    <a:pos x="30" y="59"/>
                  </a:cxn>
                  <a:cxn ang="0">
                    <a:pos x="44" y="51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30" y="59"/>
                  </a:cxn>
                </a:cxnLst>
                <a:rect l="0" t="0" r="r" b="b"/>
                <a:pathLst>
                  <a:path w="44" h="59">
                    <a:moveTo>
                      <a:pt x="30" y="59"/>
                    </a:moveTo>
                    <a:lnTo>
                      <a:pt x="44" y="51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30" y="59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08" name="Freeform 148"/>
              <p:cNvSpPr>
                <a:spLocks noChangeAspect="1"/>
              </p:cNvSpPr>
              <p:nvPr/>
            </p:nvSpPr>
            <p:spPr bwMode="auto">
              <a:xfrm>
                <a:off x="3656" y="2942"/>
                <a:ext cx="66" cy="89"/>
              </a:xfrm>
              <a:custGeom>
                <a:avLst/>
                <a:gdLst/>
                <a:ahLst/>
                <a:cxnLst>
                  <a:cxn ang="0">
                    <a:pos x="36" y="59"/>
                  </a:cxn>
                  <a:cxn ang="0">
                    <a:pos x="44" y="52"/>
                  </a:cxn>
                  <a:cxn ang="0">
                    <a:pos x="14" y="0"/>
                  </a:cxn>
                  <a:cxn ang="0">
                    <a:pos x="0" y="8"/>
                  </a:cxn>
                  <a:cxn ang="0">
                    <a:pos x="36" y="59"/>
                  </a:cxn>
                </a:cxnLst>
                <a:rect l="0" t="0" r="r" b="b"/>
                <a:pathLst>
                  <a:path w="44" h="59">
                    <a:moveTo>
                      <a:pt x="36" y="59"/>
                    </a:moveTo>
                    <a:lnTo>
                      <a:pt x="44" y="52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36" y="59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09" name="Freeform 149"/>
              <p:cNvSpPr>
                <a:spLocks noChangeAspect="1"/>
              </p:cNvSpPr>
              <p:nvPr/>
            </p:nvSpPr>
            <p:spPr bwMode="auto">
              <a:xfrm>
                <a:off x="3692" y="3001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10" name="Freeform 150"/>
              <p:cNvSpPr>
                <a:spLocks noChangeAspect="1"/>
              </p:cNvSpPr>
              <p:nvPr/>
            </p:nvSpPr>
            <p:spPr bwMode="auto">
              <a:xfrm>
                <a:off x="3692" y="2994"/>
                <a:ext cx="68" cy="77"/>
              </a:xfrm>
              <a:custGeom>
                <a:avLst/>
                <a:gdLst/>
                <a:ahLst/>
                <a:cxnLst>
                  <a:cxn ang="0">
                    <a:pos x="30" y="51"/>
                  </a:cxn>
                  <a:cxn ang="0">
                    <a:pos x="45" y="44"/>
                  </a:cxn>
                  <a:cxn ang="0">
                    <a:pos x="8" y="0"/>
                  </a:cxn>
                  <a:cxn ang="0">
                    <a:pos x="0" y="7"/>
                  </a:cxn>
                  <a:cxn ang="0">
                    <a:pos x="30" y="51"/>
                  </a:cxn>
                </a:cxnLst>
                <a:rect l="0" t="0" r="r" b="b"/>
                <a:pathLst>
                  <a:path w="45" h="51">
                    <a:moveTo>
                      <a:pt x="30" y="51"/>
                    </a:moveTo>
                    <a:lnTo>
                      <a:pt x="45" y="44"/>
                    </a:lnTo>
                    <a:lnTo>
                      <a:pt x="8" y="0"/>
                    </a:lnTo>
                    <a:lnTo>
                      <a:pt x="0" y="7"/>
                    </a:lnTo>
                    <a:lnTo>
                      <a:pt x="30" y="51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11" name="Freeform 151"/>
              <p:cNvSpPr>
                <a:spLocks noChangeAspect="1"/>
              </p:cNvSpPr>
              <p:nvPr/>
            </p:nvSpPr>
            <p:spPr bwMode="auto">
              <a:xfrm>
                <a:off x="3722" y="3045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12" name="Freeform 152"/>
              <p:cNvSpPr>
                <a:spLocks noChangeAspect="1"/>
              </p:cNvSpPr>
              <p:nvPr/>
            </p:nvSpPr>
            <p:spPr bwMode="auto">
              <a:xfrm>
                <a:off x="3722" y="3038"/>
                <a:ext cx="66" cy="78"/>
              </a:xfrm>
              <a:custGeom>
                <a:avLst/>
                <a:gdLst/>
                <a:ahLst/>
                <a:cxnLst>
                  <a:cxn ang="0">
                    <a:pos x="37" y="52"/>
                  </a:cxn>
                  <a:cxn ang="0">
                    <a:pos x="44" y="44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52"/>
                  </a:cxn>
                </a:cxnLst>
                <a:rect l="0" t="0" r="r" b="b"/>
                <a:pathLst>
                  <a:path w="44" h="52">
                    <a:moveTo>
                      <a:pt x="37" y="52"/>
                    </a:moveTo>
                    <a:lnTo>
                      <a:pt x="44" y="44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52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13" name="Freeform 153"/>
              <p:cNvSpPr>
                <a:spLocks noChangeAspect="1"/>
              </p:cNvSpPr>
              <p:nvPr/>
            </p:nvSpPr>
            <p:spPr bwMode="auto">
              <a:xfrm>
                <a:off x="3759" y="3082"/>
                <a:ext cx="66" cy="78"/>
              </a:xfrm>
              <a:custGeom>
                <a:avLst/>
                <a:gdLst/>
                <a:ahLst/>
                <a:cxnLst>
                  <a:cxn ang="0">
                    <a:pos x="29" y="52"/>
                  </a:cxn>
                  <a:cxn ang="0">
                    <a:pos x="44" y="37"/>
                  </a:cxn>
                  <a:cxn ang="0">
                    <a:pos x="7" y="0"/>
                  </a:cxn>
                  <a:cxn ang="0">
                    <a:pos x="0" y="8"/>
                  </a:cxn>
                  <a:cxn ang="0">
                    <a:pos x="29" y="52"/>
                  </a:cxn>
                </a:cxnLst>
                <a:rect l="0" t="0" r="r" b="b"/>
                <a:pathLst>
                  <a:path w="44" h="52">
                    <a:moveTo>
                      <a:pt x="29" y="52"/>
                    </a:moveTo>
                    <a:lnTo>
                      <a:pt x="44" y="37"/>
                    </a:lnTo>
                    <a:lnTo>
                      <a:pt x="7" y="0"/>
                    </a:lnTo>
                    <a:lnTo>
                      <a:pt x="0" y="8"/>
                    </a:lnTo>
                    <a:lnTo>
                      <a:pt x="29" y="52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14" name="Freeform 154"/>
              <p:cNvSpPr>
                <a:spLocks noChangeAspect="1"/>
              </p:cNvSpPr>
              <p:nvPr/>
            </p:nvSpPr>
            <p:spPr bwMode="auto">
              <a:xfrm>
                <a:off x="3788" y="3127"/>
                <a:ext cx="1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8" y="0"/>
                  </a:cxn>
                  <a:cxn ang="0">
                    <a:pos x="0" y="7"/>
                  </a:cxn>
                </a:cxnLst>
                <a:rect l="0" t="0" r="r" b="b"/>
                <a:pathLst>
                  <a:path w="8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8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15" name="Freeform 155"/>
              <p:cNvSpPr>
                <a:spLocks noChangeAspect="1"/>
              </p:cNvSpPr>
              <p:nvPr/>
            </p:nvSpPr>
            <p:spPr bwMode="auto">
              <a:xfrm>
                <a:off x="3788" y="3119"/>
                <a:ext cx="66" cy="78"/>
              </a:xfrm>
              <a:custGeom>
                <a:avLst/>
                <a:gdLst/>
                <a:ahLst/>
                <a:cxnLst>
                  <a:cxn ang="0">
                    <a:pos x="37" y="52"/>
                  </a:cxn>
                  <a:cxn ang="0">
                    <a:pos x="44" y="37"/>
                  </a:cxn>
                  <a:cxn ang="0">
                    <a:pos x="15" y="0"/>
                  </a:cxn>
                  <a:cxn ang="0">
                    <a:pos x="0" y="15"/>
                  </a:cxn>
                  <a:cxn ang="0">
                    <a:pos x="37" y="52"/>
                  </a:cxn>
                </a:cxnLst>
                <a:rect l="0" t="0" r="r" b="b"/>
                <a:pathLst>
                  <a:path w="44" h="52">
                    <a:moveTo>
                      <a:pt x="37" y="52"/>
                    </a:moveTo>
                    <a:lnTo>
                      <a:pt x="44" y="37"/>
                    </a:lnTo>
                    <a:lnTo>
                      <a:pt x="15" y="0"/>
                    </a:lnTo>
                    <a:lnTo>
                      <a:pt x="0" y="15"/>
                    </a:lnTo>
                    <a:lnTo>
                      <a:pt x="37" y="52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16" name="Freeform 156"/>
              <p:cNvSpPr>
                <a:spLocks noChangeAspect="1"/>
              </p:cNvSpPr>
              <p:nvPr/>
            </p:nvSpPr>
            <p:spPr bwMode="auto">
              <a:xfrm>
                <a:off x="3825" y="3163"/>
                <a:ext cx="11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7" y="0"/>
                  </a:cxn>
                  <a:cxn ang="0">
                    <a:pos x="0" y="8"/>
                  </a:cxn>
                </a:cxnLst>
                <a:rect l="0" t="0" r="r" b="b"/>
                <a:pathLst>
                  <a:path w="7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7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17" name="Freeform 157"/>
              <p:cNvSpPr>
                <a:spLocks noChangeAspect="1"/>
              </p:cNvSpPr>
              <p:nvPr/>
            </p:nvSpPr>
            <p:spPr bwMode="auto">
              <a:xfrm>
                <a:off x="3825" y="3156"/>
                <a:ext cx="66" cy="66"/>
              </a:xfrm>
              <a:custGeom>
                <a:avLst/>
                <a:gdLst/>
                <a:ahLst/>
                <a:cxnLst>
                  <a:cxn ang="0">
                    <a:pos x="29" y="44"/>
                  </a:cxn>
                  <a:cxn ang="0">
                    <a:pos x="44" y="37"/>
                  </a:cxn>
                  <a:cxn ang="0">
                    <a:pos x="7" y="0"/>
                  </a:cxn>
                  <a:cxn ang="0">
                    <a:pos x="0" y="15"/>
                  </a:cxn>
                  <a:cxn ang="0">
                    <a:pos x="29" y="44"/>
                  </a:cxn>
                </a:cxnLst>
                <a:rect l="0" t="0" r="r" b="b"/>
                <a:pathLst>
                  <a:path w="44" h="44">
                    <a:moveTo>
                      <a:pt x="29" y="44"/>
                    </a:moveTo>
                    <a:lnTo>
                      <a:pt x="44" y="37"/>
                    </a:lnTo>
                    <a:lnTo>
                      <a:pt x="7" y="0"/>
                    </a:lnTo>
                    <a:lnTo>
                      <a:pt x="0" y="15"/>
                    </a:lnTo>
                    <a:lnTo>
                      <a:pt x="29" y="44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18" name="Freeform 158"/>
              <p:cNvSpPr>
                <a:spLocks noChangeAspect="1"/>
              </p:cNvSpPr>
              <p:nvPr/>
            </p:nvSpPr>
            <p:spPr bwMode="auto">
              <a:xfrm>
                <a:off x="3854" y="3200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19" name="Freeform 159"/>
              <p:cNvSpPr>
                <a:spLocks noChangeAspect="1"/>
              </p:cNvSpPr>
              <p:nvPr/>
            </p:nvSpPr>
            <p:spPr bwMode="auto">
              <a:xfrm>
                <a:off x="3854" y="3193"/>
                <a:ext cx="68" cy="56"/>
              </a:xfrm>
              <a:custGeom>
                <a:avLst/>
                <a:gdLst/>
                <a:ahLst/>
                <a:cxnLst>
                  <a:cxn ang="0">
                    <a:pos x="37" y="37"/>
                  </a:cxn>
                  <a:cxn ang="0">
                    <a:pos x="45" y="29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37"/>
                  </a:cxn>
                </a:cxnLst>
                <a:rect l="0" t="0" r="r" b="b"/>
                <a:pathLst>
                  <a:path w="45" h="37">
                    <a:moveTo>
                      <a:pt x="37" y="37"/>
                    </a:moveTo>
                    <a:lnTo>
                      <a:pt x="45" y="29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3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20" name="Freeform 160"/>
              <p:cNvSpPr>
                <a:spLocks noChangeAspect="1"/>
              </p:cNvSpPr>
              <p:nvPr/>
            </p:nvSpPr>
            <p:spPr bwMode="auto">
              <a:xfrm>
                <a:off x="3891" y="3230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21" name="Freeform 161"/>
              <p:cNvSpPr>
                <a:spLocks noChangeAspect="1"/>
              </p:cNvSpPr>
              <p:nvPr/>
            </p:nvSpPr>
            <p:spPr bwMode="auto">
              <a:xfrm>
                <a:off x="3891" y="3222"/>
                <a:ext cx="68" cy="56"/>
              </a:xfrm>
              <a:custGeom>
                <a:avLst/>
                <a:gdLst/>
                <a:ahLst/>
                <a:cxnLst>
                  <a:cxn ang="0">
                    <a:pos x="30" y="37"/>
                  </a:cxn>
                  <a:cxn ang="0">
                    <a:pos x="45" y="3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30" y="37"/>
                  </a:cxn>
                </a:cxnLst>
                <a:rect l="0" t="0" r="r" b="b"/>
                <a:pathLst>
                  <a:path w="45" h="37">
                    <a:moveTo>
                      <a:pt x="30" y="37"/>
                    </a:moveTo>
                    <a:lnTo>
                      <a:pt x="45" y="3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30" y="3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22" name="Freeform 162"/>
              <p:cNvSpPr>
                <a:spLocks noChangeAspect="1"/>
              </p:cNvSpPr>
              <p:nvPr/>
            </p:nvSpPr>
            <p:spPr bwMode="auto">
              <a:xfrm>
                <a:off x="3921" y="3252"/>
                <a:ext cx="66" cy="44"/>
              </a:xfrm>
              <a:custGeom>
                <a:avLst/>
                <a:gdLst/>
                <a:ahLst/>
                <a:cxnLst>
                  <a:cxn ang="0">
                    <a:pos x="37" y="29"/>
                  </a:cxn>
                  <a:cxn ang="0">
                    <a:pos x="44" y="22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29"/>
                  </a:cxn>
                </a:cxnLst>
                <a:rect l="0" t="0" r="r" b="b"/>
                <a:pathLst>
                  <a:path w="44" h="29">
                    <a:moveTo>
                      <a:pt x="37" y="29"/>
                    </a:moveTo>
                    <a:lnTo>
                      <a:pt x="44" y="22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29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23" name="Freeform 163"/>
              <p:cNvSpPr>
                <a:spLocks noChangeAspect="1"/>
              </p:cNvSpPr>
              <p:nvPr/>
            </p:nvSpPr>
            <p:spPr bwMode="auto">
              <a:xfrm>
                <a:off x="3958" y="3281"/>
                <a:ext cx="11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8"/>
                  </a:cxn>
                </a:cxnLst>
                <a:rect l="0" t="0" r="r" b="b"/>
                <a:pathLst>
                  <a:path w="7" h="8">
                    <a:moveTo>
                      <a:pt x="0" y="8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24" name="Freeform 164"/>
              <p:cNvSpPr>
                <a:spLocks noChangeAspect="1"/>
              </p:cNvSpPr>
              <p:nvPr/>
            </p:nvSpPr>
            <p:spPr bwMode="auto">
              <a:xfrm>
                <a:off x="3958" y="3274"/>
                <a:ext cx="66" cy="44"/>
              </a:xfrm>
              <a:custGeom>
                <a:avLst/>
                <a:gdLst/>
                <a:ahLst/>
                <a:cxnLst>
                  <a:cxn ang="0">
                    <a:pos x="36" y="29"/>
                  </a:cxn>
                  <a:cxn ang="0">
                    <a:pos x="44" y="22"/>
                  </a:cxn>
                  <a:cxn ang="0">
                    <a:pos x="7" y="0"/>
                  </a:cxn>
                  <a:cxn ang="0">
                    <a:pos x="0" y="15"/>
                  </a:cxn>
                  <a:cxn ang="0">
                    <a:pos x="36" y="29"/>
                  </a:cxn>
                </a:cxnLst>
                <a:rect l="0" t="0" r="r" b="b"/>
                <a:pathLst>
                  <a:path w="44" h="29">
                    <a:moveTo>
                      <a:pt x="36" y="29"/>
                    </a:moveTo>
                    <a:lnTo>
                      <a:pt x="44" y="22"/>
                    </a:lnTo>
                    <a:lnTo>
                      <a:pt x="7" y="0"/>
                    </a:lnTo>
                    <a:lnTo>
                      <a:pt x="0" y="15"/>
                    </a:lnTo>
                    <a:lnTo>
                      <a:pt x="36" y="29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25" name="Freeform 165"/>
              <p:cNvSpPr>
                <a:spLocks noChangeAspect="1"/>
              </p:cNvSpPr>
              <p:nvPr/>
            </p:nvSpPr>
            <p:spPr bwMode="auto">
              <a:xfrm>
                <a:off x="3994" y="3303"/>
                <a:ext cx="1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8"/>
                  </a:cxn>
                </a:cxnLst>
                <a:rect l="0" t="0" r="r" b="b"/>
                <a:pathLst>
                  <a:path w="8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26" name="Freeform 166"/>
              <p:cNvSpPr>
                <a:spLocks noChangeAspect="1"/>
              </p:cNvSpPr>
              <p:nvPr/>
            </p:nvSpPr>
            <p:spPr bwMode="auto">
              <a:xfrm>
                <a:off x="3994" y="3296"/>
                <a:ext cx="56" cy="45"/>
              </a:xfrm>
              <a:custGeom>
                <a:avLst/>
                <a:gdLst/>
                <a:ahLst/>
                <a:cxnLst>
                  <a:cxn ang="0">
                    <a:pos x="30" y="30"/>
                  </a:cxn>
                  <a:cxn ang="0">
                    <a:pos x="37" y="15"/>
                  </a:cxn>
                  <a:cxn ang="0">
                    <a:pos x="8" y="0"/>
                  </a:cxn>
                  <a:cxn ang="0">
                    <a:pos x="0" y="15"/>
                  </a:cxn>
                  <a:cxn ang="0">
                    <a:pos x="30" y="30"/>
                  </a:cxn>
                </a:cxnLst>
                <a:rect l="0" t="0" r="r" b="b"/>
                <a:pathLst>
                  <a:path w="37" h="30">
                    <a:moveTo>
                      <a:pt x="30" y="30"/>
                    </a:moveTo>
                    <a:lnTo>
                      <a:pt x="37" y="15"/>
                    </a:lnTo>
                    <a:lnTo>
                      <a:pt x="8" y="0"/>
                    </a:lnTo>
                    <a:lnTo>
                      <a:pt x="0" y="15"/>
                    </a:lnTo>
                    <a:lnTo>
                      <a:pt x="30" y="3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27" name="Freeform 167"/>
              <p:cNvSpPr>
                <a:spLocks noChangeAspect="1"/>
              </p:cNvSpPr>
              <p:nvPr/>
            </p:nvSpPr>
            <p:spPr bwMode="auto">
              <a:xfrm>
                <a:off x="4024" y="3311"/>
                <a:ext cx="66" cy="56"/>
              </a:xfrm>
              <a:custGeom>
                <a:avLst/>
                <a:gdLst/>
                <a:ahLst/>
                <a:cxnLst>
                  <a:cxn ang="0">
                    <a:pos x="37" y="37"/>
                  </a:cxn>
                  <a:cxn ang="0">
                    <a:pos x="44" y="22"/>
                  </a:cxn>
                  <a:cxn ang="0">
                    <a:pos x="7" y="0"/>
                  </a:cxn>
                  <a:cxn ang="0">
                    <a:pos x="0" y="15"/>
                  </a:cxn>
                  <a:cxn ang="0">
                    <a:pos x="37" y="37"/>
                  </a:cxn>
                </a:cxnLst>
                <a:rect l="0" t="0" r="r" b="b"/>
                <a:pathLst>
                  <a:path w="44" h="37">
                    <a:moveTo>
                      <a:pt x="37" y="37"/>
                    </a:moveTo>
                    <a:lnTo>
                      <a:pt x="44" y="22"/>
                    </a:lnTo>
                    <a:lnTo>
                      <a:pt x="7" y="0"/>
                    </a:lnTo>
                    <a:lnTo>
                      <a:pt x="0" y="15"/>
                    </a:lnTo>
                    <a:lnTo>
                      <a:pt x="37" y="3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28" name="Freeform 168"/>
              <p:cNvSpPr>
                <a:spLocks noChangeAspect="1"/>
              </p:cNvSpPr>
              <p:nvPr/>
            </p:nvSpPr>
            <p:spPr bwMode="auto">
              <a:xfrm>
                <a:off x="4061" y="3340"/>
                <a:ext cx="11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7" y="0"/>
                  </a:cxn>
                  <a:cxn ang="0">
                    <a:pos x="0" y="8"/>
                  </a:cxn>
                </a:cxnLst>
                <a:rect l="0" t="0" r="r" b="b"/>
                <a:pathLst>
                  <a:path w="7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7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29" name="Freeform 169"/>
              <p:cNvSpPr>
                <a:spLocks noChangeAspect="1"/>
              </p:cNvSpPr>
              <p:nvPr/>
            </p:nvSpPr>
            <p:spPr bwMode="auto">
              <a:xfrm>
                <a:off x="4061" y="3333"/>
                <a:ext cx="56" cy="44"/>
              </a:xfrm>
              <a:custGeom>
                <a:avLst/>
                <a:gdLst/>
                <a:ahLst/>
                <a:cxnLst>
                  <a:cxn ang="0">
                    <a:pos x="29" y="29"/>
                  </a:cxn>
                  <a:cxn ang="0">
                    <a:pos x="37" y="15"/>
                  </a:cxn>
                  <a:cxn ang="0">
                    <a:pos x="7" y="0"/>
                  </a:cxn>
                  <a:cxn ang="0">
                    <a:pos x="0" y="15"/>
                  </a:cxn>
                  <a:cxn ang="0">
                    <a:pos x="29" y="29"/>
                  </a:cxn>
                </a:cxnLst>
                <a:rect l="0" t="0" r="r" b="b"/>
                <a:pathLst>
                  <a:path w="37" h="29">
                    <a:moveTo>
                      <a:pt x="29" y="29"/>
                    </a:moveTo>
                    <a:lnTo>
                      <a:pt x="37" y="15"/>
                    </a:lnTo>
                    <a:lnTo>
                      <a:pt x="7" y="0"/>
                    </a:lnTo>
                    <a:lnTo>
                      <a:pt x="0" y="15"/>
                    </a:lnTo>
                    <a:lnTo>
                      <a:pt x="29" y="29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30" name="Freeform 170"/>
              <p:cNvSpPr>
                <a:spLocks noChangeAspect="1"/>
              </p:cNvSpPr>
              <p:nvPr/>
            </p:nvSpPr>
            <p:spPr bwMode="auto">
              <a:xfrm>
                <a:off x="4090" y="3355"/>
                <a:ext cx="1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8" y="0"/>
                  </a:cxn>
                  <a:cxn ang="0">
                    <a:pos x="0" y="7"/>
                  </a:cxn>
                </a:cxnLst>
                <a:rect l="0" t="0" r="r" b="b"/>
                <a:pathLst>
                  <a:path w="8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8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31" name="Freeform 171"/>
              <p:cNvSpPr>
                <a:spLocks noChangeAspect="1"/>
              </p:cNvSpPr>
              <p:nvPr/>
            </p:nvSpPr>
            <p:spPr bwMode="auto">
              <a:xfrm>
                <a:off x="4090" y="3348"/>
                <a:ext cx="66" cy="33"/>
              </a:xfrm>
              <a:custGeom>
                <a:avLst/>
                <a:gdLst/>
                <a:ahLst/>
                <a:cxnLst>
                  <a:cxn ang="0">
                    <a:pos x="37" y="22"/>
                  </a:cxn>
                  <a:cxn ang="0">
                    <a:pos x="44" y="14"/>
                  </a:cxn>
                  <a:cxn ang="0">
                    <a:pos x="8" y="0"/>
                  </a:cxn>
                  <a:cxn ang="0">
                    <a:pos x="0" y="14"/>
                  </a:cxn>
                  <a:cxn ang="0">
                    <a:pos x="37" y="22"/>
                  </a:cxn>
                </a:cxnLst>
                <a:rect l="0" t="0" r="r" b="b"/>
                <a:pathLst>
                  <a:path w="44" h="22">
                    <a:moveTo>
                      <a:pt x="37" y="22"/>
                    </a:moveTo>
                    <a:lnTo>
                      <a:pt x="44" y="14"/>
                    </a:lnTo>
                    <a:lnTo>
                      <a:pt x="8" y="0"/>
                    </a:lnTo>
                    <a:lnTo>
                      <a:pt x="0" y="14"/>
                    </a:lnTo>
                    <a:lnTo>
                      <a:pt x="37" y="22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32" name="Freeform 172"/>
              <p:cNvSpPr>
                <a:spLocks noChangeAspect="1"/>
              </p:cNvSpPr>
              <p:nvPr/>
            </p:nvSpPr>
            <p:spPr bwMode="auto">
              <a:xfrm>
                <a:off x="4127" y="3362"/>
                <a:ext cx="56" cy="35"/>
              </a:xfrm>
              <a:custGeom>
                <a:avLst/>
                <a:gdLst/>
                <a:ahLst/>
                <a:cxnLst>
                  <a:cxn ang="0">
                    <a:pos x="30" y="23"/>
                  </a:cxn>
                  <a:cxn ang="0">
                    <a:pos x="37" y="8"/>
                  </a:cxn>
                  <a:cxn ang="0">
                    <a:pos x="7" y="0"/>
                  </a:cxn>
                  <a:cxn ang="0">
                    <a:pos x="0" y="8"/>
                  </a:cxn>
                  <a:cxn ang="0">
                    <a:pos x="30" y="23"/>
                  </a:cxn>
                </a:cxnLst>
                <a:rect l="0" t="0" r="r" b="b"/>
                <a:pathLst>
                  <a:path w="37" h="23">
                    <a:moveTo>
                      <a:pt x="30" y="23"/>
                    </a:moveTo>
                    <a:lnTo>
                      <a:pt x="37" y="8"/>
                    </a:lnTo>
                    <a:lnTo>
                      <a:pt x="7" y="0"/>
                    </a:lnTo>
                    <a:lnTo>
                      <a:pt x="0" y="8"/>
                    </a:lnTo>
                    <a:lnTo>
                      <a:pt x="30" y="23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33" name="Freeform 173"/>
              <p:cNvSpPr>
                <a:spLocks noChangeAspect="1"/>
              </p:cNvSpPr>
              <p:nvPr/>
            </p:nvSpPr>
            <p:spPr bwMode="auto">
              <a:xfrm>
                <a:off x="4157" y="3377"/>
                <a:ext cx="11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7" y="0"/>
                  </a:cxn>
                  <a:cxn ang="0">
                    <a:pos x="0" y="8"/>
                  </a:cxn>
                </a:cxnLst>
                <a:rect l="0" t="0" r="r" b="b"/>
                <a:pathLst>
                  <a:path w="7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7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34" name="Freeform 174"/>
              <p:cNvSpPr>
                <a:spLocks noChangeAspect="1"/>
              </p:cNvSpPr>
              <p:nvPr/>
            </p:nvSpPr>
            <p:spPr bwMode="auto">
              <a:xfrm>
                <a:off x="4157" y="3370"/>
                <a:ext cx="66" cy="33"/>
              </a:xfrm>
              <a:custGeom>
                <a:avLst/>
                <a:gdLst/>
                <a:ahLst/>
                <a:cxnLst>
                  <a:cxn ang="0">
                    <a:pos x="36" y="22"/>
                  </a:cxn>
                  <a:cxn ang="0">
                    <a:pos x="44" y="15"/>
                  </a:cxn>
                  <a:cxn ang="0">
                    <a:pos x="7" y="0"/>
                  </a:cxn>
                  <a:cxn ang="0">
                    <a:pos x="0" y="15"/>
                  </a:cxn>
                  <a:cxn ang="0">
                    <a:pos x="36" y="22"/>
                  </a:cxn>
                </a:cxnLst>
                <a:rect l="0" t="0" r="r" b="b"/>
                <a:pathLst>
                  <a:path w="44" h="22">
                    <a:moveTo>
                      <a:pt x="36" y="22"/>
                    </a:moveTo>
                    <a:lnTo>
                      <a:pt x="44" y="15"/>
                    </a:lnTo>
                    <a:lnTo>
                      <a:pt x="7" y="0"/>
                    </a:lnTo>
                    <a:lnTo>
                      <a:pt x="0" y="15"/>
                    </a:lnTo>
                    <a:lnTo>
                      <a:pt x="36" y="22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35" name="Freeform 175"/>
              <p:cNvSpPr>
                <a:spLocks noChangeAspect="1"/>
              </p:cNvSpPr>
              <p:nvPr/>
            </p:nvSpPr>
            <p:spPr bwMode="auto">
              <a:xfrm>
                <a:off x="4193" y="3392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36" name="Freeform 176"/>
              <p:cNvSpPr>
                <a:spLocks noChangeAspect="1"/>
              </p:cNvSpPr>
              <p:nvPr/>
            </p:nvSpPr>
            <p:spPr bwMode="auto">
              <a:xfrm>
                <a:off x="4193" y="3377"/>
                <a:ext cx="56" cy="45"/>
              </a:xfrm>
              <a:custGeom>
                <a:avLst/>
                <a:gdLst/>
                <a:ahLst/>
                <a:cxnLst>
                  <a:cxn ang="0">
                    <a:pos x="37" y="30"/>
                  </a:cxn>
                  <a:cxn ang="0">
                    <a:pos x="37" y="15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37" y="30"/>
                  </a:cxn>
                </a:cxnLst>
                <a:rect l="0" t="0" r="r" b="b"/>
                <a:pathLst>
                  <a:path w="37" h="30">
                    <a:moveTo>
                      <a:pt x="37" y="30"/>
                    </a:moveTo>
                    <a:lnTo>
                      <a:pt x="37" y="15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37" y="3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37" name="Freeform 177"/>
              <p:cNvSpPr>
                <a:spLocks noChangeAspect="1"/>
              </p:cNvSpPr>
              <p:nvPr/>
            </p:nvSpPr>
            <p:spPr bwMode="auto">
              <a:xfrm>
                <a:off x="4230" y="3392"/>
                <a:ext cx="45" cy="33"/>
              </a:xfrm>
              <a:custGeom>
                <a:avLst/>
                <a:gdLst/>
                <a:ahLst/>
                <a:cxnLst>
                  <a:cxn ang="0">
                    <a:pos x="30" y="22"/>
                  </a:cxn>
                  <a:cxn ang="0">
                    <a:pos x="30" y="7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30" y="22"/>
                  </a:cxn>
                </a:cxnLst>
                <a:rect l="0" t="0" r="r" b="b"/>
                <a:pathLst>
                  <a:path w="30" h="22">
                    <a:moveTo>
                      <a:pt x="30" y="22"/>
                    </a:moveTo>
                    <a:lnTo>
                      <a:pt x="30" y="7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30" y="22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38" name="Freeform 178"/>
              <p:cNvSpPr>
                <a:spLocks noChangeAspect="1"/>
              </p:cNvSpPr>
              <p:nvPr/>
            </p:nvSpPr>
            <p:spPr bwMode="auto">
              <a:xfrm>
                <a:off x="4260" y="3407"/>
                <a:ext cx="11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7" y="0"/>
                  </a:cxn>
                  <a:cxn ang="0">
                    <a:pos x="0" y="7"/>
                  </a:cxn>
                </a:cxnLst>
                <a:rect l="0" t="0" r="r" b="b"/>
                <a:pathLst>
                  <a:path w="7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39" name="Freeform 179"/>
              <p:cNvSpPr>
                <a:spLocks noChangeAspect="1"/>
              </p:cNvSpPr>
              <p:nvPr/>
            </p:nvSpPr>
            <p:spPr bwMode="auto">
              <a:xfrm>
                <a:off x="4260" y="3399"/>
                <a:ext cx="56" cy="23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37" y="8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37" y="15"/>
                  </a:cxn>
                </a:cxnLst>
                <a:rect l="0" t="0" r="r" b="b"/>
                <a:pathLst>
                  <a:path w="37" h="15">
                    <a:moveTo>
                      <a:pt x="37" y="15"/>
                    </a:moveTo>
                    <a:lnTo>
                      <a:pt x="37" y="8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40" name="Freeform 180"/>
              <p:cNvSpPr>
                <a:spLocks noChangeAspect="1"/>
              </p:cNvSpPr>
              <p:nvPr/>
            </p:nvSpPr>
            <p:spPr bwMode="auto">
              <a:xfrm>
                <a:off x="4297" y="3407"/>
                <a:ext cx="44" cy="21"/>
              </a:xfrm>
              <a:custGeom>
                <a:avLst/>
                <a:gdLst/>
                <a:ahLst/>
                <a:cxnLst>
                  <a:cxn ang="0">
                    <a:pos x="29" y="14"/>
                  </a:cxn>
                  <a:cxn ang="0">
                    <a:pos x="29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29" y="14"/>
                  </a:cxn>
                </a:cxnLst>
                <a:rect l="0" t="0" r="r" b="b"/>
                <a:pathLst>
                  <a:path w="29" h="14">
                    <a:moveTo>
                      <a:pt x="29" y="14"/>
                    </a:moveTo>
                    <a:lnTo>
                      <a:pt x="29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29" y="14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41" name="Freeform 181"/>
              <p:cNvSpPr>
                <a:spLocks noChangeAspect="1"/>
              </p:cNvSpPr>
              <p:nvPr/>
            </p:nvSpPr>
            <p:spPr bwMode="auto">
              <a:xfrm>
                <a:off x="4326" y="3414"/>
                <a:ext cx="11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7" y="0"/>
                  </a:cxn>
                  <a:cxn ang="0">
                    <a:pos x="0" y="7"/>
                  </a:cxn>
                </a:cxnLst>
                <a:rect l="0" t="0" r="r" b="b"/>
                <a:pathLst>
                  <a:path w="7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42" name="Freeform 182"/>
              <p:cNvSpPr>
                <a:spLocks noChangeAspect="1"/>
              </p:cNvSpPr>
              <p:nvPr/>
            </p:nvSpPr>
            <p:spPr bwMode="auto">
              <a:xfrm>
                <a:off x="4326" y="3407"/>
                <a:ext cx="56" cy="33"/>
              </a:xfrm>
              <a:custGeom>
                <a:avLst/>
                <a:gdLst/>
                <a:ahLst/>
                <a:cxnLst>
                  <a:cxn ang="0">
                    <a:pos x="37" y="22"/>
                  </a:cxn>
                  <a:cxn ang="0">
                    <a:pos x="37" y="7"/>
                  </a:cxn>
                  <a:cxn ang="0">
                    <a:pos x="0" y="0"/>
                  </a:cxn>
                  <a:cxn ang="0">
                    <a:pos x="0" y="14"/>
                  </a:cxn>
                  <a:cxn ang="0">
                    <a:pos x="37" y="22"/>
                  </a:cxn>
                </a:cxnLst>
                <a:rect l="0" t="0" r="r" b="b"/>
                <a:pathLst>
                  <a:path w="37" h="22">
                    <a:moveTo>
                      <a:pt x="37" y="22"/>
                    </a:moveTo>
                    <a:lnTo>
                      <a:pt x="37" y="7"/>
                    </a:lnTo>
                    <a:lnTo>
                      <a:pt x="0" y="0"/>
                    </a:lnTo>
                    <a:lnTo>
                      <a:pt x="0" y="14"/>
                    </a:lnTo>
                    <a:lnTo>
                      <a:pt x="37" y="22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43" name="Freeform 183"/>
              <p:cNvSpPr>
                <a:spLocks noChangeAspect="1"/>
              </p:cNvSpPr>
              <p:nvPr/>
            </p:nvSpPr>
            <p:spPr bwMode="auto">
              <a:xfrm>
                <a:off x="4363" y="3421"/>
                <a:ext cx="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44" name="Rectangle 184"/>
              <p:cNvSpPr>
                <a:spLocks noChangeAspect="1" noChangeArrowheads="1"/>
              </p:cNvSpPr>
              <p:nvPr/>
            </p:nvSpPr>
            <p:spPr bwMode="auto">
              <a:xfrm>
                <a:off x="4363" y="3414"/>
                <a:ext cx="44" cy="23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45" name="Freeform 185"/>
              <p:cNvSpPr>
                <a:spLocks noChangeAspect="1"/>
              </p:cNvSpPr>
              <p:nvPr/>
            </p:nvSpPr>
            <p:spPr bwMode="auto">
              <a:xfrm>
                <a:off x="4392" y="3421"/>
                <a:ext cx="1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8"/>
                  </a:cxn>
                </a:cxnLst>
                <a:rect l="0" t="0" r="r" b="b"/>
                <a:pathLst>
                  <a:path w="8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46" name="Freeform 186"/>
              <p:cNvSpPr>
                <a:spLocks noChangeAspect="1"/>
              </p:cNvSpPr>
              <p:nvPr/>
            </p:nvSpPr>
            <p:spPr bwMode="auto">
              <a:xfrm>
                <a:off x="4392" y="3414"/>
                <a:ext cx="56" cy="33"/>
              </a:xfrm>
              <a:custGeom>
                <a:avLst/>
                <a:gdLst/>
                <a:ahLst/>
                <a:cxnLst>
                  <a:cxn ang="0">
                    <a:pos x="37" y="22"/>
                  </a:cxn>
                  <a:cxn ang="0">
                    <a:pos x="37" y="7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37" y="22"/>
                  </a:cxn>
                </a:cxnLst>
                <a:rect l="0" t="0" r="r" b="b"/>
                <a:pathLst>
                  <a:path w="37" h="22">
                    <a:moveTo>
                      <a:pt x="37" y="22"/>
                    </a:moveTo>
                    <a:lnTo>
                      <a:pt x="37" y="7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37" y="22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47" name="Freeform 187"/>
              <p:cNvSpPr>
                <a:spLocks noChangeAspect="1"/>
              </p:cNvSpPr>
              <p:nvPr/>
            </p:nvSpPr>
            <p:spPr bwMode="auto">
              <a:xfrm>
                <a:off x="4429" y="3429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48" name="Rectangle 188"/>
              <p:cNvSpPr>
                <a:spLocks noChangeAspect="1" noChangeArrowheads="1"/>
              </p:cNvSpPr>
              <p:nvPr/>
            </p:nvSpPr>
            <p:spPr bwMode="auto">
              <a:xfrm>
                <a:off x="4429" y="3421"/>
                <a:ext cx="45" cy="23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49" name="Freeform 189"/>
              <p:cNvSpPr>
                <a:spLocks noChangeAspect="1"/>
              </p:cNvSpPr>
              <p:nvPr/>
            </p:nvSpPr>
            <p:spPr bwMode="auto">
              <a:xfrm>
                <a:off x="4459" y="3429"/>
                <a:ext cx="11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7" y="0"/>
                  </a:cxn>
                  <a:cxn ang="0">
                    <a:pos x="0" y="7"/>
                  </a:cxn>
                </a:cxnLst>
                <a:rect l="0" t="0" r="r" b="b"/>
                <a:pathLst>
                  <a:path w="7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50" name="Rectangle 190"/>
              <p:cNvSpPr>
                <a:spLocks noChangeAspect="1" noChangeArrowheads="1"/>
              </p:cNvSpPr>
              <p:nvPr/>
            </p:nvSpPr>
            <p:spPr bwMode="auto">
              <a:xfrm>
                <a:off x="4459" y="3421"/>
                <a:ext cx="56" cy="23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51" name="Freeform 191"/>
              <p:cNvSpPr>
                <a:spLocks noChangeAspect="1"/>
              </p:cNvSpPr>
              <p:nvPr/>
            </p:nvSpPr>
            <p:spPr bwMode="auto">
              <a:xfrm>
                <a:off x="4496" y="3421"/>
                <a:ext cx="44" cy="33"/>
              </a:xfrm>
              <a:custGeom>
                <a:avLst/>
                <a:gdLst/>
                <a:ahLst/>
                <a:cxnLst>
                  <a:cxn ang="0">
                    <a:pos x="29" y="22"/>
                  </a:cxn>
                  <a:cxn ang="0">
                    <a:pos x="29" y="8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29" y="22"/>
                  </a:cxn>
                </a:cxnLst>
                <a:rect l="0" t="0" r="r" b="b"/>
                <a:pathLst>
                  <a:path w="29" h="22">
                    <a:moveTo>
                      <a:pt x="29" y="22"/>
                    </a:moveTo>
                    <a:lnTo>
                      <a:pt x="29" y="8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29" y="22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52" name="Freeform 192"/>
              <p:cNvSpPr>
                <a:spLocks noChangeAspect="1"/>
              </p:cNvSpPr>
              <p:nvPr/>
            </p:nvSpPr>
            <p:spPr bwMode="auto">
              <a:xfrm>
                <a:off x="4525" y="3436"/>
                <a:ext cx="11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7" y="0"/>
                  </a:cxn>
                  <a:cxn ang="0">
                    <a:pos x="0" y="7"/>
                  </a:cxn>
                </a:cxnLst>
                <a:rect l="0" t="0" r="r" b="b"/>
                <a:pathLst>
                  <a:path w="7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53" name="Rectangle 193"/>
              <p:cNvSpPr>
                <a:spLocks noChangeAspect="1" noChangeArrowheads="1"/>
              </p:cNvSpPr>
              <p:nvPr/>
            </p:nvSpPr>
            <p:spPr bwMode="auto">
              <a:xfrm>
                <a:off x="4525" y="3429"/>
                <a:ext cx="56" cy="21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9154" name="Line 194"/>
            <p:cNvSpPr>
              <a:spLocks noChangeShapeType="1"/>
            </p:cNvSpPr>
            <p:nvPr/>
          </p:nvSpPr>
          <p:spPr bwMode="auto">
            <a:xfrm>
              <a:off x="2235" y="2566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9155" name="Line 195"/>
            <p:cNvSpPr>
              <a:spLocks noChangeShapeType="1"/>
            </p:cNvSpPr>
            <p:nvPr/>
          </p:nvSpPr>
          <p:spPr bwMode="auto">
            <a:xfrm>
              <a:off x="2743" y="2566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9156" name="Line 196"/>
            <p:cNvSpPr>
              <a:spLocks noChangeShapeType="1"/>
            </p:cNvSpPr>
            <p:nvPr/>
          </p:nvSpPr>
          <p:spPr bwMode="auto">
            <a:xfrm>
              <a:off x="3252" y="2566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9157" name="Line 197"/>
            <p:cNvSpPr>
              <a:spLocks noChangeShapeType="1"/>
            </p:cNvSpPr>
            <p:nvPr/>
          </p:nvSpPr>
          <p:spPr bwMode="auto">
            <a:xfrm>
              <a:off x="3760" y="2566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9158" name="Line 198"/>
            <p:cNvSpPr>
              <a:spLocks noChangeShapeType="1"/>
            </p:cNvSpPr>
            <p:nvPr/>
          </p:nvSpPr>
          <p:spPr bwMode="auto">
            <a:xfrm>
              <a:off x="4261" y="2566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9159" name="Line 199"/>
            <p:cNvSpPr>
              <a:spLocks noChangeShapeType="1"/>
            </p:cNvSpPr>
            <p:nvPr/>
          </p:nvSpPr>
          <p:spPr bwMode="auto">
            <a:xfrm>
              <a:off x="4770" y="2566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9160" name="Line 200"/>
            <p:cNvSpPr>
              <a:spLocks noChangeShapeType="1"/>
            </p:cNvSpPr>
            <p:nvPr/>
          </p:nvSpPr>
          <p:spPr bwMode="auto">
            <a:xfrm>
              <a:off x="5278" y="2566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9161" name="Line 201"/>
            <p:cNvSpPr>
              <a:spLocks noChangeShapeType="1"/>
            </p:cNvSpPr>
            <p:nvPr/>
          </p:nvSpPr>
          <p:spPr bwMode="auto">
            <a:xfrm>
              <a:off x="2073" y="2566"/>
              <a:ext cx="348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9162" name="Text Box 202"/>
          <p:cNvSpPr txBox="1">
            <a:spLocks noChangeArrowheads="1"/>
          </p:cNvSpPr>
          <p:nvPr/>
        </p:nvSpPr>
        <p:spPr bwMode="auto">
          <a:xfrm>
            <a:off x="5562600" y="4921250"/>
            <a:ext cx="869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chemeClr val="accent2"/>
                </a:solidFill>
                <a:latin typeface="Symbol" pitchFamily="18" charset="2"/>
              </a:rPr>
              <a:t>137</a:t>
            </a:r>
            <a:endParaRPr lang="en-US" sz="3600" b="1">
              <a:solidFill>
                <a:schemeClr val="accent2"/>
              </a:solidFill>
            </a:endParaRPr>
          </a:p>
        </p:txBody>
      </p:sp>
      <p:sp>
        <p:nvSpPr>
          <p:cNvPr id="169163" name="Text Box 203"/>
          <p:cNvSpPr txBox="1">
            <a:spLocks noChangeAspect="1" noChangeArrowheads="1"/>
          </p:cNvSpPr>
          <p:nvPr/>
        </p:nvSpPr>
        <p:spPr bwMode="auto">
          <a:xfrm>
            <a:off x="6294438" y="4865688"/>
            <a:ext cx="7937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chemeClr val="accent2"/>
                </a:solidFill>
                <a:latin typeface="Symbol" pitchFamily="18" charset="2"/>
              </a:rPr>
              <a:t>138</a:t>
            </a:r>
            <a:endParaRPr lang="en-US" sz="3200" b="1">
              <a:solidFill>
                <a:schemeClr val="accent2"/>
              </a:solidFill>
            </a:endParaRPr>
          </a:p>
        </p:txBody>
      </p:sp>
      <p:sp>
        <p:nvSpPr>
          <p:cNvPr id="169164" name="Text Box 204"/>
          <p:cNvSpPr txBox="1">
            <a:spLocks noChangeAspect="1" noChangeArrowheads="1"/>
          </p:cNvSpPr>
          <p:nvPr/>
        </p:nvSpPr>
        <p:spPr bwMode="auto">
          <a:xfrm>
            <a:off x="7108825" y="4865688"/>
            <a:ext cx="7937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chemeClr val="accent2"/>
                </a:solidFill>
                <a:latin typeface="Symbol" pitchFamily="18" charset="2"/>
              </a:rPr>
              <a:t>139</a:t>
            </a:r>
            <a:endParaRPr lang="en-US" sz="3200" b="1">
              <a:solidFill>
                <a:schemeClr val="hlink"/>
              </a:solidFill>
            </a:endParaRPr>
          </a:p>
        </p:txBody>
      </p:sp>
      <p:sp>
        <p:nvSpPr>
          <p:cNvPr id="169165" name="Text Box 205"/>
          <p:cNvSpPr txBox="1">
            <a:spLocks noChangeAspect="1" noChangeArrowheads="1"/>
          </p:cNvSpPr>
          <p:nvPr/>
        </p:nvSpPr>
        <p:spPr bwMode="auto">
          <a:xfrm>
            <a:off x="7935913" y="4879975"/>
            <a:ext cx="7937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chemeClr val="accent2"/>
                </a:solidFill>
                <a:latin typeface="Symbol" pitchFamily="18" charset="2"/>
              </a:rPr>
              <a:t>140</a:t>
            </a:r>
            <a:endParaRPr lang="en-US" sz="3200" b="1">
              <a:solidFill>
                <a:schemeClr val="hlink"/>
              </a:solidFill>
            </a:endParaRPr>
          </a:p>
        </p:txBody>
      </p:sp>
      <p:sp>
        <p:nvSpPr>
          <p:cNvPr id="169166" name="Text Box 206"/>
          <p:cNvSpPr txBox="1">
            <a:spLocks noChangeAspect="1" noChangeArrowheads="1"/>
          </p:cNvSpPr>
          <p:nvPr/>
        </p:nvSpPr>
        <p:spPr bwMode="auto">
          <a:xfrm>
            <a:off x="4684713" y="4864100"/>
            <a:ext cx="7937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chemeClr val="accent2"/>
                </a:solidFill>
                <a:latin typeface="Symbol" pitchFamily="18" charset="2"/>
              </a:rPr>
              <a:t>136</a:t>
            </a:r>
            <a:endParaRPr lang="en-US" sz="3200" b="1">
              <a:solidFill>
                <a:schemeClr val="hlink"/>
              </a:solidFill>
            </a:endParaRPr>
          </a:p>
        </p:txBody>
      </p:sp>
      <p:sp>
        <p:nvSpPr>
          <p:cNvPr id="169167" name="Text Box 207"/>
          <p:cNvSpPr txBox="1">
            <a:spLocks noChangeAspect="1" noChangeArrowheads="1"/>
          </p:cNvSpPr>
          <p:nvPr/>
        </p:nvSpPr>
        <p:spPr bwMode="auto">
          <a:xfrm>
            <a:off x="3833813" y="4879975"/>
            <a:ext cx="7937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chemeClr val="accent2"/>
                </a:solidFill>
                <a:latin typeface="Symbol" pitchFamily="18" charset="2"/>
              </a:rPr>
              <a:t>135</a:t>
            </a:r>
            <a:endParaRPr lang="en-US" sz="3200" b="1">
              <a:solidFill>
                <a:schemeClr val="hlink"/>
              </a:solidFill>
            </a:endParaRPr>
          </a:p>
        </p:txBody>
      </p:sp>
      <p:sp>
        <p:nvSpPr>
          <p:cNvPr id="169168" name="Text Box 208"/>
          <p:cNvSpPr txBox="1">
            <a:spLocks noChangeAspect="1" noChangeArrowheads="1"/>
          </p:cNvSpPr>
          <p:nvPr/>
        </p:nvSpPr>
        <p:spPr bwMode="auto">
          <a:xfrm>
            <a:off x="2995613" y="4879975"/>
            <a:ext cx="7937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chemeClr val="accent2"/>
                </a:solidFill>
                <a:latin typeface="Symbol" pitchFamily="18" charset="2"/>
              </a:rPr>
              <a:t>134</a:t>
            </a:r>
            <a:endParaRPr lang="en-US" sz="3200" b="1">
              <a:solidFill>
                <a:schemeClr val="hlink"/>
              </a:solidFill>
            </a:endParaRPr>
          </a:p>
        </p:txBody>
      </p:sp>
      <p:sp>
        <p:nvSpPr>
          <p:cNvPr id="169170" name="Rectangle 210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  <a:noFill/>
          <a:ln/>
        </p:spPr>
        <p:txBody>
          <a:bodyPr/>
          <a:lstStyle/>
          <a:p>
            <a:r>
              <a:rPr lang="en-US"/>
              <a:t>Sampling Variability</a:t>
            </a:r>
          </a:p>
        </p:txBody>
      </p:sp>
      <p:sp>
        <p:nvSpPr>
          <p:cNvPr id="169172" name="Text Box 212"/>
          <p:cNvSpPr txBox="1">
            <a:spLocks noChangeArrowheads="1"/>
          </p:cNvSpPr>
          <p:nvPr/>
        </p:nvSpPr>
        <p:spPr bwMode="auto">
          <a:xfrm>
            <a:off x="76200" y="2667000"/>
            <a:ext cx="2403475" cy="466725"/>
          </a:xfrm>
          <a:prstGeom prst="rect">
            <a:avLst/>
          </a:prstGeom>
          <a:solidFill>
            <a:srgbClr val="FFFF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Assume H</a:t>
            </a:r>
            <a:r>
              <a:rPr lang="en-US" baseline="-25000"/>
              <a:t>0</a:t>
            </a:r>
            <a:r>
              <a:rPr lang="en-US"/>
              <a:t> is true</a:t>
            </a:r>
          </a:p>
        </p:txBody>
      </p:sp>
      <p:sp>
        <p:nvSpPr>
          <p:cNvPr id="169174" name="Line 214"/>
          <p:cNvSpPr>
            <a:spLocks noChangeShapeType="1"/>
          </p:cNvSpPr>
          <p:nvPr/>
        </p:nvSpPr>
        <p:spPr bwMode="auto">
          <a:xfrm flipH="1">
            <a:off x="2743200" y="2362200"/>
            <a:ext cx="609600" cy="914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69179" name="Group 219"/>
          <p:cNvGrpSpPr>
            <a:grpSpLocks/>
          </p:cNvGrpSpPr>
          <p:nvPr/>
        </p:nvGrpSpPr>
        <p:grpSpPr bwMode="auto">
          <a:xfrm>
            <a:off x="774700" y="1143000"/>
            <a:ext cx="3263900" cy="1363663"/>
            <a:chOff x="488" y="720"/>
            <a:chExt cx="2056" cy="859"/>
          </a:xfrm>
        </p:grpSpPr>
        <p:graphicFrame>
          <p:nvGraphicFramePr>
            <p:cNvPr id="168971" name="Object 11"/>
            <p:cNvGraphicFramePr>
              <a:graphicFrameLocks noChangeAspect="1"/>
            </p:cNvGraphicFramePr>
            <p:nvPr/>
          </p:nvGraphicFramePr>
          <p:xfrm>
            <a:off x="488" y="720"/>
            <a:ext cx="2056" cy="8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338" name="Equation" r:id="rId3" imgW="1002960" imgH="419040" progId="Equation.3">
                    <p:embed/>
                  </p:oleObj>
                </mc:Choice>
                <mc:Fallback>
                  <p:oleObj name="Equation" r:id="rId3" imgW="1002960" imgH="419040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" y="720"/>
                          <a:ext cx="2056" cy="8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 useBgFill="1">
          <p:nvSpPr>
            <p:cNvPr id="169173" name="Rectangle 213"/>
            <p:cNvSpPr>
              <a:spLocks noChangeArrowheads="1"/>
            </p:cNvSpPr>
            <p:nvPr/>
          </p:nvSpPr>
          <p:spPr bwMode="auto">
            <a:xfrm>
              <a:off x="1248" y="974"/>
              <a:ext cx="432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 useBgFill="1">
          <p:nvSpPr>
            <p:cNvPr id="169176" name="Rectangle 216"/>
            <p:cNvSpPr>
              <a:spLocks noChangeArrowheads="1"/>
            </p:cNvSpPr>
            <p:nvPr/>
          </p:nvSpPr>
          <p:spPr bwMode="auto">
            <a:xfrm>
              <a:off x="1776" y="857"/>
              <a:ext cx="624" cy="63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9178" name="Group 218"/>
          <p:cNvGrpSpPr>
            <a:grpSpLocks/>
          </p:cNvGrpSpPr>
          <p:nvPr/>
        </p:nvGrpSpPr>
        <p:grpSpPr bwMode="auto">
          <a:xfrm>
            <a:off x="2743200" y="1198563"/>
            <a:ext cx="1155700" cy="1239837"/>
            <a:chOff x="2640" y="789"/>
            <a:chExt cx="728" cy="781"/>
          </a:xfrm>
        </p:grpSpPr>
        <p:sp>
          <p:nvSpPr>
            <p:cNvPr id="169177" name="Rectangle 217"/>
            <p:cNvSpPr>
              <a:spLocks noChangeArrowheads="1"/>
            </p:cNvSpPr>
            <p:nvPr/>
          </p:nvSpPr>
          <p:spPr bwMode="auto">
            <a:xfrm>
              <a:off x="2688" y="864"/>
              <a:ext cx="624" cy="638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69175" name="Object 215"/>
            <p:cNvGraphicFramePr>
              <a:graphicFrameLocks noChangeAspect="1"/>
            </p:cNvGraphicFramePr>
            <p:nvPr/>
          </p:nvGraphicFramePr>
          <p:xfrm>
            <a:off x="2640" y="789"/>
            <a:ext cx="728" cy="7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339" name="Equation" r:id="rId5" imgW="355320" imgH="380880" progId="Equation.3">
                    <p:embed/>
                  </p:oleObj>
                </mc:Choice>
                <mc:Fallback>
                  <p:oleObj name="Equation" r:id="rId5" imgW="355320" imgH="380880" progId="Equation.3">
                    <p:embed/>
                    <p:pic>
                      <p:nvPicPr>
                        <p:cNvPr id="0" name="Picture 2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789"/>
                          <a:ext cx="728" cy="7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9180" name="Text Box 220"/>
          <p:cNvSpPr txBox="1">
            <a:spLocks noChangeArrowheads="1"/>
          </p:cNvSpPr>
          <p:nvPr/>
        </p:nvSpPr>
        <p:spPr bwMode="auto">
          <a:xfrm>
            <a:off x="1981200" y="1554163"/>
            <a:ext cx="609600" cy="487362"/>
          </a:xfrm>
          <a:prstGeom prst="rect">
            <a:avLst/>
          </a:prstGeom>
          <a:solidFill>
            <a:srgbClr val="FFFF00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3200"/>
              <a:t>137</a:t>
            </a:r>
          </a:p>
        </p:txBody>
      </p:sp>
      <p:sp>
        <p:nvSpPr>
          <p:cNvPr id="169181" name="Text Box 221"/>
          <p:cNvSpPr txBox="1">
            <a:spLocks noChangeArrowheads="1"/>
          </p:cNvSpPr>
          <p:nvPr/>
        </p:nvSpPr>
        <p:spPr bwMode="auto">
          <a:xfrm>
            <a:off x="76200" y="3267075"/>
            <a:ext cx="4624388" cy="466725"/>
          </a:xfrm>
          <a:prstGeom prst="rect">
            <a:avLst/>
          </a:prstGeom>
          <a:solidFill>
            <a:srgbClr val="FF00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/>
              <a:t>SE – measure of sampling variability</a:t>
            </a:r>
          </a:p>
        </p:txBody>
      </p:sp>
      <p:sp>
        <p:nvSpPr>
          <p:cNvPr id="169182" name="Line 222"/>
          <p:cNvSpPr>
            <a:spLocks noChangeShapeType="1"/>
          </p:cNvSpPr>
          <p:nvPr/>
        </p:nvSpPr>
        <p:spPr bwMode="auto">
          <a:xfrm flipH="1">
            <a:off x="1219200" y="2057400"/>
            <a:ext cx="106680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22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1461464"/>
              </p:ext>
            </p:extLst>
          </p:nvPr>
        </p:nvGraphicFramePr>
        <p:xfrm>
          <a:off x="5791200" y="5486400"/>
          <a:ext cx="414337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340" name="Equation" r:id="rId7" imgW="126720" imgH="152280" progId="Equation.3">
                  <p:embed/>
                </p:oleObj>
              </mc:Choice>
              <mc:Fallback>
                <p:oleObj name="Equation" r:id="rId7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5486400"/>
                        <a:ext cx="414337" cy="49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9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9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9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9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9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9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9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69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9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69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69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69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69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6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6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689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896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B9B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689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B9B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6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4" grpId="0" animBg="1"/>
      <p:bldP spid="168965" grpId="0"/>
      <p:bldP spid="168966" grpId="0" animBg="1"/>
      <p:bldP spid="168967" grpId="0"/>
      <p:bldP spid="168968" grpId="0" animBg="1"/>
      <p:bldP spid="168969" grpId="0"/>
      <p:bldP spid="169162" grpId="0"/>
      <p:bldP spid="169163" grpId="0"/>
      <p:bldP spid="169164" grpId="0"/>
      <p:bldP spid="169165" grpId="0"/>
      <p:bldP spid="169166" grpId="0"/>
      <p:bldP spid="169167" grpId="0"/>
      <p:bldP spid="169168" grpId="0"/>
      <p:bldP spid="169172" grpId="0" animBg="1"/>
      <p:bldP spid="169174" grpId="0" animBg="1"/>
      <p:bldP spid="169180" grpId="0" animBg="1"/>
      <p:bldP spid="169181" grpId="0" animBg="1"/>
      <p:bldP spid="16918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55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553200"/>
            <a:ext cx="990600" cy="152400"/>
          </a:xfrm>
        </p:spPr>
        <p:txBody>
          <a:bodyPr/>
          <a:lstStyle/>
          <a:p>
            <a:r>
              <a:rPr lang="en-US"/>
              <a:t>Slide #</a:t>
            </a:r>
            <a:fld id="{18D1236F-BDC8-4E11-B94A-7AA8B4514A72}" type="slidenum">
              <a:rPr lang="en-US"/>
              <a:pPr/>
              <a:t>5</a:t>
            </a:fld>
            <a:endParaRPr lang="en-US"/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/>
              <a:t>Objectivity – p-value</a:t>
            </a:r>
          </a:p>
        </p:txBody>
      </p:sp>
      <p:sp>
        <p:nvSpPr>
          <p:cNvPr id="1720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368351" cy="4697059"/>
          </a:xfrm>
        </p:spPr>
        <p:txBody>
          <a:bodyPr/>
          <a:lstStyle/>
          <a:p>
            <a:r>
              <a:rPr lang="en-US" b="1" dirty="0"/>
              <a:t>PR(observed statistic or value </a:t>
            </a:r>
            <a:r>
              <a:rPr lang="en-US" b="1" i="1" dirty="0"/>
              <a:t>more extreme </a:t>
            </a:r>
            <a:r>
              <a:rPr lang="en-US" b="1" dirty="0"/>
              <a:t>assuming H</a:t>
            </a:r>
            <a:r>
              <a:rPr lang="en-US" b="1" baseline="-25000" dirty="0"/>
              <a:t>0</a:t>
            </a:r>
            <a:r>
              <a:rPr lang="en-US" b="1" dirty="0"/>
              <a:t> is true)</a:t>
            </a:r>
          </a:p>
          <a:p>
            <a:endParaRPr lang="en-US" b="1" dirty="0" smtClean="0"/>
          </a:p>
          <a:p>
            <a:pPr lvl="1"/>
            <a:r>
              <a:rPr lang="en-US" dirty="0" smtClean="0"/>
              <a:t>shade </a:t>
            </a:r>
            <a:r>
              <a:rPr lang="en-US" dirty="0"/>
              <a:t>to left if </a:t>
            </a:r>
            <a:r>
              <a:rPr lang="en-US" dirty="0" smtClean="0"/>
              <a:t>a “less </a:t>
            </a:r>
            <a:r>
              <a:rPr lang="en-US" dirty="0"/>
              <a:t>than” H</a:t>
            </a:r>
            <a:r>
              <a:rPr lang="en-US" baseline="-25000" dirty="0"/>
              <a:t>A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shade to right if </a:t>
            </a:r>
            <a:r>
              <a:rPr lang="en-US" dirty="0" smtClean="0"/>
              <a:t>a “greater </a:t>
            </a:r>
            <a:r>
              <a:rPr lang="en-US" dirty="0"/>
              <a:t>than” H</a:t>
            </a:r>
            <a:r>
              <a:rPr lang="en-US" baseline="-25000" dirty="0"/>
              <a:t>A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/>
              <a:t>shade into </a:t>
            </a:r>
            <a:r>
              <a:rPr lang="en-US" dirty="0" smtClean="0"/>
              <a:t>both tails </a:t>
            </a:r>
            <a:r>
              <a:rPr lang="en-US" dirty="0"/>
              <a:t>if </a:t>
            </a:r>
            <a:r>
              <a:rPr lang="en-US" dirty="0" smtClean="0"/>
              <a:t>a “not </a:t>
            </a:r>
            <a:r>
              <a:rPr lang="en-US" dirty="0"/>
              <a:t>equals” H</a:t>
            </a:r>
            <a:r>
              <a:rPr lang="en-US" baseline="-25000" dirty="0"/>
              <a:t>A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172040" name="Group 8"/>
          <p:cNvGrpSpPr>
            <a:grpSpLocks/>
          </p:cNvGrpSpPr>
          <p:nvPr/>
        </p:nvGrpSpPr>
        <p:grpSpPr bwMode="auto">
          <a:xfrm>
            <a:off x="7696200" y="2819400"/>
            <a:ext cx="1066800" cy="533400"/>
            <a:chOff x="1261" y="1638"/>
            <a:chExt cx="3320" cy="1816"/>
          </a:xfrm>
        </p:grpSpPr>
        <p:sp>
          <p:nvSpPr>
            <p:cNvPr id="172041" name="Freeform 9"/>
            <p:cNvSpPr>
              <a:spLocks noChangeAspect="1"/>
            </p:cNvSpPr>
            <p:nvPr/>
          </p:nvSpPr>
          <p:spPr bwMode="auto">
            <a:xfrm>
              <a:off x="1261" y="3414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7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7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42" name="Freeform 10"/>
            <p:cNvSpPr>
              <a:spLocks noChangeAspect="1"/>
            </p:cNvSpPr>
            <p:nvPr/>
          </p:nvSpPr>
          <p:spPr bwMode="auto">
            <a:xfrm>
              <a:off x="1298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43" name="Freeform 11"/>
            <p:cNvSpPr>
              <a:spLocks noChangeAspect="1"/>
            </p:cNvSpPr>
            <p:nvPr/>
          </p:nvSpPr>
          <p:spPr bwMode="auto">
            <a:xfrm>
              <a:off x="1298" y="3414"/>
              <a:ext cx="54" cy="23"/>
            </a:xfrm>
            <a:custGeom>
              <a:avLst/>
              <a:gdLst/>
              <a:ahLst/>
              <a:cxnLst>
                <a:cxn ang="0">
                  <a:pos x="36" y="15"/>
                </a:cxn>
                <a:cxn ang="0">
                  <a:pos x="29" y="0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6" y="15"/>
                </a:cxn>
              </a:cxnLst>
              <a:rect l="0" t="0" r="r" b="b"/>
              <a:pathLst>
                <a:path w="36" h="15">
                  <a:moveTo>
                    <a:pt x="36" y="15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6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44" name="Freeform 12"/>
            <p:cNvSpPr>
              <a:spLocks noChangeAspect="1"/>
            </p:cNvSpPr>
            <p:nvPr/>
          </p:nvSpPr>
          <p:spPr bwMode="auto">
            <a:xfrm>
              <a:off x="1334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45" name="Freeform 13"/>
            <p:cNvSpPr>
              <a:spLocks noChangeAspect="1"/>
            </p:cNvSpPr>
            <p:nvPr/>
          </p:nvSpPr>
          <p:spPr bwMode="auto">
            <a:xfrm>
              <a:off x="1327" y="3407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7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7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46" name="Freeform 14"/>
            <p:cNvSpPr>
              <a:spLocks noChangeAspect="1"/>
            </p:cNvSpPr>
            <p:nvPr/>
          </p:nvSpPr>
          <p:spPr bwMode="auto">
            <a:xfrm>
              <a:off x="1364" y="3414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47" name="Freeform 15"/>
            <p:cNvSpPr>
              <a:spLocks noChangeAspect="1"/>
            </p:cNvSpPr>
            <p:nvPr/>
          </p:nvSpPr>
          <p:spPr bwMode="auto">
            <a:xfrm>
              <a:off x="1364" y="3399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29" y="0"/>
                </a:cxn>
                <a:cxn ang="0">
                  <a:pos x="0" y="8"/>
                </a:cxn>
                <a:cxn ang="0">
                  <a:pos x="0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29" y="0"/>
                  </a:lnTo>
                  <a:lnTo>
                    <a:pt x="0" y="8"/>
                  </a:lnTo>
                  <a:lnTo>
                    <a:pt x="0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48" name="Freeform 16"/>
            <p:cNvSpPr>
              <a:spLocks noChangeAspect="1"/>
            </p:cNvSpPr>
            <p:nvPr/>
          </p:nvSpPr>
          <p:spPr bwMode="auto">
            <a:xfrm>
              <a:off x="1401" y="3407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49" name="Freeform 17"/>
            <p:cNvSpPr>
              <a:spLocks noChangeAspect="1"/>
            </p:cNvSpPr>
            <p:nvPr/>
          </p:nvSpPr>
          <p:spPr bwMode="auto">
            <a:xfrm>
              <a:off x="1393" y="3392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8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50" name="Freeform 18"/>
            <p:cNvSpPr>
              <a:spLocks noChangeAspect="1"/>
            </p:cNvSpPr>
            <p:nvPr/>
          </p:nvSpPr>
          <p:spPr bwMode="auto">
            <a:xfrm>
              <a:off x="1430" y="3399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51" name="Freeform 19"/>
            <p:cNvSpPr>
              <a:spLocks noChangeAspect="1"/>
            </p:cNvSpPr>
            <p:nvPr/>
          </p:nvSpPr>
          <p:spPr bwMode="auto">
            <a:xfrm>
              <a:off x="1430" y="3385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0" y="0"/>
                </a:cxn>
                <a:cxn ang="0">
                  <a:pos x="0" y="7"/>
                </a:cxn>
                <a:cxn ang="0">
                  <a:pos x="0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0" y="0"/>
                  </a:lnTo>
                  <a:lnTo>
                    <a:pt x="0" y="7"/>
                  </a:lnTo>
                  <a:lnTo>
                    <a:pt x="0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52" name="Freeform 20"/>
            <p:cNvSpPr>
              <a:spLocks noChangeAspect="1"/>
            </p:cNvSpPr>
            <p:nvPr/>
          </p:nvSpPr>
          <p:spPr bwMode="auto">
            <a:xfrm>
              <a:off x="1467" y="339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53" name="Freeform 21"/>
            <p:cNvSpPr>
              <a:spLocks noChangeAspect="1"/>
            </p:cNvSpPr>
            <p:nvPr/>
          </p:nvSpPr>
          <p:spPr bwMode="auto">
            <a:xfrm>
              <a:off x="1460" y="3377"/>
              <a:ext cx="54" cy="33"/>
            </a:xfrm>
            <a:custGeom>
              <a:avLst/>
              <a:gdLst/>
              <a:ahLst/>
              <a:cxnLst>
                <a:cxn ang="0">
                  <a:pos x="36" y="15"/>
                </a:cxn>
                <a:cxn ang="0">
                  <a:pos x="36" y="0"/>
                </a:cxn>
                <a:cxn ang="0">
                  <a:pos x="0" y="8"/>
                </a:cxn>
                <a:cxn ang="0">
                  <a:pos x="7" y="22"/>
                </a:cxn>
                <a:cxn ang="0">
                  <a:pos x="36" y="15"/>
                </a:cxn>
              </a:cxnLst>
              <a:rect l="0" t="0" r="r" b="b"/>
              <a:pathLst>
                <a:path w="36" h="22">
                  <a:moveTo>
                    <a:pt x="36" y="15"/>
                  </a:moveTo>
                  <a:lnTo>
                    <a:pt x="36" y="0"/>
                  </a:lnTo>
                  <a:lnTo>
                    <a:pt x="0" y="8"/>
                  </a:lnTo>
                  <a:lnTo>
                    <a:pt x="7" y="22"/>
                  </a:lnTo>
                  <a:lnTo>
                    <a:pt x="36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54" name="Freeform 22"/>
            <p:cNvSpPr>
              <a:spLocks noChangeAspect="1"/>
            </p:cNvSpPr>
            <p:nvPr/>
          </p:nvSpPr>
          <p:spPr bwMode="auto">
            <a:xfrm>
              <a:off x="1496" y="3385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55" name="Freeform 23"/>
            <p:cNvSpPr>
              <a:spLocks noChangeAspect="1"/>
            </p:cNvSpPr>
            <p:nvPr/>
          </p:nvSpPr>
          <p:spPr bwMode="auto">
            <a:xfrm>
              <a:off x="1496" y="3370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0" y="0"/>
                </a:cxn>
                <a:cxn ang="0">
                  <a:pos x="0" y="7"/>
                </a:cxn>
                <a:cxn ang="0">
                  <a:pos x="0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0" y="0"/>
                  </a:lnTo>
                  <a:lnTo>
                    <a:pt x="0" y="7"/>
                  </a:lnTo>
                  <a:lnTo>
                    <a:pt x="0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56" name="Freeform 24"/>
            <p:cNvSpPr>
              <a:spLocks noChangeAspect="1"/>
            </p:cNvSpPr>
            <p:nvPr/>
          </p:nvSpPr>
          <p:spPr bwMode="auto">
            <a:xfrm>
              <a:off x="1533" y="3370"/>
              <a:ext cx="2" cy="23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0" y="0"/>
                </a:cxn>
                <a:cxn ang="0">
                  <a:pos x="0" y="15"/>
                </a:cxn>
              </a:cxnLst>
              <a:rect l="0" t="0" r="r" b="b"/>
              <a:pathLst>
                <a:path h="15">
                  <a:moveTo>
                    <a:pt x="0" y="15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0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57" name="Freeform 25"/>
            <p:cNvSpPr>
              <a:spLocks noChangeAspect="1"/>
            </p:cNvSpPr>
            <p:nvPr/>
          </p:nvSpPr>
          <p:spPr bwMode="auto">
            <a:xfrm>
              <a:off x="1526" y="3355"/>
              <a:ext cx="56" cy="45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37" y="15"/>
                </a:cxn>
              </a:cxnLst>
              <a:rect l="0" t="0" r="r" b="b"/>
              <a:pathLst>
                <a:path w="37" h="30">
                  <a:moveTo>
                    <a:pt x="37" y="15"/>
                  </a:moveTo>
                  <a:lnTo>
                    <a:pt x="37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58" name="Freeform 26"/>
            <p:cNvSpPr>
              <a:spLocks noChangeAspect="1"/>
            </p:cNvSpPr>
            <p:nvPr/>
          </p:nvSpPr>
          <p:spPr bwMode="auto">
            <a:xfrm>
              <a:off x="1563" y="3362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59" name="Freeform 27"/>
            <p:cNvSpPr>
              <a:spLocks noChangeAspect="1"/>
            </p:cNvSpPr>
            <p:nvPr/>
          </p:nvSpPr>
          <p:spPr bwMode="auto">
            <a:xfrm>
              <a:off x="1563" y="3340"/>
              <a:ext cx="56" cy="45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29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37" y="15"/>
                </a:cxn>
              </a:cxnLst>
              <a:rect l="0" t="0" r="r" b="b"/>
              <a:pathLst>
                <a:path w="37" h="30">
                  <a:moveTo>
                    <a:pt x="37" y="15"/>
                  </a:moveTo>
                  <a:lnTo>
                    <a:pt x="29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60" name="Freeform 28"/>
            <p:cNvSpPr>
              <a:spLocks noChangeAspect="1"/>
            </p:cNvSpPr>
            <p:nvPr/>
          </p:nvSpPr>
          <p:spPr bwMode="auto">
            <a:xfrm>
              <a:off x="1592" y="3326"/>
              <a:ext cx="66" cy="4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37" y="0"/>
                </a:cxn>
                <a:cxn ang="0">
                  <a:pos x="0" y="14"/>
                </a:cxn>
                <a:cxn ang="0">
                  <a:pos x="8" y="29"/>
                </a:cxn>
                <a:cxn ang="0">
                  <a:pos x="44" y="14"/>
                </a:cxn>
              </a:cxnLst>
              <a:rect l="0" t="0" r="r" b="b"/>
              <a:pathLst>
                <a:path w="44" h="29">
                  <a:moveTo>
                    <a:pt x="44" y="14"/>
                  </a:moveTo>
                  <a:lnTo>
                    <a:pt x="37" y="0"/>
                  </a:lnTo>
                  <a:lnTo>
                    <a:pt x="0" y="14"/>
                  </a:lnTo>
                  <a:lnTo>
                    <a:pt x="8" y="29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61" name="Freeform 29"/>
            <p:cNvSpPr>
              <a:spLocks noChangeAspect="1"/>
            </p:cNvSpPr>
            <p:nvPr/>
          </p:nvSpPr>
          <p:spPr bwMode="auto">
            <a:xfrm>
              <a:off x="1636" y="3333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62" name="Freeform 30"/>
            <p:cNvSpPr>
              <a:spLocks noChangeAspect="1"/>
            </p:cNvSpPr>
            <p:nvPr/>
          </p:nvSpPr>
          <p:spPr bwMode="auto">
            <a:xfrm>
              <a:off x="1629" y="3311"/>
              <a:ext cx="56" cy="44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30" y="0"/>
                </a:cxn>
                <a:cxn ang="0">
                  <a:pos x="0" y="15"/>
                </a:cxn>
                <a:cxn ang="0">
                  <a:pos x="7" y="29"/>
                </a:cxn>
                <a:cxn ang="0">
                  <a:pos x="37" y="7"/>
                </a:cxn>
              </a:cxnLst>
              <a:rect l="0" t="0" r="r" b="b"/>
              <a:pathLst>
                <a:path w="37" h="29">
                  <a:moveTo>
                    <a:pt x="37" y="7"/>
                  </a:moveTo>
                  <a:lnTo>
                    <a:pt x="30" y="0"/>
                  </a:lnTo>
                  <a:lnTo>
                    <a:pt x="0" y="15"/>
                  </a:lnTo>
                  <a:lnTo>
                    <a:pt x="7" y="29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63" name="Freeform 31"/>
            <p:cNvSpPr>
              <a:spLocks noChangeAspect="1"/>
            </p:cNvSpPr>
            <p:nvPr/>
          </p:nvSpPr>
          <p:spPr bwMode="auto">
            <a:xfrm>
              <a:off x="1666" y="3311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64" name="Freeform 32"/>
            <p:cNvSpPr>
              <a:spLocks noChangeAspect="1"/>
            </p:cNvSpPr>
            <p:nvPr/>
          </p:nvSpPr>
          <p:spPr bwMode="auto">
            <a:xfrm>
              <a:off x="1659" y="3289"/>
              <a:ext cx="66" cy="4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36" y="0"/>
                </a:cxn>
                <a:cxn ang="0">
                  <a:pos x="0" y="22"/>
                </a:cxn>
                <a:cxn ang="0">
                  <a:pos x="7" y="29"/>
                </a:cxn>
                <a:cxn ang="0">
                  <a:pos x="44" y="14"/>
                </a:cxn>
              </a:cxnLst>
              <a:rect l="0" t="0" r="r" b="b"/>
              <a:pathLst>
                <a:path w="44" h="29">
                  <a:moveTo>
                    <a:pt x="44" y="14"/>
                  </a:moveTo>
                  <a:lnTo>
                    <a:pt x="36" y="0"/>
                  </a:lnTo>
                  <a:lnTo>
                    <a:pt x="0" y="22"/>
                  </a:lnTo>
                  <a:lnTo>
                    <a:pt x="7" y="29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65" name="Freeform 33"/>
            <p:cNvSpPr>
              <a:spLocks noChangeAspect="1"/>
            </p:cNvSpPr>
            <p:nvPr/>
          </p:nvSpPr>
          <p:spPr bwMode="auto">
            <a:xfrm>
              <a:off x="1703" y="3289"/>
              <a:ext cx="2" cy="21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0" y="14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66" name="Freeform 34"/>
            <p:cNvSpPr>
              <a:spLocks noChangeAspect="1"/>
            </p:cNvSpPr>
            <p:nvPr/>
          </p:nvSpPr>
          <p:spPr bwMode="auto">
            <a:xfrm>
              <a:off x="1695" y="3267"/>
              <a:ext cx="56" cy="54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0" y="0"/>
                </a:cxn>
                <a:cxn ang="0">
                  <a:pos x="0" y="22"/>
                </a:cxn>
                <a:cxn ang="0">
                  <a:pos x="8" y="36"/>
                </a:cxn>
                <a:cxn ang="0">
                  <a:pos x="37" y="14"/>
                </a:cxn>
              </a:cxnLst>
              <a:rect l="0" t="0" r="r" b="b"/>
              <a:pathLst>
                <a:path w="37" h="36">
                  <a:moveTo>
                    <a:pt x="37" y="14"/>
                  </a:moveTo>
                  <a:lnTo>
                    <a:pt x="30" y="0"/>
                  </a:lnTo>
                  <a:lnTo>
                    <a:pt x="0" y="22"/>
                  </a:lnTo>
                  <a:lnTo>
                    <a:pt x="8" y="36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67" name="Freeform 35"/>
            <p:cNvSpPr>
              <a:spLocks noChangeAspect="1"/>
            </p:cNvSpPr>
            <p:nvPr/>
          </p:nvSpPr>
          <p:spPr bwMode="auto">
            <a:xfrm>
              <a:off x="1732" y="3267"/>
              <a:ext cx="2" cy="2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14">
                  <a:moveTo>
                    <a:pt x="0" y="7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68" name="Freeform 36"/>
            <p:cNvSpPr>
              <a:spLocks noChangeAspect="1"/>
            </p:cNvSpPr>
            <p:nvPr/>
          </p:nvSpPr>
          <p:spPr bwMode="auto">
            <a:xfrm>
              <a:off x="1725" y="3237"/>
              <a:ext cx="66" cy="56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30"/>
                </a:cxn>
                <a:cxn ang="0">
                  <a:pos x="7" y="37"/>
                </a:cxn>
                <a:cxn ang="0">
                  <a:pos x="44" y="15"/>
                </a:cxn>
              </a:cxnLst>
              <a:rect l="0" t="0" r="r" b="b"/>
              <a:pathLst>
                <a:path w="44" h="37">
                  <a:moveTo>
                    <a:pt x="44" y="15"/>
                  </a:moveTo>
                  <a:lnTo>
                    <a:pt x="37" y="0"/>
                  </a:lnTo>
                  <a:lnTo>
                    <a:pt x="0" y="30"/>
                  </a:lnTo>
                  <a:lnTo>
                    <a:pt x="7" y="37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69" name="Freeform 37"/>
            <p:cNvSpPr>
              <a:spLocks noChangeAspect="1"/>
            </p:cNvSpPr>
            <p:nvPr/>
          </p:nvSpPr>
          <p:spPr bwMode="auto">
            <a:xfrm>
              <a:off x="1769" y="3244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70" name="Freeform 38"/>
            <p:cNvSpPr>
              <a:spLocks noChangeAspect="1"/>
            </p:cNvSpPr>
            <p:nvPr/>
          </p:nvSpPr>
          <p:spPr bwMode="auto">
            <a:xfrm>
              <a:off x="1762" y="3215"/>
              <a:ext cx="56" cy="56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29" y="0"/>
                </a:cxn>
                <a:cxn ang="0">
                  <a:pos x="0" y="22"/>
                </a:cxn>
                <a:cxn ang="0">
                  <a:pos x="7" y="37"/>
                </a:cxn>
                <a:cxn ang="0">
                  <a:pos x="37" y="7"/>
                </a:cxn>
              </a:cxnLst>
              <a:rect l="0" t="0" r="r" b="b"/>
              <a:pathLst>
                <a:path w="37" h="37">
                  <a:moveTo>
                    <a:pt x="37" y="7"/>
                  </a:moveTo>
                  <a:lnTo>
                    <a:pt x="29" y="0"/>
                  </a:lnTo>
                  <a:lnTo>
                    <a:pt x="0" y="22"/>
                  </a:lnTo>
                  <a:lnTo>
                    <a:pt x="7" y="37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71" name="Freeform 39"/>
            <p:cNvSpPr>
              <a:spLocks noChangeAspect="1"/>
            </p:cNvSpPr>
            <p:nvPr/>
          </p:nvSpPr>
          <p:spPr bwMode="auto">
            <a:xfrm>
              <a:off x="1799" y="3215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72" name="Freeform 40"/>
            <p:cNvSpPr>
              <a:spLocks noChangeAspect="1"/>
            </p:cNvSpPr>
            <p:nvPr/>
          </p:nvSpPr>
          <p:spPr bwMode="auto">
            <a:xfrm>
              <a:off x="1791" y="3178"/>
              <a:ext cx="66" cy="66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37"/>
                </a:cxn>
                <a:cxn ang="0">
                  <a:pos x="8" y="44"/>
                </a:cxn>
                <a:cxn ang="0">
                  <a:pos x="44" y="15"/>
                </a:cxn>
              </a:cxnLst>
              <a:rect l="0" t="0" r="r" b="b"/>
              <a:pathLst>
                <a:path w="44" h="44">
                  <a:moveTo>
                    <a:pt x="44" y="15"/>
                  </a:moveTo>
                  <a:lnTo>
                    <a:pt x="37" y="0"/>
                  </a:lnTo>
                  <a:lnTo>
                    <a:pt x="0" y="37"/>
                  </a:lnTo>
                  <a:lnTo>
                    <a:pt x="8" y="44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73" name="Freeform 41"/>
            <p:cNvSpPr>
              <a:spLocks noChangeAspect="1"/>
            </p:cNvSpPr>
            <p:nvPr/>
          </p:nvSpPr>
          <p:spPr bwMode="auto">
            <a:xfrm>
              <a:off x="1828" y="3149"/>
              <a:ext cx="66" cy="6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0" y="0"/>
                </a:cxn>
                <a:cxn ang="0">
                  <a:pos x="0" y="29"/>
                </a:cxn>
                <a:cxn ang="0">
                  <a:pos x="7" y="44"/>
                </a:cxn>
                <a:cxn ang="0">
                  <a:pos x="44" y="7"/>
                </a:cxn>
              </a:cxnLst>
              <a:rect l="0" t="0" r="r" b="b"/>
              <a:pathLst>
                <a:path w="44" h="44">
                  <a:moveTo>
                    <a:pt x="44" y="7"/>
                  </a:moveTo>
                  <a:lnTo>
                    <a:pt x="30" y="0"/>
                  </a:lnTo>
                  <a:lnTo>
                    <a:pt x="0" y="29"/>
                  </a:lnTo>
                  <a:lnTo>
                    <a:pt x="7" y="4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74" name="Freeform 42"/>
            <p:cNvSpPr>
              <a:spLocks noChangeAspect="1"/>
            </p:cNvSpPr>
            <p:nvPr/>
          </p:nvSpPr>
          <p:spPr bwMode="auto">
            <a:xfrm>
              <a:off x="1865" y="3149"/>
              <a:ext cx="11" cy="11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7" y="7"/>
                </a:cxn>
                <a:cxn ang="0">
                  <a:pos x="7" y="7"/>
                </a:cxn>
                <a:cxn ang="0">
                  <a:pos x="0" y="0"/>
                </a:cxn>
                <a:cxn ang="0">
                  <a:pos x="7" y="7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7" y="7"/>
                  </a:lnTo>
                  <a:lnTo>
                    <a:pt x="7" y="7"/>
                  </a:lnTo>
                  <a:lnTo>
                    <a:pt x="0" y="0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75" name="Freeform 43"/>
            <p:cNvSpPr>
              <a:spLocks noChangeAspect="1"/>
            </p:cNvSpPr>
            <p:nvPr/>
          </p:nvSpPr>
          <p:spPr bwMode="auto">
            <a:xfrm>
              <a:off x="1858" y="3112"/>
              <a:ext cx="66" cy="6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6" y="0"/>
                </a:cxn>
                <a:cxn ang="0">
                  <a:pos x="0" y="37"/>
                </a:cxn>
                <a:cxn ang="0">
                  <a:pos x="14" y="44"/>
                </a:cxn>
                <a:cxn ang="0">
                  <a:pos x="44" y="7"/>
                </a:cxn>
              </a:cxnLst>
              <a:rect l="0" t="0" r="r" b="b"/>
              <a:pathLst>
                <a:path w="44" h="44">
                  <a:moveTo>
                    <a:pt x="44" y="7"/>
                  </a:moveTo>
                  <a:lnTo>
                    <a:pt x="36" y="0"/>
                  </a:lnTo>
                  <a:lnTo>
                    <a:pt x="0" y="37"/>
                  </a:lnTo>
                  <a:lnTo>
                    <a:pt x="14" y="4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76" name="Freeform 44"/>
            <p:cNvSpPr>
              <a:spLocks noChangeAspect="1"/>
            </p:cNvSpPr>
            <p:nvPr/>
          </p:nvSpPr>
          <p:spPr bwMode="auto">
            <a:xfrm>
              <a:off x="1902" y="311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77" name="Freeform 45"/>
            <p:cNvSpPr>
              <a:spLocks noChangeAspect="1"/>
            </p:cNvSpPr>
            <p:nvPr/>
          </p:nvSpPr>
          <p:spPr bwMode="auto">
            <a:xfrm>
              <a:off x="1894" y="3068"/>
              <a:ext cx="68" cy="77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0" y="0"/>
                </a:cxn>
                <a:cxn ang="0">
                  <a:pos x="0" y="44"/>
                </a:cxn>
                <a:cxn ang="0">
                  <a:pos x="8" y="51"/>
                </a:cxn>
                <a:cxn ang="0">
                  <a:pos x="45" y="7"/>
                </a:cxn>
              </a:cxnLst>
              <a:rect l="0" t="0" r="r" b="b"/>
              <a:pathLst>
                <a:path w="45" h="51">
                  <a:moveTo>
                    <a:pt x="45" y="7"/>
                  </a:moveTo>
                  <a:lnTo>
                    <a:pt x="30" y="0"/>
                  </a:lnTo>
                  <a:lnTo>
                    <a:pt x="0" y="44"/>
                  </a:lnTo>
                  <a:lnTo>
                    <a:pt x="8" y="51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78" name="Freeform 46"/>
            <p:cNvSpPr>
              <a:spLocks noChangeAspect="1"/>
            </p:cNvSpPr>
            <p:nvPr/>
          </p:nvSpPr>
          <p:spPr bwMode="auto">
            <a:xfrm>
              <a:off x="1931" y="3068"/>
              <a:ext cx="12" cy="11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8" y="7"/>
                </a:cxn>
                <a:cxn ang="0">
                  <a:pos x="8" y="7"/>
                </a:cxn>
                <a:cxn ang="0">
                  <a:pos x="0" y="0"/>
                </a:cxn>
                <a:cxn ang="0">
                  <a:pos x="8" y="7"/>
                </a:cxn>
              </a:cxnLst>
              <a:rect l="0" t="0" r="r" b="b"/>
              <a:pathLst>
                <a:path w="8" h="7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0" y="0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79" name="Freeform 47"/>
            <p:cNvSpPr>
              <a:spLocks noChangeAspect="1"/>
            </p:cNvSpPr>
            <p:nvPr/>
          </p:nvSpPr>
          <p:spPr bwMode="auto">
            <a:xfrm>
              <a:off x="1924" y="3023"/>
              <a:ext cx="66" cy="7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37" y="0"/>
                </a:cxn>
                <a:cxn ang="0">
                  <a:pos x="0" y="45"/>
                </a:cxn>
                <a:cxn ang="0">
                  <a:pos x="15" y="52"/>
                </a:cxn>
                <a:cxn ang="0">
                  <a:pos x="44" y="8"/>
                </a:cxn>
              </a:cxnLst>
              <a:rect l="0" t="0" r="r" b="b"/>
              <a:pathLst>
                <a:path w="44" h="52">
                  <a:moveTo>
                    <a:pt x="44" y="8"/>
                  </a:moveTo>
                  <a:lnTo>
                    <a:pt x="37" y="0"/>
                  </a:lnTo>
                  <a:lnTo>
                    <a:pt x="0" y="45"/>
                  </a:lnTo>
                  <a:lnTo>
                    <a:pt x="15" y="52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80" name="Freeform 48"/>
            <p:cNvSpPr>
              <a:spLocks noChangeAspect="1"/>
            </p:cNvSpPr>
            <p:nvPr/>
          </p:nvSpPr>
          <p:spPr bwMode="auto">
            <a:xfrm>
              <a:off x="1968" y="3023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81" name="Freeform 49"/>
            <p:cNvSpPr>
              <a:spLocks noChangeAspect="1"/>
            </p:cNvSpPr>
            <p:nvPr/>
          </p:nvSpPr>
          <p:spPr bwMode="auto">
            <a:xfrm>
              <a:off x="1961" y="2979"/>
              <a:ext cx="66" cy="7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44"/>
                </a:cxn>
                <a:cxn ang="0">
                  <a:pos x="7" y="52"/>
                </a:cxn>
                <a:cxn ang="0">
                  <a:pos x="44" y="8"/>
                </a:cxn>
              </a:cxnLst>
              <a:rect l="0" t="0" r="r" b="b"/>
              <a:pathLst>
                <a:path w="44" h="52">
                  <a:moveTo>
                    <a:pt x="44" y="8"/>
                  </a:moveTo>
                  <a:lnTo>
                    <a:pt x="29" y="0"/>
                  </a:lnTo>
                  <a:lnTo>
                    <a:pt x="0" y="44"/>
                  </a:lnTo>
                  <a:lnTo>
                    <a:pt x="7" y="52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82" name="Freeform 50"/>
            <p:cNvSpPr>
              <a:spLocks noChangeAspect="1"/>
            </p:cNvSpPr>
            <p:nvPr/>
          </p:nvSpPr>
          <p:spPr bwMode="auto">
            <a:xfrm>
              <a:off x="1998" y="2979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0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7" y="8"/>
                  </a:lnTo>
                  <a:lnTo>
                    <a:pt x="7" y="8"/>
                  </a:lnTo>
                  <a:lnTo>
                    <a:pt x="0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83" name="Freeform 51"/>
            <p:cNvSpPr>
              <a:spLocks noChangeAspect="1"/>
            </p:cNvSpPr>
            <p:nvPr/>
          </p:nvSpPr>
          <p:spPr bwMode="auto">
            <a:xfrm>
              <a:off x="1990" y="2928"/>
              <a:ext cx="66" cy="8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51"/>
                </a:cxn>
                <a:cxn ang="0">
                  <a:pos x="15" y="59"/>
                </a:cxn>
                <a:cxn ang="0">
                  <a:pos x="44" y="7"/>
                </a:cxn>
              </a:cxnLst>
              <a:rect l="0" t="0" r="r" b="b"/>
              <a:pathLst>
                <a:path w="44" h="59">
                  <a:moveTo>
                    <a:pt x="44" y="7"/>
                  </a:moveTo>
                  <a:lnTo>
                    <a:pt x="37" y="0"/>
                  </a:lnTo>
                  <a:lnTo>
                    <a:pt x="0" y="51"/>
                  </a:lnTo>
                  <a:lnTo>
                    <a:pt x="15" y="59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84" name="Freeform 52"/>
            <p:cNvSpPr>
              <a:spLocks noChangeAspect="1"/>
            </p:cNvSpPr>
            <p:nvPr/>
          </p:nvSpPr>
          <p:spPr bwMode="auto">
            <a:xfrm>
              <a:off x="2027" y="2869"/>
              <a:ext cx="66" cy="9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9" y="0"/>
                </a:cxn>
                <a:cxn ang="0">
                  <a:pos x="0" y="59"/>
                </a:cxn>
                <a:cxn ang="0">
                  <a:pos x="7" y="66"/>
                </a:cxn>
                <a:cxn ang="0">
                  <a:pos x="44" y="7"/>
                </a:cxn>
              </a:cxnLst>
              <a:rect l="0" t="0" r="r" b="b"/>
              <a:pathLst>
                <a:path w="44" h="66">
                  <a:moveTo>
                    <a:pt x="44" y="7"/>
                  </a:moveTo>
                  <a:lnTo>
                    <a:pt x="29" y="0"/>
                  </a:lnTo>
                  <a:lnTo>
                    <a:pt x="0" y="59"/>
                  </a:lnTo>
                  <a:lnTo>
                    <a:pt x="7" y="66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85" name="Freeform 53"/>
            <p:cNvSpPr>
              <a:spLocks noChangeAspect="1"/>
            </p:cNvSpPr>
            <p:nvPr/>
          </p:nvSpPr>
          <p:spPr bwMode="auto">
            <a:xfrm>
              <a:off x="2064" y="2876"/>
              <a:ext cx="11" cy="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0"/>
                </a:cxn>
              </a:cxnLst>
              <a:rect l="0" t="0" r="r" b="b"/>
              <a:pathLst>
                <a:path w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86" name="Freeform 54"/>
            <p:cNvSpPr>
              <a:spLocks noChangeAspect="1"/>
            </p:cNvSpPr>
            <p:nvPr/>
          </p:nvSpPr>
          <p:spPr bwMode="auto">
            <a:xfrm>
              <a:off x="2056" y="2817"/>
              <a:ext cx="68" cy="89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7" y="0"/>
                </a:cxn>
                <a:cxn ang="0">
                  <a:pos x="0" y="52"/>
                </a:cxn>
                <a:cxn ang="0">
                  <a:pos x="15" y="59"/>
                </a:cxn>
                <a:cxn ang="0">
                  <a:pos x="45" y="7"/>
                </a:cxn>
              </a:cxnLst>
              <a:rect l="0" t="0" r="r" b="b"/>
              <a:pathLst>
                <a:path w="45" h="59">
                  <a:moveTo>
                    <a:pt x="45" y="7"/>
                  </a:moveTo>
                  <a:lnTo>
                    <a:pt x="37" y="0"/>
                  </a:lnTo>
                  <a:lnTo>
                    <a:pt x="0" y="52"/>
                  </a:lnTo>
                  <a:lnTo>
                    <a:pt x="15" y="59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87" name="Freeform 55"/>
            <p:cNvSpPr>
              <a:spLocks noChangeAspect="1"/>
            </p:cNvSpPr>
            <p:nvPr/>
          </p:nvSpPr>
          <p:spPr bwMode="auto">
            <a:xfrm>
              <a:off x="2093" y="2751"/>
              <a:ext cx="68" cy="110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0" y="0"/>
                </a:cxn>
                <a:cxn ang="0">
                  <a:pos x="0" y="66"/>
                </a:cxn>
                <a:cxn ang="0">
                  <a:pos x="8" y="73"/>
                </a:cxn>
                <a:cxn ang="0">
                  <a:pos x="45" y="7"/>
                </a:cxn>
              </a:cxnLst>
              <a:rect l="0" t="0" r="r" b="b"/>
              <a:pathLst>
                <a:path w="45" h="73">
                  <a:moveTo>
                    <a:pt x="45" y="7"/>
                  </a:moveTo>
                  <a:lnTo>
                    <a:pt x="30" y="0"/>
                  </a:lnTo>
                  <a:lnTo>
                    <a:pt x="0" y="66"/>
                  </a:lnTo>
                  <a:lnTo>
                    <a:pt x="8" y="73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88" name="Freeform 56"/>
            <p:cNvSpPr>
              <a:spLocks noChangeAspect="1"/>
            </p:cNvSpPr>
            <p:nvPr/>
          </p:nvSpPr>
          <p:spPr bwMode="auto">
            <a:xfrm>
              <a:off x="2130" y="2751"/>
              <a:ext cx="12" cy="11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8" y="7"/>
                </a:cxn>
                <a:cxn ang="0">
                  <a:pos x="8" y="7"/>
                </a:cxn>
                <a:cxn ang="0">
                  <a:pos x="0" y="0"/>
                </a:cxn>
                <a:cxn ang="0">
                  <a:pos x="8" y="7"/>
                </a:cxn>
              </a:cxnLst>
              <a:rect l="0" t="0" r="r" b="b"/>
              <a:pathLst>
                <a:path w="8" h="7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0" y="0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89" name="Freeform 57"/>
            <p:cNvSpPr>
              <a:spLocks noChangeAspect="1"/>
            </p:cNvSpPr>
            <p:nvPr/>
          </p:nvSpPr>
          <p:spPr bwMode="auto">
            <a:xfrm>
              <a:off x="2123" y="2692"/>
              <a:ext cx="66" cy="9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59"/>
                </a:cxn>
                <a:cxn ang="0">
                  <a:pos x="15" y="66"/>
                </a:cxn>
                <a:cxn ang="0">
                  <a:pos x="44" y="7"/>
                </a:cxn>
              </a:cxnLst>
              <a:rect l="0" t="0" r="r" b="b"/>
              <a:pathLst>
                <a:path w="44" h="66">
                  <a:moveTo>
                    <a:pt x="44" y="7"/>
                  </a:moveTo>
                  <a:lnTo>
                    <a:pt x="37" y="0"/>
                  </a:lnTo>
                  <a:lnTo>
                    <a:pt x="0" y="59"/>
                  </a:lnTo>
                  <a:lnTo>
                    <a:pt x="15" y="66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90" name="Freeform 58"/>
            <p:cNvSpPr>
              <a:spLocks noChangeAspect="1"/>
            </p:cNvSpPr>
            <p:nvPr/>
          </p:nvSpPr>
          <p:spPr bwMode="auto">
            <a:xfrm>
              <a:off x="2167" y="269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91" name="Freeform 59"/>
            <p:cNvSpPr>
              <a:spLocks noChangeAspect="1"/>
            </p:cNvSpPr>
            <p:nvPr/>
          </p:nvSpPr>
          <p:spPr bwMode="auto">
            <a:xfrm>
              <a:off x="2160" y="2625"/>
              <a:ext cx="66" cy="111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67"/>
                </a:cxn>
                <a:cxn ang="0">
                  <a:pos x="7" y="74"/>
                </a:cxn>
                <a:cxn ang="0">
                  <a:pos x="44" y="8"/>
                </a:cxn>
              </a:cxnLst>
              <a:rect l="0" t="0" r="r" b="b"/>
              <a:pathLst>
                <a:path w="44" h="74">
                  <a:moveTo>
                    <a:pt x="44" y="8"/>
                  </a:moveTo>
                  <a:lnTo>
                    <a:pt x="29" y="0"/>
                  </a:lnTo>
                  <a:lnTo>
                    <a:pt x="0" y="67"/>
                  </a:lnTo>
                  <a:lnTo>
                    <a:pt x="7" y="74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92" name="Freeform 60"/>
            <p:cNvSpPr>
              <a:spLocks noChangeAspect="1"/>
            </p:cNvSpPr>
            <p:nvPr/>
          </p:nvSpPr>
          <p:spPr bwMode="auto">
            <a:xfrm>
              <a:off x="2196" y="2625"/>
              <a:ext cx="12" cy="12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0" y="0"/>
                </a:cxn>
                <a:cxn ang="0">
                  <a:pos x="8" y="8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lnTo>
                    <a:pt x="8" y="8"/>
                  </a:lnTo>
                  <a:lnTo>
                    <a:pt x="8" y="8"/>
                  </a:lnTo>
                  <a:lnTo>
                    <a:pt x="0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93" name="Freeform 61"/>
            <p:cNvSpPr>
              <a:spLocks noChangeAspect="1"/>
            </p:cNvSpPr>
            <p:nvPr/>
          </p:nvSpPr>
          <p:spPr bwMode="auto">
            <a:xfrm>
              <a:off x="2189" y="2559"/>
              <a:ext cx="66" cy="111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44" y="7"/>
                </a:cxn>
              </a:cxnLst>
              <a:rect l="0" t="0" r="r" b="b"/>
              <a:pathLst>
                <a:path w="44" h="74">
                  <a:moveTo>
                    <a:pt x="44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94" name="Freeform 62"/>
            <p:cNvSpPr>
              <a:spLocks noChangeAspect="1"/>
            </p:cNvSpPr>
            <p:nvPr/>
          </p:nvSpPr>
          <p:spPr bwMode="auto">
            <a:xfrm>
              <a:off x="2226" y="2485"/>
              <a:ext cx="66" cy="122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74"/>
                </a:cxn>
                <a:cxn ang="0">
                  <a:pos x="7" y="81"/>
                </a:cxn>
                <a:cxn ang="0">
                  <a:pos x="44" y="8"/>
                </a:cxn>
              </a:cxnLst>
              <a:rect l="0" t="0" r="r" b="b"/>
              <a:pathLst>
                <a:path w="44" h="81">
                  <a:moveTo>
                    <a:pt x="44" y="8"/>
                  </a:moveTo>
                  <a:lnTo>
                    <a:pt x="29" y="0"/>
                  </a:lnTo>
                  <a:lnTo>
                    <a:pt x="0" y="74"/>
                  </a:lnTo>
                  <a:lnTo>
                    <a:pt x="7" y="81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95" name="Freeform 63"/>
            <p:cNvSpPr>
              <a:spLocks noChangeAspect="1"/>
            </p:cNvSpPr>
            <p:nvPr/>
          </p:nvSpPr>
          <p:spPr bwMode="auto">
            <a:xfrm>
              <a:off x="2263" y="2485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0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7" y="8"/>
                  </a:lnTo>
                  <a:lnTo>
                    <a:pt x="7" y="8"/>
                  </a:lnTo>
                  <a:lnTo>
                    <a:pt x="0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96" name="Freeform 64"/>
            <p:cNvSpPr>
              <a:spLocks noChangeAspect="1"/>
            </p:cNvSpPr>
            <p:nvPr/>
          </p:nvSpPr>
          <p:spPr bwMode="auto">
            <a:xfrm>
              <a:off x="2255" y="2419"/>
              <a:ext cx="68" cy="111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45" y="7"/>
                </a:cxn>
              </a:cxnLst>
              <a:rect l="0" t="0" r="r" b="b"/>
              <a:pathLst>
                <a:path w="45" h="74">
                  <a:moveTo>
                    <a:pt x="45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97" name="Freeform 65"/>
            <p:cNvSpPr>
              <a:spLocks noChangeAspect="1"/>
            </p:cNvSpPr>
            <p:nvPr/>
          </p:nvSpPr>
          <p:spPr bwMode="auto">
            <a:xfrm>
              <a:off x="2300" y="2419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98" name="Freeform 66"/>
            <p:cNvSpPr>
              <a:spLocks noChangeAspect="1"/>
            </p:cNvSpPr>
            <p:nvPr/>
          </p:nvSpPr>
          <p:spPr bwMode="auto">
            <a:xfrm>
              <a:off x="2292" y="2345"/>
              <a:ext cx="68" cy="122"/>
            </a:xfrm>
            <a:custGeom>
              <a:avLst/>
              <a:gdLst/>
              <a:ahLst/>
              <a:cxnLst>
                <a:cxn ang="0">
                  <a:pos x="45" y="8"/>
                </a:cxn>
                <a:cxn ang="0">
                  <a:pos x="30" y="0"/>
                </a:cxn>
                <a:cxn ang="0">
                  <a:pos x="0" y="74"/>
                </a:cxn>
                <a:cxn ang="0">
                  <a:pos x="8" y="81"/>
                </a:cxn>
                <a:cxn ang="0">
                  <a:pos x="45" y="8"/>
                </a:cxn>
              </a:cxnLst>
              <a:rect l="0" t="0" r="r" b="b"/>
              <a:pathLst>
                <a:path w="45" h="81">
                  <a:moveTo>
                    <a:pt x="45" y="8"/>
                  </a:moveTo>
                  <a:lnTo>
                    <a:pt x="30" y="0"/>
                  </a:lnTo>
                  <a:lnTo>
                    <a:pt x="0" y="74"/>
                  </a:lnTo>
                  <a:lnTo>
                    <a:pt x="8" y="81"/>
                  </a:lnTo>
                  <a:lnTo>
                    <a:pt x="45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099" name="Freeform 67"/>
            <p:cNvSpPr>
              <a:spLocks noChangeAspect="1"/>
            </p:cNvSpPr>
            <p:nvPr/>
          </p:nvSpPr>
          <p:spPr bwMode="auto">
            <a:xfrm>
              <a:off x="2322" y="2279"/>
              <a:ext cx="77" cy="111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51" y="0"/>
                </a:cxn>
              </a:cxnLst>
              <a:rect l="0" t="0" r="r" b="b"/>
              <a:pathLst>
                <a:path w="51" h="74">
                  <a:moveTo>
                    <a:pt x="51" y="0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00" name="Freeform 68"/>
            <p:cNvSpPr>
              <a:spLocks noChangeAspect="1"/>
            </p:cNvSpPr>
            <p:nvPr/>
          </p:nvSpPr>
          <p:spPr bwMode="auto">
            <a:xfrm>
              <a:off x="2359" y="227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01" name="Freeform 69"/>
            <p:cNvSpPr>
              <a:spLocks noChangeAspect="1"/>
            </p:cNvSpPr>
            <p:nvPr/>
          </p:nvSpPr>
          <p:spPr bwMode="auto">
            <a:xfrm>
              <a:off x="2359" y="2205"/>
              <a:ext cx="66" cy="111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74"/>
                </a:cxn>
                <a:cxn ang="0">
                  <a:pos x="14" y="74"/>
                </a:cxn>
                <a:cxn ang="0">
                  <a:pos x="44" y="8"/>
                </a:cxn>
              </a:cxnLst>
              <a:rect l="0" t="0" r="r" b="b"/>
              <a:pathLst>
                <a:path w="44" h="74">
                  <a:moveTo>
                    <a:pt x="44" y="8"/>
                  </a:moveTo>
                  <a:lnTo>
                    <a:pt x="29" y="0"/>
                  </a:lnTo>
                  <a:lnTo>
                    <a:pt x="0" y="74"/>
                  </a:lnTo>
                  <a:lnTo>
                    <a:pt x="14" y="74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02" name="Freeform 70"/>
            <p:cNvSpPr>
              <a:spLocks noChangeAspect="1"/>
            </p:cNvSpPr>
            <p:nvPr/>
          </p:nvSpPr>
          <p:spPr bwMode="auto">
            <a:xfrm>
              <a:off x="2388" y="2139"/>
              <a:ext cx="78" cy="111"/>
            </a:xfrm>
            <a:custGeom>
              <a:avLst/>
              <a:gdLst/>
              <a:ahLst/>
              <a:cxnLst>
                <a:cxn ang="0">
                  <a:pos x="52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52" y="7"/>
                </a:cxn>
              </a:cxnLst>
              <a:rect l="0" t="0" r="r" b="b"/>
              <a:pathLst>
                <a:path w="52" h="74">
                  <a:moveTo>
                    <a:pt x="52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52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03" name="Freeform 71"/>
            <p:cNvSpPr>
              <a:spLocks noChangeAspect="1"/>
            </p:cNvSpPr>
            <p:nvPr/>
          </p:nvSpPr>
          <p:spPr bwMode="auto">
            <a:xfrm>
              <a:off x="2425" y="213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04" name="Freeform 72"/>
            <p:cNvSpPr>
              <a:spLocks noChangeAspect="1"/>
            </p:cNvSpPr>
            <p:nvPr/>
          </p:nvSpPr>
          <p:spPr bwMode="auto">
            <a:xfrm>
              <a:off x="2425" y="2073"/>
              <a:ext cx="66" cy="110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29" y="0"/>
                </a:cxn>
                <a:cxn ang="0">
                  <a:pos x="0" y="66"/>
                </a:cxn>
                <a:cxn ang="0">
                  <a:pos x="15" y="73"/>
                </a:cxn>
                <a:cxn ang="0">
                  <a:pos x="44" y="0"/>
                </a:cxn>
              </a:cxnLst>
              <a:rect l="0" t="0" r="r" b="b"/>
              <a:pathLst>
                <a:path w="44" h="73">
                  <a:moveTo>
                    <a:pt x="44" y="0"/>
                  </a:moveTo>
                  <a:lnTo>
                    <a:pt x="29" y="0"/>
                  </a:lnTo>
                  <a:lnTo>
                    <a:pt x="0" y="66"/>
                  </a:lnTo>
                  <a:lnTo>
                    <a:pt x="15" y="7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05" name="Freeform 73"/>
            <p:cNvSpPr>
              <a:spLocks noChangeAspect="1"/>
            </p:cNvSpPr>
            <p:nvPr/>
          </p:nvSpPr>
          <p:spPr bwMode="auto">
            <a:xfrm>
              <a:off x="2454" y="2073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06" name="Freeform 74"/>
            <p:cNvSpPr>
              <a:spLocks noChangeAspect="1"/>
            </p:cNvSpPr>
            <p:nvPr/>
          </p:nvSpPr>
          <p:spPr bwMode="auto">
            <a:xfrm>
              <a:off x="2454" y="2006"/>
              <a:ext cx="78" cy="101"/>
            </a:xfrm>
            <a:custGeom>
              <a:avLst/>
              <a:gdLst/>
              <a:ahLst/>
              <a:cxnLst>
                <a:cxn ang="0">
                  <a:pos x="52" y="8"/>
                </a:cxn>
                <a:cxn ang="0">
                  <a:pos x="37" y="0"/>
                </a:cxn>
                <a:cxn ang="0">
                  <a:pos x="0" y="67"/>
                </a:cxn>
                <a:cxn ang="0">
                  <a:pos x="15" y="67"/>
                </a:cxn>
                <a:cxn ang="0">
                  <a:pos x="52" y="8"/>
                </a:cxn>
              </a:cxnLst>
              <a:rect l="0" t="0" r="r" b="b"/>
              <a:pathLst>
                <a:path w="52" h="67">
                  <a:moveTo>
                    <a:pt x="52" y="8"/>
                  </a:moveTo>
                  <a:lnTo>
                    <a:pt x="37" y="0"/>
                  </a:lnTo>
                  <a:lnTo>
                    <a:pt x="0" y="67"/>
                  </a:lnTo>
                  <a:lnTo>
                    <a:pt x="15" y="67"/>
                  </a:lnTo>
                  <a:lnTo>
                    <a:pt x="52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07" name="Freeform 75"/>
            <p:cNvSpPr>
              <a:spLocks noChangeAspect="1"/>
            </p:cNvSpPr>
            <p:nvPr/>
          </p:nvSpPr>
          <p:spPr bwMode="auto">
            <a:xfrm>
              <a:off x="2491" y="2006"/>
              <a:ext cx="12" cy="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08" name="Freeform 76"/>
            <p:cNvSpPr>
              <a:spLocks noChangeAspect="1"/>
            </p:cNvSpPr>
            <p:nvPr/>
          </p:nvSpPr>
          <p:spPr bwMode="auto">
            <a:xfrm>
              <a:off x="2491" y="1947"/>
              <a:ext cx="66" cy="101"/>
            </a:xfrm>
            <a:custGeom>
              <a:avLst/>
              <a:gdLst/>
              <a:ahLst/>
              <a:cxnLst>
                <a:cxn ang="0">
                  <a:pos x="15" y="67"/>
                </a:cxn>
                <a:cxn ang="0">
                  <a:pos x="0" y="59"/>
                </a:cxn>
                <a:cxn ang="0">
                  <a:pos x="30" y="0"/>
                </a:cxn>
                <a:cxn ang="0">
                  <a:pos x="44" y="0"/>
                </a:cxn>
                <a:cxn ang="0">
                  <a:pos x="15" y="67"/>
                </a:cxn>
              </a:cxnLst>
              <a:rect l="0" t="0" r="r" b="b"/>
              <a:pathLst>
                <a:path w="44" h="67">
                  <a:moveTo>
                    <a:pt x="15" y="67"/>
                  </a:moveTo>
                  <a:lnTo>
                    <a:pt x="0" y="59"/>
                  </a:lnTo>
                  <a:lnTo>
                    <a:pt x="30" y="0"/>
                  </a:lnTo>
                  <a:lnTo>
                    <a:pt x="44" y="0"/>
                  </a:lnTo>
                  <a:lnTo>
                    <a:pt x="15" y="6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09" name="Freeform 77"/>
            <p:cNvSpPr>
              <a:spLocks noChangeAspect="1"/>
            </p:cNvSpPr>
            <p:nvPr/>
          </p:nvSpPr>
          <p:spPr bwMode="auto">
            <a:xfrm>
              <a:off x="2521" y="1947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10" name="Freeform 78"/>
            <p:cNvSpPr>
              <a:spLocks noChangeAspect="1"/>
            </p:cNvSpPr>
            <p:nvPr/>
          </p:nvSpPr>
          <p:spPr bwMode="auto">
            <a:xfrm>
              <a:off x="2521" y="1888"/>
              <a:ext cx="77" cy="101"/>
            </a:xfrm>
            <a:custGeom>
              <a:avLst/>
              <a:gdLst/>
              <a:ahLst/>
              <a:cxnLst>
                <a:cxn ang="0">
                  <a:pos x="51" y="8"/>
                </a:cxn>
                <a:cxn ang="0">
                  <a:pos x="37" y="0"/>
                </a:cxn>
                <a:cxn ang="0">
                  <a:pos x="0" y="59"/>
                </a:cxn>
                <a:cxn ang="0">
                  <a:pos x="14" y="67"/>
                </a:cxn>
                <a:cxn ang="0">
                  <a:pos x="51" y="8"/>
                </a:cxn>
              </a:cxnLst>
              <a:rect l="0" t="0" r="r" b="b"/>
              <a:pathLst>
                <a:path w="51" h="67">
                  <a:moveTo>
                    <a:pt x="51" y="8"/>
                  </a:moveTo>
                  <a:lnTo>
                    <a:pt x="37" y="0"/>
                  </a:lnTo>
                  <a:lnTo>
                    <a:pt x="0" y="59"/>
                  </a:lnTo>
                  <a:lnTo>
                    <a:pt x="14" y="67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11" name="Freeform 79"/>
            <p:cNvSpPr>
              <a:spLocks noChangeAspect="1"/>
            </p:cNvSpPr>
            <p:nvPr/>
          </p:nvSpPr>
          <p:spPr bwMode="auto">
            <a:xfrm>
              <a:off x="2558" y="1888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12" name="Freeform 80"/>
            <p:cNvSpPr>
              <a:spLocks noChangeAspect="1"/>
            </p:cNvSpPr>
            <p:nvPr/>
          </p:nvSpPr>
          <p:spPr bwMode="auto">
            <a:xfrm>
              <a:off x="2558" y="1837"/>
              <a:ext cx="66" cy="8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9" y="0"/>
                </a:cxn>
                <a:cxn ang="0">
                  <a:pos x="0" y="51"/>
                </a:cxn>
                <a:cxn ang="0">
                  <a:pos x="14" y="59"/>
                </a:cxn>
                <a:cxn ang="0">
                  <a:pos x="44" y="7"/>
                </a:cxn>
              </a:cxnLst>
              <a:rect l="0" t="0" r="r" b="b"/>
              <a:pathLst>
                <a:path w="44" h="59">
                  <a:moveTo>
                    <a:pt x="44" y="7"/>
                  </a:moveTo>
                  <a:lnTo>
                    <a:pt x="29" y="0"/>
                  </a:lnTo>
                  <a:lnTo>
                    <a:pt x="0" y="51"/>
                  </a:lnTo>
                  <a:lnTo>
                    <a:pt x="14" y="59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13" name="Freeform 81"/>
            <p:cNvSpPr>
              <a:spLocks noChangeAspect="1"/>
            </p:cNvSpPr>
            <p:nvPr/>
          </p:nvSpPr>
          <p:spPr bwMode="auto">
            <a:xfrm>
              <a:off x="2587" y="1837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14" name="Freeform 82"/>
            <p:cNvSpPr>
              <a:spLocks noChangeAspect="1"/>
            </p:cNvSpPr>
            <p:nvPr/>
          </p:nvSpPr>
          <p:spPr bwMode="auto">
            <a:xfrm>
              <a:off x="2587" y="1785"/>
              <a:ext cx="78" cy="89"/>
            </a:xfrm>
            <a:custGeom>
              <a:avLst/>
              <a:gdLst/>
              <a:ahLst/>
              <a:cxnLst>
                <a:cxn ang="0">
                  <a:pos x="52" y="7"/>
                </a:cxn>
                <a:cxn ang="0">
                  <a:pos x="37" y="0"/>
                </a:cxn>
                <a:cxn ang="0">
                  <a:pos x="0" y="52"/>
                </a:cxn>
                <a:cxn ang="0">
                  <a:pos x="15" y="59"/>
                </a:cxn>
                <a:cxn ang="0">
                  <a:pos x="52" y="7"/>
                </a:cxn>
              </a:cxnLst>
              <a:rect l="0" t="0" r="r" b="b"/>
              <a:pathLst>
                <a:path w="52" h="59">
                  <a:moveTo>
                    <a:pt x="52" y="7"/>
                  </a:moveTo>
                  <a:lnTo>
                    <a:pt x="37" y="0"/>
                  </a:lnTo>
                  <a:lnTo>
                    <a:pt x="0" y="52"/>
                  </a:lnTo>
                  <a:lnTo>
                    <a:pt x="15" y="59"/>
                  </a:lnTo>
                  <a:lnTo>
                    <a:pt x="52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15" name="Freeform 83"/>
            <p:cNvSpPr>
              <a:spLocks noChangeAspect="1"/>
            </p:cNvSpPr>
            <p:nvPr/>
          </p:nvSpPr>
          <p:spPr bwMode="auto">
            <a:xfrm>
              <a:off x="2624" y="178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16" name="Freeform 84"/>
            <p:cNvSpPr>
              <a:spLocks noChangeAspect="1"/>
            </p:cNvSpPr>
            <p:nvPr/>
          </p:nvSpPr>
          <p:spPr bwMode="auto">
            <a:xfrm>
              <a:off x="2624" y="1741"/>
              <a:ext cx="66" cy="77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44"/>
                </a:cxn>
                <a:cxn ang="0">
                  <a:pos x="15" y="51"/>
                </a:cxn>
                <a:cxn ang="0">
                  <a:pos x="44" y="15"/>
                </a:cxn>
              </a:cxnLst>
              <a:rect l="0" t="0" r="r" b="b"/>
              <a:pathLst>
                <a:path w="44" h="51">
                  <a:moveTo>
                    <a:pt x="44" y="15"/>
                  </a:moveTo>
                  <a:lnTo>
                    <a:pt x="37" y="0"/>
                  </a:lnTo>
                  <a:lnTo>
                    <a:pt x="0" y="44"/>
                  </a:lnTo>
                  <a:lnTo>
                    <a:pt x="15" y="51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17" name="Freeform 85"/>
            <p:cNvSpPr>
              <a:spLocks noChangeAspect="1"/>
            </p:cNvSpPr>
            <p:nvPr/>
          </p:nvSpPr>
          <p:spPr bwMode="auto">
            <a:xfrm>
              <a:off x="2661" y="1741"/>
              <a:ext cx="11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7"/>
                </a:cxn>
                <a:cxn ang="0">
                  <a:pos x="0" y="0"/>
                </a:cxn>
              </a:cxnLst>
              <a:rect l="0" t="0" r="r" b="b"/>
              <a:pathLst>
                <a:path w="7"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18" name="Freeform 86"/>
            <p:cNvSpPr>
              <a:spLocks noChangeAspect="1"/>
            </p:cNvSpPr>
            <p:nvPr/>
          </p:nvSpPr>
          <p:spPr bwMode="auto">
            <a:xfrm>
              <a:off x="2661" y="1711"/>
              <a:ext cx="66" cy="6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30"/>
                </a:cxn>
                <a:cxn ang="0">
                  <a:pos x="7" y="45"/>
                </a:cxn>
                <a:cxn ang="0">
                  <a:pos x="44" y="8"/>
                </a:cxn>
              </a:cxnLst>
              <a:rect l="0" t="0" r="r" b="b"/>
              <a:pathLst>
                <a:path w="44" h="45">
                  <a:moveTo>
                    <a:pt x="44" y="8"/>
                  </a:moveTo>
                  <a:lnTo>
                    <a:pt x="29" y="0"/>
                  </a:lnTo>
                  <a:lnTo>
                    <a:pt x="0" y="30"/>
                  </a:lnTo>
                  <a:lnTo>
                    <a:pt x="7" y="45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19" name="Freeform 87"/>
            <p:cNvSpPr>
              <a:spLocks noChangeAspect="1"/>
            </p:cNvSpPr>
            <p:nvPr/>
          </p:nvSpPr>
          <p:spPr bwMode="auto">
            <a:xfrm>
              <a:off x="2690" y="171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20" name="Freeform 88"/>
            <p:cNvSpPr>
              <a:spLocks noChangeAspect="1"/>
            </p:cNvSpPr>
            <p:nvPr/>
          </p:nvSpPr>
          <p:spPr bwMode="auto">
            <a:xfrm>
              <a:off x="2690" y="1682"/>
              <a:ext cx="66" cy="5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29"/>
                </a:cxn>
                <a:cxn ang="0">
                  <a:pos x="8" y="37"/>
                </a:cxn>
                <a:cxn ang="0">
                  <a:pos x="44" y="7"/>
                </a:cxn>
              </a:cxnLst>
              <a:rect l="0" t="0" r="r" b="b"/>
              <a:pathLst>
                <a:path w="44" h="37">
                  <a:moveTo>
                    <a:pt x="44" y="7"/>
                  </a:moveTo>
                  <a:lnTo>
                    <a:pt x="37" y="0"/>
                  </a:lnTo>
                  <a:lnTo>
                    <a:pt x="0" y="29"/>
                  </a:lnTo>
                  <a:lnTo>
                    <a:pt x="8" y="37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21" name="Freeform 89"/>
            <p:cNvSpPr>
              <a:spLocks noChangeAspect="1"/>
            </p:cNvSpPr>
            <p:nvPr/>
          </p:nvSpPr>
          <p:spPr bwMode="auto">
            <a:xfrm>
              <a:off x="2727" y="1682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22" name="Freeform 90"/>
            <p:cNvSpPr>
              <a:spLocks noChangeAspect="1"/>
            </p:cNvSpPr>
            <p:nvPr/>
          </p:nvSpPr>
          <p:spPr bwMode="auto">
            <a:xfrm>
              <a:off x="2727" y="1660"/>
              <a:ext cx="56" cy="44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30" y="0"/>
                </a:cxn>
                <a:cxn ang="0">
                  <a:pos x="0" y="22"/>
                </a:cxn>
                <a:cxn ang="0">
                  <a:pos x="7" y="29"/>
                </a:cxn>
                <a:cxn ang="0">
                  <a:pos x="37" y="7"/>
                </a:cxn>
              </a:cxnLst>
              <a:rect l="0" t="0" r="r" b="b"/>
              <a:pathLst>
                <a:path w="37" h="29">
                  <a:moveTo>
                    <a:pt x="37" y="7"/>
                  </a:moveTo>
                  <a:lnTo>
                    <a:pt x="30" y="0"/>
                  </a:lnTo>
                  <a:lnTo>
                    <a:pt x="0" y="22"/>
                  </a:lnTo>
                  <a:lnTo>
                    <a:pt x="7" y="29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23" name="Freeform 91"/>
            <p:cNvSpPr>
              <a:spLocks noChangeAspect="1"/>
            </p:cNvSpPr>
            <p:nvPr/>
          </p:nvSpPr>
          <p:spPr bwMode="auto">
            <a:xfrm>
              <a:off x="2757" y="1660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24" name="Freeform 92"/>
            <p:cNvSpPr>
              <a:spLocks noChangeAspect="1"/>
            </p:cNvSpPr>
            <p:nvPr/>
          </p:nvSpPr>
          <p:spPr bwMode="auto">
            <a:xfrm>
              <a:off x="2757" y="1645"/>
              <a:ext cx="66" cy="45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6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44" y="15"/>
                </a:cxn>
              </a:cxnLst>
              <a:rect l="0" t="0" r="r" b="b"/>
              <a:pathLst>
                <a:path w="44" h="30">
                  <a:moveTo>
                    <a:pt x="44" y="15"/>
                  </a:moveTo>
                  <a:lnTo>
                    <a:pt x="36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25" name="Freeform 93"/>
            <p:cNvSpPr>
              <a:spLocks noChangeAspect="1"/>
            </p:cNvSpPr>
            <p:nvPr/>
          </p:nvSpPr>
          <p:spPr bwMode="auto">
            <a:xfrm>
              <a:off x="2793" y="1645"/>
              <a:ext cx="1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7"/>
                </a:cxn>
                <a:cxn ang="0">
                  <a:pos x="0" y="0"/>
                </a:cxn>
              </a:cxnLst>
              <a:rect l="0" t="0" r="r" b="b"/>
              <a:pathLst>
                <a:path w="8"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26" name="Freeform 94"/>
            <p:cNvSpPr>
              <a:spLocks noChangeAspect="1"/>
            </p:cNvSpPr>
            <p:nvPr/>
          </p:nvSpPr>
          <p:spPr bwMode="auto">
            <a:xfrm>
              <a:off x="2793" y="1638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8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27" name="Freeform 95"/>
            <p:cNvSpPr>
              <a:spLocks noChangeAspect="1"/>
            </p:cNvSpPr>
            <p:nvPr/>
          </p:nvSpPr>
          <p:spPr bwMode="auto">
            <a:xfrm>
              <a:off x="2830" y="1638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28" name="Rectangle 96"/>
            <p:cNvSpPr>
              <a:spLocks noChangeAspect="1" noChangeArrowheads="1"/>
            </p:cNvSpPr>
            <p:nvPr/>
          </p:nvSpPr>
          <p:spPr bwMode="auto">
            <a:xfrm>
              <a:off x="2830" y="1638"/>
              <a:ext cx="45" cy="21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29" name="Freeform 97"/>
            <p:cNvSpPr>
              <a:spLocks noChangeAspect="1"/>
            </p:cNvSpPr>
            <p:nvPr/>
          </p:nvSpPr>
          <p:spPr bwMode="auto">
            <a:xfrm>
              <a:off x="2860" y="1638"/>
              <a:ext cx="11" cy="1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7"/>
                </a:cxn>
                <a:cxn ang="0">
                  <a:pos x="7" y="0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7" y="0"/>
                  </a:lnTo>
                  <a:lnTo>
                    <a:pt x="0" y="0"/>
                  </a:lnTo>
                  <a:lnTo>
                    <a:pt x="7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30" name="Freeform 98"/>
            <p:cNvSpPr>
              <a:spLocks noChangeAspect="1"/>
            </p:cNvSpPr>
            <p:nvPr/>
          </p:nvSpPr>
          <p:spPr bwMode="auto">
            <a:xfrm>
              <a:off x="2860" y="1638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7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7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31" name="Freeform 99"/>
            <p:cNvSpPr>
              <a:spLocks noChangeAspect="1"/>
            </p:cNvSpPr>
            <p:nvPr/>
          </p:nvSpPr>
          <p:spPr bwMode="auto">
            <a:xfrm>
              <a:off x="2897" y="1645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32" name="Freeform 100"/>
            <p:cNvSpPr>
              <a:spLocks noChangeAspect="1"/>
            </p:cNvSpPr>
            <p:nvPr/>
          </p:nvSpPr>
          <p:spPr bwMode="auto">
            <a:xfrm>
              <a:off x="2889" y="1645"/>
              <a:ext cx="66" cy="45"/>
            </a:xfrm>
            <a:custGeom>
              <a:avLst/>
              <a:gdLst/>
              <a:ahLst/>
              <a:cxnLst>
                <a:cxn ang="0">
                  <a:pos x="37" y="30"/>
                </a:cxn>
                <a:cxn ang="0">
                  <a:pos x="44" y="15"/>
                </a:cxn>
                <a:cxn ang="0">
                  <a:pos x="8" y="0"/>
                </a:cxn>
                <a:cxn ang="0">
                  <a:pos x="0" y="15"/>
                </a:cxn>
                <a:cxn ang="0">
                  <a:pos x="37" y="30"/>
                </a:cxn>
              </a:cxnLst>
              <a:rect l="0" t="0" r="r" b="b"/>
              <a:pathLst>
                <a:path w="44" h="30">
                  <a:moveTo>
                    <a:pt x="37" y="30"/>
                  </a:moveTo>
                  <a:lnTo>
                    <a:pt x="44" y="15"/>
                  </a:lnTo>
                  <a:lnTo>
                    <a:pt x="8" y="0"/>
                  </a:lnTo>
                  <a:lnTo>
                    <a:pt x="0" y="15"/>
                  </a:lnTo>
                  <a:lnTo>
                    <a:pt x="37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33" name="Freeform 101"/>
            <p:cNvSpPr>
              <a:spLocks noChangeAspect="1"/>
            </p:cNvSpPr>
            <p:nvPr/>
          </p:nvSpPr>
          <p:spPr bwMode="auto">
            <a:xfrm>
              <a:off x="2933" y="1660"/>
              <a:ext cx="2" cy="23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0" y="7"/>
                </a:cxn>
              </a:cxnLst>
              <a:rect l="0" t="0" r="r" b="b"/>
              <a:pathLst>
                <a:path h="15">
                  <a:moveTo>
                    <a:pt x="0" y="7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34" name="Freeform 102"/>
            <p:cNvSpPr>
              <a:spLocks noChangeAspect="1"/>
            </p:cNvSpPr>
            <p:nvPr/>
          </p:nvSpPr>
          <p:spPr bwMode="auto">
            <a:xfrm>
              <a:off x="2926" y="1667"/>
              <a:ext cx="66" cy="45"/>
            </a:xfrm>
            <a:custGeom>
              <a:avLst/>
              <a:gdLst/>
              <a:ahLst/>
              <a:cxnLst>
                <a:cxn ang="0">
                  <a:pos x="29" y="30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29" y="30"/>
                </a:cxn>
              </a:cxnLst>
              <a:rect l="0" t="0" r="r" b="b"/>
              <a:pathLst>
                <a:path w="44" h="30">
                  <a:moveTo>
                    <a:pt x="29" y="30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8"/>
                  </a:lnTo>
                  <a:lnTo>
                    <a:pt x="29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35" name="Freeform 103"/>
            <p:cNvSpPr>
              <a:spLocks noChangeAspect="1"/>
            </p:cNvSpPr>
            <p:nvPr/>
          </p:nvSpPr>
          <p:spPr bwMode="auto">
            <a:xfrm>
              <a:off x="2963" y="1689"/>
              <a:ext cx="11" cy="1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7" y="0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36" name="Freeform 104"/>
            <p:cNvSpPr>
              <a:spLocks noChangeAspect="1"/>
            </p:cNvSpPr>
            <p:nvPr/>
          </p:nvSpPr>
          <p:spPr bwMode="auto">
            <a:xfrm>
              <a:off x="2955" y="1689"/>
              <a:ext cx="68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5" y="30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37"/>
                </a:cxn>
              </a:cxnLst>
              <a:rect l="0" t="0" r="r" b="b"/>
              <a:pathLst>
                <a:path w="45" h="37">
                  <a:moveTo>
                    <a:pt x="37" y="37"/>
                  </a:moveTo>
                  <a:lnTo>
                    <a:pt x="45" y="30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37" name="Freeform 105"/>
            <p:cNvSpPr>
              <a:spLocks noChangeAspect="1"/>
            </p:cNvSpPr>
            <p:nvPr/>
          </p:nvSpPr>
          <p:spPr bwMode="auto">
            <a:xfrm>
              <a:off x="2992" y="1719"/>
              <a:ext cx="68" cy="66"/>
            </a:xfrm>
            <a:custGeom>
              <a:avLst/>
              <a:gdLst/>
              <a:ahLst/>
              <a:cxnLst>
                <a:cxn ang="0">
                  <a:pos x="30" y="44"/>
                </a:cxn>
                <a:cxn ang="0">
                  <a:pos x="45" y="37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30" y="44"/>
                </a:cxn>
              </a:cxnLst>
              <a:rect l="0" t="0" r="r" b="b"/>
              <a:pathLst>
                <a:path w="45" h="44">
                  <a:moveTo>
                    <a:pt x="30" y="44"/>
                  </a:moveTo>
                  <a:lnTo>
                    <a:pt x="45" y="37"/>
                  </a:lnTo>
                  <a:lnTo>
                    <a:pt x="8" y="0"/>
                  </a:lnTo>
                  <a:lnTo>
                    <a:pt x="0" y="7"/>
                  </a:lnTo>
                  <a:lnTo>
                    <a:pt x="30" y="4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38" name="Freeform 106"/>
            <p:cNvSpPr>
              <a:spLocks noChangeAspect="1"/>
            </p:cNvSpPr>
            <p:nvPr/>
          </p:nvSpPr>
          <p:spPr bwMode="auto">
            <a:xfrm>
              <a:off x="3029" y="1756"/>
              <a:ext cx="12" cy="11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8" y="0"/>
                </a:cxn>
              </a:cxnLst>
              <a:rect l="0" t="0" r="r" b="b"/>
              <a:pathLst>
                <a:path w="8" h="7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39" name="Freeform 107"/>
            <p:cNvSpPr>
              <a:spLocks noChangeAspect="1"/>
            </p:cNvSpPr>
            <p:nvPr/>
          </p:nvSpPr>
          <p:spPr bwMode="auto">
            <a:xfrm>
              <a:off x="3022" y="1756"/>
              <a:ext cx="66" cy="77"/>
            </a:xfrm>
            <a:custGeom>
              <a:avLst/>
              <a:gdLst/>
              <a:ahLst/>
              <a:cxnLst>
                <a:cxn ang="0">
                  <a:pos x="37" y="51"/>
                </a:cxn>
                <a:cxn ang="0">
                  <a:pos x="44" y="44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51"/>
                </a:cxn>
              </a:cxnLst>
              <a:rect l="0" t="0" r="r" b="b"/>
              <a:pathLst>
                <a:path w="44" h="51">
                  <a:moveTo>
                    <a:pt x="37" y="51"/>
                  </a:moveTo>
                  <a:lnTo>
                    <a:pt x="44" y="44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5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40" name="Freeform 108"/>
            <p:cNvSpPr>
              <a:spLocks noChangeAspect="1"/>
            </p:cNvSpPr>
            <p:nvPr/>
          </p:nvSpPr>
          <p:spPr bwMode="auto">
            <a:xfrm>
              <a:off x="3066" y="1800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41" name="Freeform 109"/>
            <p:cNvSpPr>
              <a:spLocks noChangeAspect="1"/>
            </p:cNvSpPr>
            <p:nvPr/>
          </p:nvSpPr>
          <p:spPr bwMode="auto">
            <a:xfrm>
              <a:off x="3059" y="1800"/>
              <a:ext cx="66" cy="89"/>
            </a:xfrm>
            <a:custGeom>
              <a:avLst/>
              <a:gdLst/>
              <a:ahLst/>
              <a:cxnLst>
                <a:cxn ang="0">
                  <a:pos x="29" y="59"/>
                </a:cxn>
                <a:cxn ang="0">
                  <a:pos x="44" y="51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29" y="59"/>
                </a:cxn>
              </a:cxnLst>
              <a:rect l="0" t="0" r="r" b="b"/>
              <a:pathLst>
                <a:path w="44" h="59">
                  <a:moveTo>
                    <a:pt x="29" y="59"/>
                  </a:moveTo>
                  <a:lnTo>
                    <a:pt x="44" y="51"/>
                  </a:lnTo>
                  <a:lnTo>
                    <a:pt x="7" y="0"/>
                  </a:lnTo>
                  <a:lnTo>
                    <a:pt x="0" y="7"/>
                  </a:lnTo>
                  <a:lnTo>
                    <a:pt x="29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42" name="Freeform 110"/>
            <p:cNvSpPr>
              <a:spLocks noChangeAspect="1"/>
            </p:cNvSpPr>
            <p:nvPr/>
          </p:nvSpPr>
          <p:spPr bwMode="auto">
            <a:xfrm>
              <a:off x="3095" y="1851"/>
              <a:ext cx="12" cy="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43" name="Freeform 111"/>
            <p:cNvSpPr>
              <a:spLocks noChangeAspect="1"/>
            </p:cNvSpPr>
            <p:nvPr/>
          </p:nvSpPr>
          <p:spPr bwMode="auto">
            <a:xfrm>
              <a:off x="3088" y="1851"/>
              <a:ext cx="66" cy="89"/>
            </a:xfrm>
            <a:custGeom>
              <a:avLst/>
              <a:gdLst/>
              <a:ahLst/>
              <a:cxnLst>
                <a:cxn ang="0">
                  <a:pos x="37" y="59"/>
                </a:cxn>
                <a:cxn ang="0">
                  <a:pos x="44" y="52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59"/>
                </a:cxn>
              </a:cxnLst>
              <a:rect l="0" t="0" r="r" b="b"/>
              <a:pathLst>
                <a:path w="44" h="59">
                  <a:moveTo>
                    <a:pt x="37" y="59"/>
                  </a:moveTo>
                  <a:lnTo>
                    <a:pt x="44" y="52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44" name="Freeform 112"/>
            <p:cNvSpPr>
              <a:spLocks noChangeAspect="1"/>
            </p:cNvSpPr>
            <p:nvPr/>
          </p:nvSpPr>
          <p:spPr bwMode="auto">
            <a:xfrm>
              <a:off x="3132" y="1903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45" name="Freeform 113"/>
            <p:cNvSpPr>
              <a:spLocks noChangeAspect="1"/>
            </p:cNvSpPr>
            <p:nvPr/>
          </p:nvSpPr>
          <p:spPr bwMode="auto">
            <a:xfrm>
              <a:off x="3125" y="1903"/>
              <a:ext cx="66" cy="99"/>
            </a:xfrm>
            <a:custGeom>
              <a:avLst/>
              <a:gdLst/>
              <a:ahLst/>
              <a:cxnLst>
                <a:cxn ang="0">
                  <a:pos x="29" y="66"/>
                </a:cxn>
                <a:cxn ang="0">
                  <a:pos x="44" y="59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29" y="66"/>
                </a:cxn>
              </a:cxnLst>
              <a:rect l="0" t="0" r="r" b="b"/>
              <a:pathLst>
                <a:path w="44" h="66">
                  <a:moveTo>
                    <a:pt x="29" y="66"/>
                  </a:moveTo>
                  <a:lnTo>
                    <a:pt x="44" y="59"/>
                  </a:lnTo>
                  <a:lnTo>
                    <a:pt x="7" y="0"/>
                  </a:lnTo>
                  <a:lnTo>
                    <a:pt x="0" y="7"/>
                  </a:lnTo>
                  <a:lnTo>
                    <a:pt x="29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46" name="Freeform 114"/>
            <p:cNvSpPr>
              <a:spLocks noChangeAspect="1"/>
            </p:cNvSpPr>
            <p:nvPr/>
          </p:nvSpPr>
          <p:spPr bwMode="auto">
            <a:xfrm>
              <a:off x="3162" y="1962"/>
              <a:ext cx="11" cy="1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7" y="0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47" name="Freeform 115"/>
            <p:cNvSpPr>
              <a:spLocks noChangeAspect="1"/>
            </p:cNvSpPr>
            <p:nvPr/>
          </p:nvSpPr>
          <p:spPr bwMode="auto">
            <a:xfrm>
              <a:off x="3154" y="1962"/>
              <a:ext cx="78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52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52" h="66">
                  <a:moveTo>
                    <a:pt x="37" y="66"/>
                  </a:moveTo>
                  <a:lnTo>
                    <a:pt x="52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48" name="Freeform 116"/>
            <p:cNvSpPr>
              <a:spLocks noChangeAspect="1"/>
            </p:cNvSpPr>
            <p:nvPr/>
          </p:nvSpPr>
          <p:spPr bwMode="auto">
            <a:xfrm>
              <a:off x="3199" y="2021"/>
              <a:ext cx="11" cy="11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7" y="7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49" name="Freeform 117"/>
            <p:cNvSpPr>
              <a:spLocks noChangeAspect="1"/>
            </p:cNvSpPr>
            <p:nvPr/>
          </p:nvSpPr>
          <p:spPr bwMode="auto">
            <a:xfrm>
              <a:off x="3191" y="2028"/>
              <a:ext cx="66" cy="101"/>
            </a:xfrm>
            <a:custGeom>
              <a:avLst/>
              <a:gdLst/>
              <a:ahLst/>
              <a:cxnLst>
                <a:cxn ang="0">
                  <a:pos x="30" y="67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30" y="67"/>
                </a:cxn>
              </a:cxnLst>
              <a:rect l="0" t="0" r="r" b="b"/>
              <a:pathLst>
                <a:path w="44" h="67">
                  <a:moveTo>
                    <a:pt x="30" y="67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0"/>
                  </a:lnTo>
                  <a:lnTo>
                    <a:pt x="30" y="6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50" name="Freeform 118"/>
            <p:cNvSpPr>
              <a:spLocks noChangeAspect="1"/>
            </p:cNvSpPr>
            <p:nvPr/>
          </p:nvSpPr>
          <p:spPr bwMode="auto">
            <a:xfrm>
              <a:off x="3228" y="2087"/>
              <a:ext cx="11" cy="1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7" y="0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51" name="Freeform 119"/>
            <p:cNvSpPr>
              <a:spLocks noChangeAspect="1"/>
            </p:cNvSpPr>
            <p:nvPr/>
          </p:nvSpPr>
          <p:spPr bwMode="auto">
            <a:xfrm>
              <a:off x="3221" y="2087"/>
              <a:ext cx="77" cy="111"/>
            </a:xfrm>
            <a:custGeom>
              <a:avLst/>
              <a:gdLst/>
              <a:ahLst/>
              <a:cxnLst>
                <a:cxn ang="0">
                  <a:pos x="37" y="74"/>
                </a:cxn>
                <a:cxn ang="0">
                  <a:pos x="51" y="74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7" y="74"/>
                </a:cxn>
              </a:cxnLst>
              <a:rect l="0" t="0" r="r" b="b"/>
              <a:pathLst>
                <a:path w="51" h="74">
                  <a:moveTo>
                    <a:pt x="37" y="74"/>
                  </a:moveTo>
                  <a:lnTo>
                    <a:pt x="51" y="74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7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52" name="Freeform 120"/>
            <p:cNvSpPr>
              <a:spLocks noChangeAspect="1"/>
            </p:cNvSpPr>
            <p:nvPr/>
          </p:nvSpPr>
          <p:spPr bwMode="auto">
            <a:xfrm>
              <a:off x="3265" y="2161"/>
              <a:ext cx="11" cy="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0"/>
                </a:cxn>
              </a:cxnLst>
              <a:rect l="0" t="0" r="r" b="b"/>
              <a:pathLst>
                <a:path w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53" name="Freeform 121"/>
            <p:cNvSpPr>
              <a:spLocks noChangeAspect="1"/>
            </p:cNvSpPr>
            <p:nvPr/>
          </p:nvSpPr>
          <p:spPr bwMode="auto">
            <a:xfrm>
              <a:off x="3258" y="216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4" y="0"/>
                </a:cxn>
                <a:cxn ang="0">
                  <a:pos x="0" y="0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54" name="Freeform 122"/>
            <p:cNvSpPr>
              <a:spLocks noChangeAspect="1"/>
            </p:cNvSpPr>
            <p:nvPr/>
          </p:nvSpPr>
          <p:spPr bwMode="auto">
            <a:xfrm>
              <a:off x="3294" y="2227"/>
              <a:ext cx="12" cy="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55" name="Freeform 123"/>
            <p:cNvSpPr>
              <a:spLocks noChangeAspect="1"/>
            </p:cNvSpPr>
            <p:nvPr/>
          </p:nvSpPr>
          <p:spPr bwMode="auto">
            <a:xfrm>
              <a:off x="3287" y="2227"/>
              <a:ext cx="78" cy="111"/>
            </a:xfrm>
            <a:custGeom>
              <a:avLst/>
              <a:gdLst/>
              <a:ahLst/>
              <a:cxnLst>
                <a:cxn ang="0">
                  <a:pos x="37" y="74"/>
                </a:cxn>
                <a:cxn ang="0">
                  <a:pos x="52" y="74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74"/>
                </a:cxn>
              </a:cxnLst>
              <a:rect l="0" t="0" r="r" b="b"/>
              <a:pathLst>
                <a:path w="52" h="74">
                  <a:moveTo>
                    <a:pt x="37" y="74"/>
                  </a:moveTo>
                  <a:lnTo>
                    <a:pt x="52" y="74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56" name="Freeform 124"/>
            <p:cNvSpPr>
              <a:spLocks noChangeAspect="1"/>
            </p:cNvSpPr>
            <p:nvPr/>
          </p:nvSpPr>
          <p:spPr bwMode="auto">
            <a:xfrm>
              <a:off x="3331" y="230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57" name="Freeform 125"/>
            <p:cNvSpPr>
              <a:spLocks noChangeAspect="1"/>
            </p:cNvSpPr>
            <p:nvPr/>
          </p:nvSpPr>
          <p:spPr bwMode="auto">
            <a:xfrm>
              <a:off x="3324" y="230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5" y="0"/>
                  </a:lnTo>
                  <a:lnTo>
                    <a:pt x="0" y="0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58" name="Freeform 126"/>
            <p:cNvSpPr>
              <a:spLocks noChangeAspect="1"/>
            </p:cNvSpPr>
            <p:nvPr/>
          </p:nvSpPr>
          <p:spPr bwMode="auto">
            <a:xfrm>
              <a:off x="3353" y="2375"/>
              <a:ext cx="12" cy="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59" name="Freeform 127"/>
            <p:cNvSpPr>
              <a:spLocks noChangeAspect="1"/>
            </p:cNvSpPr>
            <p:nvPr/>
          </p:nvSpPr>
          <p:spPr bwMode="auto">
            <a:xfrm>
              <a:off x="3353" y="2367"/>
              <a:ext cx="78" cy="122"/>
            </a:xfrm>
            <a:custGeom>
              <a:avLst/>
              <a:gdLst/>
              <a:ahLst/>
              <a:cxnLst>
                <a:cxn ang="0">
                  <a:pos x="37" y="81"/>
                </a:cxn>
                <a:cxn ang="0">
                  <a:pos x="52" y="74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81"/>
                </a:cxn>
              </a:cxnLst>
              <a:rect l="0" t="0" r="r" b="b"/>
              <a:pathLst>
                <a:path w="52" h="81">
                  <a:moveTo>
                    <a:pt x="37" y="81"/>
                  </a:moveTo>
                  <a:lnTo>
                    <a:pt x="52" y="74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8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60" name="Freeform 128"/>
            <p:cNvSpPr>
              <a:spLocks noChangeAspect="1"/>
            </p:cNvSpPr>
            <p:nvPr/>
          </p:nvSpPr>
          <p:spPr bwMode="auto">
            <a:xfrm>
              <a:off x="3390" y="2441"/>
              <a:ext cx="66" cy="111"/>
            </a:xfrm>
            <a:custGeom>
              <a:avLst/>
              <a:gdLst/>
              <a:ahLst/>
              <a:cxnLst>
                <a:cxn ang="0">
                  <a:pos x="30" y="74"/>
                </a:cxn>
                <a:cxn ang="0">
                  <a:pos x="44" y="66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0" y="74"/>
                </a:cxn>
              </a:cxnLst>
              <a:rect l="0" t="0" r="r" b="b"/>
              <a:pathLst>
                <a:path w="44" h="74">
                  <a:moveTo>
                    <a:pt x="30" y="74"/>
                  </a:moveTo>
                  <a:lnTo>
                    <a:pt x="44" y="66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0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61" name="Freeform 129"/>
            <p:cNvSpPr>
              <a:spLocks noChangeAspect="1"/>
            </p:cNvSpPr>
            <p:nvPr/>
          </p:nvSpPr>
          <p:spPr bwMode="auto">
            <a:xfrm>
              <a:off x="3420" y="251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62" name="Freeform 130"/>
            <p:cNvSpPr>
              <a:spLocks noChangeAspect="1"/>
            </p:cNvSpPr>
            <p:nvPr/>
          </p:nvSpPr>
          <p:spPr bwMode="auto">
            <a:xfrm>
              <a:off x="3420" y="2507"/>
              <a:ext cx="77" cy="123"/>
            </a:xfrm>
            <a:custGeom>
              <a:avLst/>
              <a:gdLst/>
              <a:ahLst/>
              <a:cxnLst>
                <a:cxn ang="0">
                  <a:pos x="37" y="82"/>
                </a:cxn>
                <a:cxn ang="0">
                  <a:pos x="51" y="74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7" y="82"/>
                </a:cxn>
              </a:cxnLst>
              <a:rect l="0" t="0" r="r" b="b"/>
              <a:pathLst>
                <a:path w="51" h="82">
                  <a:moveTo>
                    <a:pt x="37" y="82"/>
                  </a:moveTo>
                  <a:lnTo>
                    <a:pt x="51" y="74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7" y="8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63" name="Freeform 131"/>
            <p:cNvSpPr>
              <a:spLocks noChangeAspect="1"/>
            </p:cNvSpPr>
            <p:nvPr/>
          </p:nvSpPr>
          <p:spPr bwMode="auto">
            <a:xfrm>
              <a:off x="3457" y="258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64" name="Freeform 132"/>
            <p:cNvSpPr>
              <a:spLocks noChangeAspect="1"/>
            </p:cNvSpPr>
            <p:nvPr/>
          </p:nvSpPr>
          <p:spPr bwMode="auto">
            <a:xfrm>
              <a:off x="3457" y="258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4" y="0"/>
                  </a:lnTo>
                  <a:lnTo>
                    <a:pt x="0" y="8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65" name="Freeform 133"/>
            <p:cNvSpPr>
              <a:spLocks noChangeAspect="1"/>
            </p:cNvSpPr>
            <p:nvPr/>
          </p:nvSpPr>
          <p:spPr bwMode="auto">
            <a:xfrm>
              <a:off x="3486" y="2655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66" name="Freeform 134"/>
            <p:cNvSpPr>
              <a:spLocks noChangeAspect="1"/>
            </p:cNvSpPr>
            <p:nvPr/>
          </p:nvSpPr>
          <p:spPr bwMode="auto">
            <a:xfrm>
              <a:off x="3486" y="2647"/>
              <a:ext cx="78" cy="101"/>
            </a:xfrm>
            <a:custGeom>
              <a:avLst/>
              <a:gdLst/>
              <a:ahLst/>
              <a:cxnLst>
                <a:cxn ang="0">
                  <a:pos x="37" y="67"/>
                </a:cxn>
                <a:cxn ang="0">
                  <a:pos x="52" y="67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67"/>
                </a:cxn>
              </a:cxnLst>
              <a:rect l="0" t="0" r="r" b="b"/>
              <a:pathLst>
                <a:path w="52" h="67">
                  <a:moveTo>
                    <a:pt x="37" y="67"/>
                  </a:moveTo>
                  <a:lnTo>
                    <a:pt x="52" y="67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6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67" name="Freeform 135"/>
            <p:cNvSpPr>
              <a:spLocks noChangeAspect="1"/>
            </p:cNvSpPr>
            <p:nvPr/>
          </p:nvSpPr>
          <p:spPr bwMode="auto">
            <a:xfrm>
              <a:off x="3523" y="2714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68" name="Freeform 136"/>
            <p:cNvSpPr>
              <a:spLocks noChangeAspect="1"/>
            </p:cNvSpPr>
            <p:nvPr/>
          </p:nvSpPr>
          <p:spPr bwMode="auto">
            <a:xfrm>
              <a:off x="3523" y="2714"/>
              <a:ext cx="66" cy="99"/>
            </a:xfrm>
            <a:custGeom>
              <a:avLst/>
              <a:gdLst/>
              <a:ahLst/>
              <a:cxnLst>
                <a:cxn ang="0">
                  <a:pos x="29" y="66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29" y="66"/>
                </a:cxn>
              </a:cxnLst>
              <a:rect l="0" t="0" r="r" b="b"/>
              <a:pathLst>
                <a:path w="44" h="66">
                  <a:moveTo>
                    <a:pt x="29" y="66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0"/>
                  </a:lnTo>
                  <a:lnTo>
                    <a:pt x="29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69" name="Freeform 137"/>
            <p:cNvSpPr>
              <a:spLocks noChangeAspect="1"/>
            </p:cNvSpPr>
            <p:nvPr/>
          </p:nvSpPr>
          <p:spPr bwMode="auto">
            <a:xfrm>
              <a:off x="3552" y="2780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70" name="Freeform 138"/>
            <p:cNvSpPr>
              <a:spLocks noChangeAspect="1"/>
            </p:cNvSpPr>
            <p:nvPr/>
          </p:nvSpPr>
          <p:spPr bwMode="auto">
            <a:xfrm>
              <a:off x="3552" y="2773"/>
              <a:ext cx="78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52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52" h="66">
                  <a:moveTo>
                    <a:pt x="37" y="66"/>
                  </a:moveTo>
                  <a:lnTo>
                    <a:pt x="52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71" name="Freeform 139"/>
            <p:cNvSpPr>
              <a:spLocks noChangeAspect="1"/>
            </p:cNvSpPr>
            <p:nvPr/>
          </p:nvSpPr>
          <p:spPr bwMode="auto">
            <a:xfrm>
              <a:off x="3589" y="2839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72" name="Freeform 140"/>
            <p:cNvSpPr>
              <a:spLocks noChangeAspect="1"/>
            </p:cNvSpPr>
            <p:nvPr/>
          </p:nvSpPr>
          <p:spPr bwMode="auto">
            <a:xfrm>
              <a:off x="3589" y="2832"/>
              <a:ext cx="66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44" h="66">
                  <a:moveTo>
                    <a:pt x="37" y="66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73" name="Freeform 141"/>
            <p:cNvSpPr>
              <a:spLocks noChangeAspect="1"/>
            </p:cNvSpPr>
            <p:nvPr/>
          </p:nvSpPr>
          <p:spPr bwMode="auto">
            <a:xfrm>
              <a:off x="3626" y="2898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74" name="Freeform 142"/>
            <p:cNvSpPr>
              <a:spLocks noChangeAspect="1"/>
            </p:cNvSpPr>
            <p:nvPr/>
          </p:nvSpPr>
          <p:spPr bwMode="auto">
            <a:xfrm>
              <a:off x="3626" y="2891"/>
              <a:ext cx="66" cy="89"/>
            </a:xfrm>
            <a:custGeom>
              <a:avLst/>
              <a:gdLst/>
              <a:ahLst/>
              <a:cxnLst>
                <a:cxn ang="0">
                  <a:pos x="30" y="59"/>
                </a:cxn>
                <a:cxn ang="0">
                  <a:pos x="44" y="51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30" y="59"/>
                </a:cxn>
              </a:cxnLst>
              <a:rect l="0" t="0" r="r" b="b"/>
              <a:pathLst>
                <a:path w="44" h="59">
                  <a:moveTo>
                    <a:pt x="30" y="59"/>
                  </a:moveTo>
                  <a:lnTo>
                    <a:pt x="44" y="51"/>
                  </a:lnTo>
                  <a:lnTo>
                    <a:pt x="7" y="0"/>
                  </a:lnTo>
                  <a:lnTo>
                    <a:pt x="0" y="7"/>
                  </a:lnTo>
                  <a:lnTo>
                    <a:pt x="30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75" name="Freeform 143"/>
            <p:cNvSpPr>
              <a:spLocks noChangeAspect="1"/>
            </p:cNvSpPr>
            <p:nvPr/>
          </p:nvSpPr>
          <p:spPr bwMode="auto">
            <a:xfrm>
              <a:off x="3656" y="2942"/>
              <a:ext cx="66" cy="89"/>
            </a:xfrm>
            <a:custGeom>
              <a:avLst/>
              <a:gdLst/>
              <a:ahLst/>
              <a:cxnLst>
                <a:cxn ang="0">
                  <a:pos x="36" y="59"/>
                </a:cxn>
                <a:cxn ang="0">
                  <a:pos x="44" y="52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6" y="59"/>
                </a:cxn>
              </a:cxnLst>
              <a:rect l="0" t="0" r="r" b="b"/>
              <a:pathLst>
                <a:path w="44" h="59">
                  <a:moveTo>
                    <a:pt x="36" y="59"/>
                  </a:moveTo>
                  <a:lnTo>
                    <a:pt x="44" y="52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6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76" name="Freeform 144"/>
            <p:cNvSpPr>
              <a:spLocks noChangeAspect="1"/>
            </p:cNvSpPr>
            <p:nvPr/>
          </p:nvSpPr>
          <p:spPr bwMode="auto">
            <a:xfrm>
              <a:off x="3692" y="300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77" name="Freeform 145"/>
            <p:cNvSpPr>
              <a:spLocks noChangeAspect="1"/>
            </p:cNvSpPr>
            <p:nvPr/>
          </p:nvSpPr>
          <p:spPr bwMode="auto">
            <a:xfrm>
              <a:off x="3692" y="2994"/>
              <a:ext cx="68" cy="77"/>
            </a:xfrm>
            <a:custGeom>
              <a:avLst/>
              <a:gdLst/>
              <a:ahLst/>
              <a:cxnLst>
                <a:cxn ang="0">
                  <a:pos x="30" y="51"/>
                </a:cxn>
                <a:cxn ang="0">
                  <a:pos x="45" y="44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30" y="51"/>
                </a:cxn>
              </a:cxnLst>
              <a:rect l="0" t="0" r="r" b="b"/>
              <a:pathLst>
                <a:path w="45" h="51">
                  <a:moveTo>
                    <a:pt x="30" y="51"/>
                  </a:moveTo>
                  <a:lnTo>
                    <a:pt x="45" y="44"/>
                  </a:lnTo>
                  <a:lnTo>
                    <a:pt x="8" y="0"/>
                  </a:lnTo>
                  <a:lnTo>
                    <a:pt x="0" y="7"/>
                  </a:lnTo>
                  <a:lnTo>
                    <a:pt x="30" y="5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78" name="Freeform 146"/>
            <p:cNvSpPr>
              <a:spLocks noChangeAspect="1"/>
            </p:cNvSpPr>
            <p:nvPr/>
          </p:nvSpPr>
          <p:spPr bwMode="auto">
            <a:xfrm>
              <a:off x="3722" y="304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79" name="Freeform 147"/>
            <p:cNvSpPr>
              <a:spLocks noChangeAspect="1"/>
            </p:cNvSpPr>
            <p:nvPr/>
          </p:nvSpPr>
          <p:spPr bwMode="auto">
            <a:xfrm>
              <a:off x="3722" y="3038"/>
              <a:ext cx="66" cy="78"/>
            </a:xfrm>
            <a:custGeom>
              <a:avLst/>
              <a:gdLst/>
              <a:ahLst/>
              <a:cxnLst>
                <a:cxn ang="0">
                  <a:pos x="37" y="52"/>
                </a:cxn>
                <a:cxn ang="0">
                  <a:pos x="44" y="44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52"/>
                </a:cxn>
              </a:cxnLst>
              <a:rect l="0" t="0" r="r" b="b"/>
              <a:pathLst>
                <a:path w="44" h="52">
                  <a:moveTo>
                    <a:pt x="37" y="52"/>
                  </a:moveTo>
                  <a:lnTo>
                    <a:pt x="44" y="44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80" name="Freeform 148"/>
            <p:cNvSpPr>
              <a:spLocks noChangeAspect="1"/>
            </p:cNvSpPr>
            <p:nvPr/>
          </p:nvSpPr>
          <p:spPr bwMode="auto">
            <a:xfrm>
              <a:off x="3759" y="3082"/>
              <a:ext cx="66" cy="78"/>
            </a:xfrm>
            <a:custGeom>
              <a:avLst/>
              <a:gdLst/>
              <a:ahLst/>
              <a:cxnLst>
                <a:cxn ang="0">
                  <a:pos x="29" y="52"/>
                </a:cxn>
                <a:cxn ang="0">
                  <a:pos x="44" y="37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29" y="52"/>
                </a:cxn>
              </a:cxnLst>
              <a:rect l="0" t="0" r="r" b="b"/>
              <a:pathLst>
                <a:path w="44" h="52">
                  <a:moveTo>
                    <a:pt x="29" y="52"/>
                  </a:moveTo>
                  <a:lnTo>
                    <a:pt x="44" y="37"/>
                  </a:lnTo>
                  <a:lnTo>
                    <a:pt x="7" y="0"/>
                  </a:lnTo>
                  <a:lnTo>
                    <a:pt x="0" y="8"/>
                  </a:lnTo>
                  <a:lnTo>
                    <a:pt x="29" y="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81" name="Freeform 149"/>
            <p:cNvSpPr>
              <a:spLocks noChangeAspect="1"/>
            </p:cNvSpPr>
            <p:nvPr/>
          </p:nvSpPr>
          <p:spPr bwMode="auto">
            <a:xfrm>
              <a:off x="3788" y="3127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82" name="Freeform 150"/>
            <p:cNvSpPr>
              <a:spLocks noChangeAspect="1"/>
            </p:cNvSpPr>
            <p:nvPr/>
          </p:nvSpPr>
          <p:spPr bwMode="auto">
            <a:xfrm>
              <a:off x="3788" y="3119"/>
              <a:ext cx="66" cy="78"/>
            </a:xfrm>
            <a:custGeom>
              <a:avLst/>
              <a:gdLst/>
              <a:ahLst/>
              <a:cxnLst>
                <a:cxn ang="0">
                  <a:pos x="37" y="52"/>
                </a:cxn>
                <a:cxn ang="0">
                  <a:pos x="44" y="37"/>
                </a:cxn>
                <a:cxn ang="0">
                  <a:pos x="15" y="0"/>
                </a:cxn>
                <a:cxn ang="0">
                  <a:pos x="0" y="15"/>
                </a:cxn>
                <a:cxn ang="0">
                  <a:pos x="37" y="52"/>
                </a:cxn>
              </a:cxnLst>
              <a:rect l="0" t="0" r="r" b="b"/>
              <a:pathLst>
                <a:path w="44" h="52">
                  <a:moveTo>
                    <a:pt x="37" y="52"/>
                  </a:moveTo>
                  <a:lnTo>
                    <a:pt x="44" y="37"/>
                  </a:lnTo>
                  <a:lnTo>
                    <a:pt x="15" y="0"/>
                  </a:lnTo>
                  <a:lnTo>
                    <a:pt x="0" y="15"/>
                  </a:lnTo>
                  <a:lnTo>
                    <a:pt x="37" y="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83" name="Freeform 151"/>
            <p:cNvSpPr>
              <a:spLocks noChangeAspect="1"/>
            </p:cNvSpPr>
            <p:nvPr/>
          </p:nvSpPr>
          <p:spPr bwMode="auto">
            <a:xfrm>
              <a:off x="3825" y="3163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84" name="Freeform 152"/>
            <p:cNvSpPr>
              <a:spLocks noChangeAspect="1"/>
            </p:cNvSpPr>
            <p:nvPr/>
          </p:nvSpPr>
          <p:spPr bwMode="auto">
            <a:xfrm>
              <a:off x="3825" y="3156"/>
              <a:ext cx="66" cy="66"/>
            </a:xfrm>
            <a:custGeom>
              <a:avLst/>
              <a:gdLst/>
              <a:ahLst/>
              <a:cxnLst>
                <a:cxn ang="0">
                  <a:pos x="29" y="44"/>
                </a:cxn>
                <a:cxn ang="0">
                  <a:pos x="44" y="37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29" y="44"/>
                </a:cxn>
              </a:cxnLst>
              <a:rect l="0" t="0" r="r" b="b"/>
              <a:pathLst>
                <a:path w="44" h="44">
                  <a:moveTo>
                    <a:pt x="29" y="44"/>
                  </a:moveTo>
                  <a:lnTo>
                    <a:pt x="44" y="37"/>
                  </a:lnTo>
                  <a:lnTo>
                    <a:pt x="7" y="0"/>
                  </a:lnTo>
                  <a:lnTo>
                    <a:pt x="0" y="15"/>
                  </a:lnTo>
                  <a:lnTo>
                    <a:pt x="29" y="4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85" name="Freeform 153"/>
            <p:cNvSpPr>
              <a:spLocks noChangeAspect="1"/>
            </p:cNvSpPr>
            <p:nvPr/>
          </p:nvSpPr>
          <p:spPr bwMode="auto">
            <a:xfrm>
              <a:off x="3854" y="3200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86" name="Freeform 154"/>
            <p:cNvSpPr>
              <a:spLocks noChangeAspect="1"/>
            </p:cNvSpPr>
            <p:nvPr/>
          </p:nvSpPr>
          <p:spPr bwMode="auto">
            <a:xfrm>
              <a:off x="3854" y="3193"/>
              <a:ext cx="68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5" y="2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37"/>
                </a:cxn>
              </a:cxnLst>
              <a:rect l="0" t="0" r="r" b="b"/>
              <a:pathLst>
                <a:path w="45" h="37">
                  <a:moveTo>
                    <a:pt x="37" y="37"/>
                  </a:moveTo>
                  <a:lnTo>
                    <a:pt x="45" y="2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87" name="Freeform 155"/>
            <p:cNvSpPr>
              <a:spLocks noChangeAspect="1"/>
            </p:cNvSpPr>
            <p:nvPr/>
          </p:nvSpPr>
          <p:spPr bwMode="auto">
            <a:xfrm>
              <a:off x="3891" y="3230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88" name="Freeform 156"/>
            <p:cNvSpPr>
              <a:spLocks noChangeAspect="1"/>
            </p:cNvSpPr>
            <p:nvPr/>
          </p:nvSpPr>
          <p:spPr bwMode="auto">
            <a:xfrm>
              <a:off x="3891" y="3222"/>
              <a:ext cx="68" cy="56"/>
            </a:xfrm>
            <a:custGeom>
              <a:avLst/>
              <a:gdLst/>
              <a:ahLst/>
              <a:cxnLst>
                <a:cxn ang="0">
                  <a:pos x="30" y="37"/>
                </a:cxn>
                <a:cxn ang="0">
                  <a:pos x="45" y="3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30" y="37"/>
                </a:cxn>
              </a:cxnLst>
              <a:rect l="0" t="0" r="r" b="b"/>
              <a:pathLst>
                <a:path w="45" h="37">
                  <a:moveTo>
                    <a:pt x="30" y="37"/>
                  </a:moveTo>
                  <a:lnTo>
                    <a:pt x="45" y="30"/>
                  </a:lnTo>
                  <a:lnTo>
                    <a:pt x="8" y="0"/>
                  </a:lnTo>
                  <a:lnTo>
                    <a:pt x="0" y="8"/>
                  </a:lnTo>
                  <a:lnTo>
                    <a:pt x="30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89" name="Freeform 157"/>
            <p:cNvSpPr>
              <a:spLocks noChangeAspect="1"/>
            </p:cNvSpPr>
            <p:nvPr/>
          </p:nvSpPr>
          <p:spPr bwMode="auto">
            <a:xfrm>
              <a:off x="3921" y="3252"/>
              <a:ext cx="66" cy="44"/>
            </a:xfrm>
            <a:custGeom>
              <a:avLst/>
              <a:gdLst/>
              <a:ahLst/>
              <a:cxnLst>
                <a:cxn ang="0">
                  <a:pos x="37" y="29"/>
                </a:cxn>
                <a:cxn ang="0">
                  <a:pos x="44" y="22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29"/>
                </a:cxn>
              </a:cxnLst>
              <a:rect l="0" t="0" r="r" b="b"/>
              <a:pathLst>
                <a:path w="44" h="29">
                  <a:moveTo>
                    <a:pt x="37" y="29"/>
                  </a:moveTo>
                  <a:lnTo>
                    <a:pt x="44" y="22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2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90" name="Freeform 158"/>
            <p:cNvSpPr>
              <a:spLocks noChangeAspect="1"/>
            </p:cNvSpPr>
            <p:nvPr/>
          </p:nvSpPr>
          <p:spPr bwMode="auto">
            <a:xfrm>
              <a:off x="3958" y="3281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91" name="Freeform 159"/>
            <p:cNvSpPr>
              <a:spLocks noChangeAspect="1"/>
            </p:cNvSpPr>
            <p:nvPr/>
          </p:nvSpPr>
          <p:spPr bwMode="auto">
            <a:xfrm>
              <a:off x="3958" y="3274"/>
              <a:ext cx="66" cy="44"/>
            </a:xfrm>
            <a:custGeom>
              <a:avLst/>
              <a:gdLst/>
              <a:ahLst/>
              <a:cxnLst>
                <a:cxn ang="0">
                  <a:pos x="36" y="29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6" y="29"/>
                </a:cxn>
              </a:cxnLst>
              <a:rect l="0" t="0" r="r" b="b"/>
              <a:pathLst>
                <a:path w="44" h="29">
                  <a:moveTo>
                    <a:pt x="36" y="29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6" y="2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92" name="Freeform 160"/>
            <p:cNvSpPr>
              <a:spLocks noChangeAspect="1"/>
            </p:cNvSpPr>
            <p:nvPr/>
          </p:nvSpPr>
          <p:spPr bwMode="auto">
            <a:xfrm>
              <a:off x="3994" y="3303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93" name="Freeform 161"/>
            <p:cNvSpPr>
              <a:spLocks noChangeAspect="1"/>
            </p:cNvSpPr>
            <p:nvPr/>
          </p:nvSpPr>
          <p:spPr bwMode="auto">
            <a:xfrm>
              <a:off x="3994" y="3296"/>
              <a:ext cx="56" cy="45"/>
            </a:xfrm>
            <a:custGeom>
              <a:avLst/>
              <a:gdLst/>
              <a:ahLst/>
              <a:cxnLst>
                <a:cxn ang="0">
                  <a:pos x="30" y="30"/>
                </a:cxn>
                <a:cxn ang="0">
                  <a:pos x="37" y="15"/>
                </a:cxn>
                <a:cxn ang="0">
                  <a:pos x="8" y="0"/>
                </a:cxn>
                <a:cxn ang="0">
                  <a:pos x="0" y="15"/>
                </a:cxn>
                <a:cxn ang="0">
                  <a:pos x="30" y="30"/>
                </a:cxn>
              </a:cxnLst>
              <a:rect l="0" t="0" r="r" b="b"/>
              <a:pathLst>
                <a:path w="37" h="30">
                  <a:moveTo>
                    <a:pt x="30" y="30"/>
                  </a:moveTo>
                  <a:lnTo>
                    <a:pt x="37" y="15"/>
                  </a:lnTo>
                  <a:lnTo>
                    <a:pt x="8" y="0"/>
                  </a:lnTo>
                  <a:lnTo>
                    <a:pt x="0" y="15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94" name="Freeform 162"/>
            <p:cNvSpPr>
              <a:spLocks noChangeAspect="1"/>
            </p:cNvSpPr>
            <p:nvPr/>
          </p:nvSpPr>
          <p:spPr bwMode="auto">
            <a:xfrm>
              <a:off x="4024" y="3311"/>
              <a:ext cx="66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7" y="37"/>
                </a:cxn>
              </a:cxnLst>
              <a:rect l="0" t="0" r="r" b="b"/>
              <a:pathLst>
                <a:path w="44" h="37">
                  <a:moveTo>
                    <a:pt x="37" y="37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95" name="Freeform 163"/>
            <p:cNvSpPr>
              <a:spLocks noChangeAspect="1"/>
            </p:cNvSpPr>
            <p:nvPr/>
          </p:nvSpPr>
          <p:spPr bwMode="auto">
            <a:xfrm>
              <a:off x="4061" y="3340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96" name="Freeform 164"/>
            <p:cNvSpPr>
              <a:spLocks noChangeAspect="1"/>
            </p:cNvSpPr>
            <p:nvPr/>
          </p:nvSpPr>
          <p:spPr bwMode="auto">
            <a:xfrm>
              <a:off x="4061" y="3333"/>
              <a:ext cx="56" cy="44"/>
            </a:xfrm>
            <a:custGeom>
              <a:avLst/>
              <a:gdLst/>
              <a:ahLst/>
              <a:cxnLst>
                <a:cxn ang="0">
                  <a:pos x="29" y="29"/>
                </a:cxn>
                <a:cxn ang="0">
                  <a:pos x="37" y="15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29" y="29"/>
                </a:cxn>
              </a:cxnLst>
              <a:rect l="0" t="0" r="r" b="b"/>
              <a:pathLst>
                <a:path w="37" h="29">
                  <a:moveTo>
                    <a:pt x="29" y="29"/>
                  </a:moveTo>
                  <a:lnTo>
                    <a:pt x="37" y="15"/>
                  </a:lnTo>
                  <a:lnTo>
                    <a:pt x="7" y="0"/>
                  </a:lnTo>
                  <a:lnTo>
                    <a:pt x="0" y="15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97" name="Freeform 165"/>
            <p:cNvSpPr>
              <a:spLocks noChangeAspect="1"/>
            </p:cNvSpPr>
            <p:nvPr/>
          </p:nvSpPr>
          <p:spPr bwMode="auto">
            <a:xfrm>
              <a:off x="4090" y="3355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98" name="Freeform 166"/>
            <p:cNvSpPr>
              <a:spLocks noChangeAspect="1"/>
            </p:cNvSpPr>
            <p:nvPr/>
          </p:nvSpPr>
          <p:spPr bwMode="auto">
            <a:xfrm>
              <a:off x="4090" y="3348"/>
              <a:ext cx="6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44" y="14"/>
                </a:cxn>
                <a:cxn ang="0">
                  <a:pos x="8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44" h="22">
                  <a:moveTo>
                    <a:pt x="37" y="22"/>
                  </a:moveTo>
                  <a:lnTo>
                    <a:pt x="44" y="14"/>
                  </a:lnTo>
                  <a:lnTo>
                    <a:pt x="8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199" name="Freeform 167"/>
            <p:cNvSpPr>
              <a:spLocks noChangeAspect="1"/>
            </p:cNvSpPr>
            <p:nvPr/>
          </p:nvSpPr>
          <p:spPr bwMode="auto">
            <a:xfrm>
              <a:off x="4127" y="3362"/>
              <a:ext cx="56" cy="35"/>
            </a:xfrm>
            <a:custGeom>
              <a:avLst/>
              <a:gdLst/>
              <a:ahLst/>
              <a:cxnLst>
                <a:cxn ang="0">
                  <a:pos x="30" y="23"/>
                </a:cxn>
                <a:cxn ang="0">
                  <a:pos x="37" y="8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30" y="23"/>
                </a:cxn>
              </a:cxnLst>
              <a:rect l="0" t="0" r="r" b="b"/>
              <a:pathLst>
                <a:path w="37" h="23">
                  <a:moveTo>
                    <a:pt x="30" y="23"/>
                  </a:moveTo>
                  <a:lnTo>
                    <a:pt x="37" y="8"/>
                  </a:lnTo>
                  <a:lnTo>
                    <a:pt x="7" y="0"/>
                  </a:lnTo>
                  <a:lnTo>
                    <a:pt x="0" y="8"/>
                  </a:lnTo>
                  <a:lnTo>
                    <a:pt x="30" y="23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00" name="Freeform 168"/>
            <p:cNvSpPr>
              <a:spLocks noChangeAspect="1"/>
            </p:cNvSpPr>
            <p:nvPr/>
          </p:nvSpPr>
          <p:spPr bwMode="auto">
            <a:xfrm>
              <a:off x="4157" y="3377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01" name="Freeform 169"/>
            <p:cNvSpPr>
              <a:spLocks noChangeAspect="1"/>
            </p:cNvSpPr>
            <p:nvPr/>
          </p:nvSpPr>
          <p:spPr bwMode="auto">
            <a:xfrm>
              <a:off x="4157" y="3370"/>
              <a:ext cx="66" cy="33"/>
            </a:xfrm>
            <a:custGeom>
              <a:avLst/>
              <a:gdLst/>
              <a:ahLst/>
              <a:cxnLst>
                <a:cxn ang="0">
                  <a:pos x="36" y="22"/>
                </a:cxn>
                <a:cxn ang="0">
                  <a:pos x="44" y="15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6" y="22"/>
                </a:cxn>
              </a:cxnLst>
              <a:rect l="0" t="0" r="r" b="b"/>
              <a:pathLst>
                <a:path w="44" h="22">
                  <a:moveTo>
                    <a:pt x="36" y="22"/>
                  </a:moveTo>
                  <a:lnTo>
                    <a:pt x="44" y="15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02" name="Freeform 170"/>
            <p:cNvSpPr>
              <a:spLocks noChangeAspect="1"/>
            </p:cNvSpPr>
            <p:nvPr/>
          </p:nvSpPr>
          <p:spPr bwMode="auto">
            <a:xfrm>
              <a:off x="4193" y="3392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03" name="Freeform 171"/>
            <p:cNvSpPr>
              <a:spLocks noChangeAspect="1"/>
            </p:cNvSpPr>
            <p:nvPr/>
          </p:nvSpPr>
          <p:spPr bwMode="auto">
            <a:xfrm>
              <a:off x="4193" y="3377"/>
              <a:ext cx="56" cy="45"/>
            </a:xfrm>
            <a:custGeom>
              <a:avLst/>
              <a:gdLst/>
              <a:ahLst/>
              <a:cxnLst>
                <a:cxn ang="0">
                  <a:pos x="37" y="30"/>
                </a:cxn>
                <a:cxn ang="0">
                  <a:pos x="37" y="15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30"/>
                </a:cxn>
              </a:cxnLst>
              <a:rect l="0" t="0" r="r" b="b"/>
              <a:pathLst>
                <a:path w="37" h="30">
                  <a:moveTo>
                    <a:pt x="37" y="30"/>
                  </a:moveTo>
                  <a:lnTo>
                    <a:pt x="37" y="15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04" name="Freeform 172"/>
            <p:cNvSpPr>
              <a:spLocks noChangeAspect="1"/>
            </p:cNvSpPr>
            <p:nvPr/>
          </p:nvSpPr>
          <p:spPr bwMode="auto">
            <a:xfrm>
              <a:off x="4230" y="3392"/>
              <a:ext cx="45" cy="33"/>
            </a:xfrm>
            <a:custGeom>
              <a:avLst/>
              <a:gdLst/>
              <a:ahLst/>
              <a:cxnLst>
                <a:cxn ang="0">
                  <a:pos x="30" y="22"/>
                </a:cxn>
                <a:cxn ang="0">
                  <a:pos x="30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0" y="22"/>
                </a:cxn>
              </a:cxnLst>
              <a:rect l="0" t="0" r="r" b="b"/>
              <a:pathLst>
                <a:path w="30" h="22">
                  <a:moveTo>
                    <a:pt x="30" y="22"/>
                  </a:moveTo>
                  <a:lnTo>
                    <a:pt x="30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0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05" name="Freeform 173"/>
            <p:cNvSpPr>
              <a:spLocks noChangeAspect="1"/>
            </p:cNvSpPr>
            <p:nvPr/>
          </p:nvSpPr>
          <p:spPr bwMode="auto">
            <a:xfrm>
              <a:off x="4260" y="3407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06" name="Freeform 174"/>
            <p:cNvSpPr>
              <a:spLocks noChangeAspect="1"/>
            </p:cNvSpPr>
            <p:nvPr/>
          </p:nvSpPr>
          <p:spPr bwMode="auto">
            <a:xfrm>
              <a:off x="4260" y="3399"/>
              <a:ext cx="56" cy="2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8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15"/>
                </a:cxn>
              </a:cxnLst>
              <a:rect l="0" t="0" r="r" b="b"/>
              <a:pathLst>
                <a:path w="37" h="15">
                  <a:moveTo>
                    <a:pt x="37" y="15"/>
                  </a:moveTo>
                  <a:lnTo>
                    <a:pt x="37" y="8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07" name="Freeform 175"/>
            <p:cNvSpPr>
              <a:spLocks noChangeAspect="1"/>
            </p:cNvSpPr>
            <p:nvPr/>
          </p:nvSpPr>
          <p:spPr bwMode="auto">
            <a:xfrm>
              <a:off x="4297" y="3407"/>
              <a:ext cx="44" cy="21"/>
            </a:xfrm>
            <a:custGeom>
              <a:avLst/>
              <a:gdLst/>
              <a:ahLst/>
              <a:cxnLst>
                <a:cxn ang="0">
                  <a:pos x="29" y="14"/>
                </a:cxn>
                <a:cxn ang="0">
                  <a:pos x="29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29" y="14"/>
                </a:cxn>
              </a:cxnLst>
              <a:rect l="0" t="0" r="r" b="b"/>
              <a:pathLst>
                <a:path w="29" h="14">
                  <a:moveTo>
                    <a:pt x="29" y="14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29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08" name="Freeform 176"/>
            <p:cNvSpPr>
              <a:spLocks noChangeAspect="1"/>
            </p:cNvSpPr>
            <p:nvPr/>
          </p:nvSpPr>
          <p:spPr bwMode="auto">
            <a:xfrm>
              <a:off x="4326" y="3414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09" name="Freeform 177"/>
            <p:cNvSpPr>
              <a:spLocks noChangeAspect="1"/>
            </p:cNvSpPr>
            <p:nvPr/>
          </p:nvSpPr>
          <p:spPr bwMode="auto">
            <a:xfrm>
              <a:off x="4326" y="3407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0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10" name="Freeform 178"/>
            <p:cNvSpPr>
              <a:spLocks noChangeAspect="1"/>
            </p:cNvSpPr>
            <p:nvPr/>
          </p:nvSpPr>
          <p:spPr bwMode="auto">
            <a:xfrm>
              <a:off x="4363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11" name="Rectangle 179"/>
            <p:cNvSpPr>
              <a:spLocks noChangeAspect="1" noChangeArrowheads="1"/>
            </p:cNvSpPr>
            <p:nvPr/>
          </p:nvSpPr>
          <p:spPr bwMode="auto">
            <a:xfrm>
              <a:off x="4363" y="3414"/>
              <a:ext cx="44" cy="2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12" name="Freeform 180"/>
            <p:cNvSpPr>
              <a:spLocks noChangeAspect="1"/>
            </p:cNvSpPr>
            <p:nvPr/>
          </p:nvSpPr>
          <p:spPr bwMode="auto">
            <a:xfrm>
              <a:off x="4392" y="3421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13" name="Freeform 181"/>
            <p:cNvSpPr>
              <a:spLocks noChangeAspect="1"/>
            </p:cNvSpPr>
            <p:nvPr/>
          </p:nvSpPr>
          <p:spPr bwMode="auto">
            <a:xfrm>
              <a:off x="4392" y="3414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14" name="Freeform 182"/>
            <p:cNvSpPr>
              <a:spLocks noChangeAspect="1"/>
            </p:cNvSpPr>
            <p:nvPr/>
          </p:nvSpPr>
          <p:spPr bwMode="auto">
            <a:xfrm>
              <a:off x="4429" y="3429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15" name="Rectangle 183"/>
            <p:cNvSpPr>
              <a:spLocks noChangeAspect="1" noChangeArrowheads="1"/>
            </p:cNvSpPr>
            <p:nvPr/>
          </p:nvSpPr>
          <p:spPr bwMode="auto">
            <a:xfrm>
              <a:off x="4429" y="3421"/>
              <a:ext cx="45" cy="2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16" name="Freeform 184"/>
            <p:cNvSpPr>
              <a:spLocks noChangeAspect="1"/>
            </p:cNvSpPr>
            <p:nvPr/>
          </p:nvSpPr>
          <p:spPr bwMode="auto">
            <a:xfrm>
              <a:off x="4459" y="3429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17" name="Rectangle 185"/>
            <p:cNvSpPr>
              <a:spLocks noChangeAspect="1" noChangeArrowheads="1"/>
            </p:cNvSpPr>
            <p:nvPr/>
          </p:nvSpPr>
          <p:spPr bwMode="auto">
            <a:xfrm>
              <a:off x="4459" y="3421"/>
              <a:ext cx="56" cy="2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18" name="Freeform 186"/>
            <p:cNvSpPr>
              <a:spLocks noChangeAspect="1"/>
            </p:cNvSpPr>
            <p:nvPr/>
          </p:nvSpPr>
          <p:spPr bwMode="auto">
            <a:xfrm>
              <a:off x="4496" y="3421"/>
              <a:ext cx="44" cy="33"/>
            </a:xfrm>
            <a:custGeom>
              <a:avLst/>
              <a:gdLst/>
              <a:ahLst/>
              <a:cxnLst>
                <a:cxn ang="0">
                  <a:pos x="29" y="22"/>
                </a:cxn>
                <a:cxn ang="0">
                  <a:pos x="29" y="8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29" y="22"/>
                </a:cxn>
              </a:cxnLst>
              <a:rect l="0" t="0" r="r" b="b"/>
              <a:pathLst>
                <a:path w="29" h="22">
                  <a:moveTo>
                    <a:pt x="29" y="22"/>
                  </a:moveTo>
                  <a:lnTo>
                    <a:pt x="29" y="8"/>
                  </a:lnTo>
                  <a:lnTo>
                    <a:pt x="0" y="0"/>
                  </a:lnTo>
                  <a:lnTo>
                    <a:pt x="0" y="15"/>
                  </a:lnTo>
                  <a:lnTo>
                    <a:pt x="29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19" name="Freeform 187"/>
            <p:cNvSpPr>
              <a:spLocks noChangeAspect="1"/>
            </p:cNvSpPr>
            <p:nvPr/>
          </p:nvSpPr>
          <p:spPr bwMode="auto">
            <a:xfrm>
              <a:off x="4525" y="3436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20" name="Rectangle 188"/>
            <p:cNvSpPr>
              <a:spLocks noChangeAspect="1" noChangeArrowheads="1"/>
            </p:cNvSpPr>
            <p:nvPr/>
          </p:nvSpPr>
          <p:spPr bwMode="auto">
            <a:xfrm>
              <a:off x="4525" y="3429"/>
              <a:ext cx="56" cy="21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2221" name="Group 189"/>
          <p:cNvGrpSpPr>
            <a:grpSpLocks/>
          </p:cNvGrpSpPr>
          <p:nvPr/>
        </p:nvGrpSpPr>
        <p:grpSpPr bwMode="auto">
          <a:xfrm>
            <a:off x="7696200" y="3908425"/>
            <a:ext cx="1066800" cy="533400"/>
            <a:chOff x="1261" y="1638"/>
            <a:chExt cx="3320" cy="1816"/>
          </a:xfrm>
        </p:grpSpPr>
        <p:sp>
          <p:nvSpPr>
            <p:cNvPr id="172222" name="Freeform 190"/>
            <p:cNvSpPr>
              <a:spLocks noChangeAspect="1"/>
            </p:cNvSpPr>
            <p:nvPr/>
          </p:nvSpPr>
          <p:spPr bwMode="auto">
            <a:xfrm>
              <a:off x="1261" y="3414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7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7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23" name="Freeform 191"/>
            <p:cNvSpPr>
              <a:spLocks noChangeAspect="1"/>
            </p:cNvSpPr>
            <p:nvPr/>
          </p:nvSpPr>
          <p:spPr bwMode="auto">
            <a:xfrm>
              <a:off x="1298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24" name="Freeform 192"/>
            <p:cNvSpPr>
              <a:spLocks noChangeAspect="1"/>
            </p:cNvSpPr>
            <p:nvPr/>
          </p:nvSpPr>
          <p:spPr bwMode="auto">
            <a:xfrm>
              <a:off x="1298" y="3414"/>
              <a:ext cx="54" cy="23"/>
            </a:xfrm>
            <a:custGeom>
              <a:avLst/>
              <a:gdLst/>
              <a:ahLst/>
              <a:cxnLst>
                <a:cxn ang="0">
                  <a:pos x="36" y="15"/>
                </a:cxn>
                <a:cxn ang="0">
                  <a:pos x="29" y="0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6" y="15"/>
                </a:cxn>
              </a:cxnLst>
              <a:rect l="0" t="0" r="r" b="b"/>
              <a:pathLst>
                <a:path w="36" h="15">
                  <a:moveTo>
                    <a:pt x="36" y="15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6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25" name="Freeform 193"/>
            <p:cNvSpPr>
              <a:spLocks noChangeAspect="1"/>
            </p:cNvSpPr>
            <p:nvPr/>
          </p:nvSpPr>
          <p:spPr bwMode="auto">
            <a:xfrm>
              <a:off x="1334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26" name="Freeform 194"/>
            <p:cNvSpPr>
              <a:spLocks noChangeAspect="1"/>
            </p:cNvSpPr>
            <p:nvPr/>
          </p:nvSpPr>
          <p:spPr bwMode="auto">
            <a:xfrm>
              <a:off x="1327" y="3407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7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7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27" name="Freeform 195"/>
            <p:cNvSpPr>
              <a:spLocks noChangeAspect="1"/>
            </p:cNvSpPr>
            <p:nvPr/>
          </p:nvSpPr>
          <p:spPr bwMode="auto">
            <a:xfrm>
              <a:off x="1364" y="3414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28" name="Freeform 196"/>
            <p:cNvSpPr>
              <a:spLocks noChangeAspect="1"/>
            </p:cNvSpPr>
            <p:nvPr/>
          </p:nvSpPr>
          <p:spPr bwMode="auto">
            <a:xfrm>
              <a:off x="1364" y="3399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29" y="0"/>
                </a:cxn>
                <a:cxn ang="0">
                  <a:pos x="0" y="8"/>
                </a:cxn>
                <a:cxn ang="0">
                  <a:pos x="0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29" y="0"/>
                  </a:lnTo>
                  <a:lnTo>
                    <a:pt x="0" y="8"/>
                  </a:lnTo>
                  <a:lnTo>
                    <a:pt x="0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29" name="Freeform 197"/>
            <p:cNvSpPr>
              <a:spLocks noChangeAspect="1"/>
            </p:cNvSpPr>
            <p:nvPr/>
          </p:nvSpPr>
          <p:spPr bwMode="auto">
            <a:xfrm>
              <a:off x="1401" y="3407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30" name="Freeform 198"/>
            <p:cNvSpPr>
              <a:spLocks noChangeAspect="1"/>
            </p:cNvSpPr>
            <p:nvPr/>
          </p:nvSpPr>
          <p:spPr bwMode="auto">
            <a:xfrm>
              <a:off x="1393" y="3392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8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31" name="Freeform 199"/>
            <p:cNvSpPr>
              <a:spLocks noChangeAspect="1"/>
            </p:cNvSpPr>
            <p:nvPr/>
          </p:nvSpPr>
          <p:spPr bwMode="auto">
            <a:xfrm>
              <a:off x="1430" y="3399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32" name="Freeform 200"/>
            <p:cNvSpPr>
              <a:spLocks noChangeAspect="1"/>
            </p:cNvSpPr>
            <p:nvPr/>
          </p:nvSpPr>
          <p:spPr bwMode="auto">
            <a:xfrm>
              <a:off x="1430" y="3385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0" y="0"/>
                </a:cxn>
                <a:cxn ang="0">
                  <a:pos x="0" y="7"/>
                </a:cxn>
                <a:cxn ang="0">
                  <a:pos x="0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0" y="0"/>
                  </a:lnTo>
                  <a:lnTo>
                    <a:pt x="0" y="7"/>
                  </a:lnTo>
                  <a:lnTo>
                    <a:pt x="0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33" name="Freeform 201"/>
            <p:cNvSpPr>
              <a:spLocks noChangeAspect="1"/>
            </p:cNvSpPr>
            <p:nvPr/>
          </p:nvSpPr>
          <p:spPr bwMode="auto">
            <a:xfrm>
              <a:off x="1467" y="339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34" name="Freeform 202"/>
            <p:cNvSpPr>
              <a:spLocks noChangeAspect="1"/>
            </p:cNvSpPr>
            <p:nvPr/>
          </p:nvSpPr>
          <p:spPr bwMode="auto">
            <a:xfrm>
              <a:off x="1460" y="3377"/>
              <a:ext cx="54" cy="33"/>
            </a:xfrm>
            <a:custGeom>
              <a:avLst/>
              <a:gdLst/>
              <a:ahLst/>
              <a:cxnLst>
                <a:cxn ang="0">
                  <a:pos x="36" y="15"/>
                </a:cxn>
                <a:cxn ang="0">
                  <a:pos x="36" y="0"/>
                </a:cxn>
                <a:cxn ang="0">
                  <a:pos x="0" y="8"/>
                </a:cxn>
                <a:cxn ang="0">
                  <a:pos x="7" y="22"/>
                </a:cxn>
                <a:cxn ang="0">
                  <a:pos x="36" y="15"/>
                </a:cxn>
              </a:cxnLst>
              <a:rect l="0" t="0" r="r" b="b"/>
              <a:pathLst>
                <a:path w="36" h="22">
                  <a:moveTo>
                    <a:pt x="36" y="15"/>
                  </a:moveTo>
                  <a:lnTo>
                    <a:pt x="36" y="0"/>
                  </a:lnTo>
                  <a:lnTo>
                    <a:pt x="0" y="8"/>
                  </a:lnTo>
                  <a:lnTo>
                    <a:pt x="7" y="22"/>
                  </a:lnTo>
                  <a:lnTo>
                    <a:pt x="36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35" name="Freeform 203"/>
            <p:cNvSpPr>
              <a:spLocks noChangeAspect="1"/>
            </p:cNvSpPr>
            <p:nvPr/>
          </p:nvSpPr>
          <p:spPr bwMode="auto">
            <a:xfrm>
              <a:off x="1496" y="3385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36" name="Freeform 204"/>
            <p:cNvSpPr>
              <a:spLocks noChangeAspect="1"/>
            </p:cNvSpPr>
            <p:nvPr/>
          </p:nvSpPr>
          <p:spPr bwMode="auto">
            <a:xfrm>
              <a:off x="1496" y="3370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0" y="0"/>
                </a:cxn>
                <a:cxn ang="0">
                  <a:pos x="0" y="7"/>
                </a:cxn>
                <a:cxn ang="0">
                  <a:pos x="0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0" y="0"/>
                  </a:lnTo>
                  <a:lnTo>
                    <a:pt x="0" y="7"/>
                  </a:lnTo>
                  <a:lnTo>
                    <a:pt x="0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37" name="Freeform 205"/>
            <p:cNvSpPr>
              <a:spLocks noChangeAspect="1"/>
            </p:cNvSpPr>
            <p:nvPr/>
          </p:nvSpPr>
          <p:spPr bwMode="auto">
            <a:xfrm>
              <a:off x="1533" y="3370"/>
              <a:ext cx="2" cy="23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0" y="0"/>
                </a:cxn>
                <a:cxn ang="0">
                  <a:pos x="0" y="15"/>
                </a:cxn>
              </a:cxnLst>
              <a:rect l="0" t="0" r="r" b="b"/>
              <a:pathLst>
                <a:path h="15">
                  <a:moveTo>
                    <a:pt x="0" y="15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0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38" name="Freeform 206"/>
            <p:cNvSpPr>
              <a:spLocks noChangeAspect="1"/>
            </p:cNvSpPr>
            <p:nvPr/>
          </p:nvSpPr>
          <p:spPr bwMode="auto">
            <a:xfrm>
              <a:off x="1526" y="3355"/>
              <a:ext cx="56" cy="45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37" y="15"/>
                </a:cxn>
              </a:cxnLst>
              <a:rect l="0" t="0" r="r" b="b"/>
              <a:pathLst>
                <a:path w="37" h="30">
                  <a:moveTo>
                    <a:pt x="37" y="15"/>
                  </a:moveTo>
                  <a:lnTo>
                    <a:pt x="37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39" name="Freeform 207"/>
            <p:cNvSpPr>
              <a:spLocks noChangeAspect="1"/>
            </p:cNvSpPr>
            <p:nvPr/>
          </p:nvSpPr>
          <p:spPr bwMode="auto">
            <a:xfrm>
              <a:off x="1563" y="3362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40" name="Freeform 208"/>
            <p:cNvSpPr>
              <a:spLocks noChangeAspect="1"/>
            </p:cNvSpPr>
            <p:nvPr/>
          </p:nvSpPr>
          <p:spPr bwMode="auto">
            <a:xfrm>
              <a:off x="1563" y="3340"/>
              <a:ext cx="56" cy="45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29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37" y="15"/>
                </a:cxn>
              </a:cxnLst>
              <a:rect l="0" t="0" r="r" b="b"/>
              <a:pathLst>
                <a:path w="37" h="30">
                  <a:moveTo>
                    <a:pt x="37" y="15"/>
                  </a:moveTo>
                  <a:lnTo>
                    <a:pt x="29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41" name="Freeform 209"/>
            <p:cNvSpPr>
              <a:spLocks noChangeAspect="1"/>
            </p:cNvSpPr>
            <p:nvPr/>
          </p:nvSpPr>
          <p:spPr bwMode="auto">
            <a:xfrm>
              <a:off x="1592" y="3326"/>
              <a:ext cx="66" cy="4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37" y="0"/>
                </a:cxn>
                <a:cxn ang="0">
                  <a:pos x="0" y="14"/>
                </a:cxn>
                <a:cxn ang="0">
                  <a:pos x="8" y="29"/>
                </a:cxn>
                <a:cxn ang="0">
                  <a:pos x="44" y="14"/>
                </a:cxn>
              </a:cxnLst>
              <a:rect l="0" t="0" r="r" b="b"/>
              <a:pathLst>
                <a:path w="44" h="29">
                  <a:moveTo>
                    <a:pt x="44" y="14"/>
                  </a:moveTo>
                  <a:lnTo>
                    <a:pt x="37" y="0"/>
                  </a:lnTo>
                  <a:lnTo>
                    <a:pt x="0" y="14"/>
                  </a:lnTo>
                  <a:lnTo>
                    <a:pt x="8" y="29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42" name="Freeform 210"/>
            <p:cNvSpPr>
              <a:spLocks noChangeAspect="1"/>
            </p:cNvSpPr>
            <p:nvPr/>
          </p:nvSpPr>
          <p:spPr bwMode="auto">
            <a:xfrm>
              <a:off x="1636" y="3333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43" name="Freeform 211"/>
            <p:cNvSpPr>
              <a:spLocks noChangeAspect="1"/>
            </p:cNvSpPr>
            <p:nvPr/>
          </p:nvSpPr>
          <p:spPr bwMode="auto">
            <a:xfrm>
              <a:off x="1629" y="3311"/>
              <a:ext cx="56" cy="44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30" y="0"/>
                </a:cxn>
                <a:cxn ang="0">
                  <a:pos x="0" y="15"/>
                </a:cxn>
                <a:cxn ang="0">
                  <a:pos x="7" y="29"/>
                </a:cxn>
                <a:cxn ang="0">
                  <a:pos x="37" y="7"/>
                </a:cxn>
              </a:cxnLst>
              <a:rect l="0" t="0" r="r" b="b"/>
              <a:pathLst>
                <a:path w="37" h="29">
                  <a:moveTo>
                    <a:pt x="37" y="7"/>
                  </a:moveTo>
                  <a:lnTo>
                    <a:pt x="30" y="0"/>
                  </a:lnTo>
                  <a:lnTo>
                    <a:pt x="0" y="15"/>
                  </a:lnTo>
                  <a:lnTo>
                    <a:pt x="7" y="29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44" name="Freeform 212"/>
            <p:cNvSpPr>
              <a:spLocks noChangeAspect="1"/>
            </p:cNvSpPr>
            <p:nvPr/>
          </p:nvSpPr>
          <p:spPr bwMode="auto">
            <a:xfrm>
              <a:off x="1666" y="3311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45" name="Freeform 213"/>
            <p:cNvSpPr>
              <a:spLocks noChangeAspect="1"/>
            </p:cNvSpPr>
            <p:nvPr/>
          </p:nvSpPr>
          <p:spPr bwMode="auto">
            <a:xfrm>
              <a:off x="1659" y="3289"/>
              <a:ext cx="66" cy="4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36" y="0"/>
                </a:cxn>
                <a:cxn ang="0">
                  <a:pos x="0" y="22"/>
                </a:cxn>
                <a:cxn ang="0">
                  <a:pos x="7" y="29"/>
                </a:cxn>
                <a:cxn ang="0">
                  <a:pos x="44" y="14"/>
                </a:cxn>
              </a:cxnLst>
              <a:rect l="0" t="0" r="r" b="b"/>
              <a:pathLst>
                <a:path w="44" h="29">
                  <a:moveTo>
                    <a:pt x="44" y="14"/>
                  </a:moveTo>
                  <a:lnTo>
                    <a:pt x="36" y="0"/>
                  </a:lnTo>
                  <a:lnTo>
                    <a:pt x="0" y="22"/>
                  </a:lnTo>
                  <a:lnTo>
                    <a:pt x="7" y="29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46" name="Freeform 214"/>
            <p:cNvSpPr>
              <a:spLocks noChangeAspect="1"/>
            </p:cNvSpPr>
            <p:nvPr/>
          </p:nvSpPr>
          <p:spPr bwMode="auto">
            <a:xfrm>
              <a:off x="1703" y="3289"/>
              <a:ext cx="2" cy="21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0" y="14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47" name="Freeform 215"/>
            <p:cNvSpPr>
              <a:spLocks noChangeAspect="1"/>
            </p:cNvSpPr>
            <p:nvPr/>
          </p:nvSpPr>
          <p:spPr bwMode="auto">
            <a:xfrm>
              <a:off x="1695" y="3267"/>
              <a:ext cx="56" cy="54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0" y="0"/>
                </a:cxn>
                <a:cxn ang="0">
                  <a:pos x="0" y="22"/>
                </a:cxn>
                <a:cxn ang="0">
                  <a:pos x="8" y="36"/>
                </a:cxn>
                <a:cxn ang="0">
                  <a:pos x="37" y="14"/>
                </a:cxn>
              </a:cxnLst>
              <a:rect l="0" t="0" r="r" b="b"/>
              <a:pathLst>
                <a:path w="37" h="36">
                  <a:moveTo>
                    <a:pt x="37" y="14"/>
                  </a:moveTo>
                  <a:lnTo>
                    <a:pt x="30" y="0"/>
                  </a:lnTo>
                  <a:lnTo>
                    <a:pt x="0" y="22"/>
                  </a:lnTo>
                  <a:lnTo>
                    <a:pt x="8" y="36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48" name="Freeform 216"/>
            <p:cNvSpPr>
              <a:spLocks noChangeAspect="1"/>
            </p:cNvSpPr>
            <p:nvPr/>
          </p:nvSpPr>
          <p:spPr bwMode="auto">
            <a:xfrm>
              <a:off x="1732" y="3267"/>
              <a:ext cx="2" cy="2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14">
                  <a:moveTo>
                    <a:pt x="0" y="7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49" name="Freeform 217"/>
            <p:cNvSpPr>
              <a:spLocks noChangeAspect="1"/>
            </p:cNvSpPr>
            <p:nvPr/>
          </p:nvSpPr>
          <p:spPr bwMode="auto">
            <a:xfrm>
              <a:off x="1725" y="3237"/>
              <a:ext cx="66" cy="56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30"/>
                </a:cxn>
                <a:cxn ang="0">
                  <a:pos x="7" y="37"/>
                </a:cxn>
                <a:cxn ang="0">
                  <a:pos x="44" y="15"/>
                </a:cxn>
              </a:cxnLst>
              <a:rect l="0" t="0" r="r" b="b"/>
              <a:pathLst>
                <a:path w="44" h="37">
                  <a:moveTo>
                    <a:pt x="44" y="15"/>
                  </a:moveTo>
                  <a:lnTo>
                    <a:pt x="37" y="0"/>
                  </a:lnTo>
                  <a:lnTo>
                    <a:pt x="0" y="30"/>
                  </a:lnTo>
                  <a:lnTo>
                    <a:pt x="7" y="37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50" name="Freeform 218"/>
            <p:cNvSpPr>
              <a:spLocks noChangeAspect="1"/>
            </p:cNvSpPr>
            <p:nvPr/>
          </p:nvSpPr>
          <p:spPr bwMode="auto">
            <a:xfrm>
              <a:off x="1769" y="3244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51" name="Freeform 219"/>
            <p:cNvSpPr>
              <a:spLocks noChangeAspect="1"/>
            </p:cNvSpPr>
            <p:nvPr/>
          </p:nvSpPr>
          <p:spPr bwMode="auto">
            <a:xfrm>
              <a:off x="1762" y="3215"/>
              <a:ext cx="56" cy="56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29" y="0"/>
                </a:cxn>
                <a:cxn ang="0">
                  <a:pos x="0" y="22"/>
                </a:cxn>
                <a:cxn ang="0">
                  <a:pos x="7" y="37"/>
                </a:cxn>
                <a:cxn ang="0">
                  <a:pos x="37" y="7"/>
                </a:cxn>
              </a:cxnLst>
              <a:rect l="0" t="0" r="r" b="b"/>
              <a:pathLst>
                <a:path w="37" h="37">
                  <a:moveTo>
                    <a:pt x="37" y="7"/>
                  </a:moveTo>
                  <a:lnTo>
                    <a:pt x="29" y="0"/>
                  </a:lnTo>
                  <a:lnTo>
                    <a:pt x="0" y="22"/>
                  </a:lnTo>
                  <a:lnTo>
                    <a:pt x="7" y="37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52" name="Freeform 220"/>
            <p:cNvSpPr>
              <a:spLocks noChangeAspect="1"/>
            </p:cNvSpPr>
            <p:nvPr/>
          </p:nvSpPr>
          <p:spPr bwMode="auto">
            <a:xfrm>
              <a:off x="1799" y="3215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53" name="Freeform 221"/>
            <p:cNvSpPr>
              <a:spLocks noChangeAspect="1"/>
            </p:cNvSpPr>
            <p:nvPr/>
          </p:nvSpPr>
          <p:spPr bwMode="auto">
            <a:xfrm>
              <a:off x="1791" y="3178"/>
              <a:ext cx="66" cy="66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37"/>
                </a:cxn>
                <a:cxn ang="0">
                  <a:pos x="8" y="44"/>
                </a:cxn>
                <a:cxn ang="0">
                  <a:pos x="44" y="15"/>
                </a:cxn>
              </a:cxnLst>
              <a:rect l="0" t="0" r="r" b="b"/>
              <a:pathLst>
                <a:path w="44" h="44">
                  <a:moveTo>
                    <a:pt x="44" y="15"/>
                  </a:moveTo>
                  <a:lnTo>
                    <a:pt x="37" y="0"/>
                  </a:lnTo>
                  <a:lnTo>
                    <a:pt x="0" y="37"/>
                  </a:lnTo>
                  <a:lnTo>
                    <a:pt x="8" y="44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54" name="Freeform 222"/>
            <p:cNvSpPr>
              <a:spLocks noChangeAspect="1"/>
            </p:cNvSpPr>
            <p:nvPr/>
          </p:nvSpPr>
          <p:spPr bwMode="auto">
            <a:xfrm>
              <a:off x="1828" y="3149"/>
              <a:ext cx="66" cy="6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0" y="0"/>
                </a:cxn>
                <a:cxn ang="0">
                  <a:pos x="0" y="29"/>
                </a:cxn>
                <a:cxn ang="0">
                  <a:pos x="7" y="44"/>
                </a:cxn>
                <a:cxn ang="0">
                  <a:pos x="44" y="7"/>
                </a:cxn>
              </a:cxnLst>
              <a:rect l="0" t="0" r="r" b="b"/>
              <a:pathLst>
                <a:path w="44" h="44">
                  <a:moveTo>
                    <a:pt x="44" y="7"/>
                  </a:moveTo>
                  <a:lnTo>
                    <a:pt x="30" y="0"/>
                  </a:lnTo>
                  <a:lnTo>
                    <a:pt x="0" y="29"/>
                  </a:lnTo>
                  <a:lnTo>
                    <a:pt x="7" y="4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55" name="Freeform 223"/>
            <p:cNvSpPr>
              <a:spLocks noChangeAspect="1"/>
            </p:cNvSpPr>
            <p:nvPr/>
          </p:nvSpPr>
          <p:spPr bwMode="auto">
            <a:xfrm>
              <a:off x="1865" y="3149"/>
              <a:ext cx="11" cy="11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7" y="7"/>
                </a:cxn>
                <a:cxn ang="0">
                  <a:pos x="7" y="7"/>
                </a:cxn>
                <a:cxn ang="0">
                  <a:pos x="0" y="0"/>
                </a:cxn>
                <a:cxn ang="0">
                  <a:pos x="7" y="7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7" y="7"/>
                  </a:lnTo>
                  <a:lnTo>
                    <a:pt x="7" y="7"/>
                  </a:lnTo>
                  <a:lnTo>
                    <a:pt x="0" y="0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56" name="Freeform 224"/>
            <p:cNvSpPr>
              <a:spLocks noChangeAspect="1"/>
            </p:cNvSpPr>
            <p:nvPr/>
          </p:nvSpPr>
          <p:spPr bwMode="auto">
            <a:xfrm>
              <a:off x="1858" y="3112"/>
              <a:ext cx="66" cy="6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6" y="0"/>
                </a:cxn>
                <a:cxn ang="0">
                  <a:pos x="0" y="37"/>
                </a:cxn>
                <a:cxn ang="0">
                  <a:pos x="14" y="44"/>
                </a:cxn>
                <a:cxn ang="0">
                  <a:pos x="44" y="7"/>
                </a:cxn>
              </a:cxnLst>
              <a:rect l="0" t="0" r="r" b="b"/>
              <a:pathLst>
                <a:path w="44" h="44">
                  <a:moveTo>
                    <a:pt x="44" y="7"/>
                  </a:moveTo>
                  <a:lnTo>
                    <a:pt x="36" y="0"/>
                  </a:lnTo>
                  <a:lnTo>
                    <a:pt x="0" y="37"/>
                  </a:lnTo>
                  <a:lnTo>
                    <a:pt x="14" y="4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57" name="Freeform 225"/>
            <p:cNvSpPr>
              <a:spLocks noChangeAspect="1"/>
            </p:cNvSpPr>
            <p:nvPr/>
          </p:nvSpPr>
          <p:spPr bwMode="auto">
            <a:xfrm>
              <a:off x="1902" y="311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58" name="Freeform 226"/>
            <p:cNvSpPr>
              <a:spLocks noChangeAspect="1"/>
            </p:cNvSpPr>
            <p:nvPr/>
          </p:nvSpPr>
          <p:spPr bwMode="auto">
            <a:xfrm>
              <a:off x="1894" y="3068"/>
              <a:ext cx="68" cy="77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0" y="0"/>
                </a:cxn>
                <a:cxn ang="0">
                  <a:pos x="0" y="44"/>
                </a:cxn>
                <a:cxn ang="0">
                  <a:pos x="8" y="51"/>
                </a:cxn>
                <a:cxn ang="0">
                  <a:pos x="45" y="7"/>
                </a:cxn>
              </a:cxnLst>
              <a:rect l="0" t="0" r="r" b="b"/>
              <a:pathLst>
                <a:path w="45" h="51">
                  <a:moveTo>
                    <a:pt x="45" y="7"/>
                  </a:moveTo>
                  <a:lnTo>
                    <a:pt x="30" y="0"/>
                  </a:lnTo>
                  <a:lnTo>
                    <a:pt x="0" y="44"/>
                  </a:lnTo>
                  <a:lnTo>
                    <a:pt x="8" y="51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59" name="Freeform 227"/>
            <p:cNvSpPr>
              <a:spLocks noChangeAspect="1"/>
            </p:cNvSpPr>
            <p:nvPr/>
          </p:nvSpPr>
          <p:spPr bwMode="auto">
            <a:xfrm>
              <a:off x="1931" y="3068"/>
              <a:ext cx="12" cy="11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8" y="7"/>
                </a:cxn>
                <a:cxn ang="0">
                  <a:pos x="8" y="7"/>
                </a:cxn>
                <a:cxn ang="0">
                  <a:pos x="0" y="0"/>
                </a:cxn>
                <a:cxn ang="0">
                  <a:pos x="8" y="7"/>
                </a:cxn>
              </a:cxnLst>
              <a:rect l="0" t="0" r="r" b="b"/>
              <a:pathLst>
                <a:path w="8" h="7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0" y="0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60" name="Freeform 228"/>
            <p:cNvSpPr>
              <a:spLocks noChangeAspect="1"/>
            </p:cNvSpPr>
            <p:nvPr/>
          </p:nvSpPr>
          <p:spPr bwMode="auto">
            <a:xfrm>
              <a:off x="1924" y="3023"/>
              <a:ext cx="66" cy="7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37" y="0"/>
                </a:cxn>
                <a:cxn ang="0">
                  <a:pos x="0" y="45"/>
                </a:cxn>
                <a:cxn ang="0">
                  <a:pos x="15" y="52"/>
                </a:cxn>
                <a:cxn ang="0">
                  <a:pos x="44" y="8"/>
                </a:cxn>
              </a:cxnLst>
              <a:rect l="0" t="0" r="r" b="b"/>
              <a:pathLst>
                <a:path w="44" h="52">
                  <a:moveTo>
                    <a:pt x="44" y="8"/>
                  </a:moveTo>
                  <a:lnTo>
                    <a:pt x="37" y="0"/>
                  </a:lnTo>
                  <a:lnTo>
                    <a:pt x="0" y="45"/>
                  </a:lnTo>
                  <a:lnTo>
                    <a:pt x="15" y="52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61" name="Freeform 229"/>
            <p:cNvSpPr>
              <a:spLocks noChangeAspect="1"/>
            </p:cNvSpPr>
            <p:nvPr/>
          </p:nvSpPr>
          <p:spPr bwMode="auto">
            <a:xfrm>
              <a:off x="1968" y="3023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62" name="Freeform 230"/>
            <p:cNvSpPr>
              <a:spLocks noChangeAspect="1"/>
            </p:cNvSpPr>
            <p:nvPr/>
          </p:nvSpPr>
          <p:spPr bwMode="auto">
            <a:xfrm>
              <a:off x="1961" y="2979"/>
              <a:ext cx="66" cy="7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44"/>
                </a:cxn>
                <a:cxn ang="0">
                  <a:pos x="7" y="52"/>
                </a:cxn>
                <a:cxn ang="0">
                  <a:pos x="44" y="8"/>
                </a:cxn>
              </a:cxnLst>
              <a:rect l="0" t="0" r="r" b="b"/>
              <a:pathLst>
                <a:path w="44" h="52">
                  <a:moveTo>
                    <a:pt x="44" y="8"/>
                  </a:moveTo>
                  <a:lnTo>
                    <a:pt x="29" y="0"/>
                  </a:lnTo>
                  <a:lnTo>
                    <a:pt x="0" y="44"/>
                  </a:lnTo>
                  <a:lnTo>
                    <a:pt x="7" y="52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63" name="Freeform 231"/>
            <p:cNvSpPr>
              <a:spLocks noChangeAspect="1"/>
            </p:cNvSpPr>
            <p:nvPr/>
          </p:nvSpPr>
          <p:spPr bwMode="auto">
            <a:xfrm>
              <a:off x="1998" y="2979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0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7" y="8"/>
                  </a:lnTo>
                  <a:lnTo>
                    <a:pt x="7" y="8"/>
                  </a:lnTo>
                  <a:lnTo>
                    <a:pt x="0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64" name="Freeform 232"/>
            <p:cNvSpPr>
              <a:spLocks noChangeAspect="1"/>
            </p:cNvSpPr>
            <p:nvPr/>
          </p:nvSpPr>
          <p:spPr bwMode="auto">
            <a:xfrm>
              <a:off x="1990" y="2928"/>
              <a:ext cx="66" cy="8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51"/>
                </a:cxn>
                <a:cxn ang="0">
                  <a:pos x="15" y="59"/>
                </a:cxn>
                <a:cxn ang="0">
                  <a:pos x="44" y="7"/>
                </a:cxn>
              </a:cxnLst>
              <a:rect l="0" t="0" r="r" b="b"/>
              <a:pathLst>
                <a:path w="44" h="59">
                  <a:moveTo>
                    <a:pt x="44" y="7"/>
                  </a:moveTo>
                  <a:lnTo>
                    <a:pt x="37" y="0"/>
                  </a:lnTo>
                  <a:lnTo>
                    <a:pt x="0" y="51"/>
                  </a:lnTo>
                  <a:lnTo>
                    <a:pt x="15" y="59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65" name="Freeform 233"/>
            <p:cNvSpPr>
              <a:spLocks noChangeAspect="1"/>
            </p:cNvSpPr>
            <p:nvPr/>
          </p:nvSpPr>
          <p:spPr bwMode="auto">
            <a:xfrm>
              <a:off x="2027" y="2869"/>
              <a:ext cx="66" cy="9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9" y="0"/>
                </a:cxn>
                <a:cxn ang="0">
                  <a:pos x="0" y="59"/>
                </a:cxn>
                <a:cxn ang="0">
                  <a:pos x="7" y="66"/>
                </a:cxn>
                <a:cxn ang="0">
                  <a:pos x="44" y="7"/>
                </a:cxn>
              </a:cxnLst>
              <a:rect l="0" t="0" r="r" b="b"/>
              <a:pathLst>
                <a:path w="44" h="66">
                  <a:moveTo>
                    <a:pt x="44" y="7"/>
                  </a:moveTo>
                  <a:lnTo>
                    <a:pt x="29" y="0"/>
                  </a:lnTo>
                  <a:lnTo>
                    <a:pt x="0" y="59"/>
                  </a:lnTo>
                  <a:lnTo>
                    <a:pt x="7" y="66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66" name="Freeform 234"/>
            <p:cNvSpPr>
              <a:spLocks noChangeAspect="1"/>
            </p:cNvSpPr>
            <p:nvPr/>
          </p:nvSpPr>
          <p:spPr bwMode="auto">
            <a:xfrm>
              <a:off x="2064" y="2876"/>
              <a:ext cx="11" cy="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0"/>
                </a:cxn>
              </a:cxnLst>
              <a:rect l="0" t="0" r="r" b="b"/>
              <a:pathLst>
                <a:path w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67" name="Freeform 235"/>
            <p:cNvSpPr>
              <a:spLocks noChangeAspect="1"/>
            </p:cNvSpPr>
            <p:nvPr/>
          </p:nvSpPr>
          <p:spPr bwMode="auto">
            <a:xfrm>
              <a:off x="2056" y="2817"/>
              <a:ext cx="68" cy="89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7" y="0"/>
                </a:cxn>
                <a:cxn ang="0">
                  <a:pos x="0" y="52"/>
                </a:cxn>
                <a:cxn ang="0">
                  <a:pos x="15" y="59"/>
                </a:cxn>
                <a:cxn ang="0">
                  <a:pos x="45" y="7"/>
                </a:cxn>
              </a:cxnLst>
              <a:rect l="0" t="0" r="r" b="b"/>
              <a:pathLst>
                <a:path w="45" h="59">
                  <a:moveTo>
                    <a:pt x="45" y="7"/>
                  </a:moveTo>
                  <a:lnTo>
                    <a:pt x="37" y="0"/>
                  </a:lnTo>
                  <a:lnTo>
                    <a:pt x="0" y="52"/>
                  </a:lnTo>
                  <a:lnTo>
                    <a:pt x="15" y="59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68" name="Freeform 236"/>
            <p:cNvSpPr>
              <a:spLocks noChangeAspect="1"/>
            </p:cNvSpPr>
            <p:nvPr/>
          </p:nvSpPr>
          <p:spPr bwMode="auto">
            <a:xfrm>
              <a:off x="2093" y="2751"/>
              <a:ext cx="68" cy="110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0" y="0"/>
                </a:cxn>
                <a:cxn ang="0">
                  <a:pos x="0" y="66"/>
                </a:cxn>
                <a:cxn ang="0">
                  <a:pos x="8" y="73"/>
                </a:cxn>
                <a:cxn ang="0">
                  <a:pos x="45" y="7"/>
                </a:cxn>
              </a:cxnLst>
              <a:rect l="0" t="0" r="r" b="b"/>
              <a:pathLst>
                <a:path w="45" h="73">
                  <a:moveTo>
                    <a:pt x="45" y="7"/>
                  </a:moveTo>
                  <a:lnTo>
                    <a:pt x="30" y="0"/>
                  </a:lnTo>
                  <a:lnTo>
                    <a:pt x="0" y="66"/>
                  </a:lnTo>
                  <a:lnTo>
                    <a:pt x="8" y="73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69" name="Freeform 237"/>
            <p:cNvSpPr>
              <a:spLocks noChangeAspect="1"/>
            </p:cNvSpPr>
            <p:nvPr/>
          </p:nvSpPr>
          <p:spPr bwMode="auto">
            <a:xfrm>
              <a:off x="2130" y="2751"/>
              <a:ext cx="12" cy="11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8" y="7"/>
                </a:cxn>
                <a:cxn ang="0">
                  <a:pos x="8" y="7"/>
                </a:cxn>
                <a:cxn ang="0">
                  <a:pos x="0" y="0"/>
                </a:cxn>
                <a:cxn ang="0">
                  <a:pos x="8" y="7"/>
                </a:cxn>
              </a:cxnLst>
              <a:rect l="0" t="0" r="r" b="b"/>
              <a:pathLst>
                <a:path w="8" h="7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0" y="0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70" name="Freeform 238"/>
            <p:cNvSpPr>
              <a:spLocks noChangeAspect="1"/>
            </p:cNvSpPr>
            <p:nvPr/>
          </p:nvSpPr>
          <p:spPr bwMode="auto">
            <a:xfrm>
              <a:off x="2123" y="2692"/>
              <a:ext cx="66" cy="9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59"/>
                </a:cxn>
                <a:cxn ang="0">
                  <a:pos x="15" y="66"/>
                </a:cxn>
                <a:cxn ang="0">
                  <a:pos x="44" y="7"/>
                </a:cxn>
              </a:cxnLst>
              <a:rect l="0" t="0" r="r" b="b"/>
              <a:pathLst>
                <a:path w="44" h="66">
                  <a:moveTo>
                    <a:pt x="44" y="7"/>
                  </a:moveTo>
                  <a:lnTo>
                    <a:pt x="37" y="0"/>
                  </a:lnTo>
                  <a:lnTo>
                    <a:pt x="0" y="59"/>
                  </a:lnTo>
                  <a:lnTo>
                    <a:pt x="15" y="66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71" name="Freeform 239"/>
            <p:cNvSpPr>
              <a:spLocks noChangeAspect="1"/>
            </p:cNvSpPr>
            <p:nvPr/>
          </p:nvSpPr>
          <p:spPr bwMode="auto">
            <a:xfrm>
              <a:off x="2167" y="269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72" name="Freeform 240"/>
            <p:cNvSpPr>
              <a:spLocks noChangeAspect="1"/>
            </p:cNvSpPr>
            <p:nvPr/>
          </p:nvSpPr>
          <p:spPr bwMode="auto">
            <a:xfrm>
              <a:off x="2160" y="2625"/>
              <a:ext cx="66" cy="111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67"/>
                </a:cxn>
                <a:cxn ang="0">
                  <a:pos x="7" y="74"/>
                </a:cxn>
                <a:cxn ang="0">
                  <a:pos x="44" y="8"/>
                </a:cxn>
              </a:cxnLst>
              <a:rect l="0" t="0" r="r" b="b"/>
              <a:pathLst>
                <a:path w="44" h="74">
                  <a:moveTo>
                    <a:pt x="44" y="8"/>
                  </a:moveTo>
                  <a:lnTo>
                    <a:pt x="29" y="0"/>
                  </a:lnTo>
                  <a:lnTo>
                    <a:pt x="0" y="67"/>
                  </a:lnTo>
                  <a:lnTo>
                    <a:pt x="7" y="74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73" name="Freeform 241"/>
            <p:cNvSpPr>
              <a:spLocks noChangeAspect="1"/>
            </p:cNvSpPr>
            <p:nvPr/>
          </p:nvSpPr>
          <p:spPr bwMode="auto">
            <a:xfrm>
              <a:off x="2196" y="2625"/>
              <a:ext cx="12" cy="12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0" y="0"/>
                </a:cxn>
                <a:cxn ang="0">
                  <a:pos x="8" y="8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lnTo>
                    <a:pt x="8" y="8"/>
                  </a:lnTo>
                  <a:lnTo>
                    <a:pt x="8" y="8"/>
                  </a:lnTo>
                  <a:lnTo>
                    <a:pt x="0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74" name="Freeform 242"/>
            <p:cNvSpPr>
              <a:spLocks noChangeAspect="1"/>
            </p:cNvSpPr>
            <p:nvPr/>
          </p:nvSpPr>
          <p:spPr bwMode="auto">
            <a:xfrm>
              <a:off x="2189" y="2559"/>
              <a:ext cx="66" cy="111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44" y="7"/>
                </a:cxn>
              </a:cxnLst>
              <a:rect l="0" t="0" r="r" b="b"/>
              <a:pathLst>
                <a:path w="44" h="74">
                  <a:moveTo>
                    <a:pt x="44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75" name="Freeform 243"/>
            <p:cNvSpPr>
              <a:spLocks noChangeAspect="1"/>
            </p:cNvSpPr>
            <p:nvPr/>
          </p:nvSpPr>
          <p:spPr bwMode="auto">
            <a:xfrm>
              <a:off x="2226" y="2485"/>
              <a:ext cx="66" cy="122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74"/>
                </a:cxn>
                <a:cxn ang="0">
                  <a:pos x="7" y="81"/>
                </a:cxn>
                <a:cxn ang="0">
                  <a:pos x="44" y="8"/>
                </a:cxn>
              </a:cxnLst>
              <a:rect l="0" t="0" r="r" b="b"/>
              <a:pathLst>
                <a:path w="44" h="81">
                  <a:moveTo>
                    <a:pt x="44" y="8"/>
                  </a:moveTo>
                  <a:lnTo>
                    <a:pt x="29" y="0"/>
                  </a:lnTo>
                  <a:lnTo>
                    <a:pt x="0" y="74"/>
                  </a:lnTo>
                  <a:lnTo>
                    <a:pt x="7" y="81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76" name="Freeform 244"/>
            <p:cNvSpPr>
              <a:spLocks noChangeAspect="1"/>
            </p:cNvSpPr>
            <p:nvPr/>
          </p:nvSpPr>
          <p:spPr bwMode="auto">
            <a:xfrm>
              <a:off x="2263" y="2485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0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7" y="8"/>
                  </a:lnTo>
                  <a:lnTo>
                    <a:pt x="7" y="8"/>
                  </a:lnTo>
                  <a:lnTo>
                    <a:pt x="0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77" name="Freeform 245"/>
            <p:cNvSpPr>
              <a:spLocks noChangeAspect="1"/>
            </p:cNvSpPr>
            <p:nvPr/>
          </p:nvSpPr>
          <p:spPr bwMode="auto">
            <a:xfrm>
              <a:off x="2255" y="2419"/>
              <a:ext cx="68" cy="111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45" y="7"/>
                </a:cxn>
              </a:cxnLst>
              <a:rect l="0" t="0" r="r" b="b"/>
              <a:pathLst>
                <a:path w="45" h="74">
                  <a:moveTo>
                    <a:pt x="45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78" name="Freeform 246"/>
            <p:cNvSpPr>
              <a:spLocks noChangeAspect="1"/>
            </p:cNvSpPr>
            <p:nvPr/>
          </p:nvSpPr>
          <p:spPr bwMode="auto">
            <a:xfrm>
              <a:off x="2300" y="2419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79" name="Freeform 247"/>
            <p:cNvSpPr>
              <a:spLocks noChangeAspect="1"/>
            </p:cNvSpPr>
            <p:nvPr/>
          </p:nvSpPr>
          <p:spPr bwMode="auto">
            <a:xfrm>
              <a:off x="2292" y="2345"/>
              <a:ext cx="68" cy="122"/>
            </a:xfrm>
            <a:custGeom>
              <a:avLst/>
              <a:gdLst/>
              <a:ahLst/>
              <a:cxnLst>
                <a:cxn ang="0">
                  <a:pos x="45" y="8"/>
                </a:cxn>
                <a:cxn ang="0">
                  <a:pos x="30" y="0"/>
                </a:cxn>
                <a:cxn ang="0">
                  <a:pos x="0" y="74"/>
                </a:cxn>
                <a:cxn ang="0">
                  <a:pos x="8" y="81"/>
                </a:cxn>
                <a:cxn ang="0">
                  <a:pos x="45" y="8"/>
                </a:cxn>
              </a:cxnLst>
              <a:rect l="0" t="0" r="r" b="b"/>
              <a:pathLst>
                <a:path w="45" h="81">
                  <a:moveTo>
                    <a:pt x="45" y="8"/>
                  </a:moveTo>
                  <a:lnTo>
                    <a:pt x="30" y="0"/>
                  </a:lnTo>
                  <a:lnTo>
                    <a:pt x="0" y="74"/>
                  </a:lnTo>
                  <a:lnTo>
                    <a:pt x="8" y="81"/>
                  </a:lnTo>
                  <a:lnTo>
                    <a:pt x="45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80" name="Freeform 248"/>
            <p:cNvSpPr>
              <a:spLocks noChangeAspect="1"/>
            </p:cNvSpPr>
            <p:nvPr/>
          </p:nvSpPr>
          <p:spPr bwMode="auto">
            <a:xfrm>
              <a:off x="2322" y="2279"/>
              <a:ext cx="77" cy="111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51" y="0"/>
                </a:cxn>
              </a:cxnLst>
              <a:rect l="0" t="0" r="r" b="b"/>
              <a:pathLst>
                <a:path w="51" h="74">
                  <a:moveTo>
                    <a:pt x="51" y="0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81" name="Freeform 249"/>
            <p:cNvSpPr>
              <a:spLocks noChangeAspect="1"/>
            </p:cNvSpPr>
            <p:nvPr/>
          </p:nvSpPr>
          <p:spPr bwMode="auto">
            <a:xfrm>
              <a:off x="2359" y="227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82" name="Freeform 250"/>
            <p:cNvSpPr>
              <a:spLocks noChangeAspect="1"/>
            </p:cNvSpPr>
            <p:nvPr/>
          </p:nvSpPr>
          <p:spPr bwMode="auto">
            <a:xfrm>
              <a:off x="2359" y="2205"/>
              <a:ext cx="66" cy="111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74"/>
                </a:cxn>
                <a:cxn ang="0">
                  <a:pos x="14" y="74"/>
                </a:cxn>
                <a:cxn ang="0">
                  <a:pos x="44" y="8"/>
                </a:cxn>
              </a:cxnLst>
              <a:rect l="0" t="0" r="r" b="b"/>
              <a:pathLst>
                <a:path w="44" h="74">
                  <a:moveTo>
                    <a:pt x="44" y="8"/>
                  </a:moveTo>
                  <a:lnTo>
                    <a:pt x="29" y="0"/>
                  </a:lnTo>
                  <a:lnTo>
                    <a:pt x="0" y="74"/>
                  </a:lnTo>
                  <a:lnTo>
                    <a:pt x="14" y="74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83" name="Freeform 251"/>
            <p:cNvSpPr>
              <a:spLocks noChangeAspect="1"/>
            </p:cNvSpPr>
            <p:nvPr/>
          </p:nvSpPr>
          <p:spPr bwMode="auto">
            <a:xfrm>
              <a:off x="2388" y="2139"/>
              <a:ext cx="78" cy="111"/>
            </a:xfrm>
            <a:custGeom>
              <a:avLst/>
              <a:gdLst/>
              <a:ahLst/>
              <a:cxnLst>
                <a:cxn ang="0">
                  <a:pos x="52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52" y="7"/>
                </a:cxn>
              </a:cxnLst>
              <a:rect l="0" t="0" r="r" b="b"/>
              <a:pathLst>
                <a:path w="52" h="74">
                  <a:moveTo>
                    <a:pt x="52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52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84" name="Freeform 252"/>
            <p:cNvSpPr>
              <a:spLocks noChangeAspect="1"/>
            </p:cNvSpPr>
            <p:nvPr/>
          </p:nvSpPr>
          <p:spPr bwMode="auto">
            <a:xfrm>
              <a:off x="2425" y="213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85" name="Freeform 253"/>
            <p:cNvSpPr>
              <a:spLocks noChangeAspect="1"/>
            </p:cNvSpPr>
            <p:nvPr/>
          </p:nvSpPr>
          <p:spPr bwMode="auto">
            <a:xfrm>
              <a:off x="2425" y="2073"/>
              <a:ext cx="66" cy="110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29" y="0"/>
                </a:cxn>
                <a:cxn ang="0">
                  <a:pos x="0" y="66"/>
                </a:cxn>
                <a:cxn ang="0">
                  <a:pos x="15" y="73"/>
                </a:cxn>
                <a:cxn ang="0">
                  <a:pos x="44" y="0"/>
                </a:cxn>
              </a:cxnLst>
              <a:rect l="0" t="0" r="r" b="b"/>
              <a:pathLst>
                <a:path w="44" h="73">
                  <a:moveTo>
                    <a:pt x="44" y="0"/>
                  </a:moveTo>
                  <a:lnTo>
                    <a:pt x="29" y="0"/>
                  </a:lnTo>
                  <a:lnTo>
                    <a:pt x="0" y="66"/>
                  </a:lnTo>
                  <a:lnTo>
                    <a:pt x="15" y="7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86" name="Freeform 254"/>
            <p:cNvSpPr>
              <a:spLocks noChangeAspect="1"/>
            </p:cNvSpPr>
            <p:nvPr/>
          </p:nvSpPr>
          <p:spPr bwMode="auto">
            <a:xfrm>
              <a:off x="2454" y="2073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87" name="Freeform 255"/>
            <p:cNvSpPr>
              <a:spLocks noChangeAspect="1"/>
            </p:cNvSpPr>
            <p:nvPr/>
          </p:nvSpPr>
          <p:spPr bwMode="auto">
            <a:xfrm>
              <a:off x="2454" y="2006"/>
              <a:ext cx="78" cy="101"/>
            </a:xfrm>
            <a:custGeom>
              <a:avLst/>
              <a:gdLst/>
              <a:ahLst/>
              <a:cxnLst>
                <a:cxn ang="0">
                  <a:pos x="52" y="8"/>
                </a:cxn>
                <a:cxn ang="0">
                  <a:pos x="37" y="0"/>
                </a:cxn>
                <a:cxn ang="0">
                  <a:pos x="0" y="67"/>
                </a:cxn>
                <a:cxn ang="0">
                  <a:pos x="15" y="67"/>
                </a:cxn>
                <a:cxn ang="0">
                  <a:pos x="52" y="8"/>
                </a:cxn>
              </a:cxnLst>
              <a:rect l="0" t="0" r="r" b="b"/>
              <a:pathLst>
                <a:path w="52" h="67">
                  <a:moveTo>
                    <a:pt x="52" y="8"/>
                  </a:moveTo>
                  <a:lnTo>
                    <a:pt x="37" y="0"/>
                  </a:lnTo>
                  <a:lnTo>
                    <a:pt x="0" y="67"/>
                  </a:lnTo>
                  <a:lnTo>
                    <a:pt x="15" y="67"/>
                  </a:lnTo>
                  <a:lnTo>
                    <a:pt x="52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88" name="Freeform 256"/>
            <p:cNvSpPr>
              <a:spLocks noChangeAspect="1"/>
            </p:cNvSpPr>
            <p:nvPr/>
          </p:nvSpPr>
          <p:spPr bwMode="auto">
            <a:xfrm>
              <a:off x="2491" y="2006"/>
              <a:ext cx="12" cy="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89" name="Freeform 257"/>
            <p:cNvSpPr>
              <a:spLocks noChangeAspect="1"/>
            </p:cNvSpPr>
            <p:nvPr/>
          </p:nvSpPr>
          <p:spPr bwMode="auto">
            <a:xfrm>
              <a:off x="2491" y="1947"/>
              <a:ext cx="66" cy="101"/>
            </a:xfrm>
            <a:custGeom>
              <a:avLst/>
              <a:gdLst/>
              <a:ahLst/>
              <a:cxnLst>
                <a:cxn ang="0">
                  <a:pos x="15" y="67"/>
                </a:cxn>
                <a:cxn ang="0">
                  <a:pos x="0" y="59"/>
                </a:cxn>
                <a:cxn ang="0">
                  <a:pos x="30" y="0"/>
                </a:cxn>
                <a:cxn ang="0">
                  <a:pos x="44" y="0"/>
                </a:cxn>
                <a:cxn ang="0">
                  <a:pos x="15" y="67"/>
                </a:cxn>
              </a:cxnLst>
              <a:rect l="0" t="0" r="r" b="b"/>
              <a:pathLst>
                <a:path w="44" h="67">
                  <a:moveTo>
                    <a:pt x="15" y="67"/>
                  </a:moveTo>
                  <a:lnTo>
                    <a:pt x="0" y="59"/>
                  </a:lnTo>
                  <a:lnTo>
                    <a:pt x="30" y="0"/>
                  </a:lnTo>
                  <a:lnTo>
                    <a:pt x="44" y="0"/>
                  </a:lnTo>
                  <a:lnTo>
                    <a:pt x="15" y="6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90" name="Freeform 258"/>
            <p:cNvSpPr>
              <a:spLocks noChangeAspect="1"/>
            </p:cNvSpPr>
            <p:nvPr/>
          </p:nvSpPr>
          <p:spPr bwMode="auto">
            <a:xfrm>
              <a:off x="2521" y="1947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91" name="Freeform 259"/>
            <p:cNvSpPr>
              <a:spLocks noChangeAspect="1"/>
            </p:cNvSpPr>
            <p:nvPr/>
          </p:nvSpPr>
          <p:spPr bwMode="auto">
            <a:xfrm>
              <a:off x="2521" y="1888"/>
              <a:ext cx="77" cy="101"/>
            </a:xfrm>
            <a:custGeom>
              <a:avLst/>
              <a:gdLst/>
              <a:ahLst/>
              <a:cxnLst>
                <a:cxn ang="0">
                  <a:pos x="51" y="8"/>
                </a:cxn>
                <a:cxn ang="0">
                  <a:pos x="37" y="0"/>
                </a:cxn>
                <a:cxn ang="0">
                  <a:pos x="0" y="59"/>
                </a:cxn>
                <a:cxn ang="0">
                  <a:pos x="14" y="67"/>
                </a:cxn>
                <a:cxn ang="0">
                  <a:pos x="51" y="8"/>
                </a:cxn>
              </a:cxnLst>
              <a:rect l="0" t="0" r="r" b="b"/>
              <a:pathLst>
                <a:path w="51" h="67">
                  <a:moveTo>
                    <a:pt x="51" y="8"/>
                  </a:moveTo>
                  <a:lnTo>
                    <a:pt x="37" y="0"/>
                  </a:lnTo>
                  <a:lnTo>
                    <a:pt x="0" y="59"/>
                  </a:lnTo>
                  <a:lnTo>
                    <a:pt x="14" y="67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92" name="Freeform 260"/>
            <p:cNvSpPr>
              <a:spLocks noChangeAspect="1"/>
            </p:cNvSpPr>
            <p:nvPr/>
          </p:nvSpPr>
          <p:spPr bwMode="auto">
            <a:xfrm>
              <a:off x="2558" y="1888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93" name="Freeform 261"/>
            <p:cNvSpPr>
              <a:spLocks noChangeAspect="1"/>
            </p:cNvSpPr>
            <p:nvPr/>
          </p:nvSpPr>
          <p:spPr bwMode="auto">
            <a:xfrm>
              <a:off x="2558" y="1837"/>
              <a:ext cx="66" cy="8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9" y="0"/>
                </a:cxn>
                <a:cxn ang="0">
                  <a:pos x="0" y="51"/>
                </a:cxn>
                <a:cxn ang="0">
                  <a:pos x="14" y="59"/>
                </a:cxn>
                <a:cxn ang="0">
                  <a:pos x="44" y="7"/>
                </a:cxn>
              </a:cxnLst>
              <a:rect l="0" t="0" r="r" b="b"/>
              <a:pathLst>
                <a:path w="44" h="59">
                  <a:moveTo>
                    <a:pt x="44" y="7"/>
                  </a:moveTo>
                  <a:lnTo>
                    <a:pt x="29" y="0"/>
                  </a:lnTo>
                  <a:lnTo>
                    <a:pt x="0" y="51"/>
                  </a:lnTo>
                  <a:lnTo>
                    <a:pt x="14" y="59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94" name="Freeform 262"/>
            <p:cNvSpPr>
              <a:spLocks noChangeAspect="1"/>
            </p:cNvSpPr>
            <p:nvPr/>
          </p:nvSpPr>
          <p:spPr bwMode="auto">
            <a:xfrm>
              <a:off x="2587" y="1837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95" name="Freeform 263"/>
            <p:cNvSpPr>
              <a:spLocks noChangeAspect="1"/>
            </p:cNvSpPr>
            <p:nvPr/>
          </p:nvSpPr>
          <p:spPr bwMode="auto">
            <a:xfrm>
              <a:off x="2587" y="1785"/>
              <a:ext cx="78" cy="89"/>
            </a:xfrm>
            <a:custGeom>
              <a:avLst/>
              <a:gdLst/>
              <a:ahLst/>
              <a:cxnLst>
                <a:cxn ang="0">
                  <a:pos x="52" y="7"/>
                </a:cxn>
                <a:cxn ang="0">
                  <a:pos x="37" y="0"/>
                </a:cxn>
                <a:cxn ang="0">
                  <a:pos x="0" y="52"/>
                </a:cxn>
                <a:cxn ang="0">
                  <a:pos x="15" y="59"/>
                </a:cxn>
                <a:cxn ang="0">
                  <a:pos x="52" y="7"/>
                </a:cxn>
              </a:cxnLst>
              <a:rect l="0" t="0" r="r" b="b"/>
              <a:pathLst>
                <a:path w="52" h="59">
                  <a:moveTo>
                    <a:pt x="52" y="7"/>
                  </a:moveTo>
                  <a:lnTo>
                    <a:pt x="37" y="0"/>
                  </a:lnTo>
                  <a:lnTo>
                    <a:pt x="0" y="52"/>
                  </a:lnTo>
                  <a:lnTo>
                    <a:pt x="15" y="59"/>
                  </a:lnTo>
                  <a:lnTo>
                    <a:pt x="52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96" name="Freeform 264"/>
            <p:cNvSpPr>
              <a:spLocks noChangeAspect="1"/>
            </p:cNvSpPr>
            <p:nvPr/>
          </p:nvSpPr>
          <p:spPr bwMode="auto">
            <a:xfrm>
              <a:off x="2624" y="178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97" name="Freeform 265"/>
            <p:cNvSpPr>
              <a:spLocks noChangeAspect="1"/>
            </p:cNvSpPr>
            <p:nvPr/>
          </p:nvSpPr>
          <p:spPr bwMode="auto">
            <a:xfrm>
              <a:off x="2624" y="1741"/>
              <a:ext cx="66" cy="77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44"/>
                </a:cxn>
                <a:cxn ang="0">
                  <a:pos x="15" y="51"/>
                </a:cxn>
                <a:cxn ang="0">
                  <a:pos x="44" y="15"/>
                </a:cxn>
              </a:cxnLst>
              <a:rect l="0" t="0" r="r" b="b"/>
              <a:pathLst>
                <a:path w="44" h="51">
                  <a:moveTo>
                    <a:pt x="44" y="15"/>
                  </a:moveTo>
                  <a:lnTo>
                    <a:pt x="37" y="0"/>
                  </a:lnTo>
                  <a:lnTo>
                    <a:pt x="0" y="44"/>
                  </a:lnTo>
                  <a:lnTo>
                    <a:pt x="15" y="51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98" name="Freeform 266"/>
            <p:cNvSpPr>
              <a:spLocks noChangeAspect="1"/>
            </p:cNvSpPr>
            <p:nvPr/>
          </p:nvSpPr>
          <p:spPr bwMode="auto">
            <a:xfrm>
              <a:off x="2661" y="1741"/>
              <a:ext cx="11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7"/>
                </a:cxn>
                <a:cxn ang="0">
                  <a:pos x="0" y="0"/>
                </a:cxn>
              </a:cxnLst>
              <a:rect l="0" t="0" r="r" b="b"/>
              <a:pathLst>
                <a:path w="7"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299" name="Freeform 267"/>
            <p:cNvSpPr>
              <a:spLocks noChangeAspect="1"/>
            </p:cNvSpPr>
            <p:nvPr/>
          </p:nvSpPr>
          <p:spPr bwMode="auto">
            <a:xfrm>
              <a:off x="2661" y="1711"/>
              <a:ext cx="66" cy="6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30"/>
                </a:cxn>
                <a:cxn ang="0">
                  <a:pos x="7" y="45"/>
                </a:cxn>
                <a:cxn ang="0">
                  <a:pos x="44" y="8"/>
                </a:cxn>
              </a:cxnLst>
              <a:rect l="0" t="0" r="r" b="b"/>
              <a:pathLst>
                <a:path w="44" h="45">
                  <a:moveTo>
                    <a:pt x="44" y="8"/>
                  </a:moveTo>
                  <a:lnTo>
                    <a:pt x="29" y="0"/>
                  </a:lnTo>
                  <a:lnTo>
                    <a:pt x="0" y="30"/>
                  </a:lnTo>
                  <a:lnTo>
                    <a:pt x="7" y="45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00" name="Freeform 268"/>
            <p:cNvSpPr>
              <a:spLocks noChangeAspect="1"/>
            </p:cNvSpPr>
            <p:nvPr/>
          </p:nvSpPr>
          <p:spPr bwMode="auto">
            <a:xfrm>
              <a:off x="2690" y="171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01" name="Freeform 269"/>
            <p:cNvSpPr>
              <a:spLocks noChangeAspect="1"/>
            </p:cNvSpPr>
            <p:nvPr/>
          </p:nvSpPr>
          <p:spPr bwMode="auto">
            <a:xfrm>
              <a:off x="2690" y="1682"/>
              <a:ext cx="66" cy="5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29"/>
                </a:cxn>
                <a:cxn ang="0">
                  <a:pos x="8" y="37"/>
                </a:cxn>
                <a:cxn ang="0">
                  <a:pos x="44" y="7"/>
                </a:cxn>
              </a:cxnLst>
              <a:rect l="0" t="0" r="r" b="b"/>
              <a:pathLst>
                <a:path w="44" h="37">
                  <a:moveTo>
                    <a:pt x="44" y="7"/>
                  </a:moveTo>
                  <a:lnTo>
                    <a:pt x="37" y="0"/>
                  </a:lnTo>
                  <a:lnTo>
                    <a:pt x="0" y="29"/>
                  </a:lnTo>
                  <a:lnTo>
                    <a:pt x="8" y="37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02" name="Freeform 270"/>
            <p:cNvSpPr>
              <a:spLocks noChangeAspect="1"/>
            </p:cNvSpPr>
            <p:nvPr/>
          </p:nvSpPr>
          <p:spPr bwMode="auto">
            <a:xfrm>
              <a:off x="2727" y="1682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03" name="Freeform 271"/>
            <p:cNvSpPr>
              <a:spLocks noChangeAspect="1"/>
            </p:cNvSpPr>
            <p:nvPr/>
          </p:nvSpPr>
          <p:spPr bwMode="auto">
            <a:xfrm>
              <a:off x="2727" y="1660"/>
              <a:ext cx="56" cy="44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30" y="0"/>
                </a:cxn>
                <a:cxn ang="0">
                  <a:pos x="0" y="22"/>
                </a:cxn>
                <a:cxn ang="0">
                  <a:pos x="7" y="29"/>
                </a:cxn>
                <a:cxn ang="0">
                  <a:pos x="37" y="7"/>
                </a:cxn>
              </a:cxnLst>
              <a:rect l="0" t="0" r="r" b="b"/>
              <a:pathLst>
                <a:path w="37" h="29">
                  <a:moveTo>
                    <a:pt x="37" y="7"/>
                  </a:moveTo>
                  <a:lnTo>
                    <a:pt x="30" y="0"/>
                  </a:lnTo>
                  <a:lnTo>
                    <a:pt x="0" y="22"/>
                  </a:lnTo>
                  <a:lnTo>
                    <a:pt x="7" y="29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04" name="Freeform 272"/>
            <p:cNvSpPr>
              <a:spLocks noChangeAspect="1"/>
            </p:cNvSpPr>
            <p:nvPr/>
          </p:nvSpPr>
          <p:spPr bwMode="auto">
            <a:xfrm>
              <a:off x="2757" y="1660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05" name="Freeform 273"/>
            <p:cNvSpPr>
              <a:spLocks noChangeAspect="1"/>
            </p:cNvSpPr>
            <p:nvPr/>
          </p:nvSpPr>
          <p:spPr bwMode="auto">
            <a:xfrm>
              <a:off x="2757" y="1645"/>
              <a:ext cx="66" cy="45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6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44" y="15"/>
                </a:cxn>
              </a:cxnLst>
              <a:rect l="0" t="0" r="r" b="b"/>
              <a:pathLst>
                <a:path w="44" h="30">
                  <a:moveTo>
                    <a:pt x="44" y="15"/>
                  </a:moveTo>
                  <a:lnTo>
                    <a:pt x="36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06" name="Freeform 274"/>
            <p:cNvSpPr>
              <a:spLocks noChangeAspect="1"/>
            </p:cNvSpPr>
            <p:nvPr/>
          </p:nvSpPr>
          <p:spPr bwMode="auto">
            <a:xfrm>
              <a:off x="2793" y="1645"/>
              <a:ext cx="1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7"/>
                </a:cxn>
                <a:cxn ang="0">
                  <a:pos x="0" y="0"/>
                </a:cxn>
              </a:cxnLst>
              <a:rect l="0" t="0" r="r" b="b"/>
              <a:pathLst>
                <a:path w="8"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07" name="Freeform 275"/>
            <p:cNvSpPr>
              <a:spLocks noChangeAspect="1"/>
            </p:cNvSpPr>
            <p:nvPr/>
          </p:nvSpPr>
          <p:spPr bwMode="auto">
            <a:xfrm>
              <a:off x="2793" y="1638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8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08" name="Freeform 276"/>
            <p:cNvSpPr>
              <a:spLocks noChangeAspect="1"/>
            </p:cNvSpPr>
            <p:nvPr/>
          </p:nvSpPr>
          <p:spPr bwMode="auto">
            <a:xfrm>
              <a:off x="2830" y="1638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09" name="Rectangle 277"/>
            <p:cNvSpPr>
              <a:spLocks noChangeAspect="1" noChangeArrowheads="1"/>
            </p:cNvSpPr>
            <p:nvPr/>
          </p:nvSpPr>
          <p:spPr bwMode="auto">
            <a:xfrm>
              <a:off x="2830" y="1638"/>
              <a:ext cx="45" cy="21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10" name="Freeform 278"/>
            <p:cNvSpPr>
              <a:spLocks noChangeAspect="1"/>
            </p:cNvSpPr>
            <p:nvPr/>
          </p:nvSpPr>
          <p:spPr bwMode="auto">
            <a:xfrm>
              <a:off x="2860" y="1638"/>
              <a:ext cx="11" cy="1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7"/>
                </a:cxn>
                <a:cxn ang="0">
                  <a:pos x="7" y="0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7" y="0"/>
                  </a:lnTo>
                  <a:lnTo>
                    <a:pt x="0" y="0"/>
                  </a:lnTo>
                  <a:lnTo>
                    <a:pt x="7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11" name="Freeform 279"/>
            <p:cNvSpPr>
              <a:spLocks noChangeAspect="1"/>
            </p:cNvSpPr>
            <p:nvPr/>
          </p:nvSpPr>
          <p:spPr bwMode="auto">
            <a:xfrm>
              <a:off x="2860" y="1638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7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7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12" name="Freeform 280"/>
            <p:cNvSpPr>
              <a:spLocks noChangeAspect="1"/>
            </p:cNvSpPr>
            <p:nvPr/>
          </p:nvSpPr>
          <p:spPr bwMode="auto">
            <a:xfrm>
              <a:off x="2897" y="1645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13" name="Freeform 281"/>
            <p:cNvSpPr>
              <a:spLocks noChangeAspect="1"/>
            </p:cNvSpPr>
            <p:nvPr/>
          </p:nvSpPr>
          <p:spPr bwMode="auto">
            <a:xfrm>
              <a:off x="2889" y="1645"/>
              <a:ext cx="66" cy="45"/>
            </a:xfrm>
            <a:custGeom>
              <a:avLst/>
              <a:gdLst/>
              <a:ahLst/>
              <a:cxnLst>
                <a:cxn ang="0">
                  <a:pos x="37" y="30"/>
                </a:cxn>
                <a:cxn ang="0">
                  <a:pos x="44" y="15"/>
                </a:cxn>
                <a:cxn ang="0">
                  <a:pos x="8" y="0"/>
                </a:cxn>
                <a:cxn ang="0">
                  <a:pos x="0" y="15"/>
                </a:cxn>
                <a:cxn ang="0">
                  <a:pos x="37" y="30"/>
                </a:cxn>
              </a:cxnLst>
              <a:rect l="0" t="0" r="r" b="b"/>
              <a:pathLst>
                <a:path w="44" h="30">
                  <a:moveTo>
                    <a:pt x="37" y="30"/>
                  </a:moveTo>
                  <a:lnTo>
                    <a:pt x="44" y="15"/>
                  </a:lnTo>
                  <a:lnTo>
                    <a:pt x="8" y="0"/>
                  </a:lnTo>
                  <a:lnTo>
                    <a:pt x="0" y="15"/>
                  </a:lnTo>
                  <a:lnTo>
                    <a:pt x="37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14" name="Freeform 282"/>
            <p:cNvSpPr>
              <a:spLocks noChangeAspect="1"/>
            </p:cNvSpPr>
            <p:nvPr/>
          </p:nvSpPr>
          <p:spPr bwMode="auto">
            <a:xfrm>
              <a:off x="2933" y="1660"/>
              <a:ext cx="2" cy="23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0" y="7"/>
                </a:cxn>
              </a:cxnLst>
              <a:rect l="0" t="0" r="r" b="b"/>
              <a:pathLst>
                <a:path h="15">
                  <a:moveTo>
                    <a:pt x="0" y="7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15" name="Freeform 283"/>
            <p:cNvSpPr>
              <a:spLocks noChangeAspect="1"/>
            </p:cNvSpPr>
            <p:nvPr/>
          </p:nvSpPr>
          <p:spPr bwMode="auto">
            <a:xfrm>
              <a:off x="2926" y="1667"/>
              <a:ext cx="66" cy="45"/>
            </a:xfrm>
            <a:custGeom>
              <a:avLst/>
              <a:gdLst/>
              <a:ahLst/>
              <a:cxnLst>
                <a:cxn ang="0">
                  <a:pos x="29" y="30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29" y="30"/>
                </a:cxn>
              </a:cxnLst>
              <a:rect l="0" t="0" r="r" b="b"/>
              <a:pathLst>
                <a:path w="44" h="30">
                  <a:moveTo>
                    <a:pt x="29" y="30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8"/>
                  </a:lnTo>
                  <a:lnTo>
                    <a:pt x="29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16" name="Freeform 284"/>
            <p:cNvSpPr>
              <a:spLocks noChangeAspect="1"/>
            </p:cNvSpPr>
            <p:nvPr/>
          </p:nvSpPr>
          <p:spPr bwMode="auto">
            <a:xfrm>
              <a:off x="2963" y="1689"/>
              <a:ext cx="11" cy="1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7" y="0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17" name="Freeform 285"/>
            <p:cNvSpPr>
              <a:spLocks noChangeAspect="1"/>
            </p:cNvSpPr>
            <p:nvPr/>
          </p:nvSpPr>
          <p:spPr bwMode="auto">
            <a:xfrm>
              <a:off x="2955" y="1689"/>
              <a:ext cx="68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5" y="30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37"/>
                </a:cxn>
              </a:cxnLst>
              <a:rect l="0" t="0" r="r" b="b"/>
              <a:pathLst>
                <a:path w="45" h="37">
                  <a:moveTo>
                    <a:pt x="37" y="37"/>
                  </a:moveTo>
                  <a:lnTo>
                    <a:pt x="45" y="30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18" name="Freeform 286"/>
            <p:cNvSpPr>
              <a:spLocks noChangeAspect="1"/>
            </p:cNvSpPr>
            <p:nvPr/>
          </p:nvSpPr>
          <p:spPr bwMode="auto">
            <a:xfrm>
              <a:off x="2992" y="1719"/>
              <a:ext cx="68" cy="66"/>
            </a:xfrm>
            <a:custGeom>
              <a:avLst/>
              <a:gdLst/>
              <a:ahLst/>
              <a:cxnLst>
                <a:cxn ang="0">
                  <a:pos x="30" y="44"/>
                </a:cxn>
                <a:cxn ang="0">
                  <a:pos x="45" y="37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30" y="44"/>
                </a:cxn>
              </a:cxnLst>
              <a:rect l="0" t="0" r="r" b="b"/>
              <a:pathLst>
                <a:path w="45" h="44">
                  <a:moveTo>
                    <a:pt x="30" y="44"/>
                  </a:moveTo>
                  <a:lnTo>
                    <a:pt x="45" y="37"/>
                  </a:lnTo>
                  <a:lnTo>
                    <a:pt x="8" y="0"/>
                  </a:lnTo>
                  <a:lnTo>
                    <a:pt x="0" y="7"/>
                  </a:lnTo>
                  <a:lnTo>
                    <a:pt x="30" y="4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19" name="Freeform 287"/>
            <p:cNvSpPr>
              <a:spLocks noChangeAspect="1"/>
            </p:cNvSpPr>
            <p:nvPr/>
          </p:nvSpPr>
          <p:spPr bwMode="auto">
            <a:xfrm>
              <a:off x="3029" y="1756"/>
              <a:ext cx="12" cy="11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8" y="0"/>
                </a:cxn>
              </a:cxnLst>
              <a:rect l="0" t="0" r="r" b="b"/>
              <a:pathLst>
                <a:path w="8" h="7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20" name="Freeform 288"/>
            <p:cNvSpPr>
              <a:spLocks noChangeAspect="1"/>
            </p:cNvSpPr>
            <p:nvPr/>
          </p:nvSpPr>
          <p:spPr bwMode="auto">
            <a:xfrm>
              <a:off x="3022" y="1756"/>
              <a:ext cx="66" cy="77"/>
            </a:xfrm>
            <a:custGeom>
              <a:avLst/>
              <a:gdLst/>
              <a:ahLst/>
              <a:cxnLst>
                <a:cxn ang="0">
                  <a:pos x="37" y="51"/>
                </a:cxn>
                <a:cxn ang="0">
                  <a:pos x="44" y="44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51"/>
                </a:cxn>
              </a:cxnLst>
              <a:rect l="0" t="0" r="r" b="b"/>
              <a:pathLst>
                <a:path w="44" h="51">
                  <a:moveTo>
                    <a:pt x="37" y="51"/>
                  </a:moveTo>
                  <a:lnTo>
                    <a:pt x="44" y="44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5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21" name="Freeform 289"/>
            <p:cNvSpPr>
              <a:spLocks noChangeAspect="1"/>
            </p:cNvSpPr>
            <p:nvPr/>
          </p:nvSpPr>
          <p:spPr bwMode="auto">
            <a:xfrm>
              <a:off x="3066" y="1800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22" name="Freeform 290"/>
            <p:cNvSpPr>
              <a:spLocks noChangeAspect="1"/>
            </p:cNvSpPr>
            <p:nvPr/>
          </p:nvSpPr>
          <p:spPr bwMode="auto">
            <a:xfrm>
              <a:off x="3059" y="1800"/>
              <a:ext cx="66" cy="89"/>
            </a:xfrm>
            <a:custGeom>
              <a:avLst/>
              <a:gdLst/>
              <a:ahLst/>
              <a:cxnLst>
                <a:cxn ang="0">
                  <a:pos x="29" y="59"/>
                </a:cxn>
                <a:cxn ang="0">
                  <a:pos x="44" y="51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29" y="59"/>
                </a:cxn>
              </a:cxnLst>
              <a:rect l="0" t="0" r="r" b="b"/>
              <a:pathLst>
                <a:path w="44" h="59">
                  <a:moveTo>
                    <a:pt x="29" y="59"/>
                  </a:moveTo>
                  <a:lnTo>
                    <a:pt x="44" y="51"/>
                  </a:lnTo>
                  <a:lnTo>
                    <a:pt x="7" y="0"/>
                  </a:lnTo>
                  <a:lnTo>
                    <a:pt x="0" y="7"/>
                  </a:lnTo>
                  <a:lnTo>
                    <a:pt x="29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23" name="Freeform 291"/>
            <p:cNvSpPr>
              <a:spLocks noChangeAspect="1"/>
            </p:cNvSpPr>
            <p:nvPr/>
          </p:nvSpPr>
          <p:spPr bwMode="auto">
            <a:xfrm>
              <a:off x="3095" y="1851"/>
              <a:ext cx="12" cy="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24" name="Freeform 292"/>
            <p:cNvSpPr>
              <a:spLocks noChangeAspect="1"/>
            </p:cNvSpPr>
            <p:nvPr/>
          </p:nvSpPr>
          <p:spPr bwMode="auto">
            <a:xfrm>
              <a:off x="3088" y="1851"/>
              <a:ext cx="66" cy="89"/>
            </a:xfrm>
            <a:custGeom>
              <a:avLst/>
              <a:gdLst/>
              <a:ahLst/>
              <a:cxnLst>
                <a:cxn ang="0">
                  <a:pos x="37" y="59"/>
                </a:cxn>
                <a:cxn ang="0">
                  <a:pos x="44" y="52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59"/>
                </a:cxn>
              </a:cxnLst>
              <a:rect l="0" t="0" r="r" b="b"/>
              <a:pathLst>
                <a:path w="44" h="59">
                  <a:moveTo>
                    <a:pt x="37" y="59"/>
                  </a:moveTo>
                  <a:lnTo>
                    <a:pt x="44" y="52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25" name="Freeform 293"/>
            <p:cNvSpPr>
              <a:spLocks noChangeAspect="1"/>
            </p:cNvSpPr>
            <p:nvPr/>
          </p:nvSpPr>
          <p:spPr bwMode="auto">
            <a:xfrm>
              <a:off x="3132" y="1903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26" name="Freeform 294"/>
            <p:cNvSpPr>
              <a:spLocks noChangeAspect="1"/>
            </p:cNvSpPr>
            <p:nvPr/>
          </p:nvSpPr>
          <p:spPr bwMode="auto">
            <a:xfrm>
              <a:off x="3125" y="1903"/>
              <a:ext cx="66" cy="99"/>
            </a:xfrm>
            <a:custGeom>
              <a:avLst/>
              <a:gdLst/>
              <a:ahLst/>
              <a:cxnLst>
                <a:cxn ang="0">
                  <a:pos x="29" y="66"/>
                </a:cxn>
                <a:cxn ang="0">
                  <a:pos x="44" y="59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29" y="66"/>
                </a:cxn>
              </a:cxnLst>
              <a:rect l="0" t="0" r="r" b="b"/>
              <a:pathLst>
                <a:path w="44" h="66">
                  <a:moveTo>
                    <a:pt x="29" y="66"/>
                  </a:moveTo>
                  <a:lnTo>
                    <a:pt x="44" y="59"/>
                  </a:lnTo>
                  <a:lnTo>
                    <a:pt x="7" y="0"/>
                  </a:lnTo>
                  <a:lnTo>
                    <a:pt x="0" y="7"/>
                  </a:lnTo>
                  <a:lnTo>
                    <a:pt x="29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27" name="Freeform 295"/>
            <p:cNvSpPr>
              <a:spLocks noChangeAspect="1"/>
            </p:cNvSpPr>
            <p:nvPr/>
          </p:nvSpPr>
          <p:spPr bwMode="auto">
            <a:xfrm>
              <a:off x="3162" y="1962"/>
              <a:ext cx="11" cy="1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7" y="0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28" name="Freeform 296"/>
            <p:cNvSpPr>
              <a:spLocks noChangeAspect="1"/>
            </p:cNvSpPr>
            <p:nvPr/>
          </p:nvSpPr>
          <p:spPr bwMode="auto">
            <a:xfrm>
              <a:off x="3154" y="1962"/>
              <a:ext cx="78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52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52" h="66">
                  <a:moveTo>
                    <a:pt x="37" y="66"/>
                  </a:moveTo>
                  <a:lnTo>
                    <a:pt x="52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29" name="Freeform 297"/>
            <p:cNvSpPr>
              <a:spLocks noChangeAspect="1"/>
            </p:cNvSpPr>
            <p:nvPr/>
          </p:nvSpPr>
          <p:spPr bwMode="auto">
            <a:xfrm>
              <a:off x="3199" y="2021"/>
              <a:ext cx="11" cy="11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7" y="7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30" name="Freeform 298"/>
            <p:cNvSpPr>
              <a:spLocks noChangeAspect="1"/>
            </p:cNvSpPr>
            <p:nvPr/>
          </p:nvSpPr>
          <p:spPr bwMode="auto">
            <a:xfrm>
              <a:off x="3191" y="2028"/>
              <a:ext cx="66" cy="101"/>
            </a:xfrm>
            <a:custGeom>
              <a:avLst/>
              <a:gdLst/>
              <a:ahLst/>
              <a:cxnLst>
                <a:cxn ang="0">
                  <a:pos x="30" y="67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30" y="67"/>
                </a:cxn>
              </a:cxnLst>
              <a:rect l="0" t="0" r="r" b="b"/>
              <a:pathLst>
                <a:path w="44" h="67">
                  <a:moveTo>
                    <a:pt x="30" y="67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0"/>
                  </a:lnTo>
                  <a:lnTo>
                    <a:pt x="30" y="6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31" name="Freeform 299"/>
            <p:cNvSpPr>
              <a:spLocks noChangeAspect="1"/>
            </p:cNvSpPr>
            <p:nvPr/>
          </p:nvSpPr>
          <p:spPr bwMode="auto">
            <a:xfrm>
              <a:off x="3228" y="2087"/>
              <a:ext cx="11" cy="1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7" y="0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32" name="Freeform 300"/>
            <p:cNvSpPr>
              <a:spLocks noChangeAspect="1"/>
            </p:cNvSpPr>
            <p:nvPr/>
          </p:nvSpPr>
          <p:spPr bwMode="auto">
            <a:xfrm>
              <a:off x="3221" y="2087"/>
              <a:ext cx="77" cy="111"/>
            </a:xfrm>
            <a:custGeom>
              <a:avLst/>
              <a:gdLst/>
              <a:ahLst/>
              <a:cxnLst>
                <a:cxn ang="0">
                  <a:pos x="37" y="74"/>
                </a:cxn>
                <a:cxn ang="0">
                  <a:pos x="51" y="74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7" y="74"/>
                </a:cxn>
              </a:cxnLst>
              <a:rect l="0" t="0" r="r" b="b"/>
              <a:pathLst>
                <a:path w="51" h="74">
                  <a:moveTo>
                    <a:pt x="37" y="74"/>
                  </a:moveTo>
                  <a:lnTo>
                    <a:pt x="51" y="74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7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33" name="Freeform 301"/>
            <p:cNvSpPr>
              <a:spLocks noChangeAspect="1"/>
            </p:cNvSpPr>
            <p:nvPr/>
          </p:nvSpPr>
          <p:spPr bwMode="auto">
            <a:xfrm>
              <a:off x="3265" y="2161"/>
              <a:ext cx="11" cy="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0"/>
                </a:cxn>
              </a:cxnLst>
              <a:rect l="0" t="0" r="r" b="b"/>
              <a:pathLst>
                <a:path w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34" name="Freeform 302"/>
            <p:cNvSpPr>
              <a:spLocks noChangeAspect="1"/>
            </p:cNvSpPr>
            <p:nvPr/>
          </p:nvSpPr>
          <p:spPr bwMode="auto">
            <a:xfrm>
              <a:off x="3258" y="216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4" y="0"/>
                </a:cxn>
                <a:cxn ang="0">
                  <a:pos x="0" y="0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35" name="Freeform 303"/>
            <p:cNvSpPr>
              <a:spLocks noChangeAspect="1"/>
            </p:cNvSpPr>
            <p:nvPr/>
          </p:nvSpPr>
          <p:spPr bwMode="auto">
            <a:xfrm>
              <a:off x="3294" y="2227"/>
              <a:ext cx="12" cy="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36" name="Freeform 304"/>
            <p:cNvSpPr>
              <a:spLocks noChangeAspect="1"/>
            </p:cNvSpPr>
            <p:nvPr/>
          </p:nvSpPr>
          <p:spPr bwMode="auto">
            <a:xfrm>
              <a:off x="3287" y="2227"/>
              <a:ext cx="78" cy="111"/>
            </a:xfrm>
            <a:custGeom>
              <a:avLst/>
              <a:gdLst/>
              <a:ahLst/>
              <a:cxnLst>
                <a:cxn ang="0">
                  <a:pos x="37" y="74"/>
                </a:cxn>
                <a:cxn ang="0">
                  <a:pos x="52" y="74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74"/>
                </a:cxn>
              </a:cxnLst>
              <a:rect l="0" t="0" r="r" b="b"/>
              <a:pathLst>
                <a:path w="52" h="74">
                  <a:moveTo>
                    <a:pt x="37" y="74"/>
                  </a:moveTo>
                  <a:lnTo>
                    <a:pt x="52" y="74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37" name="Freeform 305"/>
            <p:cNvSpPr>
              <a:spLocks noChangeAspect="1"/>
            </p:cNvSpPr>
            <p:nvPr/>
          </p:nvSpPr>
          <p:spPr bwMode="auto">
            <a:xfrm>
              <a:off x="3331" y="230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38" name="Freeform 306"/>
            <p:cNvSpPr>
              <a:spLocks noChangeAspect="1"/>
            </p:cNvSpPr>
            <p:nvPr/>
          </p:nvSpPr>
          <p:spPr bwMode="auto">
            <a:xfrm>
              <a:off x="3324" y="230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5" y="0"/>
                  </a:lnTo>
                  <a:lnTo>
                    <a:pt x="0" y="0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39" name="Freeform 307"/>
            <p:cNvSpPr>
              <a:spLocks noChangeAspect="1"/>
            </p:cNvSpPr>
            <p:nvPr/>
          </p:nvSpPr>
          <p:spPr bwMode="auto">
            <a:xfrm>
              <a:off x="3353" y="2375"/>
              <a:ext cx="12" cy="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40" name="Freeform 308"/>
            <p:cNvSpPr>
              <a:spLocks noChangeAspect="1"/>
            </p:cNvSpPr>
            <p:nvPr/>
          </p:nvSpPr>
          <p:spPr bwMode="auto">
            <a:xfrm>
              <a:off x="3353" y="2367"/>
              <a:ext cx="78" cy="122"/>
            </a:xfrm>
            <a:custGeom>
              <a:avLst/>
              <a:gdLst/>
              <a:ahLst/>
              <a:cxnLst>
                <a:cxn ang="0">
                  <a:pos x="37" y="81"/>
                </a:cxn>
                <a:cxn ang="0">
                  <a:pos x="52" y="74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81"/>
                </a:cxn>
              </a:cxnLst>
              <a:rect l="0" t="0" r="r" b="b"/>
              <a:pathLst>
                <a:path w="52" h="81">
                  <a:moveTo>
                    <a:pt x="37" y="81"/>
                  </a:moveTo>
                  <a:lnTo>
                    <a:pt x="52" y="74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8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41" name="Freeform 309"/>
            <p:cNvSpPr>
              <a:spLocks noChangeAspect="1"/>
            </p:cNvSpPr>
            <p:nvPr/>
          </p:nvSpPr>
          <p:spPr bwMode="auto">
            <a:xfrm>
              <a:off x="3390" y="2441"/>
              <a:ext cx="66" cy="111"/>
            </a:xfrm>
            <a:custGeom>
              <a:avLst/>
              <a:gdLst/>
              <a:ahLst/>
              <a:cxnLst>
                <a:cxn ang="0">
                  <a:pos x="30" y="74"/>
                </a:cxn>
                <a:cxn ang="0">
                  <a:pos x="44" y="66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0" y="74"/>
                </a:cxn>
              </a:cxnLst>
              <a:rect l="0" t="0" r="r" b="b"/>
              <a:pathLst>
                <a:path w="44" h="74">
                  <a:moveTo>
                    <a:pt x="30" y="74"/>
                  </a:moveTo>
                  <a:lnTo>
                    <a:pt x="44" y="66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0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42" name="Freeform 310"/>
            <p:cNvSpPr>
              <a:spLocks noChangeAspect="1"/>
            </p:cNvSpPr>
            <p:nvPr/>
          </p:nvSpPr>
          <p:spPr bwMode="auto">
            <a:xfrm>
              <a:off x="3420" y="251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43" name="Freeform 311"/>
            <p:cNvSpPr>
              <a:spLocks noChangeAspect="1"/>
            </p:cNvSpPr>
            <p:nvPr/>
          </p:nvSpPr>
          <p:spPr bwMode="auto">
            <a:xfrm>
              <a:off x="3420" y="2507"/>
              <a:ext cx="77" cy="123"/>
            </a:xfrm>
            <a:custGeom>
              <a:avLst/>
              <a:gdLst/>
              <a:ahLst/>
              <a:cxnLst>
                <a:cxn ang="0">
                  <a:pos x="37" y="82"/>
                </a:cxn>
                <a:cxn ang="0">
                  <a:pos x="51" y="74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7" y="82"/>
                </a:cxn>
              </a:cxnLst>
              <a:rect l="0" t="0" r="r" b="b"/>
              <a:pathLst>
                <a:path w="51" h="82">
                  <a:moveTo>
                    <a:pt x="37" y="82"/>
                  </a:moveTo>
                  <a:lnTo>
                    <a:pt x="51" y="74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7" y="8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44" name="Freeform 312"/>
            <p:cNvSpPr>
              <a:spLocks noChangeAspect="1"/>
            </p:cNvSpPr>
            <p:nvPr/>
          </p:nvSpPr>
          <p:spPr bwMode="auto">
            <a:xfrm>
              <a:off x="3457" y="258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45" name="Freeform 313"/>
            <p:cNvSpPr>
              <a:spLocks noChangeAspect="1"/>
            </p:cNvSpPr>
            <p:nvPr/>
          </p:nvSpPr>
          <p:spPr bwMode="auto">
            <a:xfrm>
              <a:off x="3457" y="258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4" y="0"/>
                  </a:lnTo>
                  <a:lnTo>
                    <a:pt x="0" y="8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46" name="Freeform 314"/>
            <p:cNvSpPr>
              <a:spLocks noChangeAspect="1"/>
            </p:cNvSpPr>
            <p:nvPr/>
          </p:nvSpPr>
          <p:spPr bwMode="auto">
            <a:xfrm>
              <a:off x="3486" y="2655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47" name="Freeform 315"/>
            <p:cNvSpPr>
              <a:spLocks noChangeAspect="1"/>
            </p:cNvSpPr>
            <p:nvPr/>
          </p:nvSpPr>
          <p:spPr bwMode="auto">
            <a:xfrm>
              <a:off x="3486" y="2647"/>
              <a:ext cx="78" cy="101"/>
            </a:xfrm>
            <a:custGeom>
              <a:avLst/>
              <a:gdLst/>
              <a:ahLst/>
              <a:cxnLst>
                <a:cxn ang="0">
                  <a:pos x="37" y="67"/>
                </a:cxn>
                <a:cxn ang="0">
                  <a:pos x="52" y="67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67"/>
                </a:cxn>
              </a:cxnLst>
              <a:rect l="0" t="0" r="r" b="b"/>
              <a:pathLst>
                <a:path w="52" h="67">
                  <a:moveTo>
                    <a:pt x="37" y="67"/>
                  </a:moveTo>
                  <a:lnTo>
                    <a:pt x="52" y="67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6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48" name="Freeform 316"/>
            <p:cNvSpPr>
              <a:spLocks noChangeAspect="1"/>
            </p:cNvSpPr>
            <p:nvPr/>
          </p:nvSpPr>
          <p:spPr bwMode="auto">
            <a:xfrm>
              <a:off x="3523" y="2714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49" name="Freeform 317"/>
            <p:cNvSpPr>
              <a:spLocks noChangeAspect="1"/>
            </p:cNvSpPr>
            <p:nvPr/>
          </p:nvSpPr>
          <p:spPr bwMode="auto">
            <a:xfrm>
              <a:off x="3523" y="2714"/>
              <a:ext cx="66" cy="99"/>
            </a:xfrm>
            <a:custGeom>
              <a:avLst/>
              <a:gdLst/>
              <a:ahLst/>
              <a:cxnLst>
                <a:cxn ang="0">
                  <a:pos x="29" y="66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29" y="66"/>
                </a:cxn>
              </a:cxnLst>
              <a:rect l="0" t="0" r="r" b="b"/>
              <a:pathLst>
                <a:path w="44" h="66">
                  <a:moveTo>
                    <a:pt x="29" y="66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0"/>
                  </a:lnTo>
                  <a:lnTo>
                    <a:pt x="29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50" name="Freeform 318"/>
            <p:cNvSpPr>
              <a:spLocks noChangeAspect="1"/>
            </p:cNvSpPr>
            <p:nvPr/>
          </p:nvSpPr>
          <p:spPr bwMode="auto">
            <a:xfrm>
              <a:off x="3552" y="2780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51" name="Freeform 319"/>
            <p:cNvSpPr>
              <a:spLocks noChangeAspect="1"/>
            </p:cNvSpPr>
            <p:nvPr/>
          </p:nvSpPr>
          <p:spPr bwMode="auto">
            <a:xfrm>
              <a:off x="3552" y="2773"/>
              <a:ext cx="78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52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52" h="66">
                  <a:moveTo>
                    <a:pt x="37" y="66"/>
                  </a:moveTo>
                  <a:lnTo>
                    <a:pt x="52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52" name="Freeform 320"/>
            <p:cNvSpPr>
              <a:spLocks noChangeAspect="1"/>
            </p:cNvSpPr>
            <p:nvPr/>
          </p:nvSpPr>
          <p:spPr bwMode="auto">
            <a:xfrm>
              <a:off x="3589" y="2839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53" name="Freeform 321"/>
            <p:cNvSpPr>
              <a:spLocks noChangeAspect="1"/>
            </p:cNvSpPr>
            <p:nvPr/>
          </p:nvSpPr>
          <p:spPr bwMode="auto">
            <a:xfrm>
              <a:off x="3589" y="2832"/>
              <a:ext cx="66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44" h="66">
                  <a:moveTo>
                    <a:pt x="37" y="66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54" name="Freeform 322"/>
            <p:cNvSpPr>
              <a:spLocks noChangeAspect="1"/>
            </p:cNvSpPr>
            <p:nvPr/>
          </p:nvSpPr>
          <p:spPr bwMode="auto">
            <a:xfrm>
              <a:off x="3626" y="2898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55" name="Freeform 323"/>
            <p:cNvSpPr>
              <a:spLocks noChangeAspect="1"/>
            </p:cNvSpPr>
            <p:nvPr/>
          </p:nvSpPr>
          <p:spPr bwMode="auto">
            <a:xfrm>
              <a:off x="3626" y="2891"/>
              <a:ext cx="66" cy="89"/>
            </a:xfrm>
            <a:custGeom>
              <a:avLst/>
              <a:gdLst/>
              <a:ahLst/>
              <a:cxnLst>
                <a:cxn ang="0">
                  <a:pos x="30" y="59"/>
                </a:cxn>
                <a:cxn ang="0">
                  <a:pos x="44" y="51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30" y="59"/>
                </a:cxn>
              </a:cxnLst>
              <a:rect l="0" t="0" r="r" b="b"/>
              <a:pathLst>
                <a:path w="44" h="59">
                  <a:moveTo>
                    <a:pt x="30" y="59"/>
                  </a:moveTo>
                  <a:lnTo>
                    <a:pt x="44" y="51"/>
                  </a:lnTo>
                  <a:lnTo>
                    <a:pt x="7" y="0"/>
                  </a:lnTo>
                  <a:lnTo>
                    <a:pt x="0" y="7"/>
                  </a:lnTo>
                  <a:lnTo>
                    <a:pt x="30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56" name="Freeform 324"/>
            <p:cNvSpPr>
              <a:spLocks noChangeAspect="1"/>
            </p:cNvSpPr>
            <p:nvPr/>
          </p:nvSpPr>
          <p:spPr bwMode="auto">
            <a:xfrm>
              <a:off x="3656" y="2942"/>
              <a:ext cx="66" cy="89"/>
            </a:xfrm>
            <a:custGeom>
              <a:avLst/>
              <a:gdLst/>
              <a:ahLst/>
              <a:cxnLst>
                <a:cxn ang="0">
                  <a:pos x="36" y="59"/>
                </a:cxn>
                <a:cxn ang="0">
                  <a:pos x="44" y="52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6" y="59"/>
                </a:cxn>
              </a:cxnLst>
              <a:rect l="0" t="0" r="r" b="b"/>
              <a:pathLst>
                <a:path w="44" h="59">
                  <a:moveTo>
                    <a:pt x="36" y="59"/>
                  </a:moveTo>
                  <a:lnTo>
                    <a:pt x="44" y="52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6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57" name="Freeform 325"/>
            <p:cNvSpPr>
              <a:spLocks noChangeAspect="1"/>
            </p:cNvSpPr>
            <p:nvPr/>
          </p:nvSpPr>
          <p:spPr bwMode="auto">
            <a:xfrm>
              <a:off x="3692" y="300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58" name="Freeform 326"/>
            <p:cNvSpPr>
              <a:spLocks noChangeAspect="1"/>
            </p:cNvSpPr>
            <p:nvPr/>
          </p:nvSpPr>
          <p:spPr bwMode="auto">
            <a:xfrm>
              <a:off x="3692" y="2994"/>
              <a:ext cx="68" cy="77"/>
            </a:xfrm>
            <a:custGeom>
              <a:avLst/>
              <a:gdLst/>
              <a:ahLst/>
              <a:cxnLst>
                <a:cxn ang="0">
                  <a:pos x="30" y="51"/>
                </a:cxn>
                <a:cxn ang="0">
                  <a:pos x="45" y="44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30" y="51"/>
                </a:cxn>
              </a:cxnLst>
              <a:rect l="0" t="0" r="r" b="b"/>
              <a:pathLst>
                <a:path w="45" h="51">
                  <a:moveTo>
                    <a:pt x="30" y="51"/>
                  </a:moveTo>
                  <a:lnTo>
                    <a:pt x="45" y="44"/>
                  </a:lnTo>
                  <a:lnTo>
                    <a:pt x="8" y="0"/>
                  </a:lnTo>
                  <a:lnTo>
                    <a:pt x="0" y="7"/>
                  </a:lnTo>
                  <a:lnTo>
                    <a:pt x="30" y="5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59" name="Freeform 327"/>
            <p:cNvSpPr>
              <a:spLocks noChangeAspect="1"/>
            </p:cNvSpPr>
            <p:nvPr/>
          </p:nvSpPr>
          <p:spPr bwMode="auto">
            <a:xfrm>
              <a:off x="3722" y="304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60" name="Freeform 328"/>
            <p:cNvSpPr>
              <a:spLocks noChangeAspect="1"/>
            </p:cNvSpPr>
            <p:nvPr/>
          </p:nvSpPr>
          <p:spPr bwMode="auto">
            <a:xfrm>
              <a:off x="3722" y="3038"/>
              <a:ext cx="66" cy="78"/>
            </a:xfrm>
            <a:custGeom>
              <a:avLst/>
              <a:gdLst/>
              <a:ahLst/>
              <a:cxnLst>
                <a:cxn ang="0">
                  <a:pos x="37" y="52"/>
                </a:cxn>
                <a:cxn ang="0">
                  <a:pos x="44" y="44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52"/>
                </a:cxn>
              </a:cxnLst>
              <a:rect l="0" t="0" r="r" b="b"/>
              <a:pathLst>
                <a:path w="44" h="52">
                  <a:moveTo>
                    <a:pt x="37" y="52"/>
                  </a:moveTo>
                  <a:lnTo>
                    <a:pt x="44" y="44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61" name="Freeform 329"/>
            <p:cNvSpPr>
              <a:spLocks noChangeAspect="1"/>
            </p:cNvSpPr>
            <p:nvPr/>
          </p:nvSpPr>
          <p:spPr bwMode="auto">
            <a:xfrm>
              <a:off x="3759" y="3082"/>
              <a:ext cx="66" cy="78"/>
            </a:xfrm>
            <a:custGeom>
              <a:avLst/>
              <a:gdLst/>
              <a:ahLst/>
              <a:cxnLst>
                <a:cxn ang="0">
                  <a:pos x="29" y="52"/>
                </a:cxn>
                <a:cxn ang="0">
                  <a:pos x="44" y="37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29" y="52"/>
                </a:cxn>
              </a:cxnLst>
              <a:rect l="0" t="0" r="r" b="b"/>
              <a:pathLst>
                <a:path w="44" h="52">
                  <a:moveTo>
                    <a:pt x="29" y="52"/>
                  </a:moveTo>
                  <a:lnTo>
                    <a:pt x="44" y="37"/>
                  </a:lnTo>
                  <a:lnTo>
                    <a:pt x="7" y="0"/>
                  </a:lnTo>
                  <a:lnTo>
                    <a:pt x="0" y="8"/>
                  </a:lnTo>
                  <a:lnTo>
                    <a:pt x="29" y="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62" name="Freeform 330"/>
            <p:cNvSpPr>
              <a:spLocks noChangeAspect="1"/>
            </p:cNvSpPr>
            <p:nvPr/>
          </p:nvSpPr>
          <p:spPr bwMode="auto">
            <a:xfrm>
              <a:off x="3788" y="3127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63" name="Freeform 331"/>
            <p:cNvSpPr>
              <a:spLocks noChangeAspect="1"/>
            </p:cNvSpPr>
            <p:nvPr/>
          </p:nvSpPr>
          <p:spPr bwMode="auto">
            <a:xfrm>
              <a:off x="3788" y="3119"/>
              <a:ext cx="66" cy="78"/>
            </a:xfrm>
            <a:custGeom>
              <a:avLst/>
              <a:gdLst/>
              <a:ahLst/>
              <a:cxnLst>
                <a:cxn ang="0">
                  <a:pos x="37" y="52"/>
                </a:cxn>
                <a:cxn ang="0">
                  <a:pos x="44" y="37"/>
                </a:cxn>
                <a:cxn ang="0">
                  <a:pos x="15" y="0"/>
                </a:cxn>
                <a:cxn ang="0">
                  <a:pos x="0" y="15"/>
                </a:cxn>
                <a:cxn ang="0">
                  <a:pos x="37" y="52"/>
                </a:cxn>
              </a:cxnLst>
              <a:rect l="0" t="0" r="r" b="b"/>
              <a:pathLst>
                <a:path w="44" h="52">
                  <a:moveTo>
                    <a:pt x="37" y="52"/>
                  </a:moveTo>
                  <a:lnTo>
                    <a:pt x="44" y="37"/>
                  </a:lnTo>
                  <a:lnTo>
                    <a:pt x="15" y="0"/>
                  </a:lnTo>
                  <a:lnTo>
                    <a:pt x="0" y="15"/>
                  </a:lnTo>
                  <a:lnTo>
                    <a:pt x="37" y="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64" name="Freeform 332"/>
            <p:cNvSpPr>
              <a:spLocks noChangeAspect="1"/>
            </p:cNvSpPr>
            <p:nvPr/>
          </p:nvSpPr>
          <p:spPr bwMode="auto">
            <a:xfrm>
              <a:off x="3825" y="3163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65" name="Freeform 333"/>
            <p:cNvSpPr>
              <a:spLocks noChangeAspect="1"/>
            </p:cNvSpPr>
            <p:nvPr/>
          </p:nvSpPr>
          <p:spPr bwMode="auto">
            <a:xfrm>
              <a:off x="3825" y="3156"/>
              <a:ext cx="66" cy="66"/>
            </a:xfrm>
            <a:custGeom>
              <a:avLst/>
              <a:gdLst/>
              <a:ahLst/>
              <a:cxnLst>
                <a:cxn ang="0">
                  <a:pos x="29" y="44"/>
                </a:cxn>
                <a:cxn ang="0">
                  <a:pos x="44" y="37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29" y="44"/>
                </a:cxn>
              </a:cxnLst>
              <a:rect l="0" t="0" r="r" b="b"/>
              <a:pathLst>
                <a:path w="44" h="44">
                  <a:moveTo>
                    <a:pt x="29" y="44"/>
                  </a:moveTo>
                  <a:lnTo>
                    <a:pt x="44" y="37"/>
                  </a:lnTo>
                  <a:lnTo>
                    <a:pt x="7" y="0"/>
                  </a:lnTo>
                  <a:lnTo>
                    <a:pt x="0" y="15"/>
                  </a:lnTo>
                  <a:lnTo>
                    <a:pt x="29" y="4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66" name="Freeform 334"/>
            <p:cNvSpPr>
              <a:spLocks noChangeAspect="1"/>
            </p:cNvSpPr>
            <p:nvPr/>
          </p:nvSpPr>
          <p:spPr bwMode="auto">
            <a:xfrm>
              <a:off x="3854" y="3200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67" name="Freeform 335"/>
            <p:cNvSpPr>
              <a:spLocks noChangeAspect="1"/>
            </p:cNvSpPr>
            <p:nvPr/>
          </p:nvSpPr>
          <p:spPr bwMode="auto">
            <a:xfrm>
              <a:off x="3854" y="3193"/>
              <a:ext cx="68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5" y="2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37"/>
                </a:cxn>
              </a:cxnLst>
              <a:rect l="0" t="0" r="r" b="b"/>
              <a:pathLst>
                <a:path w="45" h="37">
                  <a:moveTo>
                    <a:pt x="37" y="37"/>
                  </a:moveTo>
                  <a:lnTo>
                    <a:pt x="45" y="2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68" name="Freeform 336"/>
            <p:cNvSpPr>
              <a:spLocks noChangeAspect="1"/>
            </p:cNvSpPr>
            <p:nvPr/>
          </p:nvSpPr>
          <p:spPr bwMode="auto">
            <a:xfrm>
              <a:off x="3891" y="3230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69" name="Freeform 337"/>
            <p:cNvSpPr>
              <a:spLocks noChangeAspect="1"/>
            </p:cNvSpPr>
            <p:nvPr/>
          </p:nvSpPr>
          <p:spPr bwMode="auto">
            <a:xfrm>
              <a:off x="3891" y="3222"/>
              <a:ext cx="68" cy="56"/>
            </a:xfrm>
            <a:custGeom>
              <a:avLst/>
              <a:gdLst/>
              <a:ahLst/>
              <a:cxnLst>
                <a:cxn ang="0">
                  <a:pos x="30" y="37"/>
                </a:cxn>
                <a:cxn ang="0">
                  <a:pos x="45" y="3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30" y="37"/>
                </a:cxn>
              </a:cxnLst>
              <a:rect l="0" t="0" r="r" b="b"/>
              <a:pathLst>
                <a:path w="45" h="37">
                  <a:moveTo>
                    <a:pt x="30" y="37"/>
                  </a:moveTo>
                  <a:lnTo>
                    <a:pt x="45" y="30"/>
                  </a:lnTo>
                  <a:lnTo>
                    <a:pt x="8" y="0"/>
                  </a:lnTo>
                  <a:lnTo>
                    <a:pt x="0" y="8"/>
                  </a:lnTo>
                  <a:lnTo>
                    <a:pt x="30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70" name="Freeform 338"/>
            <p:cNvSpPr>
              <a:spLocks noChangeAspect="1"/>
            </p:cNvSpPr>
            <p:nvPr/>
          </p:nvSpPr>
          <p:spPr bwMode="auto">
            <a:xfrm>
              <a:off x="3921" y="3252"/>
              <a:ext cx="66" cy="44"/>
            </a:xfrm>
            <a:custGeom>
              <a:avLst/>
              <a:gdLst/>
              <a:ahLst/>
              <a:cxnLst>
                <a:cxn ang="0">
                  <a:pos x="37" y="29"/>
                </a:cxn>
                <a:cxn ang="0">
                  <a:pos x="44" y="22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29"/>
                </a:cxn>
              </a:cxnLst>
              <a:rect l="0" t="0" r="r" b="b"/>
              <a:pathLst>
                <a:path w="44" h="29">
                  <a:moveTo>
                    <a:pt x="37" y="29"/>
                  </a:moveTo>
                  <a:lnTo>
                    <a:pt x="44" y="22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2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71" name="Freeform 339"/>
            <p:cNvSpPr>
              <a:spLocks noChangeAspect="1"/>
            </p:cNvSpPr>
            <p:nvPr/>
          </p:nvSpPr>
          <p:spPr bwMode="auto">
            <a:xfrm>
              <a:off x="3958" y="3281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72" name="Freeform 340"/>
            <p:cNvSpPr>
              <a:spLocks noChangeAspect="1"/>
            </p:cNvSpPr>
            <p:nvPr/>
          </p:nvSpPr>
          <p:spPr bwMode="auto">
            <a:xfrm>
              <a:off x="3958" y="3274"/>
              <a:ext cx="66" cy="44"/>
            </a:xfrm>
            <a:custGeom>
              <a:avLst/>
              <a:gdLst/>
              <a:ahLst/>
              <a:cxnLst>
                <a:cxn ang="0">
                  <a:pos x="36" y="29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6" y="29"/>
                </a:cxn>
              </a:cxnLst>
              <a:rect l="0" t="0" r="r" b="b"/>
              <a:pathLst>
                <a:path w="44" h="29">
                  <a:moveTo>
                    <a:pt x="36" y="29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6" y="2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73" name="Freeform 341"/>
            <p:cNvSpPr>
              <a:spLocks noChangeAspect="1"/>
            </p:cNvSpPr>
            <p:nvPr/>
          </p:nvSpPr>
          <p:spPr bwMode="auto">
            <a:xfrm>
              <a:off x="3994" y="3303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74" name="Freeform 342"/>
            <p:cNvSpPr>
              <a:spLocks noChangeAspect="1"/>
            </p:cNvSpPr>
            <p:nvPr/>
          </p:nvSpPr>
          <p:spPr bwMode="auto">
            <a:xfrm>
              <a:off x="3994" y="3296"/>
              <a:ext cx="56" cy="45"/>
            </a:xfrm>
            <a:custGeom>
              <a:avLst/>
              <a:gdLst/>
              <a:ahLst/>
              <a:cxnLst>
                <a:cxn ang="0">
                  <a:pos x="30" y="30"/>
                </a:cxn>
                <a:cxn ang="0">
                  <a:pos x="37" y="15"/>
                </a:cxn>
                <a:cxn ang="0">
                  <a:pos x="8" y="0"/>
                </a:cxn>
                <a:cxn ang="0">
                  <a:pos x="0" y="15"/>
                </a:cxn>
                <a:cxn ang="0">
                  <a:pos x="30" y="30"/>
                </a:cxn>
              </a:cxnLst>
              <a:rect l="0" t="0" r="r" b="b"/>
              <a:pathLst>
                <a:path w="37" h="30">
                  <a:moveTo>
                    <a:pt x="30" y="30"/>
                  </a:moveTo>
                  <a:lnTo>
                    <a:pt x="37" y="15"/>
                  </a:lnTo>
                  <a:lnTo>
                    <a:pt x="8" y="0"/>
                  </a:lnTo>
                  <a:lnTo>
                    <a:pt x="0" y="15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75" name="Freeform 343"/>
            <p:cNvSpPr>
              <a:spLocks noChangeAspect="1"/>
            </p:cNvSpPr>
            <p:nvPr/>
          </p:nvSpPr>
          <p:spPr bwMode="auto">
            <a:xfrm>
              <a:off x="4024" y="3311"/>
              <a:ext cx="66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7" y="37"/>
                </a:cxn>
              </a:cxnLst>
              <a:rect l="0" t="0" r="r" b="b"/>
              <a:pathLst>
                <a:path w="44" h="37">
                  <a:moveTo>
                    <a:pt x="37" y="37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76" name="Freeform 344"/>
            <p:cNvSpPr>
              <a:spLocks noChangeAspect="1"/>
            </p:cNvSpPr>
            <p:nvPr/>
          </p:nvSpPr>
          <p:spPr bwMode="auto">
            <a:xfrm>
              <a:off x="4061" y="3340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77" name="Freeform 345"/>
            <p:cNvSpPr>
              <a:spLocks noChangeAspect="1"/>
            </p:cNvSpPr>
            <p:nvPr/>
          </p:nvSpPr>
          <p:spPr bwMode="auto">
            <a:xfrm>
              <a:off x="4061" y="3333"/>
              <a:ext cx="56" cy="44"/>
            </a:xfrm>
            <a:custGeom>
              <a:avLst/>
              <a:gdLst/>
              <a:ahLst/>
              <a:cxnLst>
                <a:cxn ang="0">
                  <a:pos x="29" y="29"/>
                </a:cxn>
                <a:cxn ang="0">
                  <a:pos x="37" y="15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29" y="29"/>
                </a:cxn>
              </a:cxnLst>
              <a:rect l="0" t="0" r="r" b="b"/>
              <a:pathLst>
                <a:path w="37" h="29">
                  <a:moveTo>
                    <a:pt x="29" y="29"/>
                  </a:moveTo>
                  <a:lnTo>
                    <a:pt x="37" y="15"/>
                  </a:lnTo>
                  <a:lnTo>
                    <a:pt x="7" y="0"/>
                  </a:lnTo>
                  <a:lnTo>
                    <a:pt x="0" y="15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78" name="Freeform 346"/>
            <p:cNvSpPr>
              <a:spLocks noChangeAspect="1"/>
            </p:cNvSpPr>
            <p:nvPr/>
          </p:nvSpPr>
          <p:spPr bwMode="auto">
            <a:xfrm>
              <a:off x="4090" y="3355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79" name="Freeform 347"/>
            <p:cNvSpPr>
              <a:spLocks noChangeAspect="1"/>
            </p:cNvSpPr>
            <p:nvPr/>
          </p:nvSpPr>
          <p:spPr bwMode="auto">
            <a:xfrm>
              <a:off x="4090" y="3348"/>
              <a:ext cx="6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44" y="14"/>
                </a:cxn>
                <a:cxn ang="0">
                  <a:pos x="8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44" h="22">
                  <a:moveTo>
                    <a:pt x="37" y="22"/>
                  </a:moveTo>
                  <a:lnTo>
                    <a:pt x="44" y="14"/>
                  </a:lnTo>
                  <a:lnTo>
                    <a:pt x="8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80" name="Freeform 348"/>
            <p:cNvSpPr>
              <a:spLocks noChangeAspect="1"/>
            </p:cNvSpPr>
            <p:nvPr/>
          </p:nvSpPr>
          <p:spPr bwMode="auto">
            <a:xfrm>
              <a:off x="4127" y="3362"/>
              <a:ext cx="56" cy="35"/>
            </a:xfrm>
            <a:custGeom>
              <a:avLst/>
              <a:gdLst/>
              <a:ahLst/>
              <a:cxnLst>
                <a:cxn ang="0">
                  <a:pos x="30" y="23"/>
                </a:cxn>
                <a:cxn ang="0">
                  <a:pos x="37" y="8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30" y="23"/>
                </a:cxn>
              </a:cxnLst>
              <a:rect l="0" t="0" r="r" b="b"/>
              <a:pathLst>
                <a:path w="37" h="23">
                  <a:moveTo>
                    <a:pt x="30" y="23"/>
                  </a:moveTo>
                  <a:lnTo>
                    <a:pt x="37" y="8"/>
                  </a:lnTo>
                  <a:lnTo>
                    <a:pt x="7" y="0"/>
                  </a:lnTo>
                  <a:lnTo>
                    <a:pt x="0" y="8"/>
                  </a:lnTo>
                  <a:lnTo>
                    <a:pt x="30" y="23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81" name="Freeform 349"/>
            <p:cNvSpPr>
              <a:spLocks noChangeAspect="1"/>
            </p:cNvSpPr>
            <p:nvPr/>
          </p:nvSpPr>
          <p:spPr bwMode="auto">
            <a:xfrm>
              <a:off x="4157" y="3377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82" name="Freeform 350"/>
            <p:cNvSpPr>
              <a:spLocks noChangeAspect="1"/>
            </p:cNvSpPr>
            <p:nvPr/>
          </p:nvSpPr>
          <p:spPr bwMode="auto">
            <a:xfrm>
              <a:off x="4157" y="3370"/>
              <a:ext cx="66" cy="33"/>
            </a:xfrm>
            <a:custGeom>
              <a:avLst/>
              <a:gdLst/>
              <a:ahLst/>
              <a:cxnLst>
                <a:cxn ang="0">
                  <a:pos x="36" y="22"/>
                </a:cxn>
                <a:cxn ang="0">
                  <a:pos x="44" y="15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6" y="22"/>
                </a:cxn>
              </a:cxnLst>
              <a:rect l="0" t="0" r="r" b="b"/>
              <a:pathLst>
                <a:path w="44" h="22">
                  <a:moveTo>
                    <a:pt x="36" y="22"/>
                  </a:moveTo>
                  <a:lnTo>
                    <a:pt x="44" y="15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83" name="Freeform 351"/>
            <p:cNvSpPr>
              <a:spLocks noChangeAspect="1"/>
            </p:cNvSpPr>
            <p:nvPr/>
          </p:nvSpPr>
          <p:spPr bwMode="auto">
            <a:xfrm>
              <a:off x="4193" y="3392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84" name="Freeform 352"/>
            <p:cNvSpPr>
              <a:spLocks noChangeAspect="1"/>
            </p:cNvSpPr>
            <p:nvPr/>
          </p:nvSpPr>
          <p:spPr bwMode="auto">
            <a:xfrm>
              <a:off x="4193" y="3377"/>
              <a:ext cx="56" cy="45"/>
            </a:xfrm>
            <a:custGeom>
              <a:avLst/>
              <a:gdLst/>
              <a:ahLst/>
              <a:cxnLst>
                <a:cxn ang="0">
                  <a:pos x="37" y="30"/>
                </a:cxn>
                <a:cxn ang="0">
                  <a:pos x="37" y="15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30"/>
                </a:cxn>
              </a:cxnLst>
              <a:rect l="0" t="0" r="r" b="b"/>
              <a:pathLst>
                <a:path w="37" h="30">
                  <a:moveTo>
                    <a:pt x="37" y="30"/>
                  </a:moveTo>
                  <a:lnTo>
                    <a:pt x="37" y="15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85" name="Freeform 353"/>
            <p:cNvSpPr>
              <a:spLocks noChangeAspect="1"/>
            </p:cNvSpPr>
            <p:nvPr/>
          </p:nvSpPr>
          <p:spPr bwMode="auto">
            <a:xfrm>
              <a:off x="4230" y="3392"/>
              <a:ext cx="45" cy="33"/>
            </a:xfrm>
            <a:custGeom>
              <a:avLst/>
              <a:gdLst/>
              <a:ahLst/>
              <a:cxnLst>
                <a:cxn ang="0">
                  <a:pos x="30" y="22"/>
                </a:cxn>
                <a:cxn ang="0">
                  <a:pos x="30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0" y="22"/>
                </a:cxn>
              </a:cxnLst>
              <a:rect l="0" t="0" r="r" b="b"/>
              <a:pathLst>
                <a:path w="30" h="22">
                  <a:moveTo>
                    <a:pt x="30" y="22"/>
                  </a:moveTo>
                  <a:lnTo>
                    <a:pt x="30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0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86" name="Freeform 354"/>
            <p:cNvSpPr>
              <a:spLocks noChangeAspect="1"/>
            </p:cNvSpPr>
            <p:nvPr/>
          </p:nvSpPr>
          <p:spPr bwMode="auto">
            <a:xfrm>
              <a:off x="4260" y="3407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87" name="Freeform 355"/>
            <p:cNvSpPr>
              <a:spLocks noChangeAspect="1"/>
            </p:cNvSpPr>
            <p:nvPr/>
          </p:nvSpPr>
          <p:spPr bwMode="auto">
            <a:xfrm>
              <a:off x="4260" y="3399"/>
              <a:ext cx="56" cy="2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8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15"/>
                </a:cxn>
              </a:cxnLst>
              <a:rect l="0" t="0" r="r" b="b"/>
              <a:pathLst>
                <a:path w="37" h="15">
                  <a:moveTo>
                    <a:pt x="37" y="15"/>
                  </a:moveTo>
                  <a:lnTo>
                    <a:pt x="37" y="8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88" name="Freeform 356"/>
            <p:cNvSpPr>
              <a:spLocks noChangeAspect="1"/>
            </p:cNvSpPr>
            <p:nvPr/>
          </p:nvSpPr>
          <p:spPr bwMode="auto">
            <a:xfrm>
              <a:off x="4297" y="3407"/>
              <a:ext cx="44" cy="21"/>
            </a:xfrm>
            <a:custGeom>
              <a:avLst/>
              <a:gdLst/>
              <a:ahLst/>
              <a:cxnLst>
                <a:cxn ang="0">
                  <a:pos x="29" y="14"/>
                </a:cxn>
                <a:cxn ang="0">
                  <a:pos x="29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29" y="14"/>
                </a:cxn>
              </a:cxnLst>
              <a:rect l="0" t="0" r="r" b="b"/>
              <a:pathLst>
                <a:path w="29" h="14">
                  <a:moveTo>
                    <a:pt x="29" y="14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29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89" name="Freeform 357"/>
            <p:cNvSpPr>
              <a:spLocks noChangeAspect="1"/>
            </p:cNvSpPr>
            <p:nvPr/>
          </p:nvSpPr>
          <p:spPr bwMode="auto">
            <a:xfrm>
              <a:off x="4326" y="3414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90" name="Freeform 358"/>
            <p:cNvSpPr>
              <a:spLocks noChangeAspect="1"/>
            </p:cNvSpPr>
            <p:nvPr/>
          </p:nvSpPr>
          <p:spPr bwMode="auto">
            <a:xfrm>
              <a:off x="4326" y="3407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0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91" name="Freeform 359"/>
            <p:cNvSpPr>
              <a:spLocks noChangeAspect="1"/>
            </p:cNvSpPr>
            <p:nvPr/>
          </p:nvSpPr>
          <p:spPr bwMode="auto">
            <a:xfrm>
              <a:off x="4363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92" name="Rectangle 360"/>
            <p:cNvSpPr>
              <a:spLocks noChangeAspect="1" noChangeArrowheads="1"/>
            </p:cNvSpPr>
            <p:nvPr/>
          </p:nvSpPr>
          <p:spPr bwMode="auto">
            <a:xfrm>
              <a:off x="4363" y="3414"/>
              <a:ext cx="44" cy="2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93" name="Freeform 361"/>
            <p:cNvSpPr>
              <a:spLocks noChangeAspect="1"/>
            </p:cNvSpPr>
            <p:nvPr/>
          </p:nvSpPr>
          <p:spPr bwMode="auto">
            <a:xfrm>
              <a:off x="4392" y="3421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94" name="Freeform 362"/>
            <p:cNvSpPr>
              <a:spLocks noChangeAspect="1"/>
            </p:cNvSpPr>
            <p:nvPr/>
          </p:nvSpPr>
          <p:spPr bwMode="auto">
            <a:xfrm>
              <a:off x="4392" y="3414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95" name="Freeform 363"/>
            <p:cNvSpPr>
              <a:spLocks noChangeAspect="1"/>
            </p:cNvSpPr>
            <p:nvPr/>
          </p:nvSpPr>
          <p:spPr bwMode="auto">
            <a:xfrm>
              <a:off x="4429" y="3429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96" name="Rectangle 364"/>
            <p:cNvSpPr>
              <a:spLocks noChangeAspect="1" noChangeArrowheads="1"/>
            </p:cNvSpPr>
            <p:nvPr/>
          </p:nvSpPr>
          <p:spPr bwMode="auto">
            <a:xfrm>
              <a:off x="4429" y="3421"/>
              <a:ext cx="45" cy="2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97" name="Freeform 365"/>
            <p:cNvSpPr>
              <a:spLocks noChangeAspect="1"/>
            </p:cNvSpPr>
            <p:nvPr/>
          </p:nvSpPr>
          <p:spPr bwMode="auto">
            <a:xfrm>
              <a:off x="4459" y="3429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98" name="Rectangle 366"/>
            <p:cNvSpPr>
              <a:spLocks noChangeAspect="1" noChangeArrowheads="1"/>
            </p:cNvSpPr>
            <p:nvPr/>
          </p:nvSpPr>
          <p:spPr bwMode="auto">
            <a:xfrm>
              <a:off x="4459" y="3421"/>
              <a:ext cx="56" cy="2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399" name="Freeform 367"/>
            <p:cNvSpPr>
              <a:spLocks noChangeAspect="1"/>
            </p:cNvSpPr>
            <p:nvPr/>
          </p:nvSpPr>
          <p:spPr bwMode="auto">
            <a:xfrm>
              <a:off x="4496" y="3421"/>
              <a:ext cx="44" cy="33"/>
            </a:xfrm>
            <a:custGeom>
              <a:avLst/>
              <a:gdLst/>
              <a:ahLst/>
              <a:cxnLst>
                <a:cxn ang="0">
                  <a:pos x="29" y="22"/>
                </a:cxn>
                <a:cxn ang="0">
                  <a:pos x="29" y="8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29" y="22"/>
                </a:cxn>
              </a:cxnLst>
              <a:rect l="0" t="0" r="r" b="b"/>
              <a:pathLst>
                <a:path w="29" h="22">
                  <a:moveTo>
                    <a:pt x="29" y="22"/>
                  </a:moveTo>
                  <a:lnTo>
                    <a:pt x="29" y="8"/>
                  </a:lnTo>
                  <a:lnTo>
                    <a:pt x="0" y="0"/>
                  </a:lnTo>
                  <a:lnTo>
                    <a:pt x="0" y="15"/>
                  </a:lnTo>
                  <a:lnTo>
                    <a:pt x="29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00" name="Freeform 368"/>
            <p:cNvSpPr>
              <a:spLocks noChangeAspect="1"/>
            </p:cNvSpPr>
            <p:nvPr/>
          </p:nvSpPr>
          <p:spPr bwMode="auto">
            <a:xfrm>
              <a:off x="4525" y="3436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01" name="Rectangle 369"/>
            <p:cNvSpPr>
              <a:spLocks noChangeAspect="1" noChangeArrowheads="1"/>
            </p:cNvSpPr>
            <p:nvPr/>
          </p:nvSpPr>
          <p:spPr bwMode="auto">
            <a:xfrm>
              <a:off x="4525" y="3429"/>
              <a:ext cx="56" cy="21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2402" name="Group 370"/>
          <p:cNvGrpSpPr>
            <a:grpSpLocks/>
          </p:cNvGrpSpPr>
          <p:nvPr/>
        </p:nvGrpSpPr>
        <p:grpSpPr bwMode="auto">
          <a:xfrm>
            <a:off x="7696200" y="5391150"/>
            <a:ext cx="1066800" cy="533400"/>
            <a:chOff x="1261" y="1638"/>
            <a:chExt cx="3320" cy="1816"/>
          </a:xfrm>
        </p:grpSpPr>
        <p:sp>
          <p:nvSpPr>
            <p:cNvPr id="172403" name="Freeform 371"/>
            <p:cNvSpPr>
              <a:spLocks noChangeAspect="1"/>
            </p:cNvSpPr>
            <p:nvPr/>
          </p:nvSpPr>
          <p:spPr bwMode="auto">
            <a:xfrm>
              <a:off x="1261" y="3414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7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7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04" name="Freeform 372"/>
            <p:cNvSpPr>
              <a:spLocks noChangeAspect="1"/>
            </p:cNvSpPr>
            <p:nvPr/>
          </p:nvSpPr>
          <p:spPr bwMode="auto">
            <a:xfrm>
              <a:off x="1298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05" name="Freeform 373"/>
            <p:cNvSpPr>
              <a:spLocks noChangeAspect="1"/>
            </p:cNvSpPr>
            <p:nvPr/>
          </p:nvSpPr>
          <p:spPr bwMode="auto">
            <a:xfrm>
              <a:off x="1298" y="3414"/>
              <a:ext cx="54" cy="23"/>
            </a:xfrm>
            <a:custGeom>
              <a:avLst/>
              <a:gdLst/>
              <a:ahLst/>
              <a:cxnLst>
                <a:cxn ang="0">
                  <a:pos x="36" y="15"/>
                </a:cxn>
                <a:cxn ang="0">
                  <a:pos x="29" y="0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6" y="15"/>
                </a:cxn>
              </a:cxnLst>
              <a:rect l="0" t="0" r="r" b="b"/>
              <a:pathLst>
                <a:path w="36" h="15">
                  <a:moveTo>
                    <a:pt x="36" y="15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6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06" name="Freeform 374"/>
            <p:cNvSpPr>
              <a:spLocks noChangeAspect="1"/>
            </p:cNvSpPr>
            <p:nvPr/>
          </p:nvSpPr>
          <p:spPr bwMode="auto">
            <a:xfrm>
              <a:off x="1334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07" name="Freeform 375"/>
            <p:cNvSpPr>
              <a:spLocks noChangeAspect="1"/>
            </p:cNvSpPr>
            <p:nvPr/>
          </p:nvSpPr>
          <p:spPr bwMode="auto">
            <a:xfrm>
              <a:off x="1327" y="3407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7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7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08" name="Freeform 376"/>
            <p:cNvSpPr>
              <a:spLocks noChangeAspect="1"/>
            </p:cNvSpPr>
            <p:nvPr/>
          </p:nvSpPr>
          <p:spPr bwMode="auto">
            <a:xfrm>
              <a:off x="1364" y="3414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09" name="Freeform 377"/>
            <p:cNvSpPr>
              <a:spLocks noChangeAspect="1"/>
            </p:cNvSpPr>
            <p:nvPr/>
          </p:nvSpPr>
          <p:spPr bwMode="auto">
            <a:xfrm>
              <a:off x="1364" y="3399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29" y="0"/>
                </a:cxn>
                <a:cxn ang="0">
                  <a:pos x="0" y="8"/>
                </a:cxn>
                <a:cxn ang="0">
                  <a:pos x="0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29" y="0"/>
                  </a:lnTo>
                  <a:lnTo>
                    <a:pt x="0" y="8"/>
                  </a:lnTo>
                  <a:lnTo>
                    <a:pt x="0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10" name="Freeform 378"/>
            <p:cNvSpPr>
              <a:spLocks noChangeAspect="1"/>
            </p:cNvSpPr>
            <p:nvPr/>
          </p:nvSpPr>
          <p:spPr bwMode="auto">
            <a:xfrm>
              <a:off x="1401" y="3407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11" name="Freeform 379"/>
            <p:cNvSpPr>
              <a:spLocks noChangeAspect="1"/>
            </p:cNvSpPr>
            <p:nvPr/>
          </p:nvSpPr>
          <p:spPr bwMode="auto">
            <a:xfrm>
              <a:off x="1393" y="3392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8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12" name="Freeform 380"/>
            <p:cNvSpPr>
              <a:spLocks noChangeAspect="1"/>
            </p:cNvSpPr>
            <p:nvPr/>
          </p:nvSpPr>
          <p:spPr bwMode="auto">
            <a:xfrm>
              <a:off x="1430" y="3399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13" name="Freeform 381"/>
            <p:cNvSpPr>
              <a:spLocks noChangeAspect="1"/>
            </p:cNvSpPr>
            <p:nvPr/>
          </p:nvSpPr>
          <p:spPr bwMode="auto">
            <a:xfrm>
              <a:off x="1430" y="3385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0" y="0"/>
                </a:cxn>
                <a:cxn ang="0">
                  <a:pos x="0" y="7"/>
                </a:cxn>
                <a:cxn ang="0">
                  <a:pos x="0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0" y="0"/>
                  </a:lnTo>
                  <a:lnTo>
                    <a:pt x="0" y="7"/>
                  </a:lnTo>
                  <a:lnTo>
                    <a:pt x="0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14" name="Freeform 382"/>
            <p:cNvSpPr>
              <a:spLocks noChangeAspect="1"/>
            </p:cNvSpPr>
            <p:nvPr/>
          </p:nvSpPr>
          <p:spPr bwMode="auto">
            <a:xfrm>
              <a:off x="1467" y="339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15" name="Freeform 383"/>
            <p:cNvSpPr>
              <a:spLocks noChangeAspect="1"/>
            </p:cNvSpPr>
            <p:nvPr/>
          </p:nvSpPr>
          <p:spPr bwMode="auto">
            <a:xfrm>
              <a:off x="1460" y="3377"/>
              <a:ext cx="54" cy="33"/>
            </a:xfrm>
            <a:custGeom>
              <a:avLst/>
              <a:gdLst/>
              <a:ahLst/>
              <a:cxnLst>
                <a:cxn ang="0">
                  <a:pos x="36" y="15"/>
                </a:cxn>
                <a:cxn ang="0">
                  <a:pos x="36" y="0"/>
                </a:cxn>
                <a:cxn ang="0">
                  <a:pos x="0" y="8"/>
                </a:cxn>
                <a:cxn ang="0">
                  <a:pos x="7" y="22"/>
                </a:cxn>
                <a:cxn ang="0">
                  <a:pos x="36" y="15"/>
                </a:cxn>
              </a:cxnLst>
              <a:rect l="0" t="0" r="r" b="b"/>
              <a:pathLst>
                <a:path w="36" h="22">
                  <a:moveTo>
                    <a:pt x="36" y="15"/>
                  </a:moveTo>
                  <a:lnTo>
                    <a:pt x="36" y="0"/>
                  </a:lnTo>
                  <a:lnTo>
                    <a:pt x="0" y="8"/>
                  </a:lnTo>
                  <a:lnTo>
                    <a:pt x="7" y="22"/>
                  </a:lnTo>
                  <a:lnTo>
                    <a:pt x="36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16" name="Freeform 384"/>
            <p:cNvSpPr>
              <a:spLocks noChangeAspect="1"/>
            </p:cNvSpPr>
            <p:nvPr/>
          </p:nvSpPr>
          <p:spPr bwMode="auto">
            <a:xfrm>
              <a:off x="1496" y="3385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17" name="Freeform 385"/>
            <p:cNvSpPr>
              <a:spLocks noChangeAspect="1"/>
            </p:cNvSpPr>
            <p:nvPr/>
          </p:nvSpPr>
          <p:spPr bwMode="auto">
            <a:xfrm>
              <a:off x="1496" y="3370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0" y="0"/>
                </a:cxn>
                <a:cxn ang="0">
                  <a:pos x="0" y="7"/>
                </a:cxn>
                <a:cxn ang="0">
                  <a:pos x="0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0" y="0"/>
                  </a:lnTo>
                  <a:lnTo>
                    <a:pt x="0" y="7"/>
                  </a:lnTo>
                  <a:lnTo>
                    <a:pt x="0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18" name="Freeform 386"/>
            <p:cNvSpPr>
              <a:spLocks noChangeAspect="1"/>
            </p:cNvSpPr>
            <p:nvPr/>
          </p:nvSpPr>
          <p:spPr bwMode="auto">
            <a:xfrm>
              <a:off x="1533" y="3370"/>
              <a:ext cx="2" cy="23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0" y="0"/>
                </a:cxn>
                <a:cxn ang="0">
                  <a:pos x="0" y="15"/>
                </a:cxn>
              </a:cxnLst>
              <a:rect l="0" t="0" r="r" b="b"/>
              <a:pathLst>
                <a:path h="15">
                  <a:moveTo>
                    <a:pt x="0" y="15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0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19" name="Freeform 387"/>
            <p:cNvSpPr>
              <a:spLocks noChangeAspect="1"/>
            </p:cNvSpPr>
            <p:nvPr/>
          </p:nvSpPr>
          <p:spPr bwMode="auto">
            <a:xfrm>
              <a:off x="1526" y="3355"/>
              <a:ext cx="56" cy="45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37" y="15"/>
                </a:cxn>
              </a:cxnLst>
              <a:rect l="0" t="0" r="r" b="b"/>
              <a:pathLst>
                <a:path w="37" h="30">
                  <a:moveTo>
                    <a:pt x="37" y="15"/>
                  </a:moveTo>
                  <a:lnTo>
                    <a:pt x="37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20" name="Freeform 388"/>
            <p:cNvSpPr>
              <a:spLocks noChangeAspect="1"/>
            </p:cNvSpPr>
            <p:nvPr/>
          </p:nvSpPr>
          <p:spPr bwMode="auto">
            <a:xfrm>
              <a:off x="1563" y="3362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21" name="Freeform 389"/>
            <p:cNvSpPr>
              <a:spLocks noChangeAspect="1"/>
            </p:cNvSpPr>
            <p:nvPr/>
          </p:nvSpPr>
          <p:spPr bwMode="auto">
            <a:xfrm>
              <a:off x="1563" y="3340"/>
              <a:ext cx="56" cy="45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29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37" y="15"/>
                </a:cxn>
              </a:cxnLst>
              <a:rect l="0" t="0" r="r" b="b"/>
              <a:pathLst>
                <a:path w="37" h="30">
                  <a:moveTo>
                    <a:pt x="37" y="15"/>
                  </a:moveTo>
                  <a:lnTo>
                    <a:pt x="29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22" name="Freeform 390"/>
            <p:cNvSpPr>
              <a:spLocks noChangeAspect="1"/>
            </p:cNvSpPr>
            <p:nvPr/>
          </p:nvSpPr>
          <p:spPr bwMode="auto">
            <a:xfrm>
              <a:off x="1592" y="3326"/>
              <a:ext cx="66" cy="4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37" y="0"/>
                </a:cxn>
                <a:cxn ang="0">
                  <a:pos x="0" y="14"/>
                </a:cxn>
                <a:cxn ang="0">
                  <a:pos x="8" y="29"/>
                </a:cxn>
                <a:cxn ang="0">
                  <a:pos x="44" y="14"/>
                </a:cxn>
              </a:cxnLst>
              <a:rect l="0" t="0" r="r" b="b"/>
              <a:pathLst>
                <a:path w="44" h="29">
                  <a:moveTo>
                    <a:pt x="44" y="14"/>
                  </a:moveTo>
                  <a:lnTo>
                    <a:pt x="37" y="0"/>
                  </a:lnTo>
                  <a:lnTo>
                    <a:pt x="0" y="14"/>
                  </a:lnTo>
                  <a:lnTo>
                    <a:pt x="8" y="29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23" name="Freeform 391"/>
            <p:cNvSpPr>
              <a:spLocks noChangeAspect="1"/>
            </p:cNvSpPr>
            <p:nvPr/>
          </p:nvSpPr>
          <p:spPr bwMode="auto">
            <a:xfrm>
              <a:off x="1636" y="3333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24" name="Freeform 392"/>
            <p:cNvSpPr>
              <a:spLocks noChangeAspect="1"/>
            </p:cNvSpPr>
            <p:nvPr/>
          </p:nvSpPr>
          <p:spPr bwMode="auto">
            <a:xfrm>
              <a:off x="1629" y="3311"/>
              <a:ext cx="56" cy="44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30" y="0"/>
                </a:cxn>
                <a:cxn ang="0">
                  <a:pos x="0" y="15"/>
                </a:cxn>
                <a:cxn ang="0">
                  <a:pos x="7" y="29"/>
                </a:cxn>
                <a:cxn ang="0">
                  <a:pos x="37" y="7"/>
                </a:cxn>
              </a:cxnLst>
              <a:rect l="0" t="0" r="r" b="b"/>
              <a:pathLst>
                <a:path w="37" h="29">
                  <a:moveTo>
                    <a:pt x="37" y="7"/>
                  </a:moveTo>
                  <a:lnTo>
                    <a:pt x="30" y="0"/>
                  </a:lnTo>
                  <a:lnTo>
                    <a:pt x="0" y="15"/>
                  </a:lnTo>
                  <a:lnTo>
                    <a:pt x="7" y="29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25" name="Freeform 393"/>
            <p:cNvSpPr>
              <a:spLocks noChangeAspect="1"/>
            </p:cNvSpPr>
            <p:nvPr/>
          </p:nvSpPr>
          <p:spPr bwMode="auto">
            <a:xfrm>
              <a:off x="1666" y="3311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26" name="Freeform 394"/>
            <p:cNvSpPr>
              <a:spLocks noChangeAspect="1"/>
            </p:cNvSpPr>
            <p:nvPr/>
          </p:nvSpPr>
          <p:spPr bwMode="auto">
            <a:xfrm>
              <a:off x="1659" y="3289"/>
              <a:ext cx="66" cy="4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36" y="0"/>
                </a:cxn>
                <a:cxn ang="0">
                  <a:pos x="0" y="22"/>
                </a:cxn>
                <a:cxn ang="0">
                  <a:pos x="7" y="29"/>
                </a:cxn>
                <a:cxn ang="0">
                  <a:pos x="44" y="14"/>
                </a:cxn>
              </a:cxnLst>
              <a:rect l="0" t="0" r="r" b="b"/>
              <a:pathLst>
                <a:path w="44" h="29">
                  <a:moveTo>
                    <a:pt x="44" y="14"/>
                  </a:moveTo>
                  <a:lnTo>
                    <a:pt x="36" y="0"/>
                  </a:lnTo>
                  <a:lnTo>
                    <a:pt x="0" y="22"/>
                  </a:lnTo>
                  <a:lnTo>
                    <a:pt x="7" y="29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27" name="Freeform 395"/>
            <p:cNvSpPr>
              <a:spLocks noChangeAspect="1"/>
            </p:cNvSpPr>
            <p:nvPr/>
          </p:nvSpPr>
          <p:spPr bwMode="auto">
            <a:xfrm>
              <a:off x="1703" y="3289"/>
              <a:ext cx="2" cy="21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0" y="14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28" name="Freeform 396"/>
            <p:cNvSpPr>
              <a:spLocks noChangeAspect="1"/>
            </p:cNvSpPr>
            <p:nvPr/>
          </p:nvSpPr>
          <p:spPr bwMode="auto">
            <a:xfrm>
              <a:off x="1695" y="3267"/>
              <a:ext cx="56" cy="54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0" y="0"/>
                </a:cxn>
                <a:cxn ang="0">
                  <a:pos x="0" y="22"/>
                </a:cxn>
                <a:cxn ang="0">
                  <a:pos x="8" y="36"/>
                </a:cxn>
                <a:cxn ang="0">
                  <a:pos x="37" y="14"/>
                </a:cxn>
              </a:cxnLst>
              <a:rect l="0" t="0" r="r" b="b"/>
              <a:pathLst>
                <a:path w="37" h="36">
                  <a:moveTo>
                    <a:pt x="37" y="14"/>
                  </a:moveTo>
                  <a:lnTo>
                    <a:pt x="30" y="0"/>
                  </a:lnTo>
                  <a:lnTo>
                    <a:pt x="0" y="22"/>
                  </a:lnTo>
                  <a:lnTo>
                    <a:pt x="8" y="36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29" name="Freeform 397"/>
            <p:cNvSpPr>
              <a:spLocks noChangeAspect="1"/>
            </p:cNvSpPr>
            <p:nvPr/>
          </p:nvSpPr>
          <p:spPr bwMode="auto">
            <a:xfrm>
              <a:off x="1732" y="3267"/>
              <a:ext cx="2" cy="2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14">
                  <a:moveTo>
                    <a:pt x="0" y="7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30" name="Freeform 398"/>
            <p:cNvSpPr>
              <a:spLocks noChangeAspect="1"/>
            </p:cNvSpPr>
            <p:nvPr/>
          </p:nvSpPr>
          <p:spPr bwMode="auto">
            <a:xfrm>
              <a:off x="1725" y="3237"/>
              <a:ext cx="66" cy="56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30"/>
                </a:cxn>
                <a:cxn ang="0">
                  <a:pos x="7" y="37"/>
                </a:cxn>
                <a:cxn ang="0">
                  <a:pos x="44" y="15"/>
                </a:cxn>
              </a:cxnLst>
              <a:rect l="0" t="0" r="r" b="b"/>
              <a:pathLst>
                <a:path w="44" h="37">
                  <a:moveTo>
                    <a:pt x="44" y="15"/>
                  </a:moveTo>
                  <a:lnTo>
                    <a:pt x="37" y="0"/>
                  </a:lnTo>
                  <a:lnTo>
                    <a:pt x="0" y="30"/>
                  </a:lnTo>
                  <a:lnTo>
                    <a:pt x="7" y="37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31" name="Freeform 399"/>
            <p:cNvSpPr>
              <a:spLocks noChangeAspect="1"/>
            </p:cNvSpPr>
            <p:nvPr/>
          </p:nvSpPr>
          <p:spPr bwMode="auto">
            <a:xfrm>
              <a:off x="1769" y="3244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32" name="Freeform 400"/>
            <p:cNvSpPr>
              <a:spLocks noChangeAspect="1"/>
            </p:cNvSpPr>
            <p:nvPr/>
          </p:nvSpPr>
          <p:spPr bwMode="auto">
            <a:xfrm>
              <a:off x="1762" y="3215"/>
              <a:ext cx="56" cy="56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29" y="0"/>
                </a:cxn>
                <a:cxn ang="0">
                  <a:pos x="0" y="22"/>
                </a:cxn>
                <a:cxn ang="0">
                  <a:pos x="7" y="37"/>
                </a:cxn>
                <a:cxn ang="0">
                  <a:pos x="37" y="7"/>
                </a:cxn>
              </a:cxnLst>
              <a:rect l="0" t="0" r="r" b="b"/>
              <a:pathLst>
                <a:path w="37" h="37">
                  <a:moveTo>
                    <a:pt x="37" y="7"/>
                  </a:moveTo>
                  <a:lnTo>
                    <a:pt x="29" y="0"/>
                  </a:lnTo>
                  <a:lnTo>
                    <a:pt x="0" y="22"/>
                  </a:lnTo>
                  <a:lnTo>
                    <a:pt x="7" y="37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33" name="Freeform 401"/>
            <p:cNvSpPr>
              <a:spLocks noChangeAspect="1"/>
            </p:cNvSpPr>
            <p:nvPr/>
          </p:nvSpPr>
          <p:spPr bwMode="auto">
            <a:xfrm>
              <a:off x="1799" y="3215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34" name="Freeform 402"/>
            <p:cNvSpPr>
              <a:spLocks noChangeAspect="1"/>
            </p:cNvSpPr>
            <p:nvPr/>
          </p:nvSpPr>
          <p:spPr bwMode="auto">
            <a:xfrm>
              <a:off x="1791" y="3178"/>
              <a:ext cx="66" cy="66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37"/>
                </a:cxn>
                <a:cxn ang="0">
                  <a:pos x="8" y="44"/>
                </a:cxn>
                <a:cxn ang="0">
                  <a:pos x="44" y="15"/>
                </a:cxn>
              </a:cxnLst>
              <a:rect l="0" t="0" r="r" b="b"/>
              <a:pathLst>
                <a:path w="44" h="44">
                  <a:moveTo>
                    <a:pt x="44" y="15"/>
                  </a:moveTo>
                  <a:lnTo>
                    <a:pt x="37" y="0"/>
                  </a:lnTo>
                  <a:lnTo>
                    <a:pt x="0" y="37"/>
                  </a:lnTo>
                  <a:lnTo>
                    <a:pt x="8" y="44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35" name="Freeform 403"/>
            <p:cNvSpPr>
              <a:spLocks noChangeAspect="1"/>
            </p:cNvSpPr>
            <p:nvPr/>
          </p:nvSpPr>
          <p:spPr bwMode="auto">
            <a:xfrm>
              <a:off x="1828" y="3149"/>
              <a:ext cx="66" cy="6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0" y="0"/>
                </a:cxn>
                <a:cxn ang="0">
                  <a:pos x="0" y="29"/>
                </a:cxn>
                <a:cxn ang="0">
                  <a:pos x="7" y="44"/>
                </a:cxn>
                <a:cxn ang="0">
                  <a:pos x="44" y="7"/>
                </a:cxn>
              </a:cxnLst>
              <a:rect l="0" t="0" r="r" b="b"/>
              <a:pathLst>
                <a:path w="44" h="44">
                  <a:moveTo>
                    <a:pt x="44" y="7"/>
                  </a:moveTo>
                  <a:lnTo>
                    <a:pt x="30" y="0"/>
                  </a:lnTo>
                  <a:lnTo>
                    <a:pt x="0" y="29"/>
                  </a:lnTo>
                  <a:lnTo>
                    <a:pt x="7" y="4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36" name="Freeform 404"/>
            <p:cNvSpPr>
              <a:spLocks noChangeAspect="1"/>
            </p:cNvSpPr>
            <p:nvPr/>
          </p:nvSpPr>
          <p:spPr bwMode="auto">
            <a:xfrm>
              <a:off x="1865" y="3149"/>
              <a:ext cx="11" cy="11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7" y="7"/>
                </a:cxn>
                <a:cxn ang="0">
                  <a:pos x="7" y="7"/>
                </a:cxn>
                <a:cxn ang="0">
                  <a:pos x="0" y="0"/>
                </a:cxn>
                <a:cxn ang="0">
                  <a:pos x="7" y="7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7" y="7"/>
                  </a:lnTo>
                  <a:lnTo>
                    <a:pt x="7" y="7"/>
                  </a:lnTo>
                  <a:lnTo>
                    <a:pt x="0" y="0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37" name="Freeform 405"/>
            <p:cNvSpPr>
              <a:spLocks noChangeAspect="1"/>
            </p:cNvSpPr>
            <p:nvPr/>
          </p:nvSpPr>
          <p:spPr bwMode="auto">
            <a:xfrm>
              <a:off x="1858" y="3112"/>
              <a:ext cx="66" cy="6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6" y="0"/>
                </a:cxn>
                <a:cxn ang="0">
                  <a:pos x="0" y="37"/>
                </a:cxn>
                <a:cxn ang="0">
                  <a:pos x="14" y="44"/>
                </a:cxn>
                <a:cxn ang="0">
                  <a:pos x="44" y="7"/>
                </a:cxn>
              </a:cxnLst>
              <a:rect l="0" t="0" r="r" b="b"/>
              <a:pathLst>
                <a:path w="44" h="44">
                  <a:moveTo>
                    <a:pt x="44" y="7"/>
                  </a:moveTo>
                  <a:lnTo>
                    <a:pt x="36" y="0"/>
                  </a:lnTo>
                  <a:lnTo>
                    <a:pt x="0" y="37"/>
                  </a:lnTo>
                  <a:lnTo>
                    <a:pt x="14" y="4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38" name="Freeform 406"/>
            <p:cNvSpPr>
              <a:spLocks noChangeAspect="1"/>
            </p:cNvSpPr>
            <p:nvPr/>
          </p:nvSpPr>
          <p:spPr bwMode="auto">
            <a:xfrm>
              <a:off x="1902" y="311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39" name="Freeform 407"/>
            <p:cNvSpPr>
              <a:spLocks noChangeAspect="1"/>
            </p:cNvSpPr>
            <p:nvPr/>
          </p:nvSpPr>
          <p:spPr bwMode="auto">
            <a:xfrm>
              <a:off x="1894" y="3068"/>
              <a:ext cx="68" cy="77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0" y="0"/>
                </a:cxn>
                <a:cxn ang="0">
                  <a:pos x="0" y="44"/>
                </a:cxn>
                <a:cxn ang="0">
                  <a:pos x="8" y="51"/>
                </a:cxn>
                <a:cxn ang="0">
                  <a:pos x="45" y="7"/>
                </a:cxn>
              </a:cxnLst>
              <a:rect l="0" t="0" r="r" b="b"/>
              <a:pathLst>
                <a:path w="45" h="51">
                  <a:moveTo>
                    <a:pt x="45" y="7"/>
                  </a:moveTo>
                  <a:lnTo>
                    <a:pt x="30" y="0"/>
                  </a:lnTo>
                  <a:lnTo>
                    <a:pt x="0" y="44"/>
                  </a:lnTo>
                  <a:lnTo>
                    <a:pt x="8" y="51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40" name="Freeform 408"/>
            <p:cNvSpPr>
              <a:spLocks noChangeAspect="1"/>
            </p:cNvSpPr>
            <p:nvPr/>
          </p:nvSpPr>
          <p:spPr bwMode="auto">
            <a:xfrm>
              <a:off x="1931" y="3068"/>
              <a:ext cx="12" cy="11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8" y="7"/>
                </a:cxn>
                <a:cxn ang="0">
                  <a:pos x="8" y="7"/>
                </a:cxn>
                <a:cxn ang="0">
                  <a:pos x="0" y="0"/>
                </a:cxn>
                <a:cxn ang="0">
                  <a:pos x="8" y="7"/>
                </a:cxn>
              </a:cxnLst>
              <a:rect l="0" t="0" r="r" b="b"/>
              <a:pathLst>
                <a:path w="8" h="7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0" y="0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41" name="Freeform 409"/>
            <p:cNvSpPr>
              <a:spLocks noChangeAspect="1"/>
            </p:cNvSpPr>
            <p:nvPr/>
          </p:nvSpPr>
          <p:spPr bwMode="auto">
            <a:xfrm>
              <a:off x="1924" y="3023"/>
              <a:ext cx="66" cy="7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37" y="0"/>
                </a:cxn>
                <a:cxn ang="0">
                  <a:pos x="0" y="45"/>
                </a:cxn>
                <a:cxn ang="0">
                  <a:pos x="15" y="52"/>
                </a:cxn>
                <a:cxn ang="0">
                  <a:pos x="44" y="8"/>
                </a:cxn>
              </a:cxnLst>
              <a:rect l="0" t="0" r="r" b="b"/>
              <a:pathLst>
                <a:path w="44" h="52">
                  <a:moveTo>
                    <a:pt x="44" y="8"/>
                  </a:moveTo>
                  <a:lnTo>
                    <a:pt x="37" y="0"/>
                  </a:lnTo>
                  <a:lnTo>
                    <a:pt x="0" y="45"/>
                  </a:lnTo>
                  <a:lnTo>
                    <a:pt x="15" y="52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42" name="Freeform 410"/>
            <p:cNvSpPr>
              <a:spLocks noChangeAspect="1"/>
            </p:cNvSpPr>
            <p:nvPr/>
          </p:nvSpPr>
          <p:spPr bwMode="auto">
            <a:xfrm>
              <a:off x="1968" y="3023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43" name="Freeform 411"/>
            <p:cNvSpPr>
              <a:spLocks noChangeAspect="1"/>
            </p:cNvSpPr>
            <p:nvPr/>
          </p:nvSpPr>
          <p:spPr bwMode="auto">
            <a:xfrm>
              <a:off x="1961" y="2979"/>
              <a:ext cx="66" cy="7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44"/>
                </a:cxn>
                <a:cxn ang="0">
                  <a:pos x="7" y="52"/>
                </a:cxn>
                <a:cxn ang="0">
                  <a:pos x="44" y="8"/>
                </a:cxn>
              </a:cxnLst>
              <a:rect l="0" t="0" r="r" b="b"/>
              <a:pathLst>
                <a:path w="44" h="52">
                  <a:moveTo>
                    <a:pt x="44" y="8"/>
                  </a:moveTo>
                  <a:lnTo>
                    <a:pt x="29" y="0"/>
                  </a:lnTo>
                  <a:lnTo>
                    <a:pt x="0" y="44"/>
                  </a:lnTo>
                  <a:lnTo>
                    <a:pt x="7" y="52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44" name="Freeform 412"/>
            <p:cNvSpPr>
              <a:spLocks noChangeAspect="1"/>
            </p:cNvSpPr>
            <p:nvPr/>
          </p:nvSpPr>
          <p:spPr bwMode="auto">
            <a:xfrm>
              <a:off x="1998" y="2979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0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7" y="8"/>
                  </a:lnTo>
                  <a:lnTo>
                    <a:pt x="7" y="8"/>
                  </a:lnTo>
                  <a:lnTo>
                    <a:pt x="0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45" name="Freeform 413"/>
            <p:cNvSpPr>
              <a:spLocks noChangeAspect="1"/>
            </p:cNvSpPr>
            <p:nvPr/>
          </p:nvSpPr>
          <p:spPr bwMode="auto">
            <a:xfrm>
              <a:off x="1990" y="2928"/>
              <a:ext cx="66" cy="8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51"/>
                </a:cxn>
                <a:cxn ang="0">
                  <a:pos x="15" y="59"/>
                </a:cxn>
                <a:cxn ang="0">
                  <a:pos x="44" y="7"/>
                </a:cxn>
              </a:cxnLst>
              <a:rect l="0" t="0" r="r" b="b"/>
              <a:pathLst>
                <a:path w="44" h="59">
                  <a:moveTo>
                    <a:pt x="44" y="7"/>
                  </a:moveTo>
                  <a:lnTo>
                    <a:pt x="37" y="0"/>
                  </a:lnTo>
                  <a:lnTo>
                    <a:pt x="0" y="51"/>
                  </a:lnTo>
                  <a:lnTo>
                    <a:pt x="15" y="59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46" name="Freeform 414"/>
            <p:cNvSpPr>
              <a:spLocks noChangeAspect="1"/>
            </p:cNvSpPr>
            <p:nvPr/>
          </p:nvSpPr>
          <p:spPr bwMode="auto">
            <a:xfrm>
              <a:off x="2027" y="2869"/>
              <a:ext cx="66" cy="9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9" y="0"/>
                </a:cxn>
                <a:cxn ang="0">
                  <a:pos x="0" y="59"/>
                </a:cxn>
                <a:cxn ang="0">
                  <a:pos x="7" y="66"/>
                </a:cxn>
                <a:cxn ang="0">
                  <a:pos x="44" y="7"/>
                </a:cxn>
              </a:cxnLst>
              <a:rect l="0" t="0" r="r" b="b"/>
              <a:pathLst>
                <a:path w="44" h="66">
                  <a:moveTo>
                    <a:pt x="44" y="7"/>
                  </a:moveTo>
                  <a:lnTo>
                    <a:pt x="29" y="0"/>
                  </a:lnTo>
                  <a:lnTo>
                    <a:pt x="0" y="59"/>
                  </a:lnTo>
                  <a:lnTo>
                    <a:pt x="7" y="66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47" name="Freeform 415"/>
            <p:cNvSpPr>
              <a:spLocks noChangeAspect="1"/>
            </p:cNvSpPr>
            <p:nvPr/>
          </p:nvSpPr>
          <p:spPr bwMode="auto">
            <a:xfrm>
              <a:off x="2064" y="2876"/>
              <a:ext cx="11" cy="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0"/>
                </a:cxn>
              </a:cxnLst>
              <a:rect l="0" t="0" r="r" b="b"/>
              <a:pathLst>
                <a:path w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48" name="Freeform 416"/>
            <p:cNvSpPr>
              <a:spLocks noChangeAspect="1"/>
            </p:cNvSpPr>
            <p:nvPr/>
          </p:nvSpPr>
          <p:spPr bwMode="auto">
            <a:xfrm>
              <a:off x="2056" y="2817"/>
              <a:ext cx="68" cy="89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7" y="0"/>
                </a:cxn>
                <a:cxn ang="0">
                  <a:pos x="0" y="52"/>
                </a:cxn>
                <a:cxn ang="0">
                  <a:pos x="15" y="59"/>
                </a:cxn>
                <a:cxn ang="0">
                  <a:pos x="45" y="7"/>
                </a:cxn>
              </a:cxnLst>
              <a:rect l="0" t="0" r="r" b="b"/>
              <a:pathLst>
                <a:path w="45" h="59">
                  <a:moveTo>
                    <a:pt x="45" y="7"/>
                  </a:moveTo>
                  <a:lnTo>
                    <a:pt x="37" y="0"/>
                  </a:lnTo>
                  <a:lnTo>
                    <a:pt x="0" y="52"/>
                  </a:lnTo>
                  <a:lnTo>
                    <a:pt x="15" y="59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49" name="Freeform 417"/>
            <p:cNvSpPr>
              <a:spLocks noChangeAspect="1"/>
            </p:cNvSpPr>
            <p:nvPr/>
          </p:nvSpPr>
          <p:spPr bwMode="auto">
            <a:xfrm>
              <a:off x="2093" y="2751"/>
              <a:ext cx="68" cy="110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0" y="0"/>
                </a:cxn>
                <a:cxn ang="0">
                  <a:pos x="0" y="66"/>
                </a:cxn>
                <a:cxn ang="0">
                  <a:pos x="8" y="73"/>
                </a:cxn>
                <a:cxn ang="0">
                  <a:pos x="45" y="7"/>
                </a:cxn>
              </a:cxnLst>
              <a:rect l="0" t="0" r="r" b="b"/>
              <a:pathLst>
                <a:path w="45" h="73">
                  <a:moveTo>
                    <a:pt x="45" y="7"/>
                  </a:moveTo>
                  <a:lnTo>
                    <a:pt x="30" y="0"/>
                  </a:lnTo>
                  <a:lnTo>
                    <a:pt x="0" y="66"/>
                  </a:lnTo>
                  <a:lnTo>
                    <a:pt x="8" y="73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50" name="Freeform 418"/>
            <p:cNvSpPr>
              <a:spLocks noChangeAspect="1"/>
            </p:cNvSpPr>
            <p:nvPr/>
          </p:nvSpPr>
          <p:spPr bwMode="auto">
            <a:xfrm>
              <a:off x="2130" y="2751"/>
              <a:ext cx="12" cy="11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8" y="7"/>
                </a:cxn>
                <a:cxn ang="0">
                  <a:pos x="8" y="7"/>
                </a:cxn>
                <a:cxn ang="0">
                  <a:pos x="0" y="0"/>
                </a:cxn>
                <a:cxn ang="0">
                  <a:pos x="8" y="7"/>
                </a:cxn>
              </a:cxnLst>
              <a:rect l="0" t="0" r="r" b="b"/>
              <a:pathLst>
                <a:path w="8" h="7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0" y="0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51" name="Freeform 419"/>
            <p:cNvSpPr>
              <a:spLocks noChangeAspect="1"/>
            </p:cNvSpPr>
            <p:nvPr/>
          </p:nvSpPr>
          <p:spPr bwMode="auto">
            <a:xfrm>
              <a:off x="2123" y="2692"/>
              <a:ext cx="66" cy="9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59"/>
                </a:cxn>
                <a:cxn ang="0">
                  <a:pos x="15" y="66"/>
                </a:cxn>
                <a:cxn ang="0">
                  <a:pos x="44" y="7"/>
                </a:cxn>
              </a:cxnLst>
              <a:rect l="0" t="0" r="r" b="b"/>
              <a:pathLst>
                <a:path w="44" h="66">
                  <a:moveTo>
                    <a:pt x="44" y="7"/>
                  </a:moveTo>
                  <a:lnTo>
                    <a:pt x="37" y="0"/>
                  </a:lnTo>
                  <a:lnTo>
                    <a:pt x="0" y="59"/>
                  </a:lnTo>
                  <a:lnTo>
                    <a:pt x="15" y="66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52" name="Freeform 420"/>
            <p:cNvSpPr>
              <a:spLocks noChangeAspect="1"/>
            </p:cNvSpPr>
            <p:nvPr/>
          </p:nvSpPr>
          <p:spPr bwMode="auto">
            <a:xfrm>
              <a:off x="2167" y="269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53" name="Freeform 421"/>
            <p:cNvSpPr>
              <a:spLocks noChangeAspect="1"/>
            </p:cNvSpPr>
            <p:nvPr/>
          </p:nvSpPr>
          <p:spPr bwMode="auto">
            <a:xfrm>
              <a:off x="2160" y="2625"/>
              <a:ext cx="66" cy="111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67"/>
                </a:cxn>
                <a:cxn ang="0">
                  <a:pos x="7" y="74"/>
                </a:cxn>
                <a:cxn ang="0">
                  <a:pos x="44" y="8"/>
                </a:cxn>
              </a:cxnLst>
              <a:rect l="0" t="0" r="r" b="b"/>
              <a:pathLst>
                <a:path w="44" h="74">
                  <a:moveTo>
                    <a:pt x="44" y="8"/>
                  </a:moveTo>
                  <a:lnTo>
                    <a:pt x="29" y="0"/>
                  </a:lnTo>
                  <a:lnTo>
                    <a:pt x="0" y="67"/>
                  </a:lnTo>
                  <a:lnTo>
                    <a:pt x="7" y="74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54" name="Freeform 422"/>
            <p:cNvSpPr>
              <a:spLocks noChangeAspect="1"/>
            </p:cNvSpPr>
            <p:nvPr/>
          </p:nvSpPr>
          <p:spPr bwMode="auto">
            <a:xfrm>
              <a:off x="2196" y="2625"/>
              <a:ext cx="12" cy="12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0" y="0"/>
                </a:cxn>
                <a:cxn ang="0">
                  <a:pos x="8" y="8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lnTo>
                    <a:pt x="8" y="8"/>
                  </a:lnTo>
                  <a:lnTo>
                    <a:pt x="8" y="8"/>
                  </a:lnTo>
                  <a:lnTo>
                    <a:pt x="0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55" name="Freeform 423"/>
            <p:cNvSpPr>
              <a:spLocks noChangeAspect="1"/>
            </p:cNvSpPr>
            <p:nvPr/>
          </p:nvSpPr>
          <p:spPr bwMode="auto">
            <a:xfrm>
              <a:off x="2189" y="2559"/>
              <a:ext cx="66" cy="111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44" y="7"/>
                </a:cxn>
              </a:cxnLst>
              <a:rect l="0" t="0" r="r" b="b"/>
              <a:pathLst>
                <a:path w="44" h="74">
                  <a:moveTo>
                    <a:pt x="44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56" name="Freeform 424"/>
            <p:cNvSpPr>
              <a:spLocks noChangeAspect="1"/>
            </p:cNvSpPr>
            <p:nvPr/>
          </p:nvSpPr>
          <p:spPr bwMode="auto">
            <a:xfrm>
              <a:off x="2226" y="2485"/>
              <a:ext cx="66" cy="122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74"/>
                </a:cxn>
                <a:cxn ang="0">
                  <a:pos x="7" y="81"/>
                </a:cxn>
                <a:cxn ang="0">
                  <a:pos x="44" y="8"/>
                </a:cxn>
              </a:cxnLst>
              <a:rect l="0" t="0" r="r" b="b"/>
              <a:pathLst>
                <a:path w="44" h="81">
                  <a:moveTo>
                    <a:pt x="44" y="8"/>
                  </a:moveTo>
                  <a:lnTo>
                    <a:pt x="29" y="0"/>
                  </a:lnTo>
                  <a:lnTo>
                    <a:pt x="0" y="74"/>
                  </a:lnTo>
                  <a:lnTo>
                    <a:pt x="7" y="81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57" name="Freeform 425"/>
            <p:cNvSpPr>
              <a:spLocks noChangeAspect="1"/>
            </p:cNvSpPr>
            <p:nvPr/>
          </p:nvSpPr>
          <p:spPr bwMode="auto">
            <a:xfrm>
              <a:off x="2263" y="2485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0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7" y="8"/>
                  </a:lnTo>
                  <a:lnTo>
                    <a:pt x="7" y="8"/>
                  </a:lnTo>
                  <a:lnTo>
                    <a:pt x="0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58" name="Freeform 426"/>
            <p:cNvSpPr>
              <a:spLocks noChangeAspect="1"/>
            </p:cNvSpPr>
            <p:nvPr/>
          </p:nvSpPr>
          <p:spPr bwMode="auto">
            <a:xfrm>
              <a:off x="2255" y="2419"/>
              <a:ext cx="68" cy="111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45" y="7"/>
                </a:cxn>
              </a:cxnLst>
              <a:rect l="0" t="0" r="r" b="b"/>
              <a:pathLst>
                <a:path w="45" h="74">
                  <a:moveTo>
                    <a:pt x="45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59" name="Freeform 427"/>
            <p:cNvSpPr>
              <a:spLocks noChangeAspect="1"/>
            </p:cNvSpPr>
            <p:nvPr/>
          </p:nvSpPr>
          <p:spPr bwMode="auto">
            <a:xfrm>
              <a:off x="2300" y="2419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60" name="Freeform 428"/>
            <p:cNvSpPr>
              <a:spLocks noChangeAspect="1"/>
            </p:cNvSpPr>
            <p:nvPr/>
          </p:nvSpPr>
          <p:spPr bwMode="auto">
            <a:xfrm>
              <a:off x="2292" y="2345"/>
              <a:ext cx="68" cy="122"/>
            </a:xfrm>
            <a:custGeom>
              <a:avLst/>
              <a:gdLst/>
              <a:ahLst/>
              <a:cxnLst>
                <a:cxn ang="0">
                  <a:pos x="45" y="8"/>
                </a:cxn>
                <a:cxn ang="0">
                  <a:pos x="30" y="0"/>
                </a:cxn>
                <a:cxn ang="0">
                  <a:pos x="0" y="74"/>
                </a:cxn>
                <a:cxn ang="0">
                  <a:pos x="8" y="81"/>
                </a:cxn>
                <a:cxn ang="0">
                  <a:pos x="45" y="8"/>
                </a:cxn>
              </a:cxnLst>
              <a:rect l="0" t="0" r="r" b="b"/>
              <a:pathLst>
                <a:path w="45" h="81">
                  <a:moveTo>
                    <a:pt x="45" y="8"/>
                  </a:moveTo>
                  <a:lnTo>
                    <a:pt x="30" y="0"/>
                  </a:lnTo>
                  <a:lnTo>
                    <a:pt x="0" y="74"/>
                  </a:lnTo>
                  <a:lnTo>
                    <a:pt x="8" y="81"/>
                  </a:lnTo>
                  <a:lnTo>
                    <a:pt x="45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61" name="Freeform 429"/>
            <p:cNvSpPr>
              <a:spLocks noChangeAspect="1"/>
            </p:cNvSpPr>
            <p:nvPr/>
          </p:nvSpPr>
          <p:spPr bwMode="auto">
            <a:xfrm>
              <a:off x="2322" y="2279"/>
              <a:ext cx="77" cy="111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51" y="0"/>
                </a:cxn>
              </a:cxnLst>
              <a:rect l="0" t="0" r="r" b="b"/>
              <a:pathLst>
                <a:path w="51" h="74">
                  <a:moveTo>
                    <a:pt x="51" y="0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62" name="Freeform 430"/>
            <p:cNvSpPr>
              <a:spLocks noChangeAspect="1"/>
            </p:cNvSpPr>
            <p:nvPr/>
          </p:nvSpPr>
          <p:spPr bwMode="auto">
            <a:xfrm>
              <a:off x="2359" y="227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63" name="Freeform 431"/>
            <p:cNvSpPr>
              <a:spLocks noChangeAspect="1"/>
            </p:cNvSpPr>
            <p:nvPr/>
          </p:nvSpPr>
          <p:spPr bwMode="auto">
            <a:xfrm>
              <a:off x="2359" y="2205"/>
              <a:ext cx="66" cy="111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74"/>
                </a:cxn>
                <a:cxn ang="0">
                  <a:pos x="14" y="74"/>
                </a:cxn>
                <a:cxn ang="0">
                  <a:pos x="44" y="8"/>
                </a:cxn>
              </a:cxnLst>
              <a:rect l="0" t="0" r="r" b="b"/>
              <a:pathLst>
                <a:path w="44" h="74">
                  <a:moveTo>
                    <a:pt x="44" y="8"/>
                  </a:moveTo>
                  <a:lnTo>
                    <a:pt x="29" y="0"/>
                  </a:lnTo>
                  <a:lnTo>
                    <a:pt x="0" y="74"/>
                  </a:lnTo>
                  <a:lnTo>
                    <a:pt x="14" y="74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64" name="Freeform 432"/>
            <p:cNvSpPr>
              <a:spLocks noChangeAspect="1"/>
            </p:cNvSpPr>
            <p:nvPr/>
          </p:nvSpPr>
          <p:spPr bwMode="auto">
            <a:xfrm>
              <a:off x="2388" y="2139"/>
              <a:ext cx="78" cy="111"/>
            </a:xfrm>
            <a:custGeom>
              <a:avLst/>
              <a:gdLst/>
              <a:ahLst/>
              <a:cxnLst>
                <a:cxn ang="0">
                  <a:pos x="52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52" y="7"/>
                </a:cxn>
              </a:cxnLst>
              <a:rect l="0" t="0" r="r" b="b"/>
              <a:pathLst>
                <a:path w="52" h="74">
                  <a:moveTo>
                    <a:pt x="52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52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65" name="Freeform 433"/>
            <p:cNvSpPr>
              <a:spLocks noChangeAspect="1"/>
            </p:cNvSpPr>
            <p:nvPr/>
          </p:nvSpPr>
          <p:spPr bwMode="auto">
            <a:xfrm>
              <a:off x="2425" y="213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66" name="Freeform 434"/>
            <p:cNvSpPr>
              <a:spLocks noChangeAspect="1"/>
            </p:cNvSpPr>
            <p:nvPr/>
          </p:nvSpPr>
          <p:spPr bwMode="auto">
            <a:xfrm>
              <a:off x="2425" y="2073"/>
              <a:ext cx="66" cy="110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29" y="0"/>
                </a:cxn>
                <a:cxn ang="0">
                  <a:pos x="0" y="66"/>
                </a:cxn>
                <a:cxn ang="0">
                  <a:pos x="15" y="73"/>
                </a:cxn>
                <a:cxn ang="0">
                  <a:pos x="44" y="0"/>
                </a:cxn>
              </a:cxnLst>
              <a:rect l="0" t="0" r="r" b="b"/>
              <a:pathLst>
                <a:path w="44" h="73">
                  <a:moveTo>
                    <a:pt x="44" y="0"/>
                  </a:moveTo>
                  <a:lnTo>
                    <a:pt x="29" y="0"/>
                  </a:lnTo>
                  <a:lnTo>
                    <a:pt x="0" y="66"/>
                  </a:lnTo>
                  <a:lnTo>
                    <a:pt x="15" y="7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67" name="Freeform 435"/>
            <p:cNvSpPr>
              <a:spLocks noChangeAspect="1"/>
            </p:cNvSpPr>
            <p:nvPr/>
          </p:nvSpPr>
          <p:spPr bwMode="auto">
            <a:xfrm>
              <a:off x="2454" y="2073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68" name="Freeform 436"/>
            <p:cNvSpPr>
              <a:spLocks noChangeAspect="1"/>
            </p:cNvSpPr>
            <p:nvPr/>
          </p:nvSpPr>
          <p:spPr bwMode="auto">
            <a:xfrm>
              <a:off x="2454" y="2006"/>
              <a:ext cx="78" cy="101"/>
            </a:xfrm>
            <a:custGeom>
              <a:avLst/>
              <a:gdLst/>
              <a:ahLst/>
              <a:cxnLst>
                <a:cxn ang="0">
                  <a:pos x="52" y="8"/>
                </a:cxn>
                <a:cxn ang="0">
                  <a:pos x="37" y="0"/>
                </a:cxn>
                <a:cxn ang="0">
                  <a:pos x="0" y="67"/>
                </a:cxn>
                <a:cxn ang="0">
                  <a:pos x="15" y="67"/>
                </a:cxn>
                <a:cxn ang="0">
                  <a:pos x="52" y="8"/>
                </a:cxn>
              </a:cxnLst>
              <a:rect l="0" t="0" r="r" b="b"/>
              <a:pathLst>
                <a:path w="52" h="67">
                  <a:moveTo>
                    <a:pt x="52" y="8"/>
                  </a:moveTo>
                  <a:lnTo>
                    <a:pt x="37" y="0"/>
                  </a:lnTo>
                  <a:lnTo>
                    <a:pt x="0" y="67"/>
                  </a:lnTo>
                  <a:lnTo>
                    <a:pt x="15" y="67"/>
                  </a:lnTo>
                  <a:lnTo>
                    <a:pt x="52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69" name="Freeform 437"/>
            <p:cNvSpPr>
              <a:spLocks noChangeAspect="1"/>
            </p:cNvSpPr>
            <p:nvPr/>
          </p:nvSpPr>
          <p:spPr bwMode="auto">
            <a:xfrm>
              <a:off x="2491" y="2006"/>
              <a:ext cx="12" cy="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70" name="Freeform 438"/>
            <p:cNvSpPr>
              <a:spLocks noChangeAspect="1"/>
            </p:cNvSpPr>
            <p:nvPr/>
          </p:nvSpPr>
          <p:spPr bwMode="auto">
            <a:xfrm>
              <a:off x="2491" y="1947"/>
              <a:ext cx="66" cy="101"/>
            </a:xfrm>
            <a:custGeom>
              <a:avLst/>
              <a:gdLst/>
              <a:ahLst/>
              <a:cxnLst>
                <a:cxn ang="0">
                  <a:pos x="15" y="67"/>
                </a:cxn>
                <a:cxn ang="0">
                  <a:pos x="0" y="59"/>
                </a:cxn>
                <a:cxn ang="0">
                  <a:pos x="30" y="0"/>
                </a:cxn>
                <a:cxn ang="0">
                  <a:pos x="44" y="0"/>
                </a:cxn>
                <a:cxn ang="0">
                  <a:pos x="15" y="67"/>
                </a:cxn>
              </a:cxnLst>
              <a:rect l="0" t="0" r="r" b="b"/>
              <a:pathLst>
                <a:path w="44" h="67">
                  <a:moveTo>
                    <a:pt x="15" y="67"/>
                  </a:moveTo>
                  <a:lnTo>
                    <a:pt x="0" y="59"/>
                  </a:lnTo>
                  <a:lnTo>
                    <a:pt x="30" y="0"/>
                  </a:lnTo>
                  <a:lnTo>
                    <a:pt x="44" y="0"/>
                  </a:lnTo>
                  <a:lnTo>
                    <a:pt x="15" y="6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71" name="Freeform 439"/>
            <p:cNvSpPr>
              <a:spLocks noChangeAspect="1"/>
            </p:cNvSpPr>
            <p:nvPr/>
          </p:nvSpPr>
          <p:spPr bwMode="auto">
            <a:xfrm>
              <a:off x="2521" y="1947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72" name="Freeform 440"/>
            <p:cNvSpPr>
              <a:spLocks noChangeAspect="1"/>
            </p:cNvSpPr>
            <p:nvPr/>
          </p:nvSpPr>
          <p:spPr bwMode="auto">
            <a:xfrm>
              <a:off x="2521" y="1888"/>
              <a:ext cx="77" cy="101"/>
            </a:xfrm>
            <a:custGeom>
              <a:avLst/>
              <a:gdLst/>
              <a:ahLst/>
              <a:cxnLst>
                <a:cxn ang="0">
                  <a:pos x="51" y="8"/>
                </a:cxn>
                <a:cxn ang="0">
                  <a:pos x="37" y="0"/>
                </a:cxn>
                <a:cxn ang="0">
                  <a:pos x="0" y="59"/>
                </a:cxn>
                <a:cxn ang="0">
                  <a:pos x="14" y="67"/>
                </a:cxn>
                <a:cxn ang="0">
                  <a:pos x="51" y="8"/>
                </a:cxn>
              </a:cxnLst>
              <a:rect l="0" t="0" r="r" b="b"/>
              <a:pathLst>
                <a:path w="51" h="67">
                  <a:moveTo>
                    <a:pt x="51" y="8"/>
                  </a:moveTo>
                  <a:lnTo>
                    <a:pt x="37" y="0"/>
                  </a:lnTo>
                  <a:lnTo>
                    <a:pt x="0" y="59"/>
                  </a:lnTo>
                  <a:lnTo>
                    <a:pt x="14" y="67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73" name="Freeform 441"/>
            <p:cNvSpPr>
              <a:spLocks noChangeAspect="1"/>
            </p:cNvSpPr>
            <p:nvPr/>
          </p:nvSpPr>
          <p:spPr bwMode="auto">
            <a:xfrm>
              <a:off x="2558" y="1888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74" name="Freeform 442"/>
            <p:cNvSpPr>
              <a:spLocks noChangeAspect="1"/>
            </p:cNvSpPr>
            <p:nvPr/>
          </p:nvSpPr>
          <p:spPr bwMode="auto">
            <a:xfrm>
              <a:off x="2558" y="1837"/>
              <a:ext cx="66" cy="8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9" y="0"/>
                </a:cxn>
                <a:cxn ang="0">
                  <a:pos x="0" y="51"/>
                </a:cxn>
                <a:cxn ang="0">
                  <a:pos x="14" y="59"/>
                </a:cxn>
                <a:cxn ang="0">
                  <a:pos x="44" y="7"/>
                </a:cxn>
              </a:cxnLst>
              <a:rect l="0" t="0" r="r" b="b"/>
              <a:pathLst>
                <a:path w="44" h="59">
                  <a:moveTo>
                    <a:pt x="44" y="7"/>
                  </a:moveTo>
                  <a:lnTo>
                    <a:pt x="29" y="0"/>
                  </a:lnTo>
                  <a:lnTo>
                    <a:pt x="0" y="51"/>
                  </a:lnTo>
                  <a:lnTo>
                    <a:pt x="14" y="59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75" name="Freeform 443"/>
            <p:cNvSpPr>
              <a:spLocks noChangeAspect="1"/>
            </p:cNvSpPr>
            <p:nvPr/>
          </p:nvSpPr>
          <p:spPr bwMode="auto">
            <a:xfrm>
              <a:off x="2587" y="1837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76" name="Freeform 444"/>
            <p:cNvSpPr>
              <a:spLocks noChangeAspect="1"/>
            </p:cNvSpPr>
            <p:nvPr/>
          </p:nvSpPr>
          <p:spPr bwMode="auto">
            <a:xfrm>
              <a:off x="2587" y="1785"/>
              <a:ext cx="78" cy="89"/>
            </a:xfrm>
            <a:custGeom>
              <a:avLst/>
              <a:gdLst/>
              <a:ahLst/>
              <a:cxnLst>
                <a:cxn ang="0">
                  <a:pos x="52" y="7"/>
                </a:cxn>
                <a:cxn ang="0">
                  <a:pos x="37" y="0"/>
                </a:cxn>
                <a:cxn ang="0">
                  <a:pos x="0" y="52"/>
                </a:cxn>
                <a:cxn ang="0">
                  <a:pos x="15" y="59"/>
                </a:cxn>
                <a:cxn ang="0">
                  <a:pos x="52" y="7"/>
                </a:cxn>
              </a:cxnLst>
              <a:rect l="0" t="0" r="r" b="b"/>
              <a:pathLst>
                <a:path w="52" h="59">
                  <a:moveTo>
                    <a:pt x="52" y="7"/>
                  </a:moveTo>
                  <a:lnTo>
                    <a:pt x="37" y="0"/>
                  </a:lnTo>
                  <a:lnTo>
                    <a:pt x="0" y="52"/>
                  </a:lnTo>
                  <a:lnTo>
                    <a:pt x="15" y="59"/>
                  </a:lnTo>
                  <a:lnTo>
                    <a:pt x="52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77" name="Freeform 445"/>
            <p:cNvSpPr>
              <a:spLocks noChangeAspect="1"/>
            </p:cNvSpPr>
            <p:nvPr/>
          </p:nvSpPr>
          <p:spPr bwMode="auto">
            <a:xfrm>
              <a:off x="2624" y="178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78" name="Freeform 446"/>
            <p:cNvSpPr>
              <a:spLocks noChangeAspect="1"/>
            </p:cNvSpPr>
            <p:nvPr/>
          </p:nvSpPr>
          <p:spPr bwMode="auto">
            <a:xfrm>
              <a:off x="2624" y="1741"/>
              <a:ext cx="66" cy="77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44"/>
                </a:cxn>
                <a:cxn ang="0">
                  <a:pos x="15" y="51"/>
                </a:cxn>
                <a:cxn ang="0">
                  <a:pos x="44" y="15"/>
                </a:cxn>
              </a:cxnLst>
              <a:rect l="0" t="0" r="r" b="b"/>
              <a:pathLst>
                <a:path w="44" h="51">
                  <a:moveTo>
                    <a:pt x="44" y="15"/>
                  </a:moveTo>
                  <a:lnTo>
                    <a:pt x="37" y="0"/>
                  </a:lnTo>
                  <a:lnTo>
                    <a:pt x="0" y="44"/>
                  </a:lnTo>
                  <a:lnTo>
                    <a:pt x="15" y="51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79" name="Freeform 447"/>
            <p:cNvSpPr>
              <a:spLocks noChangeAspect="1"/>
            </p:cNvSpPr>
            <p:nvPr/>
          </p:nvSpPr>
          <p:spPr bwMode="auto">
            <a:xfrm>
              <a:off x="2661" y="1741"/>
              <a:ext cx="11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7"/>
                </a:cxn>
                <a:cxn ang="0">
                  <a:pos x="0" y="0"/>
                </a:cxn>
              </a:cxnLst>
              <a:rect l="0" t="0" r="r" b="b"/>
              <a:pathLst>
                <a:path w="7"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80" name="Freeform 448"/>
            <p:cNvSpPr>
              <a:spLocks noChangeAspect="1"/>
            </p:cNvSpPr>
            <p:nvPr/>
          </p:nvSpPr>
          <p:spPr bwMode="auto">
            <a:xfrm>
              <a:off x="2661" y="1711"/>
              <a:ext cx="66" cy="6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30"/>
                </a:cxn>
                <a:cxn ang="0">
                  <a:pos x="7" y="45"/>
                </a:cxn>
                <a:cxn ang="0">
                  <a:pos x="44" y="8"/>
                </a:cxn>
              </a:cxnLst>
              <a:rect l="0" t="0" r="r" b="b"/>
              <a:pathLst>
                <a:path w="44" h="45">
                  <a:moveTo>
                    <a:pt x="44" y="8"/>
                  </a:moveTo>
                  <a:lnTo>
                    <a:pt x="29" y="0"/>
                  </a:lnTo>
                  <a:lnTo>
                    <a:pt x="0" y="30"/>
                  </a:lnTo>
                  <a:lnTo>
                    <a:pt x="7" y="45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81" name="Freeform 449"/>
            <p:cNvSpPr>
              <a:spLocks noChangeAspect="1"/>
            </p:cNvSpPr>
            <p:nvPr/>
          </p:nvSpPr>
          <p:spPr bwMode="auto">
            <a:xfrm>
              <a:off x="2690" y="171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82" name="Freeform 450"/>
            <p:cNvSpPr>
              <a:spLocks noChangeAspect="1"/>
            </p:cNvSpPr>
            <p:nvPr/>
          </p:nvSpPr>
          <p:spPr bwMode="auto">
            <a:xfrm>
              <a:off x="2690" y="1682"/>
              <a:ext cx="66" cy="5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29"/>
                </a:cxn>
                <a:cxn ang="0">
                  <a:pos x="8" y="37"/>
                </a:cxn>
                <a:cxn ang="0">
                  <a:pos x="44" y="7"/>
                </a:cxn>
              </a:cxnLst>
              <a:rect l="0" t="0" r="r" b="b"/>
              <a:pathLst>
                <a:path w="44" h="37">
                  <a:moveTo>
                    <a:pt x="44" y="7"/>
                  </a:moveTo>
                  <a:lnTo>
                    <a:pt x="37" y="0"/>
                  </a:lnTo>
                  <a:lnTo>
                    <a:pt x="0" y="29"/>
                  </a:lnTo>
                  <a:lnTo>
                    <a:pt x="8" y="37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83" name="Freeform 451"/>
            <p:cNvSpPr>
              <a:spLocks noChangeAspect="1"/>
            </p:cNvSpPr>
            <p:nvPr/>
          </p:nvSpPr>
          <p:spPr bwMode="auto">
            <a:xfrm>
              <a:off x="2727" y="1682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84" name="Freeform 452"/>
            <p:cNvSpPr>
              <a:spLocks noChangeAspect="1"/>
            </p:cNvSpPr>
            <p:nvPr/>
          </p:nvSpPr>
          <p:spPr bwMode="auto">
            <a:xfrm>
              <a:off x="2727" y="1660"/>
              <a:ext cx="56" cy="44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30" y="0"/>
                </a:cxn>
                <a:cxn ang="0">
                  <a:pos x="0" y="22"/>
                </a:cxn>
                <a:cxn ang="0">
                  <a:pos x="7" y="29"/>
                </a:cxn>
                <a:cxn ang="0">
                  <a:pos x="37" y="7"/>
                </a:cxn>
              </a:cxnLst>
              <a:rect l="0" t="0" r="r" b="b"/>
              <a:pathLst>
                <a:path w="37" h="29">
                  <a:moveTo>
                    <a:pt x="37" y="7"/>
                  </a:moveTo>
                  <a:lnTo>
                    <a:pt x="30" y="0"/>
                  </a:lnTo>
                  <a:lnTo>
                    <a:pt x="0" y="22"/>
                  </a:lnTo>
                  <a:lnTo>
                    <a:pt x="7" y="29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85" name="Freeform 453"/>
            <p:cNvSpPr>
              <a:spLocks noChangeAspect="1"/>
            </p:cNvSpPr>
            <p:nvPr/>
          </p:nvSpPr>
          <p:spPr bwMode="auto">
            <a:xfrm>
              <a:off x="2757" y="1660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86" name="Freeform 454"/>
            <p:cNvSpPr>
              <a:spLocks noChangeAspect="1"/>
            </p:cNvSpPr>
            <p:nvPr/>
          </p:nvSpPr>
          <p:spPr bwMode="auto">
            <a:xfrm>
              <a:off x="2757" y="1645"/>
              <a:ext cx="66" cy="45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6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44" y="15"/>
                </a:cxn>
              </a:cxnLst>
              <a:rect l="0" t="0" r="r" b="b"/>
              <a:pathLst>
                <a:path w="44" h="30">
                  <a:moveTo>
                    <a:pt x="44" y="15"/>
                  </a:moveTo>
                  <a:lnTo>
                    <a:pt x="36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87" name="Freeform 455"/>
            <p:cNvSpPr>
              <a:spLocks noChangeAspect="1"/>
            </p:cNvSpPr>
            <p:nvPr/>
          </p:nvSpPr>
          <p:spPr bwMode="auto">
            <a:xfrm>
              <a:off x="2793" y="1645"/>
              <a:ext cx="1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7"/>
                </a:cxn>
                <a:cxn ang="0">
                  <a:pos x="0" y="0"/>
                </a:cxn>
              </a:cxnLst>
              <a:rect l="0" t="0" r="r" b="b"/>
              <a:pathLst>
                <a:path w="8"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88" name="Freeform 456"/>
            <p:cNvSpPr>
              <a:spLocks noChangeAspect="1"/>
            </p:cNvSpPr>
            <p:nvPr/>
          </p:nvSpPr>
          <p:spPr bwMode="auto">
            <a:xfrm>
              <a:off x="2793" y="1638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8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89" name="Freeform 457"/>
            <p:cNvSpPr>
              <a:spLocks noChangeAspect="1"/>
            </p:cNvSpPr>
            <p:nvPr/>
          </p:nvSpPr>
          <p:spPr bwMode="auto">
            <a:xfrm>
              <a:off x="2830" y="1638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90" name="Rectangle 458"/>
            <p:cNvSpPr>
              <a:spLocks noChangeAspect="1" noChangeArrowheads="1"/>
            </p:cNvSpPr>
            <p:nvPr/>
          </p:nvSpPr>
          <p:spPr bwMode="auto">
            <a:xfrm>
              <a:off x="2830" y="1638"/>
              <a:ext cx="45" cy="21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91" name="Freeform 459"/>
            <p:cNvSpPr>
              <a:spLocks noChangeAspect="1"/>
            </p:cNvSpPr>
            <p:nvPr/>
          </p:nvSpPr>
          <p:spPr bwMode="auto">
            <a:xfrm>
              <a:off x="2860" y="1638"/>
              <a:ext cx="11" cy="1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7"/>
                </a:cxn>
                <a:cxn ang="0">
                  <a:pos x="7" y="0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7" y="0"/>
                  </a:lnTo>
                  <a:lnTo>
                    <a:pt x="0" y="0"/>
                  </a:lnTo>
                  <a:lnTo>
                    <a:pt x="7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92" name="Freeform 460"/>
            <p:cNvSpPr>
              <a:spLocks noChangeAspect="1"/>
            </p:cNvSpPr>
            <p:nvPr/>
          </p:nvSpPr>
          <p:spPr bwMode="auto">
            <a:xfrm>
              <a:off x="2860" y="1638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7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7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93" name="Freeform 461"/>
            <p:cNvSpPr>
              <a:spLocks noChangeAspect="1"/>
            </p:cNvSpPr>
            <p:nvPr/>
          </p:nvSpPr>
          <p:spPr bwMode="auto">
            <a:xfrm>
              <a:off x="2897" y="1645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94" name="Freeform 462"/>
            <p:cNvSpPr>
              <a:spLocks noChangeAspect="1"/>
            </p:cNvSpPr>
            <p:nvPr/>
          </p:nvSpPr>
          <p:spPr bwMode="auto">
            <a:xfrm>
              <a:off x="2889" y="1645"/>
              <a:ext cx="66" cy="45"/>
            </a:xfrm>
            <a:custGeom>
              <a:avLst/>
              <a:gdLst/>
              <a:ahLst/>
              <a:cxnLst>
                <a:cxn ang="0">
                  <a:pos x="37" y="30"/>
                </a:cxn>
                <a:cxn ang="0">
                  <a:pos x="44" y="15"/>
                </a:cxn>
                <a:cxn ang="0">
                  <a:pos x="8" y="0"/>
                </a:cxn>
                <a:cxn ang="0">
                  <a:pos x="0" y="15"/>
                </a:cxn>
                <a:cxn ang="0">
                  <a:pos x="37" y="30"/>
                </a:cxn>
              </a:cxnLst>
              <a:rect l="0" t="0" r="r" b="b"/>
              <a:pathLst>
                <a:path w="44" h="30">
                  <a:moveTo>
                    <a:pt x="37" y="30"/>
                  </a:moveTo>
                  <a:lnTo>
                    <a:pt x="44" y="15"/>
                  </a:lnTo>
                  <a:lnTo>
                    <a:pt x="8" y="0"/>
                  </a:lnTo>
                  <a:lnTo>
                    <a:pt x="0" y="15"/>
                  </a:lnTo>
                  <a:lnTo>
                    <a:pt x="37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95" name="Freeform 463"/>
            <p:cNvSpPr>
              <a:spLocks noChangeAspect="1"/>
            </p:cNvSpPr>
            <p:nvPr/>
          </p:nvSpPr>
          <p:spPr bwMode="auto">
            <a:xfrm>
              <a:off x="2933" y="1660"/>
              <a:ext cx="2" cy="23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0" y="7"/>
                </a:cxn>
              </a:cxnLst>
              <a:rect l="0" t="0" r="r" b="b"/>
              <a:pathLst>
                <a:path h="15">
                  <a:moveTo>
                    <a:pt x="0" y="7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96" name="Freeform 464"/>
            <p:cNvSpPr>
              <a:spLocks noChangeAspect="1"/>
            </p:cNvSpPr>
            <p:nvPr/>
          </p:nvSpPr>
          <p:spPr bwMode="auto">
            <a:xfrm>
              <a:off x="2926" y="1667"/>
              <a:ext cx="66" cy="45"/>
            </a:xfrm>
            <a:custGeom>
              <a:avLst/>
              <a:gdLst/>
              <a:ahLst/>
              <a:cxnLst>
                <a:cxn ang="0">
                  <a:pos x="29" y="30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29" y="30"/>
                </a:cxn>
              </a:cxnLst>
              <a:rect l="0" t="0" r="r" b="b"/>
              <a:pathLst>
                <a:path w="44" h="30">
                  <a:moveTo>
                    <a:pt x="29" y="30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8"/>
                  </a:lnTo>
                  <a:lnTo>
                    <a:pt x="29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97" name="Freeform 465"/>
            <p:cNvSpPr>
              <a:spLocks noChangeAspect="1"/>
            </p:cNvSpPr>
            <p:nvPr/>
          </p:nvSpPr>
          <p:spPr bwMode="auto">
            <a:xfrm>
              <a:off x="2963" y="1689"/>
              <a:ext cx="11" cy="1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7" y="0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98" name="Freeform 466"/>
            <p:cNvSpPr>
              <a:spLocks noChangeAspect="1"/>
            </p:cNvSpPr>
            <p:nvPr/>
          </p:nvSpPr>
          <p:spPr bwMode="auto">
            <a:xfrm>
              <a:off x="2955" y="1689"/>
              <a:ext cx="68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5" y="30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37"/>
                </a:cxn>
              </a:cxnLst>
              <a:rect l="0" t="0" r="r" b="b"/>
              <a:pathLst>
                <a:path w="45" h="37">
                  <a:moveTo>
                    <a:pt x="37" y="37"/>
                  </a:moveTo>
                  <a:lnTo>
                    <a:pt x="45" y="30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99" name="Freeform 467"/>
            <p:cNvSpPr>
              <a:spLocks noChangeAspect="1"/>
            </p:cNvSpPr>
            <p:nvPr/>
          </p:nvSpPr>
          <p:spPr bwMode="auto">
            <a:xfrm>
              <a:off x="2992" y="1719"/>
              <a:ext cx="68" cy="66"/>
            </a:xfrm>
            <a:custGeom>
              <a:avLst/>
              <a:gdLst/>
              <a:ahLst/>
              <a:cxnLst>
                <a:cxn ang="0">
                  <a:pos x="30" y="44"/>
                </a:cxn>
                <a:cxn ang="0">
                  <a:pos x="45" y="37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30" y="44"/>
                </a:cxn>
              </a:cxnLst>
              <a:rect l="0" t="0" r="r" b="b"/>
              <a:pathLst>
                <a:path w="45" h="44">
                  <a:moveTo>
                    <a:pt x="30" y="44"/>
                  </a:moveTo>
                  <a:lnTo>
                    <a:pt x="45" y="37"/>
                  </a:lnTo>
                  <a:lnTo>
                    <a:pt x="8" y="0"/>
                  </a:lnTo>
                  <a:lnTo>
                    <a:pt x="0" y="7"/>
                  </a:lnTo>
                  <a:lnTo>
                    <a:pt x="30" y="4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00" name="Freeform 468"/>
            <p:cNvSpPr>
              <a:spLocks noChangeAspect="1"/>
            </p:cNvSpPr>
            <p:nvPr/>
          </p:nvSpPr>
          <p:spPr bwMode="auto">
            <a:xfrm>
              <a:off x="3029" y="1756"/>
              <a:ext cx="12" cy="11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8" y="0"/>
                </a:cxn>
              </a:cxnLst>
              <a:rect l="0" t="0" r="r" b="b"/>
              <a:pathLst>
                <a:path w="8" h="7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01" name="Freeform 469"/>
            <p:cNvSpPr>
              <a:spLocks noChangeAspect="1"/>
            </p:cNvSpPr>
            <p:nvPr/>
          </p:nvSpPr>
          <p:spPr bwMode="auto">
            <a:xfrm>
              <a:off x="3022" y="1756"/>
              <a:ext cx="66" cy="77"/>
            </a:xfrm>
            <a:custGeom>
              <a:avLst/>
              <a:gdLst/>
              <a:ahLst/>
              <a:cxnLst>
                <a:cxn ang="0">
                  <a:pos x="37" y="51"/>
                </a:cxn>
                <a:cxn ang="0">
                  <a:pos x="44" y="44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51"/>
                </a:cxn>
              </a:cxnLst>
              <a:rect l="0" t="0" r="r" b="b"/>
              <a:pathLst>
                <a:path w="44" h="51">
                  <a:moveTo>
                    <a:pt x="37" y="51"/>
                  </a:moveTo>
                  <a:lnTo>
                    <a:pt x="44" y="44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5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02" name="Freeform 470"/>
            <p:cNvSpPr>
              <a:spLocks noChangeAspect="1"/>
            </p:cNvSpPr>
            <p:nvPr/>
          </p:nvSpPr>
          <p:spPr bwMode="auto">
            <a:xfrm>
              <a:off x="3066" y="1800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03" name="Freeform 471"/>
            <p:cNvSpPr>
              <a:spLocks noChangeAspect="1"/>
            </p:cNvSpPr>
            <p:nvPr/>
          </p:nvSpPr>
          <p:spPr bwMode="auto">
            <a:xfrm>
              <a:off x="3059" y="1800"/>
              <a:ext cx="66" cy="89"/>
            </a:xfrm>
            <a:custGeom>
              <a:avLst/>
              <a:gdLst/>
              <a:ahLst/>
              <a:cxnLst>
                <a:cxn ang="0">
                  <a:pos x="29" y="59"/>
                </a:cxn>
                <a:cxn ang="0">
                  <a:pos x="44" y="51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29" y="59"/>
                </a:cxn>
              </a:cxnLst>
              <a:rect l="0" t="0" r="r" b="b"/>
              <a:pathLst>
                <a:path w="44" h="59">
                  <a:moveTo>
                    <a:pt x="29" y="59"/>
                  </a:moveTo>
                  <a:lnTo>
                    <a:pt x="44" y="51"/>
                  </a:lnTo>
                  <a:lnTo>
                    <a:pt x="7" y="0"/>
                  </a:lnTo>
                  <a:lnTo>
                    <a:pt x="0" y="7"/>
                  </a:lnTo>
                  <a:lnTo>
                    <a:pt x="29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04" name="Freeform 472"/>
            <p:cNvSpPr>
              <a:spLocks noChangeAspect="1"/>
            </p:cNvSpPr>
            <p:nvPr/>
          </p:nvSpPr>
          <p:spPr bwMode="auto">
            <a:xfrm>
              <a:off x="3095" y="1851"/>
              <a:ext cx="12" cy="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05" name="Freeform 473"/>
            <p:cNvSpPr>
              <a:spLocks noChangeAspect="1"/>
            </p:cNvSpPr>
            <p:nvPr/>
          </p:nvSpPr>
          <p:spPr bwMode="auto">
            <a:xfrm>
              <a:off x="3088" y="1851"/>
              <a:ext cx="66" cy="89"/>
            </a:xfrm>
            <a:custGeom>
              <a:avLst/>
              <a:gdLst/>
              <a:ahLst/>
              <a:cxnLst>
                <a:cxn ang="0">
                  <a:pos x="37" y="59"/>
                </a:cxn>
                <a:cxn ang="0">
                  <a:pos x="44" y="52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59"/>
                </a:cxn>
              </a:cxnLst>
              <a:rect l="0" t="0" r="r" b="b"/>
              <a:pathLst>
                <a:path w="44" h="59">
                  <a:moveTo>
                    <a:pt x="37" y="59"/>
                  </a:moveTo>
                  <a:lnTo>
                    <a:pt x="44" y="52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06" name="Freeform 474"/>
            <p:cNvSpPr>
              <a:spLocks noChangeAspect="1"/>
            </p:cNvSpPr>
            <p:nvPr/>
          </p:nvSpPr>
          <p:spPr bwMode="auto">
            <a:xfrm>
              <a:off x="3132" y="1903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07" name="Freeform 475"/>
            <p:cNvSpPr>
              <a:spLocks noChangeAspect="1"/>
            </p:cNvSpPr>
            <p:nvPr/>
          </p:nvSpPr>
          <p:spPr bwMode="auto">
            <a:xfrm>
              <a:off x="3125" y="1903"/>
              <a:ext cx="66" cy="99"/>
            </a:xfrm>
            <a:custGeom>
              <a:avLst/>
              <a:gdLst/>
              <a:ahLst/>
              <a:cxnLst>
                <a:cxn ang="0">
                  <a:pos x="29" y="66"/>
                </a:cxn>
                <a:cxn ang="0">
                  <a:pos x="44" y="59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29" y="66"/>
                </a:cxn>
              </a:cxnLst>
              <a:rect l="0" t="0" r="r" b="b"/>
              <a:pathLst>
                <a:path w="44" h="66">
                  <a:moveTo>
                    <a:pt x="29" y="66"/>
                  </a:moveTo>
                  <a:lnTo>
                    <a:pt x="44" y="59"/>
                  </a:lnTo>
                  <a:lnTo>
                    <a:pt x="7" y="0"/>
                  </a:lnTo>
                  <a:lnTo>
                    <a:pt x="0" y="7"/>
                  </a:lnTo>
                  <a:lnTo>
                    <a:pt x="29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08" name="Freeform 476"/>
            <p:cNvSpPr>
              <a:spLocks noChangeAspect="1"/>
            </p:cNvSpPr>
            <p:nvPr/>
          </p:nvSpPr>
          <p:spPr bwMode="auto">
            <a:xfrm>
              <a:off x="3162" y="1962"/>
              <a:ext cx="11" cy="1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7" y="0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09" name="Freeform 477"/>
            <p:cNvSpPr>
              <a:spLocks noChangeAspect="1"/>
            </p:cNvSpPr>
            <p:nvPr/>
          </p:nvSpPr>
          <p:spPr bwMode="auto">
            <a:xfrm>
              <a:off x="3154" y="1962"/>
              <a:ext cx="78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52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52" h="66">
                  <a:moveTo>
                    <a:pt x="37" y="66"/>
                  </a:moveTo>
                  <a:lnTo>
                    <a:pt x="52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10" name="Freeform 478"/>
            <p:cNvSpPr>
              <a:spLocks noChangeAspect="1"/>
            </p:cNvSpPr>
            <p:nvPr/>
          </p:nvSpPr>
          <p:spPr bwMode="auto">
            <a:xfrm>
              <a:off x="3199" y="2021"/>
              <a:ext cx="11" cy="11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7" y="7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11" name="Freeform 479"/>
            <p:cNvSpPr>
              <a:spLocks noChangeAspect="1"/>
            </p:cNvSpPr>
            <p:nvPr/>
          </p:nvSpPr>
          <p:spPr bwMode="auto">
            <a:xfrm>
              <a:off x="3191" y="2028"/>
              <a:ext cx="66" cy="101"/>
            </a:xfrm>
            <a:custGeom>
              <a:avLst/>
              <a:gdLst/>
              <a:ahLst/>
              <a:cxnLst>
                <a:cxn ang="0">
                  <a:pos x="30" y="67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30" y="67"/>
                </a:cxn>
              </a:cxnLst>
              <a:rect l="0" t="0" r="r" b="b"/>
              <a:pathLst>
                <a:path w="44" h="67">
                  <a:moveTo>
                    <a:pt x="30" y="67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0"/>
                  </a:lnTo>
                  <a:lnTo>
                    <a:pt x="30" y="6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12" name="Freeform 480"/>
            <p:cNvSpPr>
              <a:spLocks noChangeAspect="1"/>
            </p:cNvSpPr>
            <p:nvPr/>
          </p:nvSpPr>
          <p:spPr bwMode="auto">
            <a:xfrm>
              <a:off x="3228" y="2087"/>
              <a:ext cx="11" cy="1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7" y="0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13" name="Freeform 481"/>
            <p:cNvSpPr>
              <a:spLocks noChangeAspect="1"/>
            </p:cNvSpPr>
            <p:nvPr/>
          </p:nvSpPr>
          <p:spPr bwMode="auto">
            <a:xfrm>
              <a:off x="3221" y="2087"/>
              <a:ext cx="77" cy="111"/>
            </a:xfrm>
            <a:custGeom>
              <a:avLst/>
              <a:gdLst/>
              <a:ahLst/>
              <a:cxnLst>
                <a:cxn ang="0">
                  <a:pos x="37" y="74"/>
                </a:cxn>
                <a:cxn ang="0">
                  <a:pos x="51" y="74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7" y="74"/>
                </a:cxn>
              </a:cxnLst>
              <a:rect l="0" t="0" r="r" b="b"/>
              <a:pathLst>
                <a:path w="51" h="74">
                  <a:moveTo>
                    <a:pt x="37" y="74"/>
                  </a:moveTo>
                  <a:lnTo>
                    <a:pt x="51" y="74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7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14" name="Freeform 482"/>
            <p:cNvSpPr>
              <a:spLocks noChangeAspect="1"/>
            </p:cNvSpPr>
            <p:nvPr/>
          </p:nvSpPr>
          <p:spPr bwMode="auto">
            <a:xfrm>
              <a:off x="3265" y="2161"/>
              <a:ext cx="11" cy="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0"/>
                </a:cxn>
              </a:cxnLst>
              <a:rect l="0" t="0" r="r" b="b"/>
              <a:pathLst>
                <a:path w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15" name="Freeform 483"/>
            <p:cNvSpPr>
              <a:spLocks noChangeAspect="1"/>
            </p:cNvSpPr>
            <p:nvPr/>
          </p:nvSpPr>
          <p:spPr bwMode="auto">
            <a:xfrm>
              <a:off x="3258" y="216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4" y="0"/>
                </a:cxn>
                <a:cxn ang="0">
                  <a:pos x="0" y="0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16" name="Freeform 484"/>
            <p:cNvSpPr>
              <a:spLocks noChangeAspect="1"/>
            </p:cNvSpPr>
            <p:nvPr/>
          </p:nvSpPr>
          <p:spPr bwMode="auto">
            <a:xfrm>
              <a:off x="3294" y="2227"/>
              <a:ext cx="12" cy="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17" name="Freeform 485"/>
            <p:cNvSpPr>
              <a:spLocks noChangeAspect="1"/>
            </p:cNvSpPr>
            <p:nvPr/>
          </p:nvSpPr>
          <p:spPr bwMode="auto">
            <a:xfrm>
              <a:off x="3287" y="2227"/>
              <a:ext cx="78" cy="111"/>
            </a:xfrm>
            <a:custGeom>
              <a:avLst/>
              <a:gdLst/>
              <a:ahLst/>
              <a:cxnLst>
                <a:cxn ang="0">
                  <a:pos x="37" y="74"/>
                </a:cxn>
                <a:cxn ang="0">
                  <a:pos x="52" y="74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74"/>
                </a:cxn>
              </a:cxnLst>
              <a:rect l="0" t="0" r="r" b="b"/>
              <a:pathLst>
                <a:path w="52" h="74">
                  <a:moveTo>
                    <a:pt x="37" y="74"/>
                  </a:moveTo>
                  <a:lnTo>
                    <a:pt x="52" y="74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18" name="Freeform 486"/>
            <p:cNvSpPr>
              <a:spLocks noChangeAspect="1"/>
            </p:cNvSpPr>
            <p:nvPr/>
          </p:nvSpPr>
          <p:spPr bwMode="auto">
            <a:xfrm>
              <a:off x="3331" y="230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19" name="Freeform 487"/>
            <p:cNvSpPr>
              <a:spLocks noChangeAspect="1"/>
            </p:cNvSpPr>
            <p:nvPr/>
          </p:nvSpPr>
          <p:spPr bwMode="auto">
            <a:xfrm>
              <a:off x="3324" y="230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5" y="0"/>
                  </a:lnTo>
                  <a:lnTo>
                    <a:pt x="0" y="0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20" name="Freeform 488"/>
            <p:cNvSpPr>
              <a:spLocks noChangeAspect="1"/>
            </p:cNvSpPr>
            <p:nvPr/>
          </p:nvSpPr>
          <p:spPr bwMode="auto">
            <a:xfrm>
              <a:off x="3353" y="2375"/>
              <a:ext cx="12" cy="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21" name="Freeform 489"/>
            <p:cNvSpPr>
              <a:spLocks noChangeAspect="1"/>
            </p:cNvSpPr>
            <p:nvPr/>
          </p:nvSpPr>
          <p:spPr bwMode="auto">
            <a:xfrm>
              <a:off x="3353" y="2367"/>
              <a:ext cx="78" cy="122"/>
            </a:xfrm>
            <a:custGeom>
              <a:avLst/>
              <a:gdLst/>
              <a:ahLst/>
              <a:cxnLst>
                <a:cxn ang="0">
                  <a:pos x="37" y="81"/>
                </a:cxn>
                <a:cxn ang="0">
                  <a:pos x="52" y="74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81"/>
                </a:cxn>
              </a:cxnLst>
              <a:rect l="0" t="0" r="r" b="b"/>
              <a:pathLst>
                <a:path w="52" h="81">
                  <a:moveTo>
                    <a:pt x="37" y="81"/>
                  </a:moveTo>
                  <a:lnTo>
                    <a:pt x="52" y="74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8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22" name="Freeform 490"/>
            <p:cNvSpPr>
              <a:spLocks noChangeAspect="1"/>
            </p:cNvSpPr>
            <p:nvPr/>
          </p:nvSpPr>
          <p:spPr bwMode="auto">
            <a:xfrm>
              <a:off x="3390" y="2441"/>
              <a:ext cx="66" cy="111"/>
            </a:xfrm>
            <a:custGeom>
              <a:avLst/>
              <a:gdLst/>
              <a:ahLst/>
              <a:cxnLst>
                <a:cxn ang="0">
                  <a:pos x="30" y="74"/>
                </a:cxn>
                <a:cxn ang="0">
                  <a:pos x="44" y="66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0" y="74"/>
                </a:cxn>
              </a:cxnLst>
              <a:rect l="0" t="0" r="r" b="b"/>
              <a:pathLst>
                <a:path w="44" h="74">
                  <a:moveTo>
                    <a:pt x="30" y="74"/>
                  </a:moveTo>
                  <a:lnTo>
                    <a:pt x="44" y="66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0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23" name="Freeform 491"/>
            <p:cNvSpPr>
              <a:spLocks noChangeAspect="1"/>
            </p:cNvSpPr>
            <p:nvPr/>
          </p:nvSpPr>
          <p:spPr bwMode="auto">
            <a:xfrm>
              <a:off x="3420" y="251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24" name="Freeform 492"/>
            <p:cNvSpPr>
              <a:spLocks noChangeAspect="1"/>
            </p:cNvSpPr>
            <p:nvPr/>
          </p:nvSpPr>
          <p:spPr bwMode="auto">
            <a:xfrm>
              <a:off x="3420" y="2507"/>
              <a:ext cx="77" cy="123"/>
            </a:xfrm>
            <a:custGeom>
              <a:avLst/>
              <a:gdLst/>
              <a:ahLst/>
              <a:cxnLst>
                <a:cxn ang="0">
                  <a:pos x="37" y="82"/>
                </a:cxn>
                <a:cxn ang="0">
                  <a:pos x="51" y="74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7" y="82"/>
                </a:cxn>
              </a:cxnLst>
              <a:rect l="0" t="0" r="r" b="b"/>
              <a:pathLst>
                <a:path w="51" h="82">
                  <a:moveTo>
                    <a:pt x="37" y="82"/>
                  </a:moveTo>
                  <a:lnTo>
                    <a:pt x="51" y="74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7" y="8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25" name="Freeform 493"/>
            <p:cNvSpPr>
              <a:spLocks noChangeAspect="1"/>
            </p:cNvSpPr>
            <p:nvPr/>
          </p:nvSpPr>
          <p:spPr bwMode="auto">
            <a:xfrm>
              <a:off x="3457" y="258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26" name="Freeform 494"/>
            <p:cNvSpPr>
              <a:spLocks noChangeAspect="1"/>
            </p:cNvSpPr>
            <p:nvPr/>
          </p:nvSpPr>
          <p:spPr bwMode="auto">
            <a:xfrm>
              <a:off x="3457" y="258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4" y="0"/>
                  </a:lnTo>
                  <a:lnTo>
                    <a:pt x="0" y="8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27" name="Freeform 495"/>
            <p:cNvSpPr>
              <a:spLocks noChangeAspect="1"/>
            </p:cNvSpPr>
            <p:nvPr/>
          </p:nvSpPr>
          <p:spPr bwMode="auto">
            <a:xfrm>
              <a:off x="3486" y="2655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28" name="Freeform 496"/>
            <p:cNvSpPr>
              <a:spLocks noChangeAspect="1"/>
            </p:cNvSpPr>
            <p:nvPr/>
          </p:nvSpPr>
          <p:spPr bwMode="auto">
            <a:xfrm>
              <a:off x="3486" y="2647"/>
              <a:ext cx="78" cy="101"/>
            </a:xfrm>
            <a:custGeom>
              <a:avLst/>
              <a:gdLst/>
              <a:ahLst/>
              <a:cxnLst>
                <a:cxn ang="0">
                  <a:pos x="37" y="67"/>
                </a:cxn>
                <a:cxn ang="0">
                  <a:pos x="52" y="67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67"/>
                </a:cxn>
              </a:cxnLst>
              <a:rect l="0" t="0" r="r" b="b"/>
              <a:pathLst>
                <a:path w="52" h="67">
                  <a:moveTo>
                    <a:pt x="37" y="67"/>
                  </a:moveTo>
                  <a:lnTo>
                    <a:pt x="52" y="67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6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29" name="Freeform 497"/>
            <p:cNvSpPr>
              <a:spLocks noChangeAspect="1"/>
            </p:cNvSpPr>
            <p:nvPr/>
          </p:nvSpPr>
          <p:spPr bwMode="auto">
            <a:xfrm>
              <a:off x="3523" y="2714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30" name="Freeform 498"/>
            <p:cNvSpPr>
              <a:spLocks noChangeAspect="1"/>
            </p:cNvSpPr>
            <p:nvPr/>
          </p:nvSpPr>
          <p:spPr bwMode="auto">
            <a:xfrm>
              <a:off x="3523" y="2714"/>
              <a:ext cx="66" cy="99"/>
            </a:xfrm>
            <a:custGeom>
              <a:avLst/>
              <a:gdLst/>
              <a:ahLst/>
              <a:cxnLst>
                <a:cxn ang="0">
                  <a:pos x="29" y="66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29" y="66"/>
                </a:cxn>
              </a:cxnLst>
              <a:rect l="0" t="0" r="r" b="b"/>
              <a:pathLst>
                <a:path w="44" h="66">
                  <a:moveTo>
                    <a:pt x="29" y="66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0"/>
                  </a:lnTo>
                  <a:lnTo>
                    <a:pt x="29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31" name="Freeform 499"/>
            <p:cNvSpPr>
              <a:spLocks noChangeAspect="1"/>
            </p:cNvSpPr>
            <p:nvPr/>
          </p:nvSpPr>
          <p:spPr bwMode="auto">
            <a:xfrm>
              <a:off x="3552" y="2780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32" name="Freeform 500"/>
            <p:cNvSpPr>
              <a:spLocks noChangeAspect="1"/>
            </p:cNvSpPr>
            <p:nvPr/>
          </p:nvSpPr>
          <p:spPr bwMode="auto">
            <a:xfrm>
              <a:off x="3552" y="2773"/>
              <a:ext cx="78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52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52" h="66">
                  <a:moveTo>
                    <a:pt x="37" y="66"/>
                  </a:moveTo>
                  <a:lnTo>
                    <a:pt x="52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33" name="Freeform 501"/>
            <p:cNvSpPr>
              <a:spLocks noChangeAspect="1"/>
            </p:cNvSpPr>
            <p:nvPr/>
          </p:nvSpPr>
          <p:spPr bwMode="auto">
            <a:xfrm>
              <a:off x="3589" y="2839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34" name="Freeform 502"/>
            <p:cNvSpPr>
              <a:spLocks noChangeAspect="1"/>
            </p:cNvSpPr>
            <p:nvPr/>
          </p:nvSpPr>
          <p:spPr bwMode="auto">
            <a:xfrm>
              <a:off x="3589" y="2832"/>
              <a:ext cx="66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44" h="66">
                  <a:moveTo>
                    <a:pt x="37" y="66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35" name="Freeform 503"/>
            <p:cNvSpPr>
              <a:spLocks noChangeAspect="1"/>
            </p:cNvSpPr>
            <p:nvPr/>
          </p:nvSpPr>
          <p:spPr bwMode="auto">
            <a:xfrm>
              <a:off x="3626" y="2898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36" name="Freeform 504"/>
            <p:cNvSpPr>
              <a:spLocks noChangeAspect="1"/>
            </p:cNvSpPr>
            <p:nvPr/>
          </p:nvSpPr>
          <p:spPr bwMode="auto">
            <a:xfrm>
              <a:off x="3626" y="2891"/>
              <a:ext cx="66" cy="89"/>
            </a:xfrm>
            <a:custGeom>
              <a:avLst/>
              <a:gdLst/>
              <a:ahLst/>
              <a:cxnLst>
                <a:cxn ang="0">
                  <a:pos x="30" y="59"/>
                </a:cxn>
                <a:cxn ang="0">
                  <a:pos x="44" y="51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30" y="59"/>
                </a:cxn>
              </a:cxnLst>
              <a:rect l="0" t="0" r="r" b="b"/>
              <a:pathLst>
                <a:path w="44" h="59">
                  <a:moveTo>
                    <a:pt x="30" y="59"/>
                  </a:moveTo>
                  <a:lnTo>
                    <a:pt x="44" y="51"/>
                  </a:lnTo>
                  <a:lnTo>
                    <a:pt x="7" y="0"/>
                  </a:lnTo>
                  <a:lnTo>
                    <a:pt x="0" y="7"/>
                  </a:lnTo>
                  <a:lnTo>
                    <a:pt x="30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37" name="Freeform 505"/>
            <p:cNvSpPr>
              <a:spLocks noChangeAspect="1"/>
            </p:cNvSpPr>
            <p:nvPr/>
          </p:nvSpPr>
          <p:spPr bwMode="auto">
            <a:xfrm>
              <a:off x="3656" y="2942"/>
              <a:ext cx="66" cy="89"/>
            </a:xfrm>
            <a:custGeom>
              <a:avLst/>
              <a:gdLst/>
              <a:ahLst/>
              <a:cxnLst>
                <a:cxn ang="0">
                  <a:pos x="36" y="59"/>
                </a:cxn>
                <a:cxn ang="0">
                  <a:pos x="44" y="52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6" y="59"/>
                </a:cxn>
              </a:cxnLst>
              <a:rect l="0" t="0" r="r" b="b"/>
              <a:pathLst>
                <a:path w="44" h="59">
                  <a:moveTo>
                    <a:pt x="36" y="59"/>
                  </a:moveTo>
                  <a:lnTo>
                    <a:pt x="44" y="52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6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38" name="Freeform 506"/>
            <p:cNvSpPr>
              <a:spLocks noChangeAspect="1"/>
            </p:cNvSpPr>
            <p:nvPr/>
          </p:nvSpPr>
          <p:spPr bwMode="auto">
            <a:xfrm>
              <a:off x="3692" y="300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39" name="Freeform 507"/>
            <p:cNvSpPr>
              <a:spLocks noChangeAspect="1"/>
            </p:cNvSpPr>
            <p:nvPr/>
          </p:nvSpPr>
          <p:spPr bwMode="auto">
            <a:xfrm>
              <a:off x="3692" y="2994"/>
              <a:ext cx="68" cy="77"/>
            </a:xfrm>
            <a:custGeom>
              <a:avLst/>
              <a:gdLst/>
              <a:ahLst/>
              <a:cxnLst>
                <a:cxn ang="0">
                  <a:pos x="30" y="51"/>
                </a:cxn>
                <a:cxn ang="0">
                  <a:pos x="45" y="44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30" y="51"/>
                </a:cxn>
              </a:cxnLst>
              <a:rect l="0" t="0" r="r" b="b"/>
              <a:pathLst>
                <a:path w="45" h="51">
                  <a:moveTo>
                    <a:pt x="30" y="51"/>
                  </a:moveTo>
                  <a:lnTo>
                    <a:pt x="45" y="44"/>
                  </a:lnTo>
                  <a:lnTo>
                    <a:pt x="8" y="0"/>
                  </a:lnTo>
                  <a:lnTo>
                    <a:pt x="0" y="7"/>
                  </a:lnTo>
                  <a:lnTo>
                    <a:pt x="30" y="5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40" name="Freeform 508"/>
            <p:cNvSpPr>
              <a:spLocks noChangeAspect="1"/>
            </p:cNvSpPr>
            <p:nvPr/>
          </p:nvSpPr>
          <p:spPr bwMode="auto">
            <a:xfrm>
              <a:off x="3722" y="304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41" name="Freeform 509"/>
            <p:cNvSpPr>
              <a:spLocks noChangeAspect="1"/>
            </p:cNvSpPr>
            <p:nvPr/>
          </p:nvSpPr>
          <p:spPr bwMode="auto">
            <a:xfrm>
              <a:off x="3722" y="3038"/>
              <a:ext cx="66" cy="78"/>
            </a:xfrm>
            <a:custGeom>
              <a:avLst/>
              <a:gdLst/>
              <a:ahLst/>
              <a:cxnLst>
                <a:cxn ang="0">
                  <a:pos x="37" y="52"/>
                </a:cxn>
                <a:cxn ang="0">
                  <a:pos x="44" y="44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52"/>
                </a:cxn>
              </a:cxnLst>
              <a:rect l="0" t="0" r="r" b="b"/>
              <a:pathLst>
                <a:path w="44" h="52">
                  <a:moveTo>
                    <a:pt x="37" y="52"/>
                  </a:moveTo>
                  <a:lnTo>
                    <a:pt x="44" y="44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42" name="Freeform 510"/>
            <p:cNvSpPr>
              <a:spLocks noChangeAspect="1"/>
            </p:cNvSpPr>
            <p:nvPr/>
          </p:nvSpPr>
          <p:spPr bwMode="auto">
            <a:xfrm>
              <a:off x="3759" y="3082"/>
              <a:ext cx="66" cy="78"/>
            </a:xfrm>
            <a:custGeom>
              <a:avLst/>
              <a:gdLst/>
              <a:ahLst/>
              <a:cxnLst>
                <a:cxn ang="0">
                  <a:pos x="29" y="52"/>
                </a:cxn>
                <a:cxn ang="0">
                  <a:pos x="44" y="37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29" y="52"/>
                </a:cxn>
              </a:cxnLst>
              <a:rect l="0" t="0" r="r" b="b"/>
              <a:pathLst>
                <a:path w="44" h="52">
                  <a:moveTo>
                    <a:pt x="29" y="52"/>
                  </a:moveTo>
                  <a:lnTo>
                    <a:pt x="44" y="37"/>
                  </a:lnTo>
                  <a:lnTo>
                    <a:pt x="7" y="0"/>
                  </a:lnTo>
                  <a:lnTo>
                    <a:pt x="0" y="8"/>
                  </a:lnTo>
                  <a:lnTo>
                    <a:pt x="29" y="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43" name="Freeform 511"/>
            <p:cNvSpPr>
              <a:spLocks noChangeAspect="1"/>
            </p:cNvSpPr>
            <p:nvPr/>
          </p:nvSpPr>
          <p:spPr bwMode="auto">
            <a:xfrm>
              <a:off x="3788" y="3127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44" name="Freeform 512"/>
            <p:cNvSpPr>
              <a:spLocks noChangeAspect="1"/>
            </p:cNvSpPr>
            <p:nvPr/>
          </p:nvSpPr>
          <p:spPr bwMode="auto">
            <a:xfrm>
              <a:off x="3788" y="3119"/>
              <a:ext cx="66" cy="78"/>
            </a:xfrm>
            <a:custGeom>
              <a:avLst/>
              <a:gdLst/>
              <a:ahLst/>
              <a:cxnLst>
                <a:cxn ang="0">
                  <a:pos x="37" y="52"/>
                </a:cxn>
                <a:cxn ang="0">
                  <a:pos x="44" y="37"/>
                </a:cxn>
                <a:cxn ang="0">
                  <a:pos x="15" y="0"/>
                </a:cxn>
                <a:cxn ang="0">
                  <a:pos x="0" y="15"/>
                </a:cxn>
                <a:cxn ang="0">
                  <a:pos x="37" y="52"/>
                </a:cxn>
              </a:cxnLst>
              <a:rect l="0" t="0" r="r" b="b"/>
              <a:pathLst>
                <a:path w="44" h="52">
                  <a:moveTo>
                    <a:pt x="37" y="52"/>
                  </a:moveTo>
                  <a:lnTo>
                    <a:pt x="44" y="37"/>
                  </a:lnTo>
                  <a:lnTo>
                    <a:pt x="15" y="0"/>
                  </a:lnTo>
                  <a:lnTo>
                    <a:pt x="0" y="15"/>
                  </a:lnTo>
                  <a:lnTo>
                    <a:pt x="37" y="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45" name="Freeform 513"/>
            <p:cNvSpPr>
              <a:spLocks noChangeAspect="1"/>
            </p:cNvSpPr>
            <p:nvPr/>
          </p:nvSpPr>
          <p:spPr bwMode="auto">
            <a:xfrm>
              <a:off x="3825" y="3163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46" name="Freeform 514"/>
            <p:cNvSpPr>
              <a:spLocks noChangeAspect="1"/>
            </p:cNvSpPr>
            <p:nvPr/>
          </p:nvSpPr>
          <p:spPr bwMode="auto">
            <a:xfrm>
              <a:off x="3825" y="3156"/>
              <a:ext cx="66" cy="66"/>
            </a:xfrm>
            <a:custGeom>
              <a:avLst/>
              <a:gdLst/>
              <a:ahLst/>
              <a:cxnLst>
                <a:cxn ang="0">
                  <a:pos x="29" y="44"/>
                </a:cxn>
                <a:cxn ang="0">
                  <a:pos x="44" y="37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29" y="44"/>
                </a:cxn>
              </a:cxnLst>
              <a:rect l="0" t="0" r="r" b="b"/>
              <a:pathLst>
                <a:path w="44" h="44">
                  <a:moveTo>
                    <a:pt x="29" y="44"/>
                  </a:moveTo>
                  <a:lnTo>
                    <a:pt x="44" y="37"/>
                  </a:lnTo>
                  <a:lnTo>
                    <a:pt x="7" y="0"/>
                  </a:lnTo>
                  <a:lnTo>
                    <a:pt x="0" y="15"/>
                  </a:lnTo>
                  <a:lnTo>
                    <a:pt x="29" y="4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47" name="Freeform 515"/>
            <p:cNvSpPr>
              <a:spLocks noChangeAspect="1"/>
            </p:cNvSpPr>
            <p:nvPr/>
          </p:nvSpPr>
          <p:spPr bwMode="auto">
            <a:xfrm>
              <a:off x="3854" y="3200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48" name="Freeform 516"/>
            <p:cNvSpPr>
              <a:spLocks noChangeAspect="1"/>
            </p:cNvSpPr>
            <p:nvPr/>
          </p:nvSpPr>
          <p:spPr bwMode="auto">
            <a:xfrm>
              <a:off x="3854" y="3193"/>
              <a:ext cx="68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5" y="2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37"/>
                </a:cxn>
              </a:cxnLst>
              <a:rect l="0" t="0" r="r" b="b"/>
              <a:pathLst>
                <a:path w="45" h="37">
                  <a:moveTo>
                    <a:pt x="37" y="37"/>
                  </a:moveTo>
                  <a:lnTo>
                    <a:pt x="45" y="2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49" name="Freeform 517"/>
            <p:cNvSpPr>
              <a:spLocks noChangeAspect="1"/>
            </p:cNvSpPr>
            <p:nvPr/>
          </p:nvSpPr>
          <p:spPr bwMode="auto">
            <a:xfrm>
              <a:off x="3891" y="3230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50" name="Freeform 518"/>
            <p:cNvSpPr>
              <a:spLocks noChangeAspect="1"/>
            </p:cNvSpPr>
            <p:nvPr/>
          </p:nvSpPr>
          <p:spPr bwMode="auto">
            <a:xfrm>
              <a:off x="3891" y="3222"/>
              <a:ext cx="68" cy="56"/>
            </a:xfrm>
            <a:custGeom>
              <a:avLst/>
              <a:gdLst/>
              <a:ahLst/>
              <a:cxnLst>
                <a:cxn ang="0">
                  <a:pos x="30" y="37"/>
                </a:cxn>
                <a:cxn ang="0">
                  <a:pos x="45" y="3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30" y="37"/>
                </a:cxn>
              </a:cxnLst>
              <a:rect l="0" t="0" r="r" b="b"/>
              <a:pathLst>
                <a:path w="45" h="37">
                  <a:moveTo>
                    <a:pt x="30" y="37"/>
                  </a:moveTo>
                  <a:lnTo>
                    <a:pt x="45" y="30"/>
                  </a:lnTo>
                  <a:lnTo>
                    <a:pt x="8" y="0"/>
                  </a:lnTo>
                  <a:lnTo>
                    <a:pt x="0" y="8"/>
                  </a:lnTo>
                  <a:lnTo>
                    <a:pt x="30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51" name="Freeform 519"/>
            <p:cNvSpPr>
              <a:spLocks noChangeAspect="1"/>
            </p:cNvSpPr>
            <p:nvPr/>
          </p:nvSpPr>
          <p:spPr bwMode="auto">
            <a:xfrm>
              <a:off x="3921" y="3252"/>
              <a:ext cx="66" cy="44"/>
            </a:xfrm>
            <a:custGeom>
              <a:avLst/>
              <a:gdLst/>
              <a:ahLst/>
              <a:cxnLst>
                <a:cxn ang="0">
                  <a:pos x="37" y="29"/>
                </a:cxn>
                <a:cxn ang="0">
                  <a:pos x="44" y="22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29"/>
                </a:cxn>
              </a:cxnLst>
              <a:rect l="0" t="0" r="r" b="b"/>
              <a:pathLst>
                <a:path w="44" h="29">
                  <a:moveTo>
                    <a:pt x="37" y="29"/>
                  </a:moveTo>
                  <a:lnTo>
                    <a:pt x="44" y="22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2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52" name="Freeform 520"/>
            <p:cNvSpPr>
              <a:spLocks noChangeAspect="1"/>
            </p:cNvSpPr>
            <p:nvPr/>
          </p:nvSpPr>
          <p:spPr bwMode="auto">
            <a:xfrm>
              <a:off x="3958" y="3281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53" name="Freeform 521"/>
            <p:cNvSpPr>
              <a:spLocks noChangeAspect="1"/>
            </p:cNvSpPr>
            <p:nvPr/>
          </p:nvSpPr>
          <p:spPr bwMode="auto">
            <a:xfrm>
              <a:off x="3958" y="3274"/>
              <a:ext cx="66" cy="44"/>
            </a:xfrm>
            <a:custGeom>
              <a:avLst/>
              <a:gdLst/>
              <a:ahLst/>
              <a:cxnLst>
                <a:cxn ang="0">
                  <a:pos x="36" y="29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6" y="29"/>
                </a:cxn>
              </a:cxnLst>
              <a:rect l="0" t="0" r="r" b="b"/>
              <a:pathLst>
                <a:path w="44" h="29">
                  <a:moveTo>
                    <a:pt x="36" y="29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6" y="2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54" name="Freeform 522"/>
            <p:cNvSpPr>
              <a:spLocks noChangeAspect="1"/>
            </p:cNvSpPr>
            <p:nvPr/>
          </p:nvSpPr>
          <p:spPr bwMode="auto">
            <a:xfrm>
              <a:off x="3994" y="3303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55" name="Freeform 523"/>
            <p:cNvSpPr>
              <a:spLocks noChangeAspect="1"/>
            </p:cNvSpPr>
            <p:nvPr/>
          </p:nvSpPr>
          <p:spPr bwMode="auto">
            <a:xfrm>
              <a:off x="3994" y="3296"/>
              <a:ext cx="56" cy="45"/>
            </a:xfrm>
            <a:custGeom>
              <a:avLst/>
              <a:gdLst/>
              <a:ahLst/>
              <a:cxnLst>
                <a:cxn ang="0">
                  <a:pos x="30" y="30"/>
                </a:cxn>
                <a:cxn ang="0">
                  <a:pos x="37" y="15"/>
                </a:cxn>
                <a:cxn ang="0">
                  <a:pos x="8" y="0"/>
                </a:cxn>
                <a:cxn ang="0">
                  <a:pos x="0" y="15"/>
                </a:cxn>
                <a:cxn ang="0">
                  <a:pos x="30" y="30"/>
                </a:cxn>
              </a:cxnLst>
              <a:rect l="0" t="0" r="r" b="b"/>
              <a:pathLst>
                <a:path w="37" h="30">
                  <a:moveTo>
                    <a:pt x="30" y="30"/>
                  </a:moveTo>
                  <a:lnTo>
                    <a:pt x="37" y="15"/>
                  </a:lnTo>
                  <a:lnTo>
                    <a:pt x="8" y="0"/>
                  </a:lnTo>
                  <a:lnTo>
                    <a:pt x="0" y="15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56" name="Freeform 524"/>
            <p:cNvSpPr>
              <a:spLocks noChangeAspect="1"/>
            </p:cNvSpPr>
            <p:nvPr/>
          </p:nvSpPr>
          <p:spPr bwMode="auto">
            <a:xfrm>
              <a:off x="4024" y="3311"/>
              <a:ext cx="66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7" y="37"/>
                </a:cxn>
              </a:cxnLst>
              <a:rect l="0" t="0" r="r" b="b"/>
              <a:pathLst>
                <a:path w="44" h="37">
                  <a:moveTo>
                    <a:pt x="37" y="37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57" name="Freeform 525"/>
            <p:cNvSpPr>
              <a:spLocks noChangeAspect="1"/>
            </p:cNvSpPr>
            <p:nvPr/>
          </p:nvSpPr>
          <p:spPr bwMode="auto">
            <a:xfrm>
              <a:off x="4061" y="3340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58" name="Freeform 526"/>
            <p:cNvSpPr>
              <a:spLocks noChangeAspect="1"/>
            </p:cNvSpPr>
            <p:nvPr/>
          </p:nvSpPr>
          <p:spPr bwMode="auto">
            <a:xfrm>
              <a:off x="4061" y="3333"/>
              <a:ext cx="56" cy="44"/>
            </a:xfrm>
            <a:custGeom>
              <a:avLst/>
              <a:gdLst/>
              <a:ahLst/>
              <a:cxnLst>
                <a:cxn ang="0">
                  <a:pos x="29" y="29"/>
                </a:cxn>
                <a:cxn ang="0">
                  <a:pos x="37" y="15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29" y="29"/>
                </a:cxn>
              </a:cxnLst>
              <a:rect l="0" t="0" r="r" b="b"/>
              <a:pathLst>
                <a:path w="37" h="29">
                  <a:moveTo>
                    <a:pt x="29" y="29"/>
                  </a:moveTo>
                  <a:lnTo>
                    <a:pt x="37" y="15"/>
                  </a:lnTo>
                  <a:lnTo>
                    <a:pt x="7" y="0"/>
                  </a:lnTo>
                  <a:lnTo>
                    <a:pt x="0" y="15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59" name="Freeform 527"/>
            <p:cNvSpPr>
              <a:spLocks noChangeAspect="1"/>
            </p:cNvSpPr>
            <p:nvPr/>
          </p:nvSpPr>
          <p:spPr bwMode="auto">
            <a:xfrm>
              <a:off x="4090" y="3355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60" name="Freeform 528"/>
            <p:cNvSpPr>
              <a:spLocks noChangeAspect="1"/>
            </p:cNvSpPr>
            <p:nvPr/>
          </p:nvSpPr>
          <p:spPr bwMode="auto">
            <a:xfrm>
              <a:off x="4090" y="3348"/>
              <a:ext cx="6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44" y="14"/>
                </a:cxn>
                <a:cxn ang="0">
                  <a:pos x="8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44" h="22">
                  <a:moveTo>
                    <a:pt x="37" y="22"/>
                  </a:moveTo>
                  <a:lnTo>
                    <a:pt x="44" y="14"/>
                  </a:lnTo>
                  <a:lnTo>
                    <a:pt x="8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61" name="Freeform 529"/>
            <p:cNvSpPr>
              <a:spLocks noChangeAspect="1"/>
            </p:cNvSpPr>
            <p:nvPr/>
          </p:nvSpPr>
          <p:spPr bwMode="auto">
            <a:xfrm>
              <a:off x="4127" y="3362"/>
              <a:ext cx="56" cy="35"/>
            </a:xfrm>
            <a:custGeom>
              <a:avLst/>
              <a:gdLst/>
              <a:ahLst/>
              <a:cxnLst>
                <a:cxn ang="0">
                  <a:pos x="30" y="23"/>
                </a:cxn>
                <a:cxn ang="0">
                  <a:pos x="37" y="8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30" y="23"/>
                </a:cxn>
              </a:cxnLst>
              <a:rect l="0" t="0" r="r" b="b"/>
              <a:pathLst>
                <a:path w="37" h="23">
                  <a:moveTo>
                    <a:pt x="30" y="23"/>
                  </a:moveTo>
                  <a:lnTo>
                    <a:pt x="37" y="8"/>
                  </a:lnTo>
                  <a:lnTo>
                    <a:pt x="7" y="0"/>
                  </a:lnTo>
                  <a:lnTo>
                    <a:pt x="0" y="8"/>
                  </a:lnTo>
                  <a:lnTo>
                    <a:pt x="30" y="23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62" name="Freeform 530"/>
            <p:cNvSpPr>
              <a:spLocks noChangeAspect="1"/>
            </p:cNvSpPr>
            <p:nvPr/>
          </p:nvSpPr>
          <p:spPr bwMode="auto">
            <a:xfrm>
              <a:off x="4157" y="3377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63" name="Freeform 531"/>
            <p:cNvSpPr>
              <a:spLocks noChangeAspect="1"/>
            </p:cNvSpPr>
            <p:nvPr/>
          </p:nvSpPr>
          <p:spPr bwMode="auto">
            <a:xfrm>
              <a:off x="4157" y="3370"/>
              <a:ext cx="66" cy="33"/>
            </a:xfrm>
            <a:custGeom>
              <a:avLst/>
              <a:gdLst/>
              <a:ahLst/>
              <a:cxnLst>
                <a:cxn ang="0">
                  <a:pos x="36" y="22"/>
                </a:cxn>
                <a:cxn ang="0">
                  <a:pos x="44" y="15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6" y="22"/>
                </a:cxn>
              </a:cxnLst>
              <a:rect l="0" t="0" r="r" b="b"/>
              <a:pathLst>
                <a:path w="44" h="22">
                  <a:moveTo>
                    <a:pt x="36" y="22"/>
                  </a:moveTo>
                  <a:lnTo>
                    <a:pt x="44" y="15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64" name="Freeform 532"/>
            <p:cNvSpPr>
              <a:spLocks noChangeAspect="1"/>
            </p:cNvSpPr>
            <p:nvPr/>
          </p:nvSpPr>
          <p:spPr bwMode="auto">
            <a:xfrm>
              <a:off x="4193" y="3392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65" name="Freeform 533"/>
            <p:cNvSpPr>
              <a:spLocks noChangeAspect="1"/>
            </p:cNvSpPr>
            <p:nvPr/>
          </p:nvSpPr>
          <p:spPr bwMode="auto">
            <a:xfrm>
              <a:off x="4193" y="3377"/>
              <a:ext cx="56" cy="45"/>
            </a:xfrm>
            <a:custGeom>
              <a:avLst/>
              <a:gdLst/>
              <a:ahLst/>
              <a:cxnLst>
                <a:cxn ang="0">
                  <a:pos x="37" y="30"/>
                </a:cxn>
                <a:cxn ang="0">
                  <a:pos x="37" y="15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30"/>
                </a:cxn>
              </a:cxnLst>
              <a:rect l="0" t="0" r="r" b="b"/>
              <a:pathLst>
                <a:path w="37" h="30">
                  <a:moveTo>
                    <a:pt x="37" y="30"/>
                  </a:moveTo>
                  <a:lnTo>
                    <a:pt x="37" y="15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66" name="Freeform 534"/>
            <p:cNvSpPr>
              <a:spLocks noChangeAspect="1"/>
            </p:cNvSpPr>
            <p:nvPr/>
          </p:nvSpPr>
          <p:spPr bwMode="auto">
            <a:xfrm>
              <a:off x="4230" y="3392"/>
              <a:ext cx="45" cy="33"/>
            </a:xfrm>
            <a:custGeom>
              <a:avLst/>
              <a:gdLst/>
              <a:ahLst/>
              <a:cxnLst>
                <a:cxn ang="0">
                  <a:pos x="30" y="22"/>
                </a:cxn>
                <a:cxn ang="0">
                  <a:pos x="30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0" y="22"/>
                </a:cxn>
              </a:cxnLst>
              <a:rect l="0" t="0" r="r" b="b"/>
              <a:pathLst>
                <a:path w="30" h="22">
                  <a:moveTo>
                    <a:pt x="30" y="22"/>
                  </a:moveTo>
                  <a:lnTo>
                    <a:pt x="30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0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67" name="Freeform 535"/>
            <p:cNvSpPr>
              <a:spLocks noChangeAspect="1"/>
            </p:cNvSpPr>
            <p:nvPr/>
          </p:nvSpPr>
          <p:spPr bwMode="auto">
            <a:xfrm>
              <a:off x="4260" y="3407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68" name="Freeform 536"/>
            <p:cNvSpPr>
              <a:spLocks noChangeAspect="1"/>
            </p:cNvSpPr>
            <p:nvPr/>
          </p:nvSpPr>
          <p:spPr bwMode="auto">
            <a:xfrm>
              <a:off x="4260" y="3399"/>
              <a:ext cx="56" cy="2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8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15"/>
                </a:cxn>
              </a:cxnLst>
              <a:rect l="0" t="0" r="r" b="b"/>
              <a:pathLst>
                <a:path w="37" h="15">
                  <a:moveTo>
                    <a:pt x="37" y="15"/>
                  </a:moveTo>
                  <a:lnTo>
                    <a:pt x="37" y="8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69" name="Freeform 537"/>
            <p:cNvSpPr>
              <a:spLocks noChangeAspect="1"/>
            </p:cNvSpPr>
            <p:nvPr/>
          </p:nvSpPr>
          <p:spPr bwMode="auto">
            <a:xfrm>
              <a:off x="4297" y="3407"/>
              <a:ext cx="44" cy="21"/>
            </a:xfrm>
            <a:custGeom>
              <a:avLst/>
              <a:gdLst/>
              <a:ahLst/>
              <a:cxnLst>
                <a:cxn ang="0">
                  <a:pos x="29" y="14"/>
                </a:cxn>
                <a:cxn ang="0">
                  <a:pos x="29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29" y="14"/>
                </a:cxn>
              </a:cxnLst>
              <a:rect l="0" t="0" r="r" b="b"/>
              <a:pathLst>
                <a:path w="29" h="14">
                  <a:moveTo>
                    <a:pt x="29" y="14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29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70" name="Freeform 538"/>
            <p:cNvSpPr>
              <a:spLocks noChangeAspect="1"/>
            </p:cNvSpPr>
            <p:nvPr/>
          </p:nvSpPr>
          <p:spPr bwMode="auto">
            <a:xfrm>
              <a:off x="4326" y="3414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71" name="Freeform 539"/>
            <p:cNvSpPr>
              <a:spLocks noChangeAspect="1"/>
            </p:cNvSpPr>
            <p:nvPr/>
          </p:nvSpPr>
          <p:spPr bwMode="auto">
            <a:xfrm>
              <a:off x="4326" y="3407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0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72" name="Freeform 540"/>
            <p:cNvSpPr>
              <a:spLocks noChangeAspect="1"/>
            </p:cNvSpPr>
            <p:nvPr/>
          </p:nvSpPr>
          <p:spPr bwMode="auto">
            <a:xfrm>
              <a:off x="4363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73" name="Rectangle 541"/>
            <p:cNvSpPr>
              <a:spLocks noChangeAspect="1" noChangeArrowheads="1"/>
            </p:cNvSpPr>
            <p:nvPr/>
          </p:nvSpPr>
          <p:spPr bwMode="auto">
            <a:xfrm>
              <a:off x="4363" y="3414"/>
              <a:ext cx="44" cy="2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74" name="Freeform 542"/>
            <p:cNvSpPr>
              <a:spLocks noChangeAspect="1"/>
            </p:cNvSpPr>
            <p:nvPr/>
          </p:nvSpPr>
          <p:spPr bwMode="auto">
            <a:xfrm>
              <a:off x="4392" y="3421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75" name="Freeform 543"/>
            <p:cNvSpPr>
              <a:spLocks noChangeAspect="1"/>
            </p:cNvSpPr>
            <p:nvPr/>
          </p:nvSpPr>
          <p:spPr bwMode="auto">
            <a:xfrm>
              <a:off x="4392" y="3414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76" name="Freeform 544"/>
            <p:cNvSpPr>
              <a:spLocks noChangeAspect="1"/>
            </p:cNvSpPr>
            <p:nvPr/>
          </p:nvSpPr>
          <p:spPr bwMode="auto">
            <a:xfrm>
              <a:off x="4429" y="3429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77" name="Rectangle 545"/>
            <p:cNvSpPr>
              <a:spLocks noChangeAspect="1" noChangeArrowheads="1"/>
            </p:cNvSpPr>
            <p:nvPr/>
          </p:nvSpPr>
          <p:spPr bwMode="auto">
            <a:xfrm>
              <a:off x="4429" y="3421"/>
              <a:ext cx="45" cy="2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78" name="Freeform 546"/>
            <p:cNvSpPr>
              <a:spLocks noChangeAspect="1"/>
            </p:cNvSpPr>
            <p:nvPr/>
          </p:nvSpPr>
          <p:spPr bwMode="auto">
            <a:xfrm>
              <a:off x="4459" y="3429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79" name="Rectangle 547"/>
            <p:cNvSpPr>
              <a:spLocks noChangeAspect="1" noChangeArrowheads="1"/>
            </p:cNvSpPr>
            <p:nvPr/>
          </p:nvSpPr>
          <p:spPr bwMode="auto">
            <a:xfrm>
              <a:off x="4459" y="3421"/>
              <a:ext cx="56" cy="2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80" name="Freeform 548"/>
            <p:cNvSpPr>
              <a:spLocks noChangeAspect="1"/>
            </p:cNvSpPr>
            <p:nvPr/>
          </p:nvSpPr>
          <p:spPr bwMode="auto">
            <a:xfrm>
              <a:off x="4496" y="3421"/>
              <a:ext cx="44" cy="33"/>
            </a:xfrm>
            <a:custGeom>
              <a:avLst/>
              <a:gdLst/>
              <a:ahLst/>
              <a:cxnLst>
                <a:cxn ang="0">
                  <a:pos x="29" y="22"/>
                </a:cxn>
                <a:cxn ang="0">
                  <a:pos x="29" y="8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29" y="22"/>
                </a:cxn>
              </a:cxnLst>
              <a:rect l="0" t="0" r="r" b="b"/>
              <a:pathLst>
                <a:path w="29" h="22">
                  <a:moveTo>
                    <a:pt x="29" y="22"/>
                  </a:moveTo>
                  <a:lnTo>
                    <a:pt x="29" y="8"/>
                  </a:lnTo>
                  <a:lnTo>
                    <a:pt x="0" y="0"/>
                  </a:lnTo>
                  <a:lnTo>
                    <a:pt x="0" y="15"/>
                  </a:lnTo>
                  <a:lnTo>
                    <a:pt x="29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81" name="Freeform 549"/>
            <p:cNvSpPr>
              <a:spLocks noChangeAspect="1"/>
            </p:cNvSpPr>
            <p:nvPr/>
          </p:nvSpPr>
          <p:spPr bwMode="auto">
            <a:xfrm>
              <a:off x="4525" y="3436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582" name="Rectangle 550"/>
            <p:cNvSpPr>
              <a:spLocks noChangeAspect="1" noChangeArrowheads="1"/>
            </p:cNvSpPr>
            <p:nvPr/>
          </p:nvSpPr>
          <p:spPr bwMode="auto">
            <a:xfrm>
              <a:off x="4525" y="3429"/>
              <a:ext cx="56" cy="21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2583" name="Freeform 551"/>
          <p:cNvSpPr>
            <a:spLocks/>
          </p:cNvSpPr>
          <p:nvPr/>
        </p:nvSpPr>
        <p:spPr bwMode="auto">
          <a:xfrm>
            <a:off x="7713663" y="3130550"/>
            <a:ext cx="287337" cy="206375"/>
          </a:xfrm>
          <a:custGeom>
            <a:avLst/>
            <a:gdLst/>
            <a:ahLst/>
            <a:cxnLst>
              <a:cxn ang="0">
                <a:pos x="0" y="242"/>
              </a:cxn>
              <a:cxn ang="0">
                <a:pos x="298" y="242"/>
              </a:cxn>
              <a:cxn ang="0">
                <a:pos x="298" y="0"/>
              </a:cxn>
              <a:cxn ang="0">
                <a:pos x="235" y="106"/>
              </a:cxn>
              <a:cxn ang="0">
                <a:pos x="211" y="139"/>
              </a:cxn>
              <a:cxn ang="0">
                <a:pos x="175" y="173"/>
              </a:cxn>
              <a:cxn ang="0">
                <a:pos x="123" y="211"/>
              </a:cxn>
              <a:cxn ang="0">
                <a:pos x="70" y="233"/>
              </a:cxn>
              <a:cxn ang="0">
                <a:pos x="0" y="242"/>
              </a:cxn>
            </a:cxnLst>
            <a:rect l="0" t="0" r="r" b="b"/>
            <a:pathLst>
              <a:path w="298" h="242">
                <a:moveTo>
                  <a:pt x="0" y="242"/>
                </a:moveTo>
                <a:lnTo>
                  <a:pt x="298" y="242"/>
                </a:lnTo>
                <a:lnTo>
                  <a:pt x="298" y="0"/>
                </a:lnTo>
                <a:lnTo>
                  <a:pt x="235" y="106"/>
                </a:lnTo>
                <a:lnTo>
                  <a:pt x="211" y="139"/>
                </a:lnTo>
                <a:lnTo>
                  <a:pt x="175" y="173"/>
                </a:lnTo>
                <a:lnTo>
                  <a:pt x="123" y="211"/>
                </a:lnTo>
                <a:lnTo>
                  <a:pt x="70" y="233"/>
                </a:lnTo>
                <a:lnTo>
                  <a:pt x="0" y="242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584" name="Freeform 552"/>
          <p:cNvSpPr>
            <a:spLocks/>
          </p:cNvSpPr>
          <p:nvPr/>
        </p:nvSpPr>
        <p:spPr bwMode="auto">
          <a:xfrm flipH="1">
            <a:off x="8415338" y="4237038"/>
            <a:ext cx="325437" cy="204787"/>
          </a:xfrm>
          <a:custGeom>
            <a:avLst/>
            <a:gdLst/>
            <a:ahLst/>
            <a:cxnLst>
              <a:cxn ang="0">
                <a:pos x="0" y="242"/>
              </a:cxn>
              <a:cxn ang="0">
                <a:pos x="298" y="242"/>
              </a:cxn>
              <a:cxn ang="0">
                <a:pos x="298" y="0"/>
              </a:cxn>
              <a:cxn ang="0">
                <a:pos x="235" y="106"/>
              </a:cxn>
              <a:cxn ang="0">
                <a:pos x="211" y="139"/>
              </a:cxn>
              <a:cxn ang="0">
                <a:pos x="175" y="173"/>
              </a:cxn>
              <a:cxn ang="0">
                <a:pos x="123" y="211"/>
              </a:cxn>
              <a:cxn ang="0">
                <a:pos x="70" y="233"/>
              </a:cxn>
              <a:cxn ang="0">
                <a:pos x="0" y="242"/>
              </a:cxn>
            </a:cxnLst>
            <a:rect l="0" t="0" r="r" b="b"/>
            <a:pathLst>
              <a:path w="298" h="242">
                <a:moveTo>
                  <a:pt x="0" y="242"/>
                </a:moveTo>
                <a:lnTo>
                  <a:pt x="298" y="242"/>
                </a:lnTo>
                <a:lnTo>
                  <a:pt x="298" y="0"/>
                </a:lnTo>
                <a:lnTo>
                  <a:pt x="235" y="106"/>
                </a:lnTo>
                <a:lnTo>
                  <a:pt x="211" y="139"/>
                </a:lnTo>
                <a:lnTo>
                  <a:pt x="175" y="173"/>
                </a:lnTo>
                <a:lnTo>
                  <a:pt x="123" y="211"/>
                </a:lnTo>
                <a:lnTo>
                  <a:pt x="70" y="233"/>
                </a:lnTo>
                <a:lnTo>
                  <a:pt x="0" y="242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585" name="Freeform 553"/>
          <p:cNvSpPr>
            <a:spLocks/>
          </p:cNvSpPr>
          <p:nvPr/>
        </p:nvSpPr>
        <p:spPr bwMode="auto">
          <a:xfrm>
            <a:off x="7713663" y="5710238"/>
            <a:ext cx="287337" cy="206375"/>
          </a:xfrm>
          <a:custGeom>
            <a:avLst/>
            <a:gdLst/>
            <a:ahLst/>
            <a:cxnLst>
              <a:cxn ang="0">
                <a:pos x="0" y="242"/>
              </a:cxn>
              <a:cxn ang="0">
                <a:pos x="298" y="242"/>
              </a:cxn>
              <a:cxn ang="0">
                <a:pos x="298" y="0"/>
              </a:cxn>
              <a:cxn ang="0">
                <a:pos x="235" y="106"/>
              </a:cxn>
              <a:cxn ang="0">
                <a:pos x="211" y="139"/>
              </a:cxn>
              <a:cxn ang="0">
                <a:pos x="175" y="173"/>
              </a:cxn>
              <a:cxn ang="0">
                <a:pos x="123" y="211"/>
              </a:cxn>
              <a:cxn ang="0">
                <a:pos x="70" y="233"/>
              </a:cxn>
              <a:cxn ang="0">
                <a:pos x="0" y="242"/>
              </a:cxn>
            </a:cxnLst>
            <a:rect l="0" t="0" r="r" b="b"/>
            <a:pathLst>
              <a:path w="298" h="242">
                <a:moveTo>
                  <a:pt x="0" y="242"/>
                </a:moveTo>
                <a:lnTo>
                  <a:pt x="298" y="242"/>
                </a:lnTo>
                <a:lnTo>
                  <a:pt x="298" y="0"/>
                </a:lnTo>
                <a:lnTo>
                  <a:pt x="235" y="106"/>
                </a:lnTo>
                <a:lnTo>
                  <a:pt x="211" y="139"/>
                </a:lnTo>
                <a:lnTo>
                  <a:pt x="175" y="173"/>
                </a:lnTo>
                <a:lnTo>
                  <a:pt x="123" y="211"/>
                </a:lnTo>
                <a:lnTo>
                  <a:pt x="70" y="233"/>
                </a:lnTo>
                <a:lnTo>
                  <a:pt x="0" y="242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586" name="Freeform 554"/>
          <p:cNvSpPr>
            <a:spLocks/>
          </p:cNvSpPr>
          <p:nvPr/>
        </p:nvSpPr>
        <p:spPr bwMode="auto">
          <a:xfrm flipH="1">
            <a:off x="8407400" y="5708650"/>
            <a:ext cx="325438" cy="204788"/>
          </a:xfrm>
          <a:custGeom>
            <a:avLst/>
            <a:gdLst/>
            <a:ahLst/>
            <a:cxnLst>
              <a:cxn ang="0">
                <a:pos x="0" y="242"/>
              </a:cxn>
              <a:cxn ang="0">
                <a:pos x="298" y="242"/>
              </a:cxn>
              <a:cxn ang="0">
                <a:pos x="298" y="0"/>
              </a:cxn>
              <a:cxn ang="0">
                <a:pos x="235" y="106"/>
              </a:cxn>
              <a:cxn ang="0">
                <a:pos x="211" y="139"/>
              </a:cxn>
              <a:cxn ang="0">
                <a:pos x="175" y="173"/>
              </a:cxn>
              <a:cxn ang="0">
                <a:pos x="123" y="211"/>
              </a:cxn>
              <a:cxn ang="0">
                <a:pos x="70" y="233"/>
              </a:cxn>
              <a:cxn ang="0">
                <a:pos x="0" y="242"/>
              </a:cxn>
            </a:cxnLst>
            <a:rect l="0" t="0" r="r" b="b"/>
            <a:pathLst>
              <a:path w="298" h="242">
                <a:moveTo>
                  <a:pt x="0" y="242"/>
                </a:moveTo>
                <a:lnTo>
                  <a:pt x="298" y="242"/>
                </a:lnTo>
                <a:lnTo>
                  <a:pt x="298" y="0"/>
                </a:lnTo>
                <a:lnTo>
                  <a:pt x="235" y="106"/>
                </a:lnTo>
                <a:lnTo>
                  <a:pt x="211" y="139"/>
                </a:lnTo>
                <a:lnTo>
                  <a:pt x="175" y="173"/>
                </a:lnTo>
                <a:lnTo>
                  <a:pt x="123" y="211"/>
                </a:lnTo>
                <a:lnTo>
                  <a:pt x="70" y="233"/>
                </a:lnTo>
                <a:lnTo>
                  <a:pt x="0" y="242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72587" name="Object 5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3870010"/>
              </p:ext>
            </p:extLst>
          </p:nvPr>
        </p:nvGraphicFramePr>
        <p:xfrm>
          <a:off x="7861300" y="3309938"/>
          <a:ext cx="228600" cy="27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767" name="Equation" r:id="rId4" imgW="126720" imgH="152280" progId="Equation.3">
                  <p:embed/>
                </p:oleObj>
              </mc:Choice>
              <mc:Fallback>
                <p:oleObj name="Equation" r:id="rId4" imgW="126720" imgH="152280" progId="Equation.3">
                  <p:embed/>
                  <p:pic>
                    <p:nvPicPr>
                      <p:cNvPr id="0" name="Picture 5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1300" y="3309938"/>
                        <a:ext cx="228600" cy="274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588" name="Object 5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686"/>
              </p:ext>
            </p:extLst>
          </p:nvPr>
        </p:nvGraphicFramePr>
        <p:xfrm>
          <a:off x="8315325" y="4452938"/>
          <a:ext cx="228600" cy="27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768" name="Equation" r:id="rId6" imgW="126720" imgH="152280" progId="Equation.3">
                  <p:embed/>
                </p:oleObj>
              </mc:Choice>
              <mc:Fallback>
                <p:oleObj name="Equation" r:id="rId6" imgW="126720" imgH="152280" progId="Equation.3">
                  <p:embed/>
                  <p:pic>
                    <p:nvPicPr>
                      <p:cNvPr id="0" name="Picture 5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5325" y="4452938"/>
                        <a:ext cx="228600" cy="274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589" name="Object 5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179399"/>
              </p:ext>
            </p:extLst>
          </p:nvPr>
        </p:nvGraphicFramePr>
        <p:xfrm>
          <a:off x="7905750" y="5897563"/>
          <a:ext cx="228600" cy="27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769" name="Equation" r:id="rId7" imgW="126720" imgH="152280" progId="Equation.3">
                  <p:embed/>
                </p:oleObj>
              </mc:Choice>
              <mc:Fallback>
                <p:oleObj name="Equation" r:id="rId7" imgW="126720" imgH="152280" progId="Equation.3">
                  <p:embed/>
                  <p:pic>
                    <p:nvPicPr>
                      <p:cNvPr id="0" name="Picture 5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750" y="5897563"/>
                        <a:ext cx="228600" cy="274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6" name="TextBox 555"/>
          <p:cNvSpPr txBox="1"/>
          <p:nvPr/>
        </p:nvSpPr>
        <p:spPr>
          <a:xfrm>
            <a:off x="421957" y="3070225"/>
            <a:ext cx="492443" cy="137160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vert270" wrap="square" rtlCol="0">
            <a:spAutoFit/>
            <a:flatTx/>
          </a:bodyPr>
          <a:lstStyle/>
          <a:p>
            <a:r>
              <a:rPr lang="en-US" sz="2000" b="1" dirty="0" smtClean="0"/>
              <a:t>One-Tailed</a:t>
            </a:r>
            <a:endParaRPr lang="en-US" sz="2000" b="1" baseline="-25000" dirty="0"/>
          </a:p>
        </p:txBody>
      </p:sp>
      <p:sp>
        <p:nvSpPr>
          <p:cNvPr id="557" name="TextBox 556"/>
          <p:cNvSpPr txBox="1"/>
          <p:nvPr/>
        </p:nvSpPr>
        <p:spPr>
          <a:xfrm>
            <a:off x="421957" y="5105400"/>
            <a:ext cx="492443" cy="137160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vert270" wrap="square" rtlCol="0">
            <a:spAutoFit/>
            <a:flatTx/>
          </a:bodyPr>
          <a:lstStyle/>
          <a:p>
            <a:r>
              <a:rPr lang="en-US" sz="2000" b="1" dirty="0" smtClean="0"/>
              <a:t>Two-Tailed</a:t>
            </a:r>
            <a:endParaRPr lang="en-US" sz="2000" b="1" baseline="-25000" dirty="0"/>
          </a:p>
        </p:txBody>
      </p:sp>
      <p:sp>
        <p:nvSpPr>
          <p:cNvPr id="2" name="Down Arrow 1"/>
          <p:cNvSpPr/>
          <p:nvPr/>
        </p:nvSpPr>
        <p:spPr bwMode="auto">
          <a:xfrm rot="3338298">
            <a:off x="5568794" y="1553674"/>
            <a:ext cx="185479" cy="1661047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7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7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7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2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6" grpId="0" uiExpand="1" build="p"/>
      <p:bldP spid="172583" grpId="0" animBg="1"/>
      <p:bldP spid="172584" grpId="0" animBg="1"/>
      <p:bldP spid="172585" grpId="0" animBg="1"/>
      <p:bldP spid="172586" grpId="0" animBg="1"/>
      <p:bldP spid="556" grpId="0" animBg="1"/>
      <p:bldP spid="557" grpId="0" animBg="1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2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32755094-5609-49EB-9BD4-C9B88816E927}" type="slidenum">
              <a:rPr lang="en-US"/>
              <a:pPr/>
              <a:t>6</a:t>
            </a:fld>
            <a:endParaRPr lang="en-US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5629276" cy="762000"/>
          </a:xfrm>
        </p:spPr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2"/>
                </a:solidFill>
              </a:rPr>
              <a:t>Suppose</a:t>
            </a:r>
            <a:r>
              <a:rPr lang="en-US" dirty="0" err="1" smtClean="0">
                <a:solidFill>
                  <a:schemeClr val="accent2"/>
                </a:solidFill>
                <a:latin typeface="Symbol" pitchFamily="18" charset="2"/>
                <a:cs typeface="Courier New" pitchFamily="49" charset="0"/>
              </a:rPr>
              <a:t>`</a:t>
            </a:r>
            <a:r>
              <a:rPr lang="en-US" dirty="0" err="1" smtClean="0">
                <a:solidFill>
                  <a:schemeClr val="accent2"/>
                </a:solidFill>
              </a:rPr>
              <a:t>x</a:t>
            </a:r>
            <a:r>
              <a:rPr lang="en-US" dirty="0" smtClean="0">
                <a:solidFill>
                  <a:schemeClr val="accent2"/>
                </a:solidFill>
              </a:rPr>
              <a:t>=135.9 was observed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p-value = </a:t>
            </a:r>
            <a:r>
              <a:rPr lang="en-US" dirty="0" err="1" smtClean="0">
                <a:solidFill>
                  <a:schemeClr val="accent2"/>
                </a:solidFill>
              </a:rPr>
              <a:t>Pr</a:t>
            </a:r>
            <a:r>
              <a:rPr lang="en-US" dirty="0" smtClean="0">
                <a:solidFill>
                  <a:schemeClr val="accent2"/>
                </a:solidFill>
              </a:rPr>
              <a:t>(</a:t>
            </a:r>
            <a:r>
              <a:rPr lang="en-US" dirty="0">
                <a:solidFill>
                  <a:schemeClr val="accent2"/>
                </a:solidFill>
                <a:latin typeface="Symbol" pitchFamily="18" charset="2"/>
                <a:cs typeface="Courier New" pitchFamily="49" charset="0"/>
              </a:rPr>
              <a:t>`</a:t>
            </a:r>
            <a:r>
              <a:rPr lang="en-US" dirty="0">
                <a:solidFill>
                  <a:schemeClr val="accent2"/>
                </a:solidFill>
              </a:rPr>
              <a:t>x</a:t>
            </a:r>
            <a:r>
              <a:rPr lang="en-US" dirty="0" smtClean="0">
                <a:solidFill>
                  <a:schemeClr val="accent2"/>
                </a:solidFill>
              </a:rPr>
              <a:t>=135.9 or less, if </a:t>
            </a:r>
            <a:r>
              <a:rPr lang="en-US" dirty="0" smtClean="0">
                <a:solidFill>
                  <a:schemeClr val="accent2"/>
                </a:solidFill>
                <a:latin typeface="Symbol" panose="05050102010706020507" pitchFamily="18" charset="2"/>
              </a:rPr>
              <a:t>m</a:t>
            </a:r>
            <a:r>
              <a:rPr lang="en-US" dirty="0" smtClean="0">
                <a:solidFill>
                  <a:schemeClr val="accent2"/>
                </a:solidFill>
              </a:rPr>
              <a:t>=137 )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173064" name="Group 8"/>
          <p:cNvGrpSpPr>
            <a:grpSpLocks/>
          </p:cNvGrpSpPr>
          <p:nvPr/>
        </p:nvGrpSpPr>
        <p:grpSpPr bwMode="auto">
          <a:xfrm>
            <a:off x="3595688" y="2895600"/>
            <a:ext cx="5270500" cy="2882900"/>
            <a:chOff x="1261" y="1638"/>
            <a:chExt cx="3320" cy="1816"/>
          </a:xfrm>
        </p:grpSpPr>
        <p:sp>
          <p:nvSpPr>
            <p:cNvPr id="173065" name="Freeform 9"/>
            <p:cNvSpPr>
              <a:spLocks noChangeAspect="1"/>
            </p:cNvSpPr>
            <p:nvPr/>
          </p:nvSpPr>
          <p:spPr bwMode="auto">
            <a:xfrm>
              <a:off x="1261" y="3414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7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7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066" name="Freeform 10"/>
            <p:cNvSpPr>
              <a:spLocks noChangeAspect="1"/>
            </p:cNvSpPr>
            <p:nvPr/>
          </p:nvSpPr>
          <p:spPr bwMode="auto">
            <a:xfrm>
              <a:off x="1298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067" name="Freeform 11"/>
            <p:cNvSpPr>
              <a:spLocks noChangeAspect="1"/>
            </p:cNvSpPr>
            <p:nvPr/>
          </p:nvSpPr>
          <p:spPr bwMode="auto">
            <a:xfrm>
              <a:off x="1298" y="3414"/>
              <a:ext cx="54" cy="23"/>
            </a:xfrm>
            <a:custGeom>
              <a:avLst/>
              <a:gdLst/>
              <a:ahLst/>
              <a:cxnLst>
                <a:cxn ang="0">
                  <a:pos x="36" y="15"/>
                </a:cxn>
                <a:cxn ang="0">
                  <a:pos x="29" y="0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6" y="15"/>
                </a:cxn>
              </a:cxnLst>
              <a:rect l="0" t="0" r="r" b="b"/>
              <a:pathLst>
                <a:path w="36" h="15">
                  <a:moveTo>
                    <a:pt x="36" y="15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6" y="15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068" name="Freeform 12"/>
            <p:cNvSpPr>
              <a:spLocks noChangeAspect="1"/>
            </p:cNvSpPr>
            <p:nvPr/>
          </p:nvSpPr>
          <p:spPr bwMode="auto">
            <a:xfrm>
              <a:off x="1334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069" name="Freeform 13"/>
            <p:cNvSpPr>
              <a:spLocks noChangeAspect="1"/>
            </p:cNvSpPr>
            <p:nvPr/>
          </p:nvSpPr>
          <p:spPr bwMode="auto">
            <a:xfrm>
              <a:off x="1327" y="3407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7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7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070" name="Freeform 14"/>
            <p:cNvSpPr>
              <a:spLocks noChangeAspect="1"/>
            </p:cNvSpPr>
            <p:nvPr/>
          </p:nvSpPr>
          <p:spPr bwMode="auto">
            <a:xfrm>
              <a:off x="1364" y="3414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071" name="Freeform 15"/>
            <p:cNvSpPr>
              <a:spLocks noChangeAspect="1"/>
            </p:cNvSpPr>
            <p:nvPr/>
          </p:nvSpPr>
          <p:spPr bwMode="auto">
            <a:xfrm>
              <a:off x="1364" y="3399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29" y="0"/>
                </a:cxn>
                <a:cxn ang="0">
                  <a:pos x="0" y="8"/>
                </a:cxn>
                <a:cxn ang="0">
                  <a:pos x="0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29" y="0"/>
                  </a:lnTo>
                  <a:lnTo>
                    <a:pt x="0" y="8"/>
                  </a:lnTo>
                  <a:lnTo>
                    <a:pt x="0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072" name="Freeform 16"/>
            <p:cNvSpPr>
              <a:spLocks noChangeAspect="1"/>
            </p:cNvSpPr>
            <p:nvPr/>
          </p:nvSpPr>
          <p:spPr bwMode="auto">
            <a:xfrm>
              <a:off x="1401" y="3407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073" name="Freeform 17"/>
            <p:cNvSpPr>
              <a:spLocks noChangeAspect="1"/>
            </p:cNvSpPr>
            <p:nvPr/>
          </p:nvSpPr>
          <p:spPr bwMode="auto">
            <a:xfrm>
              <a:off x="1393" y="3392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8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074" name="Freeform 18"/>
            <p:cNvSpPr>
              <a:spLocks noChangeAspect="1"/>
            </p:cNvSpPr>
            <p:nvPr/>
          </p:nvSpPr>
          <p:spPr bwMode="auto">
            <a:xfrm>
              <a:off x="1430" y="3399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075" name="Freeform 19"/>
            <p:cNvSpPr>
              <a:spLocks noChangeAspect="1"/>
            </p:cNvSpPr>
            <p:nvPr/>
          </p:nvSpPr>
          <p:spPr bwMode="auto">
            <a:xfrm>
              <a:off x="1430" y="3385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0" y="0"/>
                </a:cxn>
                <a:cxn ang="0">
                  <a:pos x="0" y="7"/>
                </a:cxn>
                <a:cxn ang="0">
                  <a:pos x="0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0" y="0"/>
                  </a:lnTo>
                  <a:lnTo>
                    <a:pt x="0" y="7"/>
                  </a:lnTo>
                  <a:lnTo>
                    <a:pt x="0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076" name="Freeform 20"/>
            <p:cNvSpPr>
              <a:spLocks noChangeAspect="1"/>
            </p:cNvSpPr>
            <p:nvPr/>
          </p:nvSpPr>
          <p:spPr bwMode="auto">
            <a:xfrm>
              <a:off x="1467" y="339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077" name="Freeform 21"/>
            <p:cNvSpPr>
              <a:spLocks noChangeAspect="1"/>
            </p:cNvSpPr>
            <p:nvPr/>
          </p:nvSpPr>
          <p:spPr bwMode="auto">
            <a:xfrm>
              <a:off x="1460" y="3377"/>
              <a:ext cx="54" cy="33"/>
            </a:xfrm>
            <a:custGeom>
              <a:avLst/>
              <a:gdLst/>
              <a:ahLst/>
              <a:cxnLst>
                <a:cxn ang="0">
                  <a:pos x="36" y="15"/>
                </a:cxn>
                <a:cxn ang="0">
                  <a:pos x="36" y="0"/>
                </a:cxn>
                <a:cxn ang="0">
                  <a:pos x="0" y="8"/>
                </a:cxn>
                <a:cxn ang="0">
                  <a:pos x="7" y="22"/>
                </a:cxn>
                <a:cxn ang="0">
                  <a:pos x="36" y="15"/>
                </a:cxn>
              </a:cxnLst>
              <a:rect l="0" t="0" r="r" b="b"/>
              <a:pathLst>
                <a:path w="36" h="22">
                  <a:moveTo>
                    <a:pt x="36" y="15"/>
                  </a:moveTo>
                  <a:lnTo>
                    <a:pt x="36" y="0"/>
                  </a:lnTo>
                  <a:lnTo>
                    <a:pt x="0" y="8"/>
                  </a:lnTo>
                  <a:lnTo>
                    <a:pt x="7" y="22"/>
                  </a:lnTo>
                  <a:lnTo>
                    <a:pt x="36" y="15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078" name="Freeform 22"/>
            <p:cNvSpPr>
              <a:spLocks noChangeAspect="1"/>
            </p:cNvSpPr>
            <p:nvPr/>
          </p:nvSpPr>
          <p:spPr bwMode="auto">
            <a:xfrm>
              <a:off x="1496" y="3385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079" name="Freeform 23"/>
            <p:cNvSpPr>
              <a:spLocks noChangeAspect="1"/>
            </p:cNvSpPr>
            <p:nvPr/>
          </p:nvSpPr>
          <p:spPr bwMode="auto">
            <a:xfrm>
              <a:off x="1496" y="3370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0" y="0"/>
                </a:cxn>
                <a:cxn ang="0">
                  <a:pos x="0" y="7"/>
                </a:cxn>
                <a:cxn ang="0">
                  <a:pos x="0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0" y="0"/>
                  </a:lnTo>
                  <a:lnTo>
                    <a:pt x="0" y="7"/>
                  </a:lnTo>
                  <a:lnTo>
                    <a:pt x="0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080" name="Freeform 24"/>
            <p:cNvSpPr>
              <a:spLocks noChangeAspect="1"/>
            </p:cNvSpPr>
            <p:nvPr/>
          </p:nvSpPr>
          <p:spPr bwMode="auto">
            <a:xfrm>
              <a:off x="1533" y="3370"/>
              <a:ext cx="2" cy="23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0" y="0"/>
                </a:cxn>
                <a:cxn ang="0">
                  <a:pos x="0" y="15"/>
                </a:cxn>
              </a:cxnLst>
              <a:rect l="0" t="0" r="r" b="b"/>
              <a:pathLst>
                <a:path h="15">
                  <a:moveTo>
                    <a:pt x="0" y="15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0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081" name="Freeform 25"/>
            <p:cNvSpPr>
              <a:spLocks noChangeAspect="1"/>
            </p:cNvSpPr>
            <p:nvPr/>
          </p:nvSpPr>
          <p:spPr bwMode="auto">
            <a:xfrm>
              <a:off x="1526" y="3355"/>
              <a:ext cx="56" cy="45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37" y="15"/>
                </a:cxn>
              </a:cxnLst>
              <a:rect l="0" t="0" r="r" b="b"/>
              <a:pathLst>
                <a:path w="37" h="30">
                  <a:moveTo>
                    <a:pt x="37" y="15"/>
                  </a:moveTo>
                  <a:lnTo>
                    <a:pt x="37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082" name="Freeform 26"/>
            <p:cNvSpPr>
              <a:spLocks noChangeAspect="1"/>
            </p:cNvSpPr>
            <p:nvPr/>
          </p:nvSpPr>
          <p:spPr bwMode="auto">
            <a:xfrm>
              <a:off x="1563" y="3362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083" name="Freeform 27"/>
            <p:cNvSpPr>
              <a:spLocks noChangeAspect="1"/>
            </p:cNvSpPr>
            <p:nvPr/>
          </p:nvSpPr>
          <p:spPr bwMode="auto">
            <a:xfrm>
              <a:off x="1563" y="3340"/>
              <a:ext cx="56" cy="45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29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37" y="15"/>
                </a:cxn>
              </a:cxnLst>
              <a:rect l="0" t="0" r="r" b="b"/>
              <a:pathLst>
                <a:path w="37" h="30">
                  <a:moveTo>
                    <a:pt x="37" y="15"/>
                  </a:moveTo>
                  <a:lnTo>
                    <a:pt x="29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084" name="Freeform 28"/>
            <p:cNvSpPr>
              <a:spLocks noChangeAspect="1"/>
            </p:cNvSpPr>
            <p:nvPr/>
          </p:nvSpPr>
          <p:spPr bwMode="auto">
            <a:xfrm>
              <a:off x="1592" y="3326"/>
              <a:ext cx="66" cy="4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37" y="0"/>
                </a:cxn>
                <a:cxn ang="0">
                  <a:pos x="0" y="14"/>
                </a:cxn>
                <a:cxn ang="0">
                  <a:pos x="8" y="29"/>
                </a:cxn>
                <a:cxn ang="0">
                  <a:pos x="44" y="14"/>
                </a:cxn>
              </a:cxnLst>
              <a:rect l="0" t="0" r="r" b="b"/>
              <a:pathLst>
                <a:path w="44" h="29">
                  <a:moveTo>
                    <a:pt x="44" y="14"/>
                  </a:moveTo>
                  <a:lnTo>
                    <a:pt x="37" y="0"/>
                  </a:lnTo>
                  <a:lnTo>
                    <a:pt x="0" y="14"/>
                  </a:lnTo>
                  <a:lnTo>
                    <a:pt x="8" y="29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085" name="Freeform 29"/>
            <p:cNvSpPr>
              <a:spLocks noChangeAspect="1"/>
            </p:cNvSpPr>
            <p:nvPr/>
          </p:nvSpPr>
          <p:spPr bwMode="auto">
            <a:xfrm>
              <a:off x="1636" y="3333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086" name="Freeform 30"/>
            <p:cNvSpPr>
              <a:spLocks noChangeAspect="1"/>
            </p:cNvSpPr>
            <p:nvPr/>
          </p:nvSpPr>
          <p:spPr bwMode="auto">
            <a:xfrm>
              <a:off x="1629" y="3311"/>
              <a:ext cx="56" cy="44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30" y="0"/>
                </a:cxn>
                <a:cxn ang="0">
                  <a:pos x="0" y="15"/>
                </a:cxn>
                <a:cxn ang="0">
                  <a:pos x="7" y="29"/>
                </a:cxn>
                <a:cxn ang="0">
                  <a:pos x="37" y="7"/>
                </a:cxn>
              </a:cxnLst>
              <a:rect l="0" t="0" r="r" b="b"/>
              <a:pathLst>
                <a:path w="37" h="29">
                  <a:moveTo>
                    <a:pt x="37" y="7"/>
                  </a:moveTo>
                  <a:lnTo>
                    <a:pt x="30" y="0"/>
                  </a:lnTo>
                  <a:lnTo>
                    <a:pt x="0" y="15"/>
                  </a:lnTo>
                  <a:lnTo>
                    <a:pt x="7" y="29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087" name="Freeform 31"/>
            <p:cNvSpPr>
              <a:spLocks noChangeAspect="1"/>
            </p:cNvSpPr>
            <p:nvPr/>
          </p:nvSpPr>
          <p:spPr bwMode="auto">
            <a:xfrm>
              <a:off x="1666" y="3311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088" name="Freeform 32"/>
            <p:cNvSpPr>
              <a:spLocks noChangeAspect="1"/>
            </p:cNvSpPr>
            <p:nvPr/>
          </p:nvSpPr>
          <p:spPr bwMode="auto">
            <a:xfrm>
              <a:off x="1659" y="3289"/>
              <a:ext cx="66" cy="4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36" y="0"/>
                </a:cxn>
                <a:cxn ang="0">
                  <a:pos x="0" y="22"/>
                </a:cxn>
                <a:cxn ang="0">
                  <a:pos x="7" y="29"/>
                </a:cxn>
                <a:cxn ang="0">
                  <a:pos x="44" y="14"/>
                </a:cxn>
              </a:cxnLst>
              <a:rect l="0" t="0" r="r" b="b"/>
              <a:pathLst>
                <a:path w="44" h="29">
                  <a:moveTo>
                    <a:pt x="44" y="14"/>
                  </a:moveTo>
                  <a:lnTo>
                    <a:pt x="36" y="0"/>
                  </a:lnTo>
                  <a:lnTo>
                    <a:pt x="0" y="22"/>
                  </a:lnTo>
                  <a:lnTo>
                    <a:pt x="7" y="29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089" name="Freeform 33"/>
            <p:cNvSpPr>
              <a:spLocks noChangeAspect="1"/>
            </p:cNvSpPr>
            <p:nvPr/>
          </p:nvSpPr>
          <p:spPr bwMode="auto">
            <a:xfrm>
              <a:off x="1703" y="3289"/>
              <a:ext cx="2" cy="21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0" y="14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090" name="Freeform 34"/>
            <p:cNvSpPr>
              <a:spLocks noChangeAspect="1"/>
            </p:cNvSpPr>
            <p:nvPr/>
          </p:nvSpPr>
          <p:spPr bwMode="auto">
            <a:xfrm>
              <a:off x="1695" y="3267"/>
              <a:ext cx="56" cy="54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0" y="0"/>
                </a:cxn>
                <a:cxn ang="0">
                  <a:pos x="0" y="22"/>
                </a:cxn>
                <a:cxn ang="0">
                  <a:pos x="8" y="36"/>
                </a:cxn>
                <a:cxn ang="0">
                  <a:pos x="37" y="14"/>
                </a:cxn>
              </a:cxnLst>
              <a:rect l="0" t="0" r="r" b="b"/>
              <a:pathLst>
                <a:path w="37" h="36">
                  <a:moveTo>
                    <a:pt x="37" y="14"/>
                  </a:moveTo>
                  <a:lnTo>
                    <a:pt x="30" y="0"/>
                  </a:lnTo>
                  <a:lnTo>
                    <a:pt x="0" y="22"/>
                  </a:lnTo>
                  <a:lnTo>
                    <a:pt x="8" y="36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091" name="Freeform 35"/>
            <p:cNvSpPr>
              <a:spLocks noChangeAspect="1"/>
            </p:cNvSpPr>
            <p:nvPr/>
          </p:nvSpPr>
          <p:spPr bwMode="auto">
            <a:xfrm>
              <a:off x="1732" y="3267"/>
              <a:ext cx="2" cy="2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14">
                  <a:moveTo>
                    <a:pt x="0" y="7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092" name="Freeform 36"/>
            <p:cNvSpPr>
              <a:spLocks noChangeAspect="1"/>
            </p:cNvSpPr>
            <p:nvPr/>
          </p:nvSpPr>
          <p:spPr bwMode="auto">
            <a:xfrm>
              <a:off x="1725" y="3237"/>
              <a:ext cx="66" cy="56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30"/>
                </a:cxn>
                <a:cxn ang="0">
                  <a:pos x="7" y="37"/>
                </a:cxn>
                <a:cxn ang="0">
                  <a:pos x="44" y="15"/>
                </a:cxn>
              </a:cxnLst>
              <a:rect l="0" t="0" r="r" b="b"/>
              <a:pathLst>
                <a:path w="44" h="37">
                  <a:moveTo>
                    <a:pt x="44" y="15"/>
                  </a:moveTo>
                  <a:lnTo>
                    <a:pt x="37" y="0"/>
                  </a:lnTo>
                  <a:lnTo>
                    <a:pt x="0" y="30"/>
                  </a:lnTo>
                  <a:lnTo>
                    <a:pt x="7" y="37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093" name="Freeform 37"/>
            <p:cNvSpPr>
              <a:spLocks noChangeAspect="1"/>
            </p:cNvSpPr>
            <p:nvPr/>
          </p:nvSpPr>
          <p:spPr bwMode="auto">
            <a:xfrm>
              <a:off x="1769" y="3244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094" name="Freeform 38"/>
            <p:cNvSpPr>
              <a:spLocks noChangeAspect="1"/>
            </p:cNvSpPr>
            <p:nvPr/>
          </p:nvSpPr>
          <p:spPr bwMode="auto">
            <a:xfrm>
              <a:off x="1762" y="3215"/>
              <a:ext cx="56" cy="56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29" y="0"/>
                </a:cxn>
                <a:cxn ang="0">
                  <a:pos x="0" y="22"/>
                </a:cxn>
                <a:cxn ang="0">
                  <a:pos x="7" y="37"/>
                </a:cxn>
                <a:cxn ang="0">
                  <a:pos x="37" y="7"/>
                </a:cxn>
              </a:cxnLst>
              <a:rect l="0" t="0" r="r" b="b"/>
              <a:pathLst>
                <a:path w="37" h="37">
                  <a:moveTo>
                    <a:pt x="37" y="7"/>
                  </a:moveTo>
                  <a:lnTo>
                    <a:pt x="29" y="0"/>
                  </a:lnTo>
                  <a:lnTo>
                    <a:pt x="0" y="22"/>
                  </a:lnTo>
                  <a:lnTo>
                    <a:pt x="7" y="37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095" name="Freeform 39"/>
            <p:cNvSpPr>
              <a:spLocks noChangeAspect="1"/>
            </p:cNvSpPr>
            <p:nvPr/>
          </p:nvSpPr>
          <p:spPr bwMode="auto">
            <a:xfrm>
              <a:off x="1799" y="3215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096" name="Freeform 40"/>
            <p:cNvSpPr>
              <a:spLocks noChangeAspect="1"/>
            </p:cNvSpPr>
            <p:nvPr/>
          </p:nvSpPr>
          <p:spPr bwMode="auto">
            <a:xfrm>
              <a:off x="1791" y="3178"/>
              <a:ext cx="66" cy="66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37"/>
                </a:cxn>
                <a:cxn ang="0">
                  <a:pos x="8" y="44"/>
                </a:cxn>
                <a:cxn ang="0">
                  <a:pos x="44" y="15"/>
                </a:cxn>
              </a:cxnLst>
              <a:rect l="0" t="0" r="r" b="b"/>
              <a:pathLst>
                <a:path w="44" h="44">
                  <a:moveTo>
                    <a:pt x="44" y="15"/>
                  </a:moveTo>
                  <a:lnTo>
                    <a:pt x="37" y="0"/>
                  </a:lnTo>
                  <a:lnTo>
                    <a:pt x="0" y="37"/>
                  </a:lnTo>
                  <a:lnTo>
                    <a:pt x="8" y="44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097" name="Freeform 41"/>
            <p:cNvSpPr>
              <a:spLocks noChangeAspect="1"/>
            </p:cNvSpPr>
            <p:nvPr/>
          </p:nvSpPr>
          <p:spPr bwMode="auto">
            <a:xfrm>
              <a:off x="1828" y="3149"/>
              <a:ext cx="66" cy="6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0" y="0"/>
                </a:cxn>
                <a:cxn ang="0">
                  <a:pos x="0" y="29"/>
                </a:cxn>
                <a:cxn ang="0">
                  <a:pos x="7" y="44"/>
                </a:cxn>
                <a:cxn ang="0">
                  <a:pos x="44" y="7"/>
                </a:cxn>
              </a:cxnLst>
              <a:rect l="0" t="0" r="r" b="b"/>
              <a:pathLst>
                <a:path w="44" h="44">
                  <a:moveTo>
                    <a:pt x="44" y="7"/>
                  </a:moveTo>
                  <a:lnTo>
                    <a:pt x="30" y="0"/>
                  </a:lnTo>
                  <a:lnTo>
                    <a:pt x="0" y="29"/>
                  </a:lnTo>
                  <a:lnTo>
                    <a:pt x="7" y="4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098" name="Freeform 42"/>
            <p:cNvSpPr>
              <a:spLocks noChangeAspect="1"/>
            </p:cNvSpPr>
            <p:nvPr/>
          </p:nvSpPr>
          <p:spPr bwMode="auto">
            <a:xfrm>
              <a:off x="1865" y="3149"/>
              <a:ext cx="11" cy="11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7" y="7"/>
                </a:cxn>
                <a:cxn ang="0">
                  <a:pos x="7" y="7"/>
                </a:cxn>
                <a:cxn ang="0">
                  <a:pos x="0" y="0"/>
                </a:cxn>
                <a:cxn ang="0">
                  <a:pos x="7" y="7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7" y="7"/>
                  </a:lnTo>
                  <a:lnTo>
                    <a:pt x="7" y="7"/>
                  </a:lnTo>
                  <a:lnTo>
                    <a:pt x="0" y="0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099" name="Freeform 43"/>
            <p:cNvSpPr>
              <a:spLocks noChangeAspect="1"/>
            </p:cNvSpPr>
            <p:nvPr/>
          </p:nvSpPr>
          <p:spPr bwMode="auto">
            <a:xfrm>
              <a:off x="1858" y="3112"/>
              <a:ext cx="66" cy="6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6" y="0"/>
                </a:cxn>
                <a:cxn ang="0">
                  <a:pos x="0" y="37"/>
                </a:cxn>
                <a:cxn ang="0">
                  <a:pos x="14" y="44"/>
                </a:cxn>
                <a:cxn ang="0">
                  <a:pos x="44" y="7"/>
                </a:cxn>
              </a:cxnLst>
              <a:rect l="0" t="0" r="r" b="b"/>
              <a:pathLst>
                <a:path w="44" h="44">
                  <a:moveTo>
                    <a:pt x="44" y="7"/>
                  </a:moveTo>
                  <a:lnTo>
                    <a:pt x="36" y="0"/>
                  </a:lnTo>
                  <a:lnTo>
                    <a:pt x="0" y="37"/>
                  </a:lnTo>
                  <a:lnTo>
                    <a:pt x="14" y="4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00" name="Freeform 44"/>
            <p:cNvSpPr>
              <a:spLocks noChangeAspect="1"/>
            </p:cNvSpPr>
            <p:nvPr/>
          </p:nvSpPr>
          <p:spPr bwMode="auto">
            <a:xfrm>
              <a:off x="1902" y="311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01" name="Freeform 45"/>
            <p:cNvSpPr>
              <a:spLocks noChangeAspect="1"/>
            </p:cNvSpPr>
            <p:nvPr/>
          </p:nvSpPr>
          <p:spPr bwMode="auto">
            <a:xfrm>
              <a:off x="1894" y="3068"/>
              <a:ext cx="68" cy="77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0" y="0"/>
                </a:cxn>
                <a:cxn ang="0">
                  <a:pos x="0" y="44"/>
                </a:cxn>
                <a:cxn ang="0">
                  <a:pos x="8" y="51"/>
                </a:cxn>
                <a:cxn ang="0">
                  <a:pos x="45" y="7"/>
                </a:cxn>
              </a:cxnLst>
              <a:rect l="0" t="0" r="r" b="b"/>
              <a:pathLst>
                <a:path w="45" h="51">
                  <a:moveTo>
                    <a:pt x="45" y="7"/>
                  </a:moveTo>
                  <a:lnTo>
                    <a:pt x="30" y="0"/>
                  </a:lnTo>
                  <a:lnTo>
                    <a:pt x="0" y="44"/>
                  </a:lnTo>
                  <a:lnTo>
                    <a:pt x="8" y="51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02" name="Freeform 46"/>
            <p:cNvSpPr>
              <a:spLocks noChangeAspect="1"/>
            </p:cNvSpPr>
            <p:nvPr/>
          </p:nvSpPr>
          <p:spPr bwMode="auto">
            <a:xfrm>
              <a:off x="1931" y="3068"/>
              <a:ext cx="12" cy="11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8" y="7"/>
                </a:cxn>
                <a:cxn ang="0">
                  <a:pos x="8" y="7"/>
                </a:cxn>
                <a:cxn ang="0">
                  <a:pos x="0" y="0"/>
                </a:cxn>
                <a:cxn ang="0">
                  <a:pos x="8" y="7"/>
                </a:cxn>
              </a:cxnLst>
              <a:rect l="0" t="0" r="r" b="b"/>
              <a:pathLst>
                <a:path w="8" h="7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0" y="0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03" name="Freeform 47"/>
            <p:cNvSpPr>
              <a:spLocks noChangeAspect="1"/>
            </p:cNvSpPr>
            <p:nvPr/>
          </p:nvSpPr>
          <p:spPr bwMode="auto">
            <a:xfrm>
              <a:off x="1924" y="3023"/>
              <a:ext cx="66" cy="7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37" y="0"/>
                </a:cxn>
                <a:cxn ang="0">
                  <a:pos x="0" y="45"/>
                </a:cxn>
                <a:cxn ang="0">
                  <a:pos x="15" y="52"/>
                </a:cxn>
                <a:cxn ang="0">
                  <a:pos x="44" y="8"/>
                </a:cxn>
              </a:cxnLst>
              <a:rect l="0" t="0" r="r" b="b"/>
              <a:pathLst>
                <a:path w="44" h="52">
                  <a:moveTo>
                    <a:pt x="44" y="8"/>
                  </a:moveTo>
                  <a:lnTo>
                    <a:pt x="37" y="0"/>
                  </a:lnTo>
                  <a:lnTo>
                    <a:pt x="0" y="45"/>
                  </a:lnTo>
                  <a:lnTo>
                    <a:pt x="15" y="52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04" name="Freeform 48"/>
            <p:cNvSpPr>
              <a:spLocks noChangeAspect="1"/>
            </p:cNvSpPr>
            <p:nvPr/>
          </p:nvSpPr>
          <p:spPr bwMode="auto">
            <a:xfrm>
              <a:off x="1968" y="3023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05" name="Freeform 49"/>
            <p:cNvSpPr>
              <a:spLocks noChangeAspect="1"/>
            </p:cNvSpPr>
            <p:nvPr/>
          </p:nvSpPr>
          <p:spPr bwMode="auto">
            <a:xfrm>
              <a:off x="1961" y="2979"/>
              <a:ext cx="66" cy="7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44"/>
                </a:cxn>
                <a:cxn ang="0">
                  <a:pos x="7" y="52"/>
                </a:cxn>
                <a:cxn ang="0">
                  <a:pos x="44" y="8"/>
                </a:cxn>
              </a:cxnLst>
              <a:rect l="0" t="0" r="r" b="b"/>
              <a:pathLst>
                <a:path w="44" h="52">
                  <a:moveTo>
                    <a:pt x="44" y="8"/>
                  </a:moveTo>
                  <a:lnTo>
                    <a:pt x="29" y="0"/>
                  </a:lnTo>
                  <a:lnTo>
                    <a:pt x="0" y="44"/>
                  </a:lnTo>
                  <a:lnTo>
                    <a:pt x="7" y="52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06" name="Freeform 50"/>
            <p:cNvSpPr>
              <a:spLocks noChangeAspect="1"/>
            </p:cNvSpPr>
            <p:nvPr/>
          </p:nvSpPr>
          <p:spPr bwMode="auto">
            <a:xfrm>
              <a:off x="1998" y="2979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0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7" y="8"/>
                  </a:lnTo>
                  <a:lnTo>
                    <a:pt x="7" y="8"/>
                  </a:lnTo>
                  <a:lnTo>
                    <a:pt x="0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07" name="Freeform 51"/>
            <p:cNvSpPr>
              <a:spLocks noChangeAspect="1"/>
            </p:cNvSpPr>
            <p:nvPr/>
          </p:nvSpPr>
          <p:spPr bwMode="auto">
            <a:xfrm>
              <a:off x="1990" y="2928"/>
              <a:ext cx="66" cy="8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51"/>
                </a:cxn>
                <a:cxn ang="0">
                  <a:pos x="15" y="59"/>
                </a:cxn>
                <a:cxn ang="0">
                  <a:pos x="44" y="7"/>
                </a:cxn>
              </a:cxnLst>
              <a:rect l="0" t="0" r="r" b="b"/>
              <a:pathLst>
                <a:path w="44" h="59">
                  <a:moveTo>
                    <a:pt x="44" y="7"/>
                  </a:moveTo>
                  <a:lnTo>
                    <a:pt x="37" y="0"/>
                  </a:lnTo>
                  <a:lnTo>
                    <a:pt x="0" y="51"/>
                  </a:lnTo>
                  <a:lnTo>
                    <a:pt x="15" y="59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08" name="Freeform 52"/>
            <p:cNvSpPr>
              <a:spLocks noChangeAspect="1"/>
            </p:cNvSpPr>
            <p:nvPr/>
          </p:nvSpPr>
          <p:spPr bwMode="auto">
            <a:xfrm>
              <a:off x="2027" y="2869"/>
              <a:ext cx="66" cy="9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9" y="0"/>
                </a:cxn>
                <a:cxn ang="0">
                  <a:pos x="0" y="59"/>
                </a:cxn>
                <a:cxn ang="0">
                  <a:pos x="7" y="66"/>
                </a:cxn>
                <a:cxn ang="0">
                  <a:pos x="44" y="7"/>
                </a:cxn>
              </a:cxnLst>
              <a:rect l="0" t="0" r="r" b="b"/>
              <a:pathLst>
                <a:path w="44" h="66">
                  <a:moveTo>
                    <a:pt x="44" y="7"/>
                  </a:moveTo>
                  <a:lnTo>
                    <a:pt x="29" y="0"/>
                  </a:lnTo>
                  <a:lnTo>
                    <a:pt x="0" y="59"/>
                  </a:lnTo>
                  <a:lnTo>
                    <a:pt x="7" y="66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09" name="Freeform 53"/>
            <p:cNvSpPr>
              <a:spLocks noChangeAspect="1"/>
            </p:cNvSpPr>
            <p:nvPr/>
          </p:nvSpPr>
          <p:spPr bwMode="auto">
            <a:xfrm>
              <a:off x="2064" y="2876"/>
              <a:ext cx="11" cy="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0"/>
                </a:cxn>
              </a:cxnLst>
              <a:rect l="0" t="0" r="r" b="b"/>
              <a:pathLst>
                <a:path w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10" name="Freeform 54"/>
            <p:cNvSpPr>
              <a:spLocks noChangeAspect="1"/>
            </p:cNvSpPr>
            <p:nvPr/>
          </p:nvSpPr>
          <p:spPr bwMode="auto">
            <a:xfrm>
              <a:off x="2056" y="2817"/>
              <a:ext cx="68" cy="89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7" y="0"/>
                </a:cxn>
                <a:cxn ang="0">
                  <a:pos x="0" y="52"/>
                </a:cxn>
                <a:cxn ang="0">
                  <a:pos x="15" y="59"/>
                </a:cxn>
                <a:cxn ang="0">
                  <a:pos x="45" y="7"/>
                </a:cxn>
              </a:cxnLst>
              <a:rect l="0" t="0" r="r" b="b"/>
              <a:pathLst>
                <a:path w="45" h="59">
                  <a:moveTo>
                    <a:pt x="45" y="7"/>
                  </a:moveTo>
                  <a:lnTo>
                    <a:pt x="37" y="0"/>
                  </a:lnTo>
                  <a:lnTo>
                    <a:pt x="0" y="52"/>
                  </a:lnTo>
                  <a:lnTo>
                    <a:pt x="15" y="59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11" name="Freeform 55"/>
            <p:cNvSpPr>
              <a:spLocks noChangeAspect="1"/>
            </p:cNvSpPr>
            <p:nvPr/>
          </p:nvSpPr>
          <p:spPr bwMode="auto">
            <a:xfrm>
              <a:off x="2093" y="2751"/>
              <a:ext cx="68" cy="110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0" y="0"/>
                </a:cxn>
                <a:cxn ang="0">
                  <a:pos x="0" y="66"/>
                </a:cxn>
                <a:cxn ang="0">
                  <a:pos x="8" y="73"/>
                </a:cxn>
                <a:cxn ang="0">
                  <a:pos x="45" y="7"/>
                </a:cxn>
              </a:cxnLst>
              <a:rect l="0" t="0" r="r" b="b"/>
              <a:pathLst>
                <a:path w="45" h="73">
                  <a:moveTo>
                    <a:pt x="45" y="7"/>
                  </a:moveTo>
                  <a:lnTo>
                    <a:pt x="30" y="0"/>
                  </a:lnTo>
                  <a:lnTo>
                    <a:pt x="0" y="66"/>
                  </a:lnTo>
                  <a:lnTo>
                    <a:pt x="8" y="73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12" name="Freeform 56"/>
            <p:cNvSpPr>
              <a:spLocks noChangeAspect="1"/>
            </p:cNvSpPr>
            <p:nvPr/>
          </p:nvSpPr>
          <p:spPr bwMode="auto">
            <a:xfrm>
              <a:off x="2130" y="2751"/>
              <a:ext cx="12" cy="11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8" y="7"/>
                </a:cxn>
                <a:cxn ang="0">
                  <a:pos x="8" y="7"/>
                </a:cxn>
                <a:cxn ang="0">
                  <a:pos x="0" y="0"/>
                </a:cxn>
                <a:cxn ang="0">
                  <a:pos x="8" y="7"/>
                </a:cxn>
              </a:cxnLst>
              <a:rect l="0" t="0" r="r" b="b"/>
              <a:pathLst>
                <a:path w="8" h="7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0" y="0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13" name="Freeform 57"/>
            <p:cNvSpPr>
              <a:spLocks noChangeAspect="1"/>
            </p:cNvSpPr>
            <p:nvPr/>
          </p:nvSpPr>
          <p:spPr bwMode="auto">
            <a:xfrm>
              <a:off x="2123" y="2692"/>
              <a:ext cx="66" cy="9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59"/>
                </a:cxn>
                <a:cxn ang="0">
                  <a:pos x="15" y="66"/>
                </a:cxn>
                <a:cxn ang="0">
                  <a:pos x="44" y="7"/>
                </a:cxn>
              </a:cxnLst>
              <a:rect l="0" t="0" r="r" b="b"/>
              <a:pathLst>
                <a:path w="44" h="66">
                  <a:moveTo>
                    <a:pt x="44" y="7"/>
                  </a:moveTo>
                  <a:lnTo>
                    <a:pt x="37" y="0"/>
                  </a:lnTo>
                  <a:lnTo>
                    <a:pt x="0" y="59"/>
                  </a:lnTo>
                  <a:lnTo>
                    <a:pt x="15" y="66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14" name="Freeform 58"/>
            <p:cNvSpPr>
              <a:spLocks noChangeAspect="1"/>
            </p:cNvSpPr>
            <p:nvPr/>
          </p:nvSpPr>
          <p:spPr bwMode="auto">
            <a:xfrm>
              <a:off x="2167" y="269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15" name="Freeform 59"/>
            <p:cNvSpPr>
              <a:spLocks noChangeAspect="1"/>
            </p:cNvSpPr>
            <p:nvPr/>
          </p:nvSpPr>
          <p:spPr bwMode="auto">
            <a:xfrm>
              <a:off x="2160" y="2625"/>
              <a:ext cx="66" cy="111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67"/>
                </a:cxn>
                <a:cxn ang="0">
                  <a:pos x="7" y="74"/>
                </a:cxn>
                <a:cxn ang="0">
                  <a:pos x="44" y="8"/>
                </a:cxn>
              </a:cxnLst>
              <a:rect l="0" t="0" r="r" b="b"/>
              <a:pathLst>
                <a:path w="44" h="74">
                  <a:moveTo>
                    <a:pt x="44" y="8"/>
                  </a:moveTo>
                  <a:lnTo>
                    <a:pt x="29" y="0"/>
                  </a:lnTo>
                  <a:lnTo>
                    <a:pt x="0" y="67"/>
                  </a:lnTo>
                  <a:lnTo>
                    <a:pt x="7" y="74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16" name="Freeform 60"/>
            <p:cNvSpPr>
              <a:spLocks noChangeAspect="1"/>
            </p:cNvSpPr>
            <p:nvPr/>
          </p:nvSpPr>
          <p:spPr bwMode="auto">
            <a:xfrm>
              <a:off x="2196" y="2625"/>
              <a:ext cx="12" cy="12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0" y="0"/>
                </a:cxn>
                <a:cxn ang="0">
                  <a:pos x="8" y="8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lnTo>
                    <a:pt x="8" y="8"/>
                  </a:lnTo>
                  <a:lnTo>
                    <a:pt x="8" y="8"/>
                  </a:lnTo>
                  <a:lnTo>
                    <a:pt x="0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17" name="Freeform 61"/>
            <p:cNvSpPr>
              <a:spLocks noChangeAspect="1"/>
            </p:cNvSpPr>
            <p:nvPr/>
          </p:nvSpPr>
          <p:spPr bwMode="auto">
            <a:xfrm>
              <a:off x="2189" y="2559"/>
              <a:ext cx="66" cy="111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44" y="7"/>
                </a:cxn>
              </a:cxnLst>
              <a:rect l="0" t="0" r="r" b="b"/>
              <a:pathLst>
                <a:path w="44" h="74">
                  <a:moveTo>
                    <a:pt x="44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18" name="Freeform 62"/>
            <p:cNvSpPr>
              <a:spLocks noChangeAspect="1"/>
            </p:cNvSpPr>
            <p:nvPr/>
          </p:nvSpPr>
          <p:spPr bwMode="auto">
            <a:xfrm>
              <a:off x="2226" y="2485"/>
              <a:ext cx="66" cy="122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74"/>
                </a:cxn>
                <a:cxn ang="0">
                  <a:pos x="7" y="81"/>
                </a:cxn>
                <a:cxn ang="0">
                  <a:pos x="44" y="8"/>
                </a:cxn>
              </a:cxnLst>
              <a:rect l="0" t="0" r="r" b="b"/>
              <a:pathLst>
                <a:path w="44" h="81">
                  <a:moveTo>
                    <a:pt x="44" y="8"/>
                  </a:moveTo>
                  <a:lnTo>
                    <a:pt x="29" y="0"/>
                  </a:lnTo>
                  <a:lnTo>
                    <a:pt x="0" y="74"/>
                  </a:lnTo>
                  <a:lnTo>
                    <a:pt x="7" y="81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19" name="Freeform 63"/>
            <p:cNvSpPr>
              <a:spLocks noChangeAspect="1"/>
            </p:cNvSpPr>
            <p:nvPr/>
          </p:nvSpPr>
          <p:spPr bwMode="auto">
            <a:xfrm>
              <a:off x="2263" y="2485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0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7" y="8"/>
                  </a:lnTo>
                  <a:lnTo>
                    <a:pt x="7" y="8"/>
                  </a:lnTo>
                  <a:lnTo>
                    <a:pt x="0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20" name="Freeform 64"/>
            <p:cNvSpPr>
              <a:spLocks noChangeAspect="1"/>
            </p:cNvSpPr>
            <p:nvPr/>
          </p:nvSpPr>
          <p:spPr bwMode="auto">
            <a:xfrm>
              <a:off x="2255" y="2419"/>
              <a:ext cx="68" cy="111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45" y="7"/>
                </a:cxn>
              </a:cxnLst>
              <a:rect l="0" t="0" r="r" b="b"/>
              <a:pathLst>
                <a:path w="45" h="74">
                  <a:moveTo>
                    <a:pt x="45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21" name="Freeform 65"/>
            <p:cNvSpPr>
              <a:spLocks noChangeAspect="1"/>
            </p:cNvSpPr>
            <p:nvPr/>
          </p:nvSpPr>
          <p:spPr bwMode="auto">
            <a:xfrm>
              <a:off x="2300" y="2419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22" name="Freeform 66"/>
            <p:cNvSpPr>
              <a:spLocks noChangeAspect="1"/>
            </p:cNvSpPr>
            <p:nvPr/>
          </p:nvSpPr>
          <p:spPr bwMode="auto">
            <a:xfrm>
              <a:off x="2292" y="2345"/>
              <a:ext cx="68" cy="122"/>
            </a:xfrm>
            <a:custGeom>
              <a:avLst/>
              <a:gdLst/>
              <a:ahLst/>
              <a:cxnLst>
                <a:cxn ang="0">
                  <a:pos x="45" y="8"/>
                </a:cxn>
                <a:cxn ang="0">
                  <a:pos x="30" y="0"/>
                </a:cxn>
                <a:cxn ang="0">
                  <a:pos x="0" y="74"/>
                </a:cxn>
                <a:cxn ang="0">
                  <a:pos x="8" y="81"/>
                </a:cxn>
                <a:cxn ang="0">
                  <a:pos x="45" y="8"/>
                </a:cxn>
              </a:cxnLst>
              <a:rect l="0" t="0" r="r" b="b"/>
              <a:pathLst>
                <a:path w="45" h="81">
                  <a:moveTo>
                    <a:pt x="45" y="8"/>
                  </a:moveTo>
                  <a:lnTo>
                    <a:pt x="30" y="0"/>
                  </a:lnTo>
                  <a:lnTo>
                    <a:pt x="0" y="74"/>
                  </a:lnTo>
                  <a:lnTo>
                    <a:pt x="8" y="81"/>
                  </a:lnTo>
                  <a:lnTo>
                    <a:pt x="45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23" name="Freeform 67"/>
            <p:cNvSpPr>
              <a:spLocks noChangeAspect="1"/>
            </p:cNvSpPr>
            <p:nvPr/>
          </p:nvSpPr>
          <p:spPr bwMode="auto">
            <a:xfrm>
              <a:off x="2322" y="2279"/>
              <a:ext cx="77" cy="111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51" y="0"/>
                </a:cxn>
              </a:cxnLst>
              <a:rect l="0" t="0" r="r" b="b"/>
              <a:pathLst>
                <a:path w="51" h="74">
                  <a:moveTo>
                    <a:pt x="51" y="0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24" name="Freeform 68"/>
            <p:cNvSpPr>
              <a:spLocks noChangeAspect="1"/>
            </p:cNvSpPr>
            <p:nvPr/>
          </p:nvSpPr>
          <p:spPr bwMode="auto">
            <a:xfrm>
              <a:off x="2359" y="227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25" name="Freeform 69"/>
            <p:cNvSpPr>
              <a:spLocks noChangeAspect="1"/>
            </p:cNvSpPr>
            <p:nvPr/>
          </p:nvSpPr>
          <p:spPr bwMode="auto">
            <a:xfrm>
              <a:off x="2359" y="2205"/>
              <a:ext cx="66" cy="111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74"/>
                </a:cxn>
                <a:cxn ang="0">
                  <a:pos x="14" y="74"/>
                </a:cxn>
                <a:cxn ang="0">
                  <a:pos x="44" y="8"/>
                </a:cxn>
              </a:cxnLst>
              <a:rect l="0" t="0" r="r" b="b"/>
              <a:pathLst>
                <a:path w="44" h="74">
                  <a:moveTo>
                    <a:pt x="44" y="8"/>
                  </a:moveTo>
                  <a:lnTo>
                    <a:pt x="29" y="0"/>
                  </a:lnTo>
                  <a:lnTo>
                    <a:pt x="0" y="74"/>
                  </a:lnTo>
                  <a:lnTo>
                    <a:pt x="14" y="74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26" name="Freeform 70"/>
            <p:cNvSpPr>
              <a:spLocks noChangeAspect="1"/>
            </p:cNvSpPr>
            <p:nvPr/>
          </p:nvSpPr>
          <p:spPr bwMode="auto">
            <a:xfrm>
              <a:off x="2388" y="2139"/>
              <a:ext cx="78" cy="111"/>
            </a:xfrm>
            <a:custGeom>
              <a:avLst/>
              <a:gdLst/>
              <a:ahLst/>
              <a:cxnLst>
                <a:cxn ang="0">
                  <a:pos x="52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52" y="7"/>
                </a:cxn>
              </a:cxnLst>
              <a:rect l="0" t="0" r="r" b="b"/>
              <a:pathLst>
                <a:path w="52" h="74">
                  <a:moveTo>
                    <a:pt x="52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52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27" name="Freeform 71"/>
            <p:cNvSpPr>
              <a:spLocks noChangeAspect="1"/>
            </p:cNvSpPr>
            <p:nvPr/>
          </p:nvSpPr>
          <p:spPr bwMode="auto">
            <a:xfrm>
              <a:off x="2425" y="213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28" name="Freeform 72"/>
            <p:cNvSpPr>
              <a:spLocks noChangeAspect="1"/>
            </p:cNvSpPr>
            <p:nvPr/>
          </p:nvSpPr>
          <p:spPr bwMode="auto">
            <a:xfrm>
              <a:off x="2425" y="2073"/>
              <a:ext cx="66" cy="110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29" y="0"/>
                </a:cxn>
                <a:cxn ang="0">
                  <a:pos x="0" y="66"/>
                </a:cxn>
                <a:cxn ang="0">
                  <a:pos x="15" y="73"/>
                </a:cxn>
                <a:cxn ang="0">
                  <a:pos x="44" y="0"/>
                </a:cxn>
              </a:cxnLst>
              <a:rect l="0" t="0" r="r" b="b"/>
              <a:pathLst>
                <a:path w="44" h="73">
                  <a:moveTo>
                    <a:pt x="44" y="0"/>
                  </a:moveTo>
                  <a:lnTo>
                    <a:pt x="29" y="0"/>
                  </a:lnTo>
                  <a:lnTo>
                    <a:pt x="0" y="66"/>
                  </a:lnTo>
                  <a:lnTo>
                    <a:pt x="15" y="7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29" name="Freeform 73"/>
            <p:cNvSpPr>
              <a:spLocks noChangeAspect="1"/>
            </p:cNvSpPr>
            <p:nvPr/>
          </p:nvSpPr>
          <p:spPr bwMode="auto">
            <a:xfrm>
              <a:off x="2454" y="2073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30" name="Freeform 74"/>
            <p:cNvSpPr>
              <a:spLocks noChangeAspect="1"/>
            </p:cNvSpPr>
            <p:nvPr/>
          </p:nvSpPr>
          <p:spPr bwMode="auto">
            <a:xfrm>
              <a:off x="2454" y="2006"/>
              <a:ext cx="78" cy="101"/>
            </a:xfrm>
            <a:custGeom>
              <a:avLst/>
              <a:gdLst/>
              <a:ahLst/>
              <a:cxnLst>
                <a:cxn ang="0">
                  <a:pos x="52" y="8"/>
                </a:cxn>
                <a:cxn ang="0">
                  <a:pos x="37" y="0"/>
                </a:cxn>
                <a:cxn ang="0">
                  <a:pos x="0" y="67"/>
                </a:cxn>
                <a:cxn ang="0">
                  <a:pos x="15" y="67"/>
                </a:cxn>
                <a:cxn ang="0">
                  <a:pos x="52" y="8"/>
                </a:cxn>
              </a:cxnLst>
              <a:rect l="0" t="0" r="r" b="b"/>
              <a:pathLst>
                <a:path w="52" h="67">
                  <a:moveTo>
                    <a:pt x="52" y="8"/>
                  </a:moveTo>
                  <a:lnTo>
                    <a:pt x="37" y="0"/>
                  </a:lnTo>
                  <a:lnTo>
                    <a:pt x="0" y="67"/>
                  </a:lnTo>
                  <a:lnTo>
                    <a:pt x="15" y="67"/>
                  </a:lnTo>
                  <a:lnTo>
                    <a:pt x="52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31" name="Freeform 75"/>
            <p:cNvSpPr>
              <a:spLocks noChangeAspect="1"/>
            </p:cNvSpPr>
            <p:nvPr/>
          </p:nvSpPr>
          <p:spPr bwMode="auto">
            <a:xfrm>
              <a:off x="2491" y="2006"/>
              <a:ext cx="12" cy="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32" name="Freeform 76"/>
            <p:cNvSpPr>
              <a:spLocks noChangeAspect="1"/>
            </p:cNvSpPr>
            <p:nvPr/>
          </p:nvSpPr>
          <p:spPr bwMode="auto">
            <a:xfrm>
              <a:off x="2491" y="1947"/>
              <a:ext cx="66" cy="101"/>
            </a:xfrm>
            <a:custGeom>
              <a:avLst/>
              <a:gdLst/>
              <a:ahLst/>
              <a:cxnLst>
                <a:cxn ang="0">
                  <a:pos x="15" y="67"/>
                </a:cxn>
                <a:cxn ang="0">
                  <a:pos x="0" y="59"/>
                </a:cxn>
                <a:cxn ang="0">
                  <a:pos x="30" y="0"/>
                </a:cxn>
                <a:cxn ang="0">
                  <a:pos x="44" y="0"/>
                </a:cxn>
                <a:cxn ang="0">
                  <a:pos x="15" y="67"/>
                </a:cxn>
              </a:cxnLst>
              <a:rect l="0" t="0" r="r" b="b"/>
              <a:pathLst>
                <a:path w="44" h="67">
                  <a:moveTo>
                    <a:pt x="15" y="67"/>
                  </a:moveTo>
                  <a:lnTo>
                    <a:pt x="0" y="59"/>
                  </a:lnTo>
                  <a:lnTo>
                    <a:pt x="30" y="0"/>
                  </a:lnTo>
                  <a:lnTo>
                    <a:pt x="44" y="0"/>
                  </a:lnTo>
                  <a:lnTo>
                    <a:pt x="15" y="6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33" name="Freeform 77"/>
            <p:cNvSpPr>
              <a:spLocks noChangeAspect="1"/>
            </p:cNvSpPr>
            <p:nvPr/>
          </p:nvSpPr>
          <p:spPr bwMode="auto">
            <a:xfrm>
              <a:off x="2521" y="1947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34" name="Freeform 78"/>
            <p:cNvSpPr>
              <a:spLocks noChangeAspect="1"/>
            </p:cNvSpPr>
            <p:nvPr/>
          </p:nvSpPr>
          <p:spPr bwMode="auto">
            <a:xfrm>
              <a:off x="2521" y="1888"/>
              <a:ext cx="77" cy="101"/>
            </a:xfrm>
            <a:custGeom>
              <a:avLst/>
              <a:gdLst/>
              <a:ahLst/>
              <a:cxnLst>
                <a:cxn ang="0">
                  <a:pos x="51" y="8"/>
                </a:cxn>
                <a:cxn ang="0">
                  <a:pos x="37" y="0"/>
                </a:cxn>
                <a:cxn ang="0">
                  <a:pos x="0" y="59"/>
                </a:cxn>
                <a:cxn ang="0">
                  <a:pos x="14" y="67"/>
                </a:cxn>
                <a:cxn ang="0">
                  <a:pos x="51" y="8"/>
                </a:cxn>
              </a:cxnLst>
              <a:rect l="0" t="0" r="r" b="b"/>
              <a:pathLst>
                <a:path w="51" h="67">
                  <a:moveTo>
                    <a:pt x="51" y="8"/>
                  </a:moveTo>
                  <a:lnTo>
                    <a:pt x="37" y="0"/>
                  </a:lnTo>
                  <a:lnTo>
                    <a:pt x="0" y="59"/>
                  </a:lnTo>
                  <a:lnTo>
                    <a:pt x="14" y="67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35" name="Freeform 79"/>
            <p:cNvSpPr>
              <a:spLocks noChangeAspect="1"/>
            </p:cNvSpPr>
            <p:nvPr/>
          </p:nvSpPr>
          <p:spPr bwMode="auto">
            <a:xfrm>
              <a:off x="2558" y="1888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36" name="Freeform 80"/>
            <p:cNvSpPr>
              <a:spLocks noChangeAspect="1"/>
            </p:cNvSpPr>
            <p:nvPr/>
          </p:nvSpPr>
          <p:spPr bwMode="auto">
            <a:xfrm>
              <a:off x="2558" y="1837"/>
              <a:ext cx="66" cy="8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9" y="0"/>
                </a:cxn>
                <a:cxn ang="0">
                  <a:pos x="0" y="51"/>
                </a:cxn>
                <a:cxn ang="0">
                  <a:pos x="14" y="59"/>
                </a:cxn>
                <a:cxn ang="0">
                  <a:pos x="44" y="7"/>
                </a:cxn>
              </a:cxnLst>
              <a:rect l="0" t="0" r="r" b="b"/>
              <a:pathLst>
                <a:path w="44" h="59">
                  <a:moveTo>
                    <a:pt x="44" y="7"/>
                  </a:moveTo>
                  <a:lnTo>
                    <a:pt x="29" y="0"/>
                  </a:lnTo>
                  <a:lnTo>
                    <a:pt x="0" y="51"/>
                  </a:lnTo>
                  <a:lnTo>
                    <a:pt x="14" y="59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37" name="Freeform 81"/>
            <p:cNvSpPr>
              <a:spLocks noChangeAspect="1"/>
            </p:cNvSpPr>
            <p:nvPr/>
          </p:nvSpPr>
          <p:spPr bwMode="auto">
            <a:xfrm>
              <a:off x="2587" y="1837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38" name="Freeform 82"/>
            <p:cNvSpPr>
              <a:spLocks noChangeAspect="1"/>
            </p:cNvSpPr>
            <p:nvPr/>
          </p:nvSpPr>
          <p:spPr bwMode="auto">
            <a:xfrm>
              <a:off x="2587" y="1785"/>
              <a:ext cx="78" cy="89"/>
            </a:xfrm>
            <a:custGeom>
              <a:avLst/>
              <a:gdLst/>
              <a:ahLst/>
              <a:cxnLst>
                <a:cxn ang="0">
                  <a:pos x="52" y="7"/>
                </a:cxn>
                <a:cxn ang="0">
                  <a:pos x="37" y="0"/>
                </a:cxn>
                <a:cxn ang="0">
                  <a:pos x="0" y="52"/>
                </a:cxn>
                <a:cxn ang="0">
                  <a:pos x="15" y="59"/>
                </a:cxn>
                <a:cxn ang="0">
                  <a:pos x="52" y="7"/>
                </a:cxn>
              </a:cxnLst>
              <a:rect l="0" t="0" r="r" b="b"/>
              <a:pathLst>
                <a:path w="52" h="59">
                  <a:moveTo>
                    <a:pt x="52" y="7"/>
                  </a:moveTo>
                  <a:lnTo>
                    <a:pt x="37" y="0"/>
                  </a:lnTo>
                  <a:lnTo>
                    <a:pt x="0" y="52"/>
                  </a:lnTo>
                  <a:lnTo>
                    <a:pt x="15" y="59"/>
                  </a:lnTo>
                  <a:lnTo>
                    <a:pt x="52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39" name="Freeform 83"/>
            <p:cNvSpPr>
              <a:spLocks noChangeAspect="1"/>
            </p:cNvSpPr>
            <p:nvPr/>
          </p:nvSpPr>
          <p:spPr bwMode="auto">
            <a:xfrm>
              <a:off x="2624" y="178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40" name="Freeform 84"/>
            <p:cNvSpPr>
              <a:spLocks noChangeAspect="1"/>
            </p:cNvSpPr>
            <p:nvPr/>
          </p:nvSpPr>
          <p:spPr bwMode="auto">
            <a:xfrm>
              <a:off x="2624" y="1741"/>
              <a:ext cx="66" cy="77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44"/>
                </a:cxn>
                <a:cxn ang="0">
                  <a:pos x="15" y="51"/>
                </a:cxn>
                <a:cxn ang="0">
                  <a:pos x="44" y="15"/>
                </a:cxn>
              </a:cxnLst>
              <a:rect l="0" t="0" r="r" b="b"/>
              <a:pathLst>
                <a:path w="44" h="51">
                  <a:moveTo>
                    <a:pt x="44" y="15"/>
                  </a:moveTo>
                  <a:lnTo>
                    <a:pt x="37" y="0"/>
                  </a:lnTo>
                  <a:lnTo>
                    <a:pt x="0" y="44"/>
                  </a:lnTo>
                  <a:lnTo>
                    <a:pt x="15" y="51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41" name="Freeform 85"/>
            <p:cNvSpPr>
              <a:spLocks noChangeAspect="1"/>
            </p:cNvSpPr>
            <p:nvPr/>
          </p:nvSpPr>
          <p:spPr bwMode="auto">
            <a:xfrm>
              <a:off x="2661" y="1741"/>
              <a:ext cx="11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7"/>
                </a:cxn>
                <a:cxn ang="0">
                  <a:pos x="0" y="0"/>
                </a:cxn>
              </a:cxnLst>
              <a:rect l="0" t="0" r="r" b="b"/>
              <a:pathLst>
                <a:path w="7"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42" name="Freeform 86"/>
            <p:cNvSpPr>
              <a:spLocks noChangeAspect="1"/>
            </p:cNvSpPr>
            <p:nvPr/>
          </p:nvSpPr>
          <p:spPr bwMode="auto">
            <a:xfrm>
              <a:off x="2661" y="1711"/>
              <a:ext cx="66" cy="6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30"/>
                </a:cxn>
                <a:cxn ang="0">
                  <a:pos x="7" y="45"/>
                </a:cxn>
                <a:cxn ang="0">
                  <a:pos x="44" y="8"/>
                </a:cxn>
              </a:cxnLst>
              <a:rect l="0" t="0" r="r" b="b"/>
              <a:pathLst>
                <a:path w="44" h="45">
                  <a:moveTo>
                    <a:pt x="44" y="8"/>
                  </a:moveTo>
                  <a:lnTo>
                    <a:pt x="29" y="0"/>
                  </a:lnTo>
                  <a:lnTo>
                    <a:pt x="0" y="30"/>
                  </a:lnTo>
                  <a:lnTo>
                    <a:pt x="7" y="45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43" name="Freeform 87"/>
            <p:cNvSpPr>
              <a:spLocks noChangeAspect="1"/>
            </p:cNvSpPr>
            <p:nvPr/>
          </p:nvSpPr>
          <p:spPr bwMode="auto">
            <a:xfrm>
              <a:off x="2690" y="171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44" name="Freeform 88"/>
            <p:cNvSpPr>
              <a:spLocks noChangeAspect="1"/>
            </p:cNvSpPr>
            <p:nvPr/>
          </p:nvSpPr>
          <p:spPr bwMode="auto">
            <a:xfrm>
              <a:off x="2690" y="1682"/>
              <a:ext cx="66" cy="5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29"/>
                </a:cxn>
                <a:cxn ang="0">
                  <a:pos x="8" y="37"/>
                </a:cxn>
                <a:cxn ang="0">
                  <a:pos x="44" y="7"/>
                </a:cxn>
              </a:cxnLst>
              <a:rect l="0" t="0" r="r" b="b"/>
              <a:pathLst>
                <a:path w="44" h="37">
                  <a:moveTo>
                    <a:pt x="44" y="7"/>
                  </a:moveTo>
                  <a:lnTo>
                    <a:pt x="37" y="0"/>
                  </a:lnTo>
                  <a:lnTo>
                    <a:pt x="0" y="29"/>
                  </a:lnTo>
                  <a:lnTo>
                    <a:pt x="8" y="37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45" name="Freeform 89"/>
            <p:cNvSpPr>
              <a:spLocks noChangeAspect="1"/>
            </p:cNvSpPr>
            <p:nvPr/>
          </p:nvSpPr>
          <p:spPr bwMode="auto">
            <a:xfrm>
              <a:off x="2727" y="1682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46" name="Freeform 90"/>
            <p:cNvSpPr>
              <a:spLocks noChangeAspect="1"/>
            </p:cNvSpPr>
            <p:nvPr/>
          </p:nvSpPr>
          <p:spPr bwMode="auto">
            <a:xfrm>
              <a:off x="2727" y="1660"/>
              <a:ext cx="56" cy="44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30" y="0"/>
                </a:cxn>
                <a:cxn ang="0">
                  <a:pos x="0" y="22"/>
                </a:cxn>
                <a:cxn ang="0">
                  <a:pos x="7" y="29"/>
                </a:cxn>
                <a:cxn ang="0">
                  <a:pos x="37" y="7"/>
                </a:cxn>
              </a:cxnLst>
              <a:rect l="0" t="0" r="r" b="b"/>
              <a:pathLst>
                <a:path w="37" h="29">
                  <a:moveTo>
                    <a:pt x="37" y="7"/>
                  </a:moveTo>
                  <a:lnTo>
                    <a:pt x="30" y="0"/>
                  </a:lnTo>
                  <a:lnTo>
                    <a:pt x="0" y="22"/>
                  </a:lnTo>
                  <a:lnTo>
                    <a:pt x="7" y="29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47" name="Freeform 91"/>
            <p:cNvSpPr>
              <a:spLocks noChangeAspect="1"/>
            </p:cNvSpPr>
            <p:nvPr/>
          </p:nvSpPr>
          <p:spPr bwMode="auto">
            <a:xfrm>
              <a:off x="2757" y="1660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48" name="Freeform 92"/>
            <p:cNvSpPr>
              <a:spLocks noChangeAspect="1"/>
            </p:cNvSpPr>
            <p:nvPr/>
          </p:nvSpPr>
          <p:spPr bwMode="auto">
            <a:xfrm>
              <a:off x="2757" y="1645"/>
              <a:ext cx="66" cy="45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6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44" y="15"/>
                </a:cxn>
              </a:cxnLst>
              <a:rect l="0" t="0" r="r" b="b"/>
              <a:pathLst>
                <a:path w="44" h="30">
                  <a:moveTo>
                    <a:pt x="44" y="15"/>
                  </a:moveTo>
                  <a:lnTo>
                    <a:pt x="36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49" name="Freeform 93"/>
            <p:cNvSpPr>
              <a:spLocks noChangeAspect="1"/>
            </p:cNvSpPr>
            <p:nvPr/>
          </p:nvSpPr>
          <p:spPr bwMode="auto">
            <a:xfrm>
              <a:off x="2793" y="1645"/>
              <a:ext cx="1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7"/>
                </a:cxn>
                <a:cxn ang="0">
                  <a:pos x="0" y="0"/>
                </a:cxn>
              </a:cxnLst>
              <a:rect l="0" t="0" r="r" b="b"/>
              <a:pathLst>
                <a:path w="8"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50" name="Freeform 94"/>
            <p:cNvSpPr>
              <a:spLocks noChangeAspect="1"/>
            </p:cNvSpPr>
            <p:nvPr/>
          </p:nvSpPr>
          <p:spPr bwMode="auto">
            <a:xfrm>
              <a:off x="2793" y="1638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8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51" name="Freeform 95"/>
            <p:cNvSpPr>
              <a:spLocks noChangeAspect="1"/>
            </p:cNvSpPr>
            <p:nvPr/>
          </p:nvSpPr>
          <p:spPr bwMode="auto">
            <a:xfrm>
              <a:off x="2830" y="1638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52" name="Rectangle 96"/>
            <p:cNvSpPr>
              <a:spLocks noChangeAspect="1" noChangeArrowheads="1"/>
            </p:cNvSpPr>
            <p:nvPr/>
          </p:nvSpPr>
          <p:spPr bwMode="auto">
            <a:xfrm>
              <a:off x="2830" y="1638"/>
              <a:ext cx="45" cy="21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53" name="Freeform 97"/>
            <p:cNvSpPr>
              <a:spLocks noChangeAspect="1"/>
            </p:cNvSpPr>
            <p:nvPr/>
          </p:nvSpPr>
          <p:spPr bwMode="auto">
            <a:xfrm>
              <a:off x="2860" y="1638"/>
              <a:ext cx="11" cy="1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7"/>
                </a:cxn>
                <a:cxn ang="0">
                  <a:pos x="7" y="0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7" y="0"/>
                  </a:lnTo>
                  <a:lnTo>
                    <a:pt x="0" y="0"/>
                  </a:lnTo>
                  <a:lnTo>
                    <a:pt x="7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54" name="Freeform 98"/>
            <p:cNvSpPr>
              <a:spLocks noChangeAspect="1"/>
            </p:cNvSpPr>
            <p:nvPr/>
          </p:nvSpPr>
          <p:spPr bwMode="auto">
            <a:xfrm>
              <a:off x="2860" y="1638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7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7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55" name="Freeform 99"/>
            <p:cNvSpPr>
              <a:spLocks noChangeAspect="1"/>
            </p:cNvSpPr>
            <p:nvPr/>
          </p:nvSpPr>
          <p:spPr bwMode="auto">
            <a:xfrm>
              <a:off x="2897" y="1645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56" name="Freeform 100"/>
            <p:cNvSpPr>
              <a:spLocks noChangeAspect="1"/>
            </p:cNvSpPr>
            <p:nvPr/>
          </p:nvSpPr>
          <p:spPr bwMode="auto">
            <a:xfrm>
              <a:off x="2889" y="1645"/>
              <a:ext cx="66" cy="45"/>
            </a:xfrm>
            <a:custGeom>
              <a:avLst/>
              <a:gdLst/>
              <a:ahLst/>
              <a:cxnLst>
                <a:cxn ang="0">
                  <a:pos x="37" y="30"/>
                </a:cxn>
                <a:cxn ang="0">
                  <a:pos x="44" y="15"/>
                </a:cxn>
                <a:cxn ang="0">
                  <a:pos x="8" y="0"/>
                </a:cxn>
                <a:cxn ang="0">
                  <a:pos x="0" y="15"/>
                </a:cxn>
                <a:cxn ang="0">
                  <a:pos x="37" y="30"/>
                </a:cxn>
              </a:cxnLst>
              <a:rect l="0" t="0" r="r" b="b"/>
              <a:pathLst>
                <a:path w="44" h="30">
                  <a:moveTo>
                    <a:pt x="37" y="30"/>
                  </a:moveTo>
                  <a:lnTo>
                    <a:pt x="44" y="15"/>
                  </a:lnTo>
                  <a:lnTo>
                    <a:pt x="8" y="0"/>
                  </a:lnTo>
                  <a:lnTo>
                    <a:pt x="0" y="15"/>
                  </a:lnTo>
                  <a:lnTo>
                    <a:pt x="37" y="3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57" name="Freeform 101"/>
            <p:cNvSpPr>
              <a:spLocks noChangeAspect="1"/>
            </p:cNvSpPr>
            <p:nvPr/>
          </p:nvSpPr>
          <p:spPr bwMode="auto">
            <a:xfrm>
              <a:off x="2933" y="1660"/>
              <a:ext cx="2" cy="23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0" y="7"/>
                </a:cxn>
              </a:cxnLst>
              <a:rect l="0" t="0" r="r" b="b"/>
              <a:pathLst>
                <a:path h="15">
                  <a:moveTo>
                    <a:pt x="0" y="7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58" name="Freeform 102"/>
            <p:cNvSpPr>
              <a:spLocks noChangeAspect="1"/>
            </p:cNvSpPr>
            <p:nvPr/>
          </p:nvSpPr>
          <p:spPr bwMode="auto">
            <a:xfrm>
              <a:off x="2926" y="1667"/>
              <a:ext cx="66" cy="45"/>
            </a:xfrm>
            <a:custGeom>
              <a:avLst/>
              <a:gdLst/>
              <a:ahLst/>
              <a:cxnLst>
                <a:cxn ang="0">
                  <a:pos x="29" y="30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29" y="30"/>
                </a:cxn>
              </a:cxnLst>
              <a:rect l="0" t="0" r="r" b="b"/>
              <a:pathLst>
                <a:path w="44" h="30">
                  <a:moveTo>
                    <a:pt x="29" y="30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8"/>
                  </a:lnTo>
                  <a:lnTo>
                    <a:pt x="29" y="3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59" name="Freeform 103"/>
            <p:cNvSpPr>
              <a:spLocks noChangeAspect="1"/>
            </p:cNvSpPr>
            <p:nvPr/>
          </p:nvSpPr>
          <p:spPr bwMode="auto">
            <a:xfrm>
              <a:off x="2963" y="1689"/>
              <a:ext cx="11" cy="1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7" y="0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60" name="Freeform 104"/>
            <p:cNvSpPr>
              <a:spLocks noChangeAspect="1"/>
            </p:cNvSpPr>
            <p:nvPr/>
          </p:nvSpPr>
          <p:spPr bwMode="auto">
            <a:xfrm>
              <a:off x="2955" y="1689"/>
              <a:ext cx="68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5" y="30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37"/>
                </a:cxn>
              </a:cxnLst>
              <a:rect l="0" t="0" r="r" b="b"/>
              <a:pathLst>
                <a:path w="45" h="37">
                  <a:moveTo>
                    <a:pt x="37" y="37"/>
                  </a:moveTo>
                  <a:lnTo>
                    <a:pt x="45" y="30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61" name="Freeform 105"/>
            <p:cNvSpPr>
              <a:spLocks noChangeAspect="1"/>
            </p:cNvSpPr>
            <p:nvPr/>
          </p:nvSpPr>
          <p:spPr bwMode="auto">
            <a:xfrm>
              <a:off x="2992" y="1719"/>
              <a:ext cx="68" cy="66"/>
            </a:xfrm>
            <a:custGeom>
              <a:avLst/>
              <a:gdLst/>
              <a:ahLst/>
              <a:cxnLst>
                <a:cxn ang="0">
                  <a:pos x="30" y="44"/>
                </a:cxn>
                <a:cxn ang="0">
                  <a:pos x="45" y="37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30" y="44"/>
                </a:cxn>
              </a:cxnLst>
              <a:rect l="0" t="0" r="r" b="b"/>
              <a:pathLst>
                <a:path w="45" h="44">
                  <a:moveTo>
                    <a:pt x="30" y="44"/>
                  </a:moveTo>
                  <a:lnTo>
                    <a:pt x="45" y="37"/>
                  </a:lnTo>
                  <a:lnTo>
                    <a:pt x="8" y="0"/>
                  </a:lnTo>
                  <a:lnTo>
                    <a:pt x="0" y="7"/>
                  </a:lnTo>
                  <a:lnTo>
                    <a:pt x="30" y="44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62" name="Freeform 106"/>
            <p:cNvSpPr>
              <a:spLocks noChangeAspect="1"/>
            </p:cNvSpPr>
            <p:nvPr/>
          </p:nvSpPr>
          <p:spPr bwMode="auto">
            <a:xfrm>
              <a:off x="3029" y="1756"/>
              <a:ext cx="12" cy="11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8" y="0"/>
                </a:cxn>
              </a:cxnLst>
              <a:rect l="0" t="0" r="r" b="b"/>
              <a:pathLst>
                <a:path w="8" h="7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63" name="Freeform 107"/>
            <p:cNvSpPr>
              <a:spLocks noChangeAspect="1"/>
            </p:cNvSpPr>
            <p:nvPr/>
          </p:nvSpPr>
          <p:spPr bwMode="auto">
            <a:xfrm>
              <a:off x="3022" y="1756"/>
              <a:ext cx="66" cy="77"/>
            </a:xfrm>
            <a:custGeom>
              <a:avLst/>
              <a:gdLst/>
              <a:ahLst/>
              <a:cxnLst>
                <a:cxn ang="0">
                  <a:pos x="37" y="51"/>
                </a:cxn>
                <a:cxn ang="0">
                  <a:pos x="44" y="44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51"/>
                </a:cxn>
              </a:cxnLst>
              <a:rect l="0" t="0" r="r" b="b"/>
              <a:pathLst>
                <a:path w="44" h="51">
                  <a:moveTo>
                    <a:pt x="37" y="51"/>
                  </a:moveTo>
                  <a:lnTo>
                    <a:pt x="44" y="44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51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64" name="Freeform 108"/>
            <p:cNvSpPr>
              <a:spLocks noChangeAspect="1"/>
            </p:cNvSpPr>
            <p:nvPr/>
          </p:nvSpPr>
          <p:spPr bwMode="auto">
            <a:xfrm>
              <a:off x="3066" y="1800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65" name="Freeform 109"/>
            <p:cNvSpPr>
              <a:spLocks noChangeAspect="1"/>
            </p:cNvSpPr>
            <p:nvPr/>
          </p:nvSpPr>
          <p:spPr bwMode="auto">
            <a:xfrm>
              <a:off x="3059" y="1800"/>
              <a:ext cx="66" cy="89"/>
            </a:xfrm>
            <a:custGeom>
              <a:avLst/>
              <a:gdLst/>
              <a:ahLst/>
              <a:cxnLst>
                <a:cxn ang="0">
                  <a:pos x="29" y="59"/>
                </a:cxn>
                <a:cxn ang="0">
                  <a:pos x="44" y="51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29" y="59"/>
                </a:cxn>
              </a:cxnLst>
              <a:rect l="0" t="0" r="r" b="b"/>
              <a:pathLst>
                <a:path w="44" h="59">
                  <a:moveTo>
                    <a:pt x="29" y="59"/>
                  </a:moveTo>
                  <a:lnTo>
                    <a:pt x="44" y="51"/>
                  </a:lnTo>
                  <a:lnTo>
                    <a:pt x="7" y="0"/>
                  </a:lnTo>
                  <a:lnTo>
                    <a:pt x="0" y="7"/>
                  </a:lnTo>
                  <a:lnTo>
                    <a:pt x="29" y="59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66" name="Freeform 110"/>
            <p:cNvSpPr>
              <a:spLocks noChangeAspect="1"/>
            </p:cNvSpPr>
            <p:nvPr/>
          </p:nvSpPr>
          <p:spPr bwMode="auto">
            <a:xfrm>
              <a:off x="3095" y="1851"/>
              <a:ext cx="12" cy="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67" name="Freeform 111"/>
            <p:cNvSpPr>
              <a:spLocks noChangeAspect="1"/>
            </p:cNvSpPr>
            <p:nvPr/>
          </p:nvSpPr>
          <p:spPr bwMode="auto">
            <a:xfrm>
              <a:off x="3088" y="1851"/>
              <a:ext cx="66" cy="89"/>
            </a:xfrm>
            <a:custGeom>
              <a:avLst/>
              <a:gdLst/>
              <a:ahLst/>
              <a:cxnLst>
                <a:cxn ang="0">
                  <a:pos x="37" y="59"/>
                </a:cxn>
                <a:cxn ang="0">
                  <a:pos x="44" y="52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59"/>
                </a:cxn>
              </a:cxnLst>
              <a:rect l="0" t="0" r="r" b="b"/>
              <a:pathLst>
                <a:path w="44" h="59">
                  <a:moveTo>
                    <a:pt x="37" y="59"/>
                  </a:moveTo>
                  <a:lnTo>
                    <a:pt x="44" y="52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59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68" name="Freeform 112"/>
            <p:cNvSpPr>
              <a:spLocks noChangeAspect="1"/>
            </p:cNvSpPr>
            <p:nvPr/>
          </p:nvSpPr>
          <p:spPr bwMode="auto">
            <a:xfrm>
              <a:off x="3132" y="1903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69" name="Freeform 113"/>
            <p:cNvSpPr>
              <a:spLocks noChangeAspect="1"/>
            </p:cNvSpPr>
            <p:nvPr/>
          </p:nvSpPr>
          <p:spPr bwMode="auto">
            <a:xfrm>
              <a:off x="3125" y="1903"/>
              <a:ext cx="66" cy="99"/>
            </a:xfrm>
            <a:custGeom>
              <a:avLst/>
              <a:gdLst/>
              <a:ahLst/>
              <a:cxnLst>
                <a:cxn ang="0">
                  <a:pos x="29" y="66"/>
                </a:cxn>
                <a:cxn ang="0">
                  <a:pos x="44" y="59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29" y="66"/>
                </a:cxn>
              </a:cxnLst>
              <a:rect l="0" t="0" r="r" b="b"/>
              <a:pathLst>
                <a:path w="44" h="66">
                  <a:moveTo>
                    <a:pt x="29" y="66"/>
                  </a:moveTo>
                  <a:lnTo>
                    <a:pt x="44" y="59"/>
                  </a:lnTo>
                  <a:lnTo>
                    <a:pt x="7" y="0"/>
                  </a:lnTo>
                  <a:lnTo>
                    <a:pt x="0" y="7"/>
                  </a:lnTo>
                  <a:lnTo>
                    <a:pt x="29" y="66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70" name="Freeform 114"/>
            <p:cNvSpPr>
              <a:spLocks noChangeAspect="1"/>
            </p:cNvSpPr>
            <p:nvPr/>
          </p:nvSpPr>
          <p:spPr bwMode="auto">
            <a:xfrm>
              <a:off x="3162" y="1962"/>
              <a:ext cx="11" cy="1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7" y="0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71" name="Freeform 115"/>
            <p:cNvSpPr>
              <a:spLocks noChangeAspect="1"/>
            </p:cNvSpPr>
            <p:nvPr/>
          </p:nvSpPr>
          <p:spPr bwMode="auto">
            <a:xfrm>
              <a:off x="3154" y="1962"/>
              <a:ext cx="78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52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52" h="66">
                  <a:moveTo>
                    <a:pt x="37" y="66"/>
                  </a:moveTo>
                  <a:lnTo>
                    <a:pt x="52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72" name="Freeform 116"/>
            <p:cNvSpPr>
              <a:spLocks noChangeAspect="1"/>
            </p:cNvSpPr>
            <p:nvPr/>
          </p:nvSpPr>
          <p:spPr bwMode="auto">
            <a:xfrm>
              <a:off x="3199" y="2021"/>
              <a:ext cx="11" cy="11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7" y="7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73" name="Freeform 117"/>
            <p:cNvSpPr>
              <a:spLocks noChangeAspect="1"/>
            </p:cNvSpPr>
            <p:nvPr/>
          </p:nvSpPr>
          <p:spPr bwMode="auto">
            <a:xfrm>
              <a:off x="3191" y="2028"/>
              <a:ext cx="66" cy="101"/>
            </a:xfrm>
            <a:custGeom>
              <a:avLst/>
              <a:gdLst/>
              <a:ahLst/>
              <a:cxnLst>
                <a:cxn ang="0">
                  <a:pos x="30" y="67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30" y="67"/>
                </a:cxn>
              </a:cxnLst>
              <a:rect l="0" t="0" r="r" b="b"/>
              <a:pathLst>
                <a:path w="44" h="67">
                  <a:moveTo>
                    <a:pt x="30" y="67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0"/>
                  </a:lnTo>
                  <a:lnTo>
                    <a:pt x="30" y="6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74" name="Freeform 118"/>
            <p:cNvSpPr>
              <a:spLocks noChangeAspect="1"/>
            </p:cNvSpPr>
            <p:nvPr/>
          </p:nvSpPr>
          <p:spPr bwMode="auto">
            <a:xfrm>
              <a:off x="3228" y="2087"/>
              <a:ext cx="11" cy="1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7" y="0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75" name="Freeform 119"/>
            <p:cNvSpPr>
              <a:spLocks noChangeAspect="1"/>
            </p:cNvSpPr>
            <p:nvPr/>
          </p:nvSpPr>
          <p:spPr bwMode="auto">
            <a:xfrm>
              <a:off x="3221" y="2087"/>
              <a:ext cx="77" cy="111"/>
            </a:xfrm>
            <a:custGeom>
              <a:avLst/>
              <a:gdLst/>
              <a:ahLst/>
              <a:cxnLst>
                <a:cxn ang="0">
                  <a:pos x="37" y="74"/>
                </a:cxn>
                <a:cxn ang="0">
                  <a:pos x="51" y="74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7" y="74"/>
                </a:cxn>
              </a:cxnLst>
              <a:rect l="0" t="0" r="r" b="b"/>
              <a:pathLst>
                <a:path w="51" h="74">
                  <a:moveTo>
                    <a:pt x="37" y="74"/>
                  </a:moveTo>
                  <a:lnTo>
                    <a:pt x="51" y="74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7" y="74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76" name="Freeform 120"/>
            <p:cNvSpPr>
              <a:spLocks noChangeAspect="1"/>
            </p:cNvSpPr>
            <p:nvPr/>
          </p:nvSpPr>
          <p:spPr bwMode="auto">
            <a:xfrm>
              <a:off x="3265" y="2161"/>
              <a:ext cx="11" cy="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0"/>
                </a:cxn>
              </a:cxnLst>
              <a:rect l="0" t="0" r="r" b="b"/>
              <a:pathLst>
                <a:path w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77" name="Freeform 121"/>
            <p:cNvSpPr>
              <a:spLocks noChangeAspect="1"/>
            </p:cNvSpPr>
            <p:nvPr/>
          </p:nvSpPr>
          <p:spPr bwMode="auto">
            <a:xfrm>
              <a:off x="3258" y="216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4" y="0"/>
                </a:cxn>
                <a:cxn ang="0">
                  <a:pos x="0" y="0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78" name="Freeform 122"/>
            <p:cNvSpPr>
              <a:spLocks noChangeAspect="1"/>
            </p:cNvSpPr>
            <p:nvPr/>
          </p:nvSpPr>
          <p:spPr bwMode="auto">
            <a:xfrm>
              <a:off x="3294" y="2227"/>
              <a:ext cx="12" cy="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79" name="Freeform 123"/>
            <p:cNvSpPr>
              <a:spLocks noChangeAspect="1"/>
            </p:cNvSpPr>
            <p:nvPr/>
          </p:nvSpPr>
          <p:spPr bwMode="auto">
            <a:xfrm>
              <a:off x="3287" y="2227"/>
              <a:ext cx="78" cy="111"/>
            </a:xfrm>
            <a:custGeom>
              <a:avLst/>
              <a:gdLst/>
              <a:ahLst/>
              <a:cxnLst>
                <a:cxn ang="0">
                  <a:pos x="37" y="74"/>
                </a:cxn>
                <a:cxn ang="0">
                  <a:pos x="52" y="74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74"/>
                </a:cxn>
              </a:cxnLst>
              <a:rect l="0" t="0" r="r" b="b"/>
              <a:pathLst>
                <a:path w="52" h="74">
                  <a:moveTo>
                    <a:pt x="37" y="74"/>
                  </a:moveTo>
                  <a:lnTo>
                    <a:pt x="52" y="74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74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80" name="Freeform 124"/>
            <p:cNvSpPr>
              <a:spLocks noChangeAspect="1"/>
            </p:cNvSpPr>
            <p:nvPr/>
          </p:nvSpPr>
          <p:spPr bwMode="auto">
            <a:xfrm>
              <a:off x="3331" y="230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81" name="Freeform 125"/>
            <p:cNvSpPr>
              <a:spLocks noChangeAspect="1"/>
            </p:cNvSpPr>
            <p:nvPr/>
          </p:nvSpPr>
          <p:spPr bwMode="auto">
            <a:xfrm>
              <a:off x="3324" y="230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5" y="0"/>
                  </a:lnTo>
                  <a:lnTo>
                    <a:pt x="0" y="0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82" name="Freeform 126"/>
            <p:cNvSpPr>
              <a:spLocks noChangeAspect="1"/>
            </p:cNvSpPr>
            <p:nvPr/>
          </p:nvSpPr>
          <p:spPr bwMode="auto">
            <a:xfrm>
              <a:off x="3353" y="2375"/>
              <a:ext cx="12" cy="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83" name="Freeform 127"/>
            <p:cNvSpPr>
              <a:spLocks noChangeAspect="1"/>
            </p:cNvSpPr>
            <p:nvPr/>
          </p:nvSpPr>
          <p:spPr bwMode="auto">
            <a:xfrm>
              <a:off x="3353" y="2367"/>
              <a:ext cx="78" cy="122"/>
            </a:xfrm>
            <a:custGeom>
              <a:avLst/>
              <a:gdLst/>
              <a:ahLst/>
              <a:cxnLst>
                <a:cxn ang="0">
                  <a:pos x="37" y="81"/>
                </a:cxn>
                <a:cxn ang="0">
                  <a:pos x="52" y="74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81"/>
                </a:cxn>
              </a:cxnLst>
              <a:rect l="0" t="0" r="r" b="b"/>
              <a:pathLst>
                <a:path w="52" h="81">
                  <a:moveTo>
                    <a:pt x="37" y="81"/>
                  </a:moveTo>
                  <a:lnTo>
                    <a:pt x="52" y="74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81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84" name="Freeform 128"/>
            <p:cNvSpPr>
              <a:spLocks noChangeAspect="1"/>
            </p:cNvSpPr>
            <p:nvPr/>
          </p:nvSpPr>
          <p:spPr bwMode="auto">
            <a:xfrm>
              <a:off x="3390" y="2441"/>
              <a:ext cx="66" cy="111"/>
            </a:xfrm>
            <a:custGeom>
              <a:avLst/>
              <a:gdLst/>
              <a:ahLst/>
              <a:cxnLst>
                <a:cxn ang="0">
                  <a:pos x="30" y="74"/>
                </a:cxn>
                <a:cxn ang="0">
                  <a:pos x="44" y="66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0" y="74"/>
                </a:cxn>
              </a:cxnLst>
              <a:rect l="0" t="0" r="r" b="b"/>
              <a:pathLst>
                <a:path w="44" h="74">
                  <a:moveTo>
                    <a:pt x="30" y="74"/>
                  </a:moveTo>
                  <a:lnTo>
                    <a:pt x="44" y="66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0" y="74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85" name="Freeform 129"/>
            <p:cNvSpPr>
              <a:spLocks noChangeAspect="1"/>
            </p:cNvSpPr>
            <p:nvPr/>
          </p:nvSpPr>
          <p:spPr bwMode="auto">
            <a:xfrm>
              <a:off x="3420" y="251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86" name="Freeform 130"/>
            <p:cNvSpPr>
              <a:spLocks noChangeAspect="1"/>
            </p:cNvSpPr>
            <p:nvPr/>
          </p:nvSpPr>
          <p:spPr bwMode="auto">
            <a:xfrm>
              <a:off x="3420" y="2507"/>
              <a:ext cx="77" cy="123"/>
            </a:xfrm>
            <a:custGeom>
              <a:avLst/>
              <a:gdLst/>
              <a:ahLst/>
              <a:cxnLst>
                <a:cxn ang="0">
                  <a:pos x="37" y="82"/>
                </a:cxn>
                <a:cxn ang="0">
                  <a:pos x="51" y="74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7" y="82"/>
                </a:cxn>
              </a:cxnLst>
              <a:rect l="0" t="0" r="r" b="b"/>
              <a:pathLst>
                <a:path w="51" h="82">
                  <a:moveTo>
                    <a:pt x="37" y="82"/>
                  </a:moveTo>
                  <a:lnTo>
                    <a:pt x="51" y="74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7" y="82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87" name="Freeform 131"/>
            <p:cNvSpPr>
              <a:spLocks noChangeAspect="1"/>
            </p:cNvSpPr>
            <p:nvPr/>
          </p:nvSpPr>
          <p:spPr bwMode="auto">
            <a:xfrm>
              <a:off x="3457" y="258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88" name="Freeform 132"/>
            <p:cNvSpPr>
              <a:spLocks noChangeAspect="1"/>
            </p:cNvSpPr>
            <p:nvPr/>
          </p:nvSpPr>
          <p:spPr bwMode="auto">
            <a:xfrm>
              <a:off x="3457" y="258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4" y="0"/>
                  </a:lnTo>
                  <a:lnTo>
                    <a:pt x="0" y="8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89" name="Freeform 133"/>
            <p:cNvSpPr>
              <a:spLocks noChangeAspect="1"/>
            </p:cNvSpPr>
            <p:nvPr/>
          </p:nvSpPr>
          <p:spPr bwMode="auto">
            <a:xfrm>
              <a:off x="3486" y="2655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90" name="Freeform 134"/>
            <p:cNvSpPr>
              <a:spLocks noChangeAspect="1"/>
            </p:cNvSpPr>
            <p:nvPr/>
          </p:nvSpPr>
          <p:spPr bwMode="auto">
            <a:xfrm>
              <a:off x="3486" y="2647"/>
              <a:ext cx="78" cy="101"/>
            </a:xfrm>
            <a:custGeom>
              <a:avLst/>
              <a:gdLst/>
              <a:ahLst/>
              <a:cxnLst>
                <a:cxn ang="0">
                  <a:pos x="37" y="67"/>
                </a:cxn>
                <a:cxn ang="0">
                  <a:pos x="52" y="67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67"/>
                </a:cxn>
              </a:cxnLst>
              <a:rect l="0" t="0" r="r" b="b"/>
              <a:pathLst>
                <a:path w="52" h="67">
                  <a:moveTo>
                    <a:pt x="37" y="67"/>
                  </a:moveTo>
                  <a:lnTo>
                    <a:pt x="52" y="67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6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91" name="Freeform 135"/>
            <p:cNvSpPr>
              <a:spLocks noChangeAspect="1"/>
            </p:cNvSpPr>
            <p:nvPr/>
          </p:nvSpPr>
          <p:spPr bwMode="auto">
            <a:xfrm>
              <a:off x="3523" y="2714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92" name="Freeform 136"/>
            <p:cNvSpPr>
              <a:spLocks noChangeAspect="1"/>
            </p:cNvSpPr>
            <p:nvPr/>
          </p:nvSpPr>
          <p:spPr bwMode="auto">
            <a:xfrm>
              <a:off x="3523" y="2714"/>
              <a:ext cx="66" cy="99"/>
            </a:xfrm>
            <a:custGeom>
              <a:avLst/>
              <a:gdLst/>
              <a:ahLst/>
              <a:cxnLst>
                <a:cxn ang="0">
                  <a:pos x="29" y="66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29" y="66"/>
                </a:cxn>
              </a:cxnLst>
              <a:rect l="0" t="0" r="r" b="b"/>
              <a:pathLst>
                <a:path w="44" h="66">
                  <a:moveTo>
                    <a:pt x="29" y="66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0"/>
                  </a:lnTo>
                  <a:lnTo>
                    <a:pt x="29" y="66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93" name="Freeform 137"/>
            <p:cNvSpPr>
              <a:spLocks noChangeAspect="1"/>
            </p:cNvSpPr>
            <p:nvPr/>
          </p:nvSpPr>
          <p:spPr bwMode="auto">
            <a:xfrm>
              <a:off x="3552" y="2780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94" name="Freeform 138"/>
            <p:cNvSpPr>
              <a:spLocks noChangeAspect="1"/>
            </p:cNvSpPr>
            <p:nvPr/>
          </p:nvSpPr>
          <p:spPr bwMode="auto">
            <a:xfrm>
              <a:off x="3552" y="2773"/>
              <a:ext cx="78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52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52" h="66">
                  <a:moveTo>
                    <a:pt x="37" y="66"/>
                  </a:moveTo>
                  <a:lnTo>
                    <a:pt x="52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95" name="Freeform 139"/>
            <p:cNvSpPr>
              <a:spLocks noChangeAspect="1"/>
            </p:cNvSpPr>
            <p:nvPr/>
          </p:nvSpPr>
          <p:spPr bwMode="auto">
            <a:xfrm>
              <a:off x="3589" y="2839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96" name="Freeform 140"/>
            <p:cNvSpPr>
              <a:spLocks noChangeAspect="1"/>
            </p:cNvSpPr>
            <p:nvPr/>
          </p:nvSpPr>
          <p:spPr bwMode="auto">
            <a:xfrm>
              <a:off x="3589" y="2832"/>
              <a:ext cx="66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44" h="66">
                  <a:moveTo>
                    <a:pt x="37" y="66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97" name="Freeform 141"/>
            <p:cNvSpPr>
              <a:spLocks noChangeAspect="1"/>
            </p:cNvSpPr>
            <p:nvPr/>
          </p:nvSpPr>
          <p:spPr bwMode="auto">
            <a:xfrm>
              <a:off x="3626" y="2898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98" name="Freeform 142"/>
            <p:cNvSpPr>
              <a:spLocks noChangeAspect="1"/>
            </p:cNvSpPr>
            <p:nvPr/>
          </p:nvSpPr>
          <p:spPr bwMode="auto">
            <a:xfrm>
              <a:off x="3626" y="2891"/>
              <a:ext cx="66" cy="89"/>
            </a:xfrm>
            <a:custGeom>
              <a:avLst/>
              <a:gdLst/>
              <a:ahLst/>
              <a:cxnLst>
                <a:cxn ang="0">
                  <a:pos x="30" y="59"/>
                </a:cxn>
                <a:cxn ang="0">
                  <a:pos x="44" y="51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30" y="59"/>
                </a:cxn>
              </a:cxnLst>
              <a:rect l="0" t="0" r="r" b="b"/>
              <a:pathLst>
                <a:path w="44" h="59">
                  <a:moveTo>
                    <a:pt x="30" y="59"/>
                  </a:moveTo>
                  <a:lnTo>
                    <a:pt x="44" y="51"/>
                  </a:lnTo>
                  <a:lnTo>
                    <a:pt x="7" y="0"/>
                  </a:lnTo>
                  <a:lnTo>
                    <a:pt x="0" y="7"/>
                  </a:lnTo>
                  <a:lnTo>
                    <a:pt x="30" y="59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199" name="Freeform 143"/>
            <p:cNvSpPr>
              <a:spLocks noChangeAspect="1"/>
            </p:cNvSpPr>
            <p:nvPr/>
          </p:nvSpPr>
          <p:spPr bwMode="auto">
            <a:xfrm>
              <a:off x="3656" y="2942"/>
              <a:ext cx="66" cy="89"/>
            </a:xfrm>
            <a:custGeom>
              <a:avLst/>
              <a:gdLst/>
              <a:ahLst/>
              <a:cxnLst>
                <a:cxn ang="0">
                  <a:pos x="36" y="59"/>
                </a:cxn>
                <a:cxn ang="0">
                  <a:pos x="44" y="52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6" y="59"/>
                </a:cxn>
              </a:cxnLst>
              <a:rect l="0" t="0" r="r" b="b"/>
              <a:pathLst>
                <a:path w="44" h="59">
                  <a:moveTo>
                    <a:pt x="36" y="59"/>
                  </a:moveTo>
                  <a:lnTo>
                    <a:pt x="44" y="52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6" y="59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00" name="Freeform 144"/>
            <p:cNvSpPr>
              <a:spLocks noChangeAspect="1"/>
            </p:cNvSpPr>
            <p:nvPr/>
          </p:nvSpPr>
          <p:spPr bwMode="auto">
            <a:xfrm>
              <a:off x="3692" y="300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01" name="Freeform 145"/>
            <p:cNvSpPr>
              <a:spLocks noChangeAspect="1"/>
            </p:cNvSpPr>
            <p:nvPr/>
          </p:nvSpPr>
          <p:spPr bwMode="auto">
            <a:xfrm>
              <a:off x="3692" y="2994"/>
              <a:ext cx="68" cy="77"/>
            </a:xfrm>
            <a:custGeom>
              <a:avLst/>
              <a:gdLst/>
              <a:ahLst/>
              <a:cxnLst>
                <a:cxn ang="0">
                  <a:pos x="30" y="51"/>
                </a:cxn>
                <a:cxn ang="0">
                  <a:pos x="45" y="44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30" y="51"/>
                </a:cxn>
              </a:cxnLst>
              <a:rect l="0" t="0" r="r" b="b"/>
              <a:pathLst>
                <a:path w="45" h="51">
                  <a:moveTo>
                    <a:pt x="30" y="51"/>
                  </a:moveTo>
                  <a:lnTo>
                    <a:pt x="45" y="44"/>
                  </a:lnTo>
                  <a:lnTo>
                    <a:pt x="8" y="0"/>
                  </a:lnTo>
                  <a:lnTo>
                    <a:pt x="0" y="7"/>
                  </a:lnTo>
                  <a:lnTo>
                    <a:pt x="30" y="51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02" name="Freeform 146"/>
            <p:cNvSpPr>
              <a:spLocks noChangeAspect="1"/>
            </p:cNvSpPr>
            <p:nvPr/>
          </p:nvSpPr>
          <p:spPr bwMode="auto">
            <a:xfrm>
              <a:off x="3722" y="304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03" name="Freeform 147"/>
            <p:cNvSpPr>
              <a:spLocks noChangeAspect="1"/>
            </p:cNvSpPr>
            <p:nvPr/>
          </p:nvSpPr>
          <p:spPr bwMode="auto">
            <a:xfrm>
              <a:off x="3722" y="3038"/>
              <a:ext cx="66" cy="78"/>
            </a:xfrm>
            <a:custGeom>
              <a:avLst/>
              <a:gdLst/>
              <a:ahLst/>
              <a:cxnLst>
                <a:cxn ang="0">
                  <a:pos x="37" y="52"/>
                </a:cxn>
                <a:cxn ang="0">
                  <a:pos x="44" y="44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52"/>
                </a:cxn>
              </a:cxnLst>
              <a:rect l="0" t="0" r="r" b="b"/>
              <a:pathLst>
                <a:path w="44" h="52">
                  <a:moveTo>
                    <a:pt x="37" y="52"/>
                  </a:moveTo>
                  <a:lnTo>
                    <a:pt x="44" y="44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52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04" name="Freeform 148"/>
            <p:cNvSpPr>
              <a:spLocks noChangeAspect="1"/>
            </p:cNvSpPr>
            <p:nvPr/>
          </p:nvSpPr>
          <p:spPr bwMode="auto">
            <a:xfrm>
              <a:off x="3759" y="3082"/>
              <a:ext cx="66" cy="78"/>
            </a:xfrm>
            <a:custGeom>
              <a:avLst/>
              <a:gdLst/>
              <a:ahLst/>
              <a:cxnLst>
                <a:cxn ang="0">
                  <a:pos x="29" y="52"/>
                </a:cxn>
                <a:cxn ang="0">
                  <a:pos x="44" y="37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29" y="52"/>
                </a:cxn>
              </a:cxnLst>
              <a:rect l="0" t="0" r="r" b="b"/>
              <a:pathLst>
                <a:path w="44" h="52">
                  <a:moveTo>
                    <a:pt x="29" y="52"/>
                  </a:moveTo>
                  <a:lnTo>
                    <a:pt x="44" y="37"/>
                  </a:lnTo>
                  <a:lnTo>
                    <a:pt x="7" y="0"/>
                  </a:lnTo>
                  <a:lnTo>
                    <a:pt x="0" y="8"/>
                  </a:lnTo>
                  <a:lnTo>
                    <a:pt x="29" y="52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05" name="Freeform 149"/>
            <p:cNvSpPr>
              <a:spLocks noChangeAspect="1"/>
            </p:cNvSpPr>
            <p:nvPr/>
          </p:nvSpPr>
          <p:spPr bwMode="auto">
            <a:xfrm>
              <a:off x="3788" y="3127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06" name="Freeform 150"/>
            <p:cNvSpPr>
              <a:spLocks noChangeAspect="1"/>
            </p:cNvSpPr>
            <p:nvPr/>
          </p:nvSpPr>
          <p:spPr bwMode="auto">
            <a:xfrm>
              <a:off x="3788" y="3119"/>
              <a:ext cx="66" cy="78"/>
            </a:xfrm>
            <a:custGeom>
              <a:avLst/>
              <a:gdLst/>
              <a:ahLst/>
              <a:cxnLst>
                <a:cxn ang="0">
                  <a:pos x="37" y="52"/>
                </a:cxn>
                <a:cxn ang="0">
                  <a:pos x="44" y="37"/>
                </a:cxn>
                <a:cxn ang="0">
                  <a:pos x="15" y="0"/>
                </a:cxn>
                <a:cxn ang="0">
                  <a:pos x="0" y="15"/>
                </a:cxn>
                <a:cxn ang="0">
                  <a:pos x="37" y="52"/>
                </a:cxn>
              </a:cxnLst>
              <a:rect l="0" t="0" r="r" b="b"/>
              <a:pathLst>
                <a:path w="44" h="52">
                  <a:moveTo>
                    <a:pt x="37" y="52"/>
                  </a:moveTo>
                  <a:lnTo>
                    <a:pt x="44" y="37"/>
                  </a:lnTo>
                  <a:lnTo>
                    <a:pt x="15" y="0"/>
                  </a:lnTo>
                  <a:lnTo>
                    <a:pt x="0" y="15"/>
                  </a:lnTo>
                  <a:lnTo>
                    <a:pt x="37" y="52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07" name="Freeform 151"/>
            <p:cNvSpPr>
              <a:spLocks noChangeAspect="1"/>
            </p:cNvSpPr>
            <p:nvPr/>
          </p:nvSpPr>
          <p:spPr bwMode="auto">
            <a:xfrm>
              <a:off x="3825" y="3163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08" name="Freeform 152"/>
            <p:cNvSpPr>
              <a:spLocks noChangeAspect="1"/>
            </p:cNvSpPr>
            <p:nvPr/>
          </p:nvSpPr>
          <p:spPr bwMode="auto">
            <a:xfrm>
              <a:off x="3825" y="3156"/>
              <a:ext cx="66" cy="66"/>
            </a:xfrm>
            <a:custGeom>
              <a:avLst/>
              <a:gdLst/>
              <a:ahLst/>
              <a:cxnLst>
                <a:cxn ang="0">
                  <a:pos x="29" y="44"/>
                </a:cxn>
                <a:cxn ang="0">
                  <a:pos x="44" y="37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29" y="44"/>
                </a:cxn>
              </a:cxnLst>
              <a:rect l="0" t="0" r="r" b="b"/>
              <a:pathLst>
                <a:path w="44" h="44">
                  <a:moveTo>
                    <a:pt x="29" y="44"/>
                  </a:moveTo>
                  <a:lnTo>
                    <a:pt x="44" y="37"/>
                  </a:lnTo>
                  <a:lnTo>
                    <a:pt x="7" y="0"/>
                  </a:lnTo>
                  <a:lnTo>
                    <a:pt x="0" y="15"/>
                  </a:lnTo>
                  <a:lnTo>
                    <a:pt x="29" y="44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09" name="Freeform 153"/>
            <p:cNvSpPr>
              <a:spLocks noChangeAspect="1"/>
            </p:cNvSpPr>
            <p:nvPr/>
          </p:nvSpPr>
          <p:spPr bwMode="auto">
            <a:xfrm>
              <a:off x="3854" y="3200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10" name="Freeform 154"/>
            <p:cNvSpPr>
              <a:spLocks noChangeAspect="1"/>
            </p:cNvSpPr>
            <p:nvPr/>
          </p:nvSpPr>
          <p:spPr bwMode="auto">
            <a:xfrm>
              <a:off x="3854" y="3193"/>
              <a:ext cx="68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5" y="2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37"/>
                </a:cxn>
              </a:cxnLst>
              <a:rect l="0" t="0" r="r" b="b"/>
              <a:pathLst>
                <a:path w="45" h="37">
                  <a:moveTo>
                    <a:pt x="37" y="37"/>
                  </a:moveTo>
                  <a:lnTo>
                    <a:pt x="45" y="2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11" name="Freeform 155"/>
            <p:cNvSpPr>
              <a:spLocks noChangeAspect="1"/>
            </p:cNvSpPr>
            <p:nvPr/>
          </p:nvSpPr>
          <p:spPr bwMode="auto">
            <a:xfrm>
              <a:off x="3891" y="3230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12" name="Freeform 156"/>
            <p:cNvSpPr>
              <a:spLocks noChangeAspect="1"/>
            </p:cNvSpPr>
            <p:nvPr/>
          </p:nvSpPr>
          <p:spPr bwMode="auto">
            <a:xfrm>
              <a:off x="3891" y="3222"/>
              <a:ext cx="68" cy="56"/>
            </a:xfrm>
            <a:custGeom>
              <a:avLst/>
              <a:gdLst/>
              <a:ahLst/>
              <a:cxnLst>
                <a:cxn ang="0">
                  <a:pos x="30" y="37"/>
                </a:cxn>
                <a:cxn ang="0">
                  <a:pos x="45" y="3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30" y="37"/>
                </a:cxn>
              </a:cxnLst>
              <a:rect l="0" t="0" r="r" b="b"/>
              <a:pathLst>
                <a:path w="45" h="37">
                  <a:moveTo>
                    <a:pt x="30" y="37"/>
                  </a:moveTo>
                  <a:lnTo>
                    <a:pt x="45" y="30"/>
                  </a:lnTo>
                  <a:lnTo>
                    <a:pt x="8" y="0"/>
                  </a:lnTo>
                  <a:lnTo>
                    <a:pt x="0" y="8"/>
                  </a:lnTo>
                  <a:lnTo>
                    <a:pt x="30" y="3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13" name="Freeform 157"/>
            <p:cNvSpPr>
              <a:spLocks noChangeAspect="1"/>
            </p:cNvSpPr>
            <p:nvPr/>
          </p:nvSpPr>
          <p:spPr bwMode="auto">
            <a:xfrm>
              <a:off x="3921" y="3252"/>
              <a:ext cx="66" cy="44"/>
            </a:xfrm>
            <a:custGeom>
              <a:avLst/>
              <a:gdLst/>
              <a:ahLst/>
              <a:cxnLst>
                <a:cxn ang="0">
                  <a:pos x="37" y="29"/>
                </a:cxn>
                <a:cxn ang="0">
                  <a:pos x="44" y="22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29"/>
                </a:cxn>
              </a:cxnLst>
              <a:rect l="0" t="0" r="r" b="b"/>
              <a:pathLst>
                <a:path w="44" h="29">
                  <a:moveTo>
                    <a:pt x="37" y="29"/>
                  </a:moveTo>
                  <a:lnTo>
                    <a:pt x="44" y="22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29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14" name="Freeform 158"/>
            <p:cNvSpPr>
              <a:spLocks noChangeAspect="1"/>
            </p:cNvSpPr>
            <p:nvPr/>
          </p:nvSpPr>
          <p:spPr bwMode="auto">
            <a:xfrm>
              <a:off x="3958" y="3281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15" name="Freeform 159"/>
            <p:cNvSpPr>
              <a:spLocks noChangeAspect="1"/>
            </p:cNvSpPr>
            <p:nvPr/>
          </p:nvSpPr>
          <p:spPr bwMode="auto">
            <a:xfrm>
              <a:off x="3958" y="3274"/>
              <a:ext cx="66" cy="44"/>
            </a:xfrm>
            <a:custGeom>
              <a:avLst/>
              <a:gdLst/>
              <a:ahLst/>
              <a:cxnLst>
                <a:cxn ang="0">
                  <a:pos x="36" y="29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6" y="29"/>
                </a:cxn>
              </a:cxnLst>
              <a:rect l="0" t="0" r="r" b="b"/>
              <a:pathLst>
                <a:path w="44" h="29">
                  <a:moveTo>
                    <a:pt x="36" y="29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6" y="29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16" name="Freeform 160"/>
            <p:cNvSpPr>
              <a:spLocks noChangeAspect="1"/>
            </p:cNvSpPr>
            <p:nvPr/>
          </p:nvSpPr>
          <p:spPr bwMode="auto">
            <a:xfrm>
              <a:off x="3994" y="3303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17" name="Freeform 161"/>
            <p:cNvSpPr>
              <a:spLocks noChangeAspect="1"/>
            </p:cNvSpPr>
            <p:nvPr/>
          </p:nvSpPr>
          <p:spPr bwMode="auto">
            <a:xfrm>
              <a:off x="3994" y="3296"/>
              <a:ext cx="56" cy="45"/>
            </a:xfrm>
            <a:custGeom>
              <a:avLst/>
              <a:gdLst/>
              <a:ahLst/>
              <a:cxnLst>
                <a:cxn ang="0">
                  <a:pos x="30" y="30"/>
                </a:cxn>
                <a:cxn ang="0">
                  <a:pos x="37" y="15"/>
                </a:cxn>
                <a:cxn ang="0">
                  <a:pos x="8" y="0"/>
                </a:cxn>
                <a:cxn ang="0">
                  <a:pos x="0" y="15"/>
                </a:cxn>
                <a:cxn ang="0">
                  <a:pos x="30" y="30"/>
                </a:cxn>
              </a:cxnLst>
              <a:rect l="0" t="0" r="r" b="b"/>
              <a:pathLst>
                <a:path w="37" h="30">
                  <a:moveTo>
                    <a:pt x="30" y="30"/>
                  </a:moveTo>
                  <a:lnTo>
                    <a:pt x="37" y="15"/>
                  </a:lnTo>
                  <a:lnTo>
                    <a:pt x="8" y="0"/>
                  </a:lnTo>
                  <a:lnTo>
                    <a:pt x="0" y="15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18" name="Freeform 162"/>
            <p:cNvSpPr>
              <a:spLocks noChangeAspect="1"/>
            </p:cNvSpPr>
            <p:nvPr/>
          </p:nvSpPr>
          <p:spPr bwMode="auto">
            <a:xfrm>
              <a:off x="4024" y="3311"/>
              <a:ext cx="66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7" y="37"/>
                </a:cxn>
              </a:cxnLst>
              <a:rect l="0" t="0" r="r" b="b"/>
              <a:pathLst>
                <a:path w="44" h="37">
                  <a:moveTo>
                    <a:pt x="37" y="37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19" name="Freeform 163"/>
            <p:cNvSpPr>
              <a:spLocks noChangeAspect="1"/>
            </p:cNvSpPr>
            <p:nvPr/>
          </p:nvSpPr>
          <p:spPr bwMode="auto">
            <a:xfrm>
              <a:off x="4061" y="3340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20" name="Freeform 164"/>
            <p:cNvSpPr>
              <a:spLocks noChangeAspect="1"/>
            </p:cNvSpPr>
            <p:nvPr/>
          </p:nvSpPr>
          <p:spPr bwMode="auto">
            <a:xfrm>
              <a:off x="4061" y="3333"/>
              <a:ext cx="56" cy="44"/>
            </a:xfrm>
            <a:custGeom>
              <a:avLst/>
              <a:gdLst/>
              <a:ahLst/>
              <a:cxnLst>
                <a:cxn ang="0">
                  <a:pos x="29" y="29"/>
                </a:cxn>
                <a:cxn ang="0">
                  <a:pos x="37" y="15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29" y="29"/>
                </a:cxn>
              </a:cxnLst>
              <a:rect l="0" t="0" r="r" b="b"/>
              <a:pathLst>
                <a:path w="37" h="29">
                  <a:moveTo>
                    <a:pt x="29" y="29"/>
                  </a:moveTo>
                  <a:lnTo>
                    <a:pt x="37" y="15"/>
                  </a:lnTo>
                  <a:lnTo>
                    <a:pt x="7" y="0"/>
                  </a:lnTo>
                  <a:lnTo>
                    <a:pt x="0" y="15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21" name="Freeform 165"/>
            <p:cNvSpPr>
              <a:spLocks noChangeAspect="1"/>
            </p:cNvSpPr>
            <p:nvPr/>
          </p:nvSpPr>
          <p:spPr bwMode="auto">
            <a:xfrm>
              <a:off x="4090" y="3355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22" name="Freeform 166"/>
            <p:cNvSpPr>
              <a:spLocks noChangeAspect="1"/>
            </p:cNvSpPr>
            <p:nvPr/>
          </p:nvSpPr>
          <p:spPr bwMode="auto">
            <a:xfrm>
              <a:off x="4090" y="3348"/>
              <a:ext cx="6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44" y="14"/>
                </a:cxn>
                <a:cxn ang="0">
                  <a:pos x="8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44" h="22">
                  <a:moveTo>
                    <a:pt x="37" y="22"/>
                  </a:moveTo>
                  <a:lnTo>
                    <a:pt x="44" y="14"/>
                  </a:lnTo>
                  <a:lnTo>
                    <a:pt x="8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23" name="Freeform 167"/>
            <p:cNvSpPr>
              <a:spLocks noChangeAspect="1"/>
            </p:cNvSpPr>
            <p:nvPr/>
          </p:nvSpPr>
          <p:spPr bwMode="auto">
            <a:xfrm>
              <a:off x="4127" y="3362"/>
              <a:ext cx="56" cy="35"/>
            </a:xfrm>
            <a:custGeom>
              <a:avLst/>
              <a:gdLst/>
              <a:ahLst/>
              <a:cxnLst>
                <a:cxn ang="0">
                  <a:pos x="30" y="23"/>
                </a:cxn>
                <a:cxn ang="0">
                  <a:pos x="37" y="8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30" y="23"/>
                </a:cxn>
              </a:cxnLst>
              <a:rect l="0" t="0" r="r" b="b"/>
              <a:pathLst>
                <a:path w="37" h="23">
                  <a:moveTo>
                    <a:pt x="30" y="23"/>
                  </a:moveTo>
                  <a:lnTo>
                    <a:pt x="37" y="8"/>
                  </a:lnTo>
                  <a:lnTo>
                    <a:pt x="7" y="0"/>
                  </a:lnTo>
                  <a:lnTo>
                    <a:pt x="0" y="8"/>
                  </a:lnTo>
                  <a:lnTo>
                    <a:pt x="30" y="23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24" name="Freeform 168"/>
            <p:cNvSpPr>
              <a:spLocks noChangeAspect="1"/>
            </p:cNvSpPr>
            <p:nvPr/>
          </p:nvSpPr>
          <p:spPr bwMode="auto">
            <a:xfrm>
              <a:off x="4157" y="3377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25" name="Freeform 169"/>
            <p:cNvSpPr>
              <a:spLocks noChangeAspect="1"/>
            </p:cNvSpPr>
            <p:nvPr/>
          </p:nvSpPr>
          <p:spPr bwMode="auto">
            <a:xfrm>
              <a:off x="4157" y="3370"/>
              <a:ext cx="66" cy="33"/>
            </a:xfrm>
            <a:custGeom>
              <a:avLst/>
              <a:gdLst/>
              <a:ahLst/>
              <a:cxnLst>
                <a:cxn ang="0">
                  <a:pos x="36" y="22"/>
                </a:cxn>
                <a:cxn ang="0">
                  <a:pos x="44" y="15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6" y="22"/>
                </a:cxn>
              </a:cxnLst>
              <a:rect l="0" t="0" r="r" b="b"/>
              <a:pathLst>
                <a:path w="44" h="22">
                  <a:moveTo>
                    <a:pt x="36" y="22"/>
                  </a:moveTo>
                  <a:lnTo>
                    <a:pt x="44" y="15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26" name="Freeform 170"/>
            <p:cNvSpPr>
              <a:spLocks noChangeAspect="1"/>
            </p:cNvSpPr>
            <p:nvPr/>
          </p:nvSpPr>
          <p:spPr bwMode="auto">
            <a:xfrm>
              <a:off x="4193" y="3392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27" name="Freeform 171"/>
            <p:cNvSpPr>
              <a:spLocks noChangeAspect="1"/>
            </p:cNvSpPr>
            <p:nvPr/>
          </p:nvSpPr>
          <p:spPr bwMode="auto">
            <a:xfrm>
              <a:off x="4193" y="3377"/>
              <a:ext cx="56" cy="45"/>
            </a:xfrm>
            <a:custGeom>
              <a:avLst/>
              <a:gdLst/>
              <a:ahLst/>
              <a:cxnLst>
                <a:cxn ang="0">
                  <a:pos x="37" y="30"/>
                </a:cxn>
                <a:cxn ang="0">
                  <a:pos x="37" y="15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30"/>
                </a:cxn>
              </a:cxnLst>
              <a:rect l="0" t="0" r="r" b="b"/>
              <a:pathLst>
                <a:path w="37" h="30">
                  <a:moveTo>
                    <a:pt x="37" y="30"/>
                  </a:moveTo>
                  <a:lnTo>
                    <a:pt x="37" y="15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3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28" name="Freeform 172"/>
            <p:cNvSpPr>
              <a:spLocks noChangeAspect="1"/>
            </p:cNvSpPr>
            <p:nvPr/>
          </p:nvSpPr>
          <p:spPr bwMode="auto">
            <a:xfrm>
              <a:off x="4230" y="3392"/>
              <a:ext cx="45" cy="33"/>
            </a:xfrm>
            <a:custGeom>
              <a:avLst/>
              <a:gdLst/>
              <a:ahLst/>
              <a:cxnLst>
                <a:cxn ang="0">
                  <a:pos x="30" y="22"/>
                </a:cxn>
                <a:cxn ang="0">
                  <a:pos x="30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0" y="22"/>
                </a:cxn>
              </a:cxnLst>
              <a:rect l="0" t="0" r="r" b="b"/>
              <a:pathLst>
                <a:path w="30" h="22">
                  <a:moveTo>
                    <a:pt x="30" y="22"/>
                  </a:moveTo>
                  <a:lnTo>
                    <a:pt x="30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0" y="22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29" name="Freeform 173"/>
            <p:cNvSpPr>
              <a:spLocks noChangeAspect="1"/>
            </p:cNvSpPr>
            <p:nvPr/>
          </p:nvSpPr>
          <p:spPr bwMode="auto">
            <a:xfrm>
              <a:off x="4260" y="3407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30" name="Freeform 174"/>
            <p:cNvSpPr>
              <a:spLocks noChangeAspect="1"/>
            </p:cNvSpPr>
            <p:nvPr/>
          </p:nvSpPr>
          <p:spPr bwMode="auto">
            <a:xfrm>
              <a:off x="4260" y="3399"/>
              <a:ext cx="56" cy="2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8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15"/>
                </a:cxn>
              </a:cxnLst>
              <a:rect l="0" t="0" r="r" b="b"/>
              <a:pathLst>
                <a:path w="37" h="15">
                  <a:moveTo>
                    <a:pt x="37" y="15"/>
                  </a:moveTo>
                  <a:lnTo>
                    <a:pt x="37" y="8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31" name="Freeform 175"/>
            <p:cNvSpPr>
              <a:spLocks noChangeAspect="1"/>
            </p:cNvSpPr>
            <p:nvPr/>
          </p:nvSpPr>
          <p:spPr bwMode="auto">
            <a:xfrm>
              <a:off x="4297" y="3407"/>
              <a:ext cx="44" cy="21"/>
            </a:xfrm>
            <a:custGeom>
              <a:avLst/>
              <a:gdLst/>
              <a:ahLst/>
              <a:cxnLst>
                <a:cxn ang="0">
                  <a:pos x="29" y="14"/>
                </a:cxn>
                <a:cxn ang="0">
                  <a:pos x="29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29" y="14"/>
                </a:cxn>
              </a:cxnLst>
              <a:rect l="0" t="0" r="r" b="b"/>
              <a:pathLst>
                <a:path w="29" h="14">
                  <a:moveTo>
                    <a:pt x="29" y="14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29" y="14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32" name="Freeform 176"/>
            <p:cNvSpPr>
              <a:spLocks noChangeAspect="1"/>
            </p:cNvSpPr>
            <p:nvPr/>
          </p:nvSpPr>
          <p:spPr bwMode="auto">
            <a:xfrm>
              <a:off x="4326" y="3414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33" name="Freeform 177"/>
            <p:cNvSpPr>
              <a:spLocks noChangeAspect="1"/>
            </p:cNvSpPr>
            <p:nvPr/>
          </p:nvSpPr>
          <p:spPr bwMode="auto">
            <a:xfrm>
              <a:off x="4326" y="3407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0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34" name="Freeform 178"/>
            <p:cNvSpPr>
              <a:spLocks noChangeAspect="1"/>
            </p:cNvSpPr>
            <p:nvPr/>
          </p:nvSpPr>
          <p:spPr bwMode="auto">
            <a:xfrm>
              <a:off x="4363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35" name="Rectangle 179"/>
            <p:cNvSpPr>
              <a:spLocks noChangeAspect="1" noChangeArrowheads="1"/>
            </p:cNvSpPr>
            <p:nvPr/>
          </p:nvSpPr>
          <p:spPr bwMode="auto">
            <a:xfrm>
              <a:off x="4363" y="3414"/>
              <a:ext cx="44" cy="2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36" name="Freeform 180"/>
            <p:cNvSpPr>
              <a:spLocks noChangeAspect="1"/>
            </p:cNvSpPr>
            <p:nvPr/>
          </p:nvSpPr>
          <p:spPr bwMode="auto">
            <a:xfrm>
              <a:off x="4392" y="3421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37" name="Freeform 181"/>
            <p:cNvSpPr>
              <a:spLocks noChangeAspect="1"/>
            </p:cNvSpPr>
            <p:nvPr/>
          </p:nvSpPr>
          <p:spPr bwMode="auto">
            <a:xfrm>
              <a:off x="4392" y="3414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38" name="Freeform 182"/>
            <p:cNvSpPr>
              <a:spLocks noChangeAspect="1"/>
            </p:cNvSpPr>
            <p:nvPr/>
          </p:nvSpPr>
          <p:spPr bwMode="auto">
            <a:xfrm>
              <a:off x="4429" y="3429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39" name="Rectangle 183"/>
            <p:cNvSpPr>
              <a:spLocks noChangeAspect="1" noChangeArrowheads="1"/>
            </p:cNvSpPr>
            <p:nvPr/>
          </p:nvSpPr>
          <p:spPr bwMode="auto">
            <a:xfrm>
              <a:off x="4429" y="3421"/>
              <a:ext cx="45" cy="2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40" name="Freeform 184"/>
            <p:cNvSpPr>
              <a:spLocks noChangeAspect="1"/>
            </p:cNvSpPr>
            <p:nvPr/>
          </p:nvSpPr>
          <p:spPr bwMode="auto">
            <a:xfrm>
              <a:off x="4459" y="3429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41" name="Rectangle 185"/>
            <p:cNvSpPr>
              <a:spLocks noChangeAspect="1" noChangeArrowheads="1"/>
            </p:cNvSpPr>
            <p:nvPr/>
          </p:nvSpPr>
          <p:spPr bwMode="auto">
            <a:xfrm>
              <a:off x="4459" y="3421"/>
              <a:ext cx="56" cy="2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42" name="Freeform 186"/>
            <p:cNvSpPr>
              <a:spLocks noChangeAspect="1"/>
            </p:cNvSpPr>
            <p:nvPr/>
          </p:nvSpPr>
          <p:spPr bwMode="auto">
            <a:xfrm>
              <a:off x="4496" y="3421"/>
              <a:ext cx="44" cy="33"/>
            </a:xfrm>
            <a:custGeom>
              <a:avLst/>
              <a:gdLst/>
              <a:ahLst/>
              <a:cxnLst>
                <a:cxn ang="0">
                  <a:pos x="29" y="22"/>
                </a:cxn>
                <a:cxn ang="0">
                  <a:pos x="29" y="8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29" y="22"/>
                </a:cxn>
              </a:cxnLst>
              <a:rect l="0" t="0" r="r" b="b"/>
              <a:pathLst>
                <a:path w="29" h="22">
                  <a:moveTo>
                    <a:pt x="29" y="22"/>
                  </a:moveTo>
                  <a:lnTo>
                    <a:pt x="29" y="8"/>
                  </a:lnTo>
                  <a:lnTo>
                    <a:pt x="0" y="0"/>
                  </a:lnTo>
                  <a:lnTo>
                    <a:pt x="0" y="15"/>
                  </a:lnTo>
                  <a:lnTo>
                    <a:pt x="29" y="22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43" name="Freeform 187"/>
            <p:cNvSpPr>
              <a:spLocks noChangeAspect="1"/>
            </p:cNvSpPr>
            <p:nvPr/>
          </p:nvSpPr>
          <p:spPr bwMode="auto">
            <a:xfrm>
              <a:off x="4525" y="3436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44" name="Rectangle 188"/>
            <p:cNvSpPr>
              <a:spLocks noChangeAspect="1" noChangeArrowheads="1"/>
            </p:cNvSpPr>
            <p:nvPr/>
          </p:nvSpPr>
          <p:spPr bwMode="auto">
            <a:xfrm>
              <a:off x="4525" y="3429"/>
              <a:ext cx="56" cy="21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3245" name="Group 189"/>
          <p:cNvGrpSpPr>
            <a:grpSpLocks/>
          </p:cNvGrpSpPr>
          <p:nvPr/>
        </p:nvGrpSpPr>
        <p:grpSpPr bwMode="auto">
          <a:xfrm>
            <a:off x="3443288" y="5902325"/>
            <a:ext cx="5532437" cy="117475"/>
            <a:chOff x="2073" y="3046"/>
            <a:chExt cx="3485" cy="74"/>
          </a:xfrm>
        </p:grpSpPr>
        <p:sp>
          <p:nvSpPr>
            <p:cNvPr id="173246" name="Line 190"/>
            <p:cNvSpPr>
              <a:spLocks noChangeShapeType="1"/>
            </p:cNvSpPr>
            <p:nvPr/>
          </p:nvSpPr>
          <p:spPr bwMode="auto">
            <a:xfrm>
              <a:off x="2235" y="3046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47" name="Line 191"/>
            <p:cNvSpPr>
              <a:spLocks noChangeShapeType="1"/>
            </p:cNvSpPr>
            <p:nvPr/>
          </p:nvSpPr>
          <p:spPr bwMode="auto">
            <a:xfrm>
              <a:off x="2743" y="3046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48" name="Line 192"/>
            <p:cNvSpPr>
              <a:spLocks noChangeShapeType="1"/>
            </p:cNvSpPr>
            <p:nvPr/>
          </p:nvSpPr>
          <p:spPr bwMode="auto">
            <a:xfrm>
              <a:off x="3252" y="3046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49" name="Line 193"/>
            <p:cNvSpPr>
              <a:spLocks noChangeShapeType="1"/>
            </p:cNvSpPr>
            <p:nvPr/>
          </p:nvSpPr>
          <p:spPr bwMode="auto">
            <a:xfrm>
              <a:off x="3760" y="3046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50" name="Line 194"/>
            <p:cNvSpPr>
              <a:spLocks noChangeShapeType="1"/>
            </p:cNvSpPr>
            <p:nvPr/>
          </p:nvSpPr>
          <p:spPr bwMode="auto">
            <a:xfrm>
              <a:off x="4261" y="3046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51" name="Line 195"/>
            <p:cNvSpPr>
              <a:spLocks noChangeShapeType="1"/>
            </p:cNvSpPr>
            <p:nvPr/>
          </p:nvSpPr>
          <p:spPr bwMode="auto">
            <a:xfrm>
              <a:off x="4770" y="3046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52" name="Line 196"/>
            <p:cNvSpPr>
              <a:spLocks noChangeShapeType="1"/>
            </p:cNvSpPr>
            <p:nvPr/>
          </p:nvSpPr>
          <p:spPr bwMode="auto">
            <a:xfrm>
              <a:off x="5278" y="3046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253" name="Line 197"/>
            <p:cNvSpPr>
              <a:spLocks noChangeShapeType="1"/>
            </p:cNvSpPr>
            <p:nvPr/>
          </p:nvSpPr>
          <p:spPr bwMode="auto">
            <a:xfrm>
              <a:off x="2073" y="3046"/>
              <a:ext cx="348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3254" name="Text Box 198"/>
          <p:cNvSpPr txBox="1">
            <a:spLocks noChangeArrowheads="1"/>
          </p:cNvSpPr>
          <p:nvPr/>
        </p:nvSpPr>
        <p:spPr bwMode="auto">
          <a:xfrm>
            <a:off x="5802313" y="5911850"/>
            <a:ext cx="64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Symbol" pitchFamily="18" charset="2"/>
              </a:rPr>
              <a:t>137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173255" name="Text Box 199"/>
          <p:cNvSpPr txBox="1">
            <a:spLocks noChangeAspect="1" noChangeArrowheads="1"/>
          </p:cNvSpPr>
          <p:nvPr/>
        </p:nvSpPr>
        <p:spPr bwMode="auto">
          <a:xfrm>
            <a:off x="6534150" y="5911850"/>
            <a:ext cx="64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Symbol" pitchFamily="18" charset="2"/>
              </a:rPr>
              <a:t>138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173256" name="Text Box 200"/>
          <p:cNvSpPr txBox="1">
            <a:spLocks noChangeAspect="1" noChangeArrowheads="1"/>
          </p:cNvSpPr>
          <p:nvPr/>
        </p:nvSpPr>
        <p:spPr bwMode="auto">
          <a:xfrm>
            <a:off x="7348538" y="5911850"/>
            <a:ext cx="64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Symbol" pitchFamily="18" charset="2"/>
              </a:rPr>
              <a:t>139</a:t>
            </a:r>
            <a:endParaRPr lang="en-US" b="1">
              <a:solidFill>
                <a:schemeClr val="hlink"/>
              </a:solidFill>
            </a:endParaRPr>
          </a:p>
        </p:txBody>
      </p:sp>
      <p:sp>
        <p:nvSpPr>
          <p:cNvPr id="173257" name="Text Box 201"/>
          <p:cNvSpPr txBox="1">
            <a:spLocks noChangeAspect="1" noChangeArrowheads="1"/>
          </p:cNvSpPr>
          <p:nvPr/>
        </p:nvSpPr>
        <p:spPr bwMode="auto">
          <a:xfrm>
            <a:off x="8175625" y="5926138"/>
            <a:ext cx="64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Symbol" pitchFamily="18" charset="2"/>
              </a:rPr>
              <a:t>140</a:t>
            </a:r>
            <a:endParaRPr lang="en-US" b="1">
              <a:solidFill>
                <a:schemeClr val="hlink"/>
              </a:solidFill>
            </a:endParaRPr>
          </a:p>
        </p:txBody>
      </p:sp>
      <p:sp>
        <p:nvSpPr>
          <p:cNvPr id="173258" name="Text Box 202"/>
          <p:cNvSpPr txBox="1">
            <a:spLocks noChangeAspect="1" noChangeArrowheads="1"/>
          </p:cNvSpPr>
          <p:nvPr/>
        </p:nvSpPr>
        <p:spPr bwMode="auto">
          <a:xfrm>
            <a:off x="4946650" y="5910263"/>
            <a:ext cx="64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Symbol" pitchFamily="18" charset="2"/>
              </a:rPr>
              <a:t>136</a:t>
            </a:r>
            <a:endParaRPr lang="en-US" b="1">
              <a:solidFill>
                <a:schemeClr val="hlink"/>
              </a:solidFill>
            </a:endParaRPr>
          </a:p>
        </p:txBody>
      </p:sp>
      <p:sp>
        <p:nvSpPr>
          <p:cNvPr id="173259" name="Text Box 203"/>
          <p:cNvSpPr txBox="1">
            <a:spLocks noChangeAspect="1" noChangeArrowheads="1"/>
          </p:cNvSpPr>
          <p:nvPr/>
        </p:nvSpPr>
        <p:spPr bwMode="auto">
          <a:xfrm>
            <a:off x="4095750" y="5926138"/>
            <a:ext cx="64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Symbol" pitchFamily="18" charset="2"/>
              </a:rPr>
              <a:t>135</a:t>
            </a:r>
            <a:endParaRPr lang="en-US" b="1">
              <a:solidFill>
                <a:schemeClr val="hlink"/>
              </a:solidFill>
            </a:endParaRPr>
          </a:p>
        </p:txBody>
      </p:sp>
      <p:sp>
        <p:nvSpPr>
          <p:cNvPr id="173260" name="Text Box 204"/>
          <p:cNvSpPr txBox="1">
            <a:spLocks noChangeAspect="1" noChangeArrowheads="1"/>
          </p:cNvSpPr>
          <p:nvPr/>
        </p:nvSpPr>
        <p:spPr bwMode="auto">
          <a:xfrm>
            <a:off x="3257550" y="5926138"/>
            <a:ext cx="64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Symbol" pitchFamily="18" charset="2"/>
              </a:rPr>
              <a:t>134</a:t>
            </a:r>
            <a:endParaRPr lang="en-US" b="1">
              <a:solidFill>
                <a:schemeClr val="hlink"/>
              </a:solidFill>
            </a:endParaRPr>
          </a:p>
        </p:txBody>
      </p:sp>
      <p:sp>
        <p:nvSpPr>
          <p:cNvPr id="173279" name="Text Box 223"/>
          <p:cNvSpPr txBox="1">
            <a:spLocks noChangeArrowheads="1"/>
          </p:cNvSpPr>
          <p:nvPr/>
        </p:nvSpPr>
        <p:spPr bwMode="auto">
          <a:xfrm>
            <a:off x="4692650" y="6172200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135.9</a:t>
            </a:r>
          </a:p>
        </p:txBody>
      </p:sp>
      <p:sp>
        <p:nvSpPr>
          <p:cNvPr id="173280" name="Freeform 224"/>
          <p:cNvSpPr>
            <a:spLocks/>
          </p:cNvSpPr>
          <p:nvPr/>
        </p:nvSpPr>
        <p:spPr bwMode="auto">
          <a:xfrm>
            <a:off x="3429000" y="4356100"/>
            <a:ext cx="1752600" cy="1539875"/>
          </a:xfrm>
          <a:custGeom>
            <a:avLst/>
            <a:gdLst/>
            <a:ahLst/>
            <a:cxnLst>
              <a:cxn ang="0">
                <a:pos x="1104" y="970"/>
              </a:cxn>
              <a:cxn ang="0">
                <a:pos x="1100" y="0"/>
              </a:cxn>
              <a:cxn ang="0">
                <a:pos x="1004" y="204"/>
              </a:cxn>
              <a:cxn ang="0">
                <a:pos x="860" y="436"/>
              </a:cxn>
              <a:cxn ang="0">
                <a:pos x="756" y="576"/>
              </a:cxn>
              <a:cxn ang="0">
                <a:pos x="648" y="680"/>
              </a:cxn>
              <a:cxn ang="0">
                <a:pos x="520" y="768"/>
              </a:cxn>
              <a:cxn ang="0">
                <a:pos x="424" y="816"/>
              </a:cxn>
              <a:cxn ang="0">
                <a:pos x="348" y="844"/>
              </a:cxn>
              <a:cxn ang="0">
                <a:pos x="308" y="856"/>
              </a:cxn>
              <a:cxn ang="0">
                <a:pos x="292" y="848"/>
              </a:cxn>
              <a:cxn ang="0">
                <a:pos x="192" y="874"/>
              </a:cxn>
              <a:cxn ang="0">
                <a:pos x="0" y="904"/>
              </a:cxn>
              <a:cxn ang="0">
                <a:pos x="0" y="970"/>
              </a:cxn>
              <a:cxn ang="0">
                <a:pos x="1104" y="970"/>
              </a:cxn>
            </a:cxnLst>
            <a:rect l="0" t="0" r="r" b="b"/>
            <a:pathLst>
              <a:path w="1104" h="970">
                <a:moveTo>
                  <a:pt x="1104" y="970"/>
                </a:moveTo>
                <a:lnTo>
                  <a:pt x="1100" y="0"/>
                </a:lnTo>
                <a:lnTo>
                  <a:pt x="1004" y="204"/>
                </a:lnTo>
                <a:lnTo>
                  <a:pt x="860" y="436"/>
                </a:lnTo>
                <a:lnTo>
                  <a:pt x="756" y="576"/>
                </a:lnTo>
                <a:lnTo>
                  <a:pt x="648" y="680"/>
                </a:lnTo>
                <a:lnTo>
                  <a:pt x="520" y="768"/>
                </a:lnTo>
                <a:lnTo>
                  <a:pt x="424" y="816"/>
                </a:lnTo>
                <a:lnTo>
                  <a:pt x="348" y="844"/>
                </a:lnTo>
                <a:lnTo>
                  <a:pt x="308" y="856"/>
                </a:lnTo>
                <a:lnTo>
                  <a:pt x="292" y="848"/>
                </a:lnTo>
                <a:lnTo>
                  <a:pt x="192" y="874"/>
                </a:lnTo>
                <a:lnTo>
                  <a:pt x="0" y="904"/>
                </a:lnTo>
                <a:lnTo>
                  <a:pt x="0" y="970"/>
                </a:lnTo>
                <a:lnTo>
                  <a:pt x="1104" y="97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3296" name="Text Box 240"/>
          <p:cNvSpPr txBox="1">
            <a:spLocks noChangeArrowheads="1"/>
          </p:cNvSpPr>
          <p:nvPr/>
        </p:nvSpPr>
        <p:spPr bwMode="auto">
          <a:xfrm>
            <a:off x="498475" y="3082925"/>
            <a:ext cx="2759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p-value = 0.1357 </a:t>
            </a:r>
          </a:p>
        </p:txBody>
      </p:sp>
      <p:sp>
        <p:nvSpPr>
          <p:cNvPr id="173297" name="Line 241"/>
          <p:cNvSpPr>
            <a:spLocks noChangeShapeType="1"/>
          </p:cNvSpPr>
          <p:nvPr/>
        </p:nvSpPr>
        <p:spPr bwMode="auto">
          <a:xfrm>
            <a:off x="2641600" y="3602037"/>
            <a:ext cx="1930400" cy="20367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9" name="TextBox 238"/>
          <p:cNvSpPr txBox="1"/>
          <p:nvPr/>
        </p:nvSpPr>
        <p:spPr>
          <a:xfrm>
            <a:off x="444865" y="2510135"/>
            <a:ext cx="5346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distrib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(135.9,mean=137,sd=1)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223001" y="0"/>
            <a:ext cx="2973753" cy="1109664"/>
            <a:chOff x="5727700" y="2057400"/>
            <a:chExt cx="3263900" cy="1363663"/>
          </a:xfrm>
        </p:grpSpPr>
        <p:grpSp>
          <p:nvGrpSpPr>
            <p:cNvPr id="208" name="Group 219"/>
            <p:cNvGrpSpPr>
              <a:grpSpLocks/>
            </p:cNvGrpSpPr>
            <p:nvPr/>
          </p:nvGrpSpPr>
          <p:grpSpPr bwMode="auto">
            <a:xfrm>
              <a:off x="5727700" y="2057400"/>
              <a:ext cx="3263900" cy="1363663"/>
              <a:chOff x="488" y="720"/>
              <a:chExt cx="2056" cy="859"/>
            </a:xfrm>
          </p:grpSpPr>
          <p:graphicFrame>
            <p:nvGraphicFramePr>
              <p:cNvPr id="209" name="Object 11"/>
              <p:cNvGraphicFramePr>
                <a:graphicFrameLocks noChangeAspect="1"/>
              </p:cNvGraphicFramePr>
              <p:nvPr/>
            </p:nvGraphicFramePr>
            <p:xfrm>
              <a:off x="488" y="720"/>
              <a:ext cx="2056" cy="8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938" name="Equation" r:id="rId3" imgW="1002960" imgH="419040" progId="Equation.3">
                      <p:embed/>
                    </p:oleObj>
                  </mc:Choice>
                  <mc:Fallback>
                    <p:oleObj name="Equation" r:id="rId3" imgW="1002960" imgH="4190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8" y="720"/>
                            <a:ext cx="2056" cy="85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 useBgFill="1">
            <p:nvSpPr>
              <p:cNvPr id="210" name="Rectangle 213"/>
              <p:cNvSpPr>
                <a:spLocks noChangeArrowheads="1"/>
              </p:cNvSpPr>
              <p:nvPr/>
            </p:nvSpPr>
            <p:spPr bwMode="auto">
              <a:xfrm>
                <a:off x="1248" y="974"/>
                <a:ext cx="432" cy="288"/>
              </a:xfrm>
              <a:prstGeom prst="rect">
                <a:avLst/>
              </a:prstGeom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 useBgFill="1">
            <p:nvSpPr>
              <p:cNvPr id="211" name="Rectangle 216"/>
              <p:cNvSpPr>
                <a:spLocks noChangeArrowheads="1"/>
              </p:cNvSpPr>
              <p:nvPr/>
            </p:nvSpPr>
            <p:spPr bwMode="auto">
              <a:xfrm>
                <a:off x="1776" y="857"/>
                <a:ext cx="624" cy="638"/>
              </a:xfrm>
              <a:prstGeom prst="rect">
                <a:avLst/>
              </a:prstGeom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aphicFrame>
          <p:nvGraphicFramePr>
            <p:cNvPr id="214" name="Object 2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96395505"/>
                </p:ext>
              </p:extLst>
            </p:nvPr>
          </p:nvGraphicFramePr>
          <p:xfrm>
            <a:off x="7696200" y="2112963"/>
            <a:ext cx="1155700" cy="1239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939" name="Equation" r:id="rId5" imgW="355320" imgH="380880" progId="Equation.3">
                    <p:embed/>
                  </p:oleObj>
                </mc:Choice>
                <mc:Fallback>
                  <p:oleObj name="Equation" r:id="rId5" imgW="355320" imgH="380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96200" y="2112963"/>
                          <a:ext cx="1155700" cy="12398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" name="Text Box 220"/>
            <p:cNvSpPr txBox="1">
              <a:spLocks noChangeArrowheads="1"/>
            </p:cNvSpPr>
            <p:nvPr/>
          </p:nvSpPr>
          <p:spPr bwMode="auto">
            <a:xfrm>
              <a:off x="6934200" y="2468563"/>
              <a:ext cx="609600" cy="487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3200" dirty="0"/>
                <a:t>137</a:t>
              </a:r>
            </a:p>
          </p:txBody>
        </p:sp>
      </p:grpSp>
      <p:sp>
        <p:nvSpPr>
          <p:cNvPr id="216" name="Text Box 7"/>
          <p:cNvSpPr txBox="1">
            <a:spLocks noChangeArrowheads="1"/>
          </p:cNvSpPr>
          <p:nvPr/>
        </p:nvSpPr>
        <p:spPr bwMode="auto">
          <a:xfrm>
            <a:off x="6919913" y="1153180"/>
            <a:ext cx="193354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smtClean="0"/>
              <a:t>H</a:t>
            </a:r>
            <a:r>
              <a:rPr lang="en-US" sz="2800" baseline="-25000" dirty="0" smtClean="0"/>
              <a:t>A</a:t>
            </a:r>
            <a:r>
              <a:rPr lang="en-US" sz="2800" dirty="0" smtClean="0"/>
              <a:t>: </a:t>
            </a:r>
            <a:r>
              <a:rPr lang="en-US" sz="2800" dirty="0">
                <a:latin typeface="Symbol" pitchFamily="18" charset="2"/>
              </a:rPr>
              <a:t>m</a:t>
            </a:r>
            <a:r>
              <a:rPr lang="en-US" sz="2800" dirty="0"/>
              <a:t> </a:t>
            </a:r>
            <a:r>
              <a:rPr lang="en-US" sz="2800" dirty="0" smtClean="0">
                <a:solidFill>
                  <a:schemeClr val="accent1"/>
                </a:solidFill>
              </a:rPr>
              <a:t>&lt;</a:t>
            </a:r>
            <a:r>
              <a:rPr lang="en-US" sz="2800" dirty="0" smtClean="0"/>
              <a:t> </a:t>
            </a:r>
            <a:r>
              <a:rPr lang="en-US" sz="2800" dirty="0"/>
              <a:t>137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3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3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73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3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3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3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279" grpId="0"/>
      <p:bldP spid="173280" grpId="0" animBg="1"/>
      <p:bldP spid="173296" grpId="0"/>
      <p:bldP spid="173297" grpId="0" animBg="1"/>
      <p:bldP spid="2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60F390BB-8BE0-435E-A233-E9D060813159}" type="slidenum">
              <a:rPr lang="en-US"/>
              <a:pPr/>
              <a:t>7</a:t>
            </a:fld>
            <a:endParaRPr lang="en-US"/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/>
              <a:t>Objectivity – p-value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905000"/>
            <a:ext cx="8610600" cy="4343400"/>
          </a:xfrm>
        </p:spPr>
        <p:txBody>
          <a:bodyPr/>
          <a:lstStyle/>
          <a:p>
            <a:r>
              <a:rPr lang="en-US" b="1" dirty="0" smtClean="0"/>
              <a:t>Compare </a:t>
            </a:r>
            <a:r>
              <a:rPr lang="en-US" b="1" dirty="0"/>
              <a:t>to rejection criterion –</a:t>
            </a:r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  <a:latin typeface="Symbol" pitchFamily="18" charset="2"/>
              </a:rPr>
              <a:t>a</a:t>
            </a:r>
            <a:endParaRPr lang="en-US" b="1" dirty="0"/>
          </a:p>
          <a:p>
            <a:pPr lvl="1"/>
            <a:r>
              <a:rPr lang="en-US" dirty="0"/>
              <a:t>if p-value &lt; </a:t>
            </a:r>
            <a:r>
              <a:rPr lang="en-US" dirty="0">
                <a:latin typeface="Symbol" pitchFamily="18" charset="2"/>
              </a:rPr>
              <a:t>a</a:t>
            </a:r>
            <a:r>
              <a:rPr lang="en-US" dirty="0"/>
              <a:t> then reject H</a:t>
            </a:r>
            <a:r>
              <a:rPr lang="en-US" baseline="-25000" dirty="0"/>
              <a:t>0</a:t>
            </a:r>
            <a:endParaRPr lang="en-US" dirty="0"/>
          </a:p>
          <a:p>
            <a:pPr lvl="1"/>
            <a:r>
              <a:rPr lang="en-US" dirty="0"/>
              <a:t>if p-value &gt; </a:t>
            </a:r>
            <a:r>
              <a:rPr lang="en-US" dirty="0">
                <a:latin typeface="Symbol" pitchFamily="18" charset="2"/>
              </a:rPr>
              <a:t>a</a:t>
            </a:r>
            <a:r>
              <a:rPr lang="en-US" dirty="0"/>
              <a:t> then Do Not Reject (DNR) H</a:t>
            </a:r>
            <a:r>
              <a:rPr lang="en-US" baseline="-25000" dirty="0"/>
              <a:t>0</a:t>
            </a:r>
          </a:p>
          <a:p>
            <a:pPr lvl="1"/>
            <a:endParaRPr lang="en-US" dirty="0"/>
          </a:p>
          <a:p>
            <a:r>
              <a:rPr lang="en-US" b="1" dirty="0"/>
              <a:t>Rejection criterion (</a:t>
            </a:r>
            <a:r>
              <a:rPr lang="en-US" b="1" dirty="0">
                <a:latin typeface="Symbol" pitchFamily="18" charset="2"/>
              </a:rPr>
              <a:t>a</a:t>
            </a:r>
            <a:r>
              <a:rPr lang="en-US" b="1" dirty="0"/>
              <a:t>)</a:t>
            </a:r>
          </a:p>
          <a:p>
            <a:pPr lvl="1"/>
            <a:r>
              <a:rPr lang="en-US" dirty="0"/>
              <a:t>“sets” cut-off value for determining support of H</a:t>
            </a:r>
            <a:r>
              <a:rPr lang="en-US" baseline="-25000" dirty="0"/>
              <a:t>0</a:t>
            </a:r>
            <a:endParaRPr lang="en-US" dirty="0"/>
          </a:p>
          <a:p>
            <a:pPr lvl="1"/>
            <a:r>
              <a:rPr lang="en-US" dirty="0" smtClean="0"/>
              <a:t>Set by researcher </a:t>
            </a:r>
            <a:r>
              <a:rPr lang="en-US" i="1" dirty="0"/>
              <a:t>a priori</a:t>
            </a:r>
          </a:p>
          <a:p>
            <a:pPr lvl="1"/>
            <a:r>
              <a:rPr lang="en-US" dirty="0" smtClean="0"/>
              <a:t>typical </a:t>
            </a:r>
            <a:r>
              <a:rPr lang="en-US" dirty="0"/>
              <a:t>values are 0.10, 0.05, </a:t>
            </a:r>
            <a:r>
              <a:rPr lang="en-US" dirty="0" smtClean="0"/>
              <a:t>0.01</a:t>
            </a:r>
            <a:endParaRPr lang="en-US" dirty="0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152400" y="1181100"/>
            <a:ext cx="86106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 smtClean="0">
                <a:solidFill>
                  <a:srgbClr val="0070C0"/>
                </a:solidFill>
              </a:rPr>
              <a:t>PR(observed statistic or value </a:t>
            </a:r>
            <a:r>
              <a:rPr lang="en-US" sz="2400" i="1" dirty="0" smtClean="0">
                <a:solidFill>
                  <a:srgbClr val="0070C0"/>
                </a:solidFill>
              </a:rPr>
              <a:t>more extreme </a:t>
            </a:r>
            <a:r>
              <a:rPr lang="en-US" sz="2400" dirty="0" smtClean="0">
                <a:solidFill>
                  <a:srgbClr val="0070C0"/>
                </a:solidFill>
              </a:rPr>
              <a:t>assuming H</a:t>
            </a:r>
            <a:r>
              <a:rPr lang="en-US" sz="2400" baseline="-25000" dirty="0" smtClean="0">
                <a:solidFill>
                  <a:srgbClr val="0070C0"/>
                </a:solidFill>
              </a:rPr>
              <a:t>0</a:t>
            </a:r>
            <a:r>
              <a:rPr lang="en-US" sz="2400" dirty="0" smtClean="0">
                <a:solidFill>
                  <a:srgbClr val="0070C0"/>
                </a:solidFill>
              </a:rPr>
              <a:t> is true)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7" name="Explosion 1 6"/>
          <p:cNvSpPr/>
          <p:nvPr/>
        </p:nvSpPr>
        <p:spPr bwMode="auto">
          <a:xfrm>
            <a:off x="2667000" y="1752600"/>
            <a:ext cx="4343400" cy="4572000"/>
          </a:xfrm>
          <a:prstGeom prst="irregularSeal1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000" b="1" dirty="0" smtClean="0"/>
              <a:t>  Critical</a:t>
            </a:r>
            <a:endParaRPr kumimoji="0" lang="en-US" sz="4000" b="1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3" grpId="0" uiExpand="1" build="p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86D54B0F-1B89-4530-8594-24361AD377F6}" type="slidenum">
              <a:rPr lang="en-US"/>
              <a:pPr/>
              <a:t>8</a:t>
            </a:fld>
            <a:endParaRPr lang="en-US"/>
          </a:p>
        </p:txBody>
      </p:sp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/>
              <a:t>An Example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5514"/>
            <a:ext cx="8839200" cy="4726686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The doctor set </a:t>
            </a:r>
            <a:r>
              <a:rPr lang="en-US" dirty="0">
                <a:solidFill>
                  <a:schemeClr val="accent2"/>
                </a:solidFill>
                <a:latin typeface="Symbol" pitchFamily="18" charset="2"/>
              </a:rPr>
              <a:t>a</a:t>
            </a:r>
            <a:r>
              <a:rPr lang="en-US" dirty="0">
                <a:solidFill>
                  <a:schemeClr val="accent2"/>
                </a:solidFill>
              </a:rPr>
              <a:t> at 0.05</a:t>
            </a:r>
          </a:p>
          <a:p>
            <a:endParaRPr lang="en-US" dirty="0" smtClean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dirty="0"/>
              <a:t>The p-value of 0.1357 is greater than </a:t>
            </a:r>
            <a:r>
              <a:rPr lang="en-US" dirty="0">
                <a:latin typeface="Symbol" pitchFamily="18" charset="2"/>
              </a:rPr>
              <a:t>a</a:t>
            </a:r>
          </a:p>
          <a:p>
            <a:pPr lvl="1"/>
            <a:r>
              <a:rPr lang="en-US" dirty="0" smtClean="0"/>
              <a:t>Thus, </a:t>
            </a:r>
            <a:r>
              <a:rPr lang="en-US" dirty="0"/>
              <a:t>DNR H</a:t>
            </a:r>
            <a:r>
              <a:rPr lang="en-US" baseline="-25000" dirty="0"/>
              <a:t>0</a:t>
            </a:r>
          </a:p>
          <a:p>
            <a:pPr lvl="1"/>
            <a:r>
              <a:rPr lang="en-US" dirty="0"/>
              <a:t>Conclude that mean fetal heart rate for </a:t>
            </a:r>
            <a:r>
              <a:rPr lang="en-US" b="1" dirty="0">
                <a:solidFill>
                  <a:srgbClr val="FF0000"/>
                </a:solidFill>
              </a:rPr>
              <a:t>all</a:t>
            </a:r>
            <a:r>
              <a:rPr lang="en-US" dirty="0"/>
              <a:t> of her patients is not less than 137 bpm</a:t>
            </a:r>
          </a:p>
          <a:p>
            <a:pPr lvl="2"/>
            <a:r>
              <a:rPr lang="en-US" dirty="0" err="1" smtClean="0"/>
              <a:t>The</a:t>
            </a:r>
            <a:r>
              <a:rPr lang="en-US" dirty="0" err="1" smtClean="0">
                <a:latin typeface="Symbol" pitchFamily="18" charset="2"/>
              </a:rPr>
              <a:t>`</a:t>
            </a:r>
            <a:r>
              <a:rPr lang="en-US" dirty="0" err="1" smtClean="0"/>
              <a:t>x</a:t>
            </a:r>
            <a:r>
              <a:rPr lang="en-US" dirty="0" smtClean="0"/>
              <a:t> </a:t>
            </a:r>
            <a:r>
              <a:rPr lang="en-US" dirty="0"/>
              <a:t>of 135.9 </a:t>
            </a:r>
            <a:r>
              <a:rPr lang="en-US" dirty="0" smtClean="0"/>
              <a:t>likely </a:t>
            </a:r>
            <a:r>
              <a:rPr lang="en-US" dirty="0"/>
              <a:t>occurred because of sampling variability and not a real difference from 137 </a:t>
            </a:r>
            <a:r>
              <a:rPr lang="en-US" dirty="0" smtClean="0"/>
              <a:t>bpm</a:t>
            </a:r>
            <a:endParaRPr lang="en-US" dirty="0"/>
          </a:p>
        </p:txBody>
      </p:sp>
      <p:grpSp>
        <p:nvGrpSpPr>
          <p:cNvPr id="175105" name="Group 175104"/>
          <p:cNvGrpSpPr/>
          <p:nvPr/>
        </p:nvGrpSpPr>
        <p:grpSpPr>
          <a:xfrm>
            <a:off x="5654676" y="76200"/>
            <a:ext cx="3321049" cy="2590800"/>
            <a:chOff x="5654676" y="76200"/>
            <a:chExt cx="3321049" cy="2590800"/>
          </a:xfrm>
        </p:grpSpPr>
        <p:grpSp>
          <p:nvGrpSpPr>
            <p:cNvPr id="3" name="Group 2"/>
            <p:cNvGrpSpPr/>
            <p:nvPr/>
          </p:nvGrpSpPr>
          <p:grpSpPr>
            <a:xfrm>
              <a:off x="5654676" y="76200"/>
              <a:ext cx="3321049" cy="2286000"/>
              <a:chOff x="5654676" y="76200"/>
              <a:chExt cx="3321049" cy="2286000"/>
            </a:xfrm>
          </p:grpSpPr>
          <p:sp>
            <p:nvSpPr>
              <p:cNvPr id="187" name="Text Box 198"/>
              <p:cNvSpPr txBox="1">
                <a:spLocks noChangeArrowheads="1"/>
              </p:cNvSpPr>
              <p:nvPr/>
            </p:nvSpPr>
            <p:spPr bwMode="auto">
              <a:xfrm>
                <a:off x="7010400" y="1962090"/>
                <a:ext cx="569387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b="1" dirty="0">
                    <a:solidFill>
                      <a:schemeClr val="accent2"/>
                    </a:solidFill>
                    <a:latin typeface="Symbol" pitchFamily="18" charset="2"/>
                  </a:rPr>
                  <a:t>137</a:t>
                </a:r>
                <a:endParaRPr lang="en-US" sz="20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1" name="Text Box 223"/>
              <p:cNvSpPr txBox="1">
                <a:spLocks noChangeArrowheads="1"/>
              </p:cNvSpPr>
              <p:nvPr/>
            </p:nvSpPr>
            <p:spPr bwMode="auto">
              <a:xfrm>
                <a:off x="6216650" y="1949915"/>
                <a:ext cx="761747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b="1" dirty="0">
                    <a:solidFill>
                      <a:schemeClr val="accent1"/>
                    </a:solidFill>
                  </a:rPr>
                  <a:t>135.9</a:t>
                </a:r>
              </a:p>
            </p:txBody>
          </p:sp>
          <p:grpSp>
            <p:nvGrpSpPr>
              <p:cNvPr id="2" name="Group 1"/>
              <p:cNvGrpSpPr/>
              <p:nvPr/>
            </p:nvGrpSpPr>
            <p:grpSpPr>
              <a:xfrm>
                <a:off x="5654676" y="76200"/>
                <a:ext cx="3321049" cy="1909763"/>
                <a:chOff x="3429000" y="76200"/>
                <a:chExt cx="5546725" cy="3111853"/>
              </a:xfrm>
            </p:grpSpPr>
            <p:grpSp>
              <p:nvGrpSpPr>
                <p:cNvPr id="6" name="Group 8"/>
                <p:cNvGrpSpPr>
                  <a:grpSpLocks/>
                </p:cNvGrpSpPr>
                <p:nvPr/>
              </p:nvGrpSpPr>
              <p:grpSpPr bwMode="auto">
                <a:xfrm>
                  <a:off x="3595688" y="76200"/>
                  <a:ext cx="5270500" cy="2882900"/>
                  <a:chOff x="1261" y="1638"/>
                  <a:chExt cx="3320" cy="1816"/>
                </a:xfrm>
              </p:grpSpPr>
              <p:sp>
                <p:nvSpPr>
                  <p:cNvPr id="7" name="Freeform 9"/>
                  <p:cNvSpPr>
                    <a:spLocks noChangeAspect="1"/>
                  </p:cNvSpPr>
                  <p:nvPr/>
                </p:nvSpPr>
                <p:spPr bwMode="auto">
                  <a:xfrm>
                    <a:off x="1261" y="3414"/>
                    <a:ext cx="56" cy="33"/>
                  </a:xfrm>
                  <a:custGeom>
                    <a:avLst/>
                    <a:gdLst/>
                    <a:ahLst/>
                    <a:cxnLst>
                      <a:cxn ang="0">
                        <a:pos x="37" y="15"/>
                      </a:cxn>
                      <a:cxn ang="0">
                        <a:pos x="37" y="0"/>
                      </a:cxn>
                      <a:cxn ang="0">
                        <a:pos x="0" y="7"/>
                      </a:cxn>
                      <a:cxn ang="0">
                        <a:pos x="7" y="22"/>
                      </a:cxn>
                      <a:cxn ang="0">
                        <a:pos x="37" y="15"/>
                      </a:cxn>
                    </a:cxnLst>
                    <a:rect l="0" t="0" r="r" b="b"/>
                    <a:pathLst>
                      <a:path w="37" h="22">
                        <a:moveTo>
                          <a:pt x="37" y="15"/>
                        </a:moveTo>
                        <a:lnTo>
                          <a:pt x="37" y="0"/>
                        </a:lnTo>
                        <a:lnTo>
                          <a:pt x="0" y="7"/>
                        </a:lnTo>
                        <a:lnTo>
                          <a:pt x="7" y="22"/>
                        </a:lnTo>
                        <a:lnTo>
                          <a:pt x="37" y="15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" name="Freeform 10"/>
                  <p:cNvSpPr>
                    <a:spLocks noChangeAspect="1"/>
                  </p:cNvSpPr>
                  <p:nvPr/>
                </p:nvSpPr>
                <p:spPr bwMode="auto">
                  <a:xfrm>
                    <a:off x="1298" y="3421"/>
                    <a:ext cx="2" cy="12"/>
                  </a:xfrm>
                  <a:custGeom>
                    <a:avLst/>
                    <a:gdLst/>
                    <a:ahLst/>
                    <a:cxnLst>
                      <a:cxn ang="0">
                        <a:pos x="0" y="8"/>
                      </a:cxn>
                      <a:cxn ang="0">
                        <a:pos x="0" y="8"/>
                      </a:cxn>
                      <a:cxn ang="0">
                        <a:pos x="0" y="8"/>
                      </a:cxn>
                      <a:cxn ang="0">
                        <a:pos x="0" y="0"/>
                      </a:cxn>
                      <a:cxn ang="0">
                        <a:pos x="0" y="8"/>
                      </a:cxn>
                    </a:cxnLst>
                    <a:rect l="0" t="0" r="r" b="b"/>
                    <a:pathLst>
                      <a:path h="8">
                        <a:moveTo>
                          <a:pt x="0" y="8"/>
                        </a:moveTo>
                        <a:lnTo>
                          <a:pt x="0" y="8"/>
                        </a:lnTo>
                        <a:lnTo>
                          <a:pt x="0" y="8"/>
                        </a:lnTo>
                        <a:lnTo>
                          <a:pt x="0" y="0"/>
                        </a:lnTo>
                        <a:lnTo>
                          <a:pt x="0" y="8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" name="Freeform 11"/>
                  <p:cNvSpPr>
                    <a:spLocks noChangeAspect="1"/>
                  </p:cNvSpPr>
                  <p:nvPr/>
                </p:nvSpPr>
                <p:spPr bwMode="auto">
                  <a:xfrm>
                    <a:off x="1298" y="3414"/>
                    <a:ext cx="54" cy="23"/>
                  </a:xfrm>
                  <a:custGeom>
                    <a:avLst/>
                    <a:gdLst/>
                    <a:ahLst/>
                    <a:cxnLst>
                      <a:cxn ang="0">
                        <a:pos x="36" y="15"/>
                      </a:cxn>
                      <a:cxn ang="0">
                        <a:pos x="29" y="0"/>
                      </a:cxn>
                      <a:cxn ang="0">
                        <a:pos x="0" y="0"/>
                      </a:cxn>
                      <a:cxn ang="0">
                        <a:pos x="0" y="15"/>
                      </a:cxn>
                      <a:cxn ang="0">
                        <a:pos x="36" y="15"/>
                      </a:cxn>
                    </a:cxnLst>
                    <a:rect l="0" t="0" r="r" b="b"/>
                    <a:pathLst>
                      <a:path w="36" h="15">
                        <a:moveTo>
                          <a:pt x="36" y="15"/>
                        </a:moveTo>
                        <a:lnTo>
                          <a:pt x="29" y="0"/>
                        </a:lnTo>
                        <a:lnTo>
                          <a:pt x="0" y="0"/>
                        </a:lnTo>
                        <a:lnTo>
                          <a:pt x="0" y="15"/>
                        </a:lnTo>
                        <a:lnTo>
                          <a:pt x="36" y="15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" name="Freeform 12"/>
                  <p:cNvSpPr>
                    <a:spLocks noChangeAspect="1"/>
                  </p:cNvSpPr>
                  <p:nvPr/>
                </p:nvSpPr>
                <p:spPr bwMode="auto">
                  <a:xfrm>
                    <a:off x="1334" y="3421"/>
                    <a:ext cx="2" cy="12"/>
                  </a:xfrm>
                  <a:custGeom>
                    <a:avLst/>
                    <a:gdLst/>
                    <a:ahLst/>
                    <a:cxnLst>
                      <a:cxn ang="0">
                        <a:pos x="0" y="8"/>
                      </a:cxn>
                      <a:cxn ang="0">
                        <a:pos x="0" y="8"/>
                      </a:cxn>
                      <a:cxn ang="0">
                        <a:pos x="0" y="8"/>
                      </a:cxn>
                      <a:cxn ang="0">
                        <a:pos x="0" y="0"/>
                      </a:cxn>
                      <a:cxn ang="0">
                        <a:pos x="0" y="8"/>
                      </a:cxn>
                    </a:cxnLst>
                    <a:rect l="0" t="0" r="r" b="b"/>
                    <a:pathLst>
                      <a:path h="8">
                        <a:moveTo>
                          <a:pt x="0" y="8"/>
                        </a:moveTo>
                        <a:lnTo>
                          <a:pt x="0" y="8"/>
                        </a:lnTo>
                        <a:lnTo>
                          <a:pt x="0" y="8"/>
                        </a:lnTo>
                        <a:lnTo>
                          <a:pt x="0" y="0"/>
                        </a:lnTo>
                        <a:lnTo>
                          <a:pt x="0" y="8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" name="Freeform 13"/>
                  <p:cNvSpPr>
                    <a:spLocks noChangeAspect="1"/>
                  </p:cNvSpPr>
                  <p:nvPr/>
                </p:nvSpPr>
                <p:spPr bwMode="auto">
                  <a:xfrm>
                    <a:off x="1327" y="3407"/>
                    <a:ext cx="56" cy="33"/>
                  </a:xfrm>
                  <a:custGeom>
                    <a:avLst/>
                    <a:gdLst/>
                    <a:ahLst/>
                    <a:cxnLst>
                      <a:cxn ang="0">
                        <a:pos x="37" y="14"/>
                      </a:cxn>
                      <a:cxn ang="0">
                        <a:pos x="37" y="0"/>
                      </a:cxn>
                      <a:cxn ang="0">
                        <a:pos x="0" y="7"/>
                      </a:cxn>
                      <a:cxn ang="0">
                        <a:pos x="7" y="22"/>
                      </a:cxn>
                      <a:cxn ang="0">
                        <a:pos x="37" y="14"/>
                      </a:cxn>
                    </a:cxnLst>
                    <a:rect l="0" t="0" r="r" b="b"/>
                    <a:pathLst>
                      <a:path w="37" h="22">
                        <a:moveTo>
                          <a:pt x="37" y="14"/>
                        </a:moveTo>
                        <a:lnTo>
                          <a:pt x="37" y="0"/>
                        </a:lnTo>
                        <a:lnTo>
                          <a:pt x="0" y="7"/>
                        </a:lnTo>
                        <a:lnTo>
                          <a:pt x="7" y="22"/>
                        </a:lnTo>
                        <a:lnTo>
                          <a:pt x="37" y="14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" name="Freeform 14"/>
                  <p:cNvSpPr>
                    <a:spLocks noChangeAspect="1"/>
                  </p:cNvSpPr>
                  <p:nvPr/>
                </p:nvSpPr>
                <p:spPr bwMode="auto">
                  <a:xfrm>
                    <a:off x="1364" y="3414"/>
                    <a:ext cx="2" cy="11"/>
                  </a:xfrm>
                  <a:custGeom>
                    <a:avLst/>
                    <a:gdLst/>
                    <a:ahLst/>
                    <a:cxnLst>
                      <a:cxn ang="0">
                        <a:pos x="0" y="7"/>
                      </a:cxn>
                      <a:cxn ang="0">
                        <a:pos x="0" y="7"/>
                      </a:cxn>
                      <a:cxn ang="0">
                        <a:pos x="0" y="7"/>
                      </a:cxn>
                      <a:cxn ang="0">
                        <a:pos x="0" y="0"/>
                      </a:cxn>
                      <a:cxn ang="0">
                        <a:pos x="0" y="7"/>
                      </a:cxn>
                    </a:cxnLst>
                    <a:rect l="0" t="0" r="r" b="b"/>
                    <a:pathLst>
                      <a:path h="7">
                        <a:moveTo>
                          <a:pt x="0" y="7"/>
                        </a:moveTo>
                        <a:lnTo>
                          <a:pt x="0" y="7"/>
                        </a:lnTo>
                        <a:lnTo>
                          <a:pt x="0" y="7"/>
                        </a:lnTo>
                        <a:lnTo>
                          <a:pt x="0" y="0"/>
                        </a:lnTo>
                        <a:lnTo>
                          <a:pt x="0" y="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" name="Freeform 15"/>
                  <p:cNvSpPr>
                    <a:spLocks noChangeAspect="1"/>
                  </p:cNvSpPr>
                  <p:nvPr/>
                </p:nvSpPr>
                <p:spPr bwMode="auto">
                  <a:xfrm>
                    <a:off x="1364" y="3399"/>
                    <a:ext cx="56" cy="33"/>
                  </a:xfrm>
                  <a:custGeom>
                    <a:avLst/>
                    <a:gdLst/>
                    <a:ahLst/>
                    <a:cxnLst>
                      <a:cxn ang="0">
                        <a:pos x="37" y="15"/>
                      </a:cxn>
                      <a:cxn ang="0">
                        <a:pos x="29" y="0"/>
                      </a:cxn>
                      <a:cxn ang="0">
                        <a:pos x="0" y="8"/>
                      </a:cxn>
                      <a:cxn ang="0">
                        <a:pos x="0" y="22"/>
                      </a:cxn>
                      <a:cxn ang="0">
                        <a:pos x="37" y="15"/>
                      </a:cxn>
                    </a:cxnLst>
                    <a:rect l="0" t="0" r="r" b="b"/>
                    <a:pathLst>
                      <a:path w="37" h="22">
                        <a:moveTo>
                          <a:pt x="37" y="15"/>
                        </a:moveTo>
                        <a:lnTo>
                          <a:pt x="29" y="0"/>
                        </a:lnTo>
                        <a:lnTo>
                          <a:pt x="0" y="8"/>
                        </a:lnTo>
                        <a:lnTo>
                          <a:pt x="0" y="22"/>
                        </a:lnTo>
                        <a:lnTo>
                          <a:pt x="37" y="15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" name="Freeform 16"/>
                  <p:cNvSpPr>
                    <a:spLocks noChangeAspect="1"/>
                  </p:cNvSpPr>
                  <p:nvPr/>
                </p:nvSpPr>
                <p:spPr bwMode="auto">
                  <a:xfrm>
                    <a:off x="1401" y="3407"/>
                    <a:ext cx="2" cy="11"/>
                  </a:xfrm>
                  <a:custGeom>
                    <a:avLst/>
                    <a:gdLst/>
                    <a:ahLst/>
                    <a:cxnLst>
                      <a:cxn ang="0">
                        <a:pos x="0" y="7"/>
                      </a:cxn>
                      <a:cxn ang="0">
                        <a:pos x="0" y="7"/>
                      </a:cxn>
                      <a:cxn ang="0">
                        <a:pos x="0" y="7"/>
                      </a:cxn>
                      <a:cxn ang="0">
                        <a:pos x="0" y="0"/>
                      </a:cxn>
                      <a:cxn ang="0">
                        <a:pos x="0" y="7"/>
                      </a:cxn>
                    </a:cxnLst>
                    <a:rect l="0" t="0" r="r" b="b"/>
                    <a:pathLst>
                      <a:path h="7">
                        <a:moveTo>
                          <a:pt x="0" y="7"/>
                        </a:moveTo>
                        <a:lnTo>
                          <a:pt x="0" y="7"/>
                        </a:lnTo>
                        <a:lnTo>
                          <a:pt x="0" y="7"/>
                        </a:lnTo>
                        <a:lnTo>
                          <a:pt x="0" y="0"/>
                        </a:lnTo>
                        <a:lnTo>
                          <a:pt x="0" y="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" name="Freeform 17"/>
                  <p:cNvSpPr>
                    <a:spLocks noChangeAspect="1"/>
                  </p:cNvSpPr>
                  <p:nvPr/>
                </p:nvSpPr>
                <p:spPr bwMode="auto">
                  <a:xfrm>
                    <a:off x="1393" y="3392"/>
                    <a:ext cx="56" cy="33"/>
                  </a:xfrm>
                  <a:custGeom>
                    <a:avLst/>
                    <a:gdLst/>
                    <a:ahLst/>
                    <a:cxnLst>
                      <a:cxn ang="0">
                        <a:pos x="37" y="15"/>
                      </a:cxn>
                      <a:cxn ang="0">
                        <a:pos x="37" y="0"/>
                      </a:cxn>
                      <a:cxn ang="0">
                        <a:pos x="0" y="7"/>
                      </a:cxn>
                      <a:cxn ang="0">
                        <a:pos x="8" y="22"/>
                      </a:cxn>
                      <a:cxn ang="0">
                        <a:pos x="37" y="15"/>
                      </a:cxn>
                    </a:cxnLst>
                    <a:rect l="0" t="0" r="r" b="b"/>
                    <a:pathLst>
                      <a:path w="37" h="22">
                        <a:moveTo>
                          <a:pt x="37" y="15"/>
                        </a:moveTo>
                        <a:lnTo>
                          <a:pt x="37" y="0"/>
                        </a:lnTo>
                        <a:lnTo>
                          <a:pt x="0" y="7"/>
                        </a:lnTo>
                        <a:lnTo>
                          <a:pt x="8" y="22"/>
                        </a:lnTo>
                        <a:lnTo>
                          <a:pt x="37" y="15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" name="Freeform 18"/>
                  <p:cNvSpPr>
                    <a:spLocks noChangeAspect="1"/>
                  </p:cNvSpPr>
                  <p:nvPr/>
                </p:nvSpPr>
                <p:spPr bwMode="auto">
                  <a:xfrm>
                    <a:off x="1430" y="3399"/>
                    <a:ext cx="12" cy="12"/>
                  </a:xfrm>
                  <a:custGeom>
                    <a:avLst/>
                    <a:gdLst/>
                    <a:ahLst/>
                    <a:cxnLst>
                      <a:cxn ang="0">
                        <a:pos x="0" y="8"/>
                      </a:cxn>
                      <a:cxn ang="0">
                        <a:pos x="0" y="8"/>
                      </a:cxn>
                      <a:cxn ang="0">
                        <a:pos x="0" y="8"/>
                      </a:cxn>
                      <a:cxn ang="0">
                        <a:pos x="8" y="0"/>
                      </a:cxn>
                      <a:cxn ang="0">
                        <a:pos x="0" y="8"/>
                      </a:cxn>
                    </a:cxnLst>
                    <a:rect l="0" t="0" r="r" b="b"/>
                    <a:pathLst>
                      <a:path w="8" h="8">
                        <a:moveTo>
                          <a:pt x="0" y="8"/>
                        </a:moveTo>
                        <a:lnTo>
                          <a:pt x="0" y="8"/>
                        </a:lnTo>
                        <a:lnTo>
                          <a:pt x="0" y="8"/>
                        </a:lnTo>
                        <a:lnTo>
                          <a:pt x="8" y="0"/>
                        </a:lnTo>
                        <a:lnTo>
                          <a:pt x="0" y="8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" name="Freeform 19"/>
                  <p:cNvSpPr>
                    <a:spLocks noChangeAspect="1"/>
                  </p:cNvSpPr>
                  <p:nvPr/>
                </p:nvSpPr>
                <p:spPr bwMode="auto">
                  <a:xfrm>
                    <a:off x="1430" y="3385"/>
                    <a:ext cx="56" cy="33"/>
                  </a:xfrm>
                  <a:custGeom>
                    <a:avLst/>
                    <a:gdLst/>
                    <a:ahLst/>
                    <a:cxnLst>
                      <a:cxn ang="0">
                        <a:pos x="37" y="14"/>
                      </a:cxn>
                      <a:cxn ang="0">
                        <a:pos x="30" y="0"/>
                      </a:cxn>
                      <a:cxn ang="0">
                        <a:pos x="0" y="7"/>
                      </a:cxn>
                      <a:cxn ang="0">
                        <a:pos x="0" y="22"/>
                      </a:cxn>
                      <a:cxn ang="0">
                        <a:pos x="37" y="14"/>
                      </a:cxn>
                    </a:cxnLst>
                    <a:rect l="0" t="0" r="r" b="b"/>
                    <a:pathLst>
                      <a:path w="37" h="22">
                        <a:moveTo>
                          <a:pt x="37" y="14"/>
                        </a:moveTo>
                        <a:lnTo>
                          <a:pt x="30" y="0"/>
                        </a:lnTo>
                        <a:lnTo>
                          <a:pt x="0" y="7"/>
                        </a:lnTo>
                        <a:lnTo>
                          <a:pt x="0" y="22"/>
                        </a:lnTo>
                        <a:lnTo>
                          <a:pt x="37" y="14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" name="Freeform 20"/>
                  <p:cNvSpPr>
                    <a:spLocks noChangeAspect="1"/>
                  </p:cNvSpPr>
                  <p:nvPr/>
                </p:nvSpPr>
                <p:spPr bwMode="auto">
                  <a:xfrm>
                    <a:off x="1467" y="3392"/>
                    <a:ext cx="2" cy="11"/>
                  </a:xfrm>
                  <a:custGeom>
                    <a:avLst/>
                    <a:gdLst/>
                    <a:ahLst/>
                    <a:cxnLst>
                      <a:cxn ang="0">
                        <a:pos x="0" y="7"/>
                      </a:cxn>
                      <a:cxn ang="0">
                        <a:pos x="0" y="7"/>
                      </a:cxn>
                      <a:cxn ang="0">
                        <a:pos x="0" y="7"/>
                      </a:cxn>
                      <a:cxn ang="0">
                        <a:pos x="0" y="0"/>
                      </a:cxn>
                      <a:cxn ang="0">
                        <a:pos x="0" y="7"/>
                      </a:cxn>
                    </a:cxnLst>
                    <a:rect l="0" t="0" r="r" b="b"/>
                    <a:pathLst>
                      <a:path h="7">
                        <a:moveTo>
                          <a:pt x="0" y="7"/>
                        </a:moveTo>
                        <a:lnTo>
                          <a:pt x="0" y="7"/>
                        </a:lnTo>
                        <a:lnTo>
                          <a:pt x="0" y="7"/>
                        </a:lnTo>
                        <a:lnTo>
                          <a:pt x="0" y="0"/>
                        </a:lnTo>
                        <a:lnTo>
                          <a:pt x="0" y="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" name="Freeform 21"/>
                  <p:cNvSpPr>
                    <a:spLocks noChangeAspect="1"/>
                  </p:cNvSpPr>
                  <p:nvPr/>
                </p:nvSpPr>
                <p:spPr bwMode="auto">
                  <a:xfrm>
                    <a:off x="1460" y="3377"/>
                    <a:ext cx="54" cy="33"/>
                  </a:xfrm>
                  <a:custGeom>
                    <a:avLst/>
                    <a:gdLst/>
                    <a:ahLst/>
                    <a:cxnLst>
                      <a:cxn ang="0">
                        <a:pos x="36" y="15"/>
                      </a:cxn>
                      <a:cxn ang="0">
                        <a:pos x="36" y="0"/>
                      </a:cxn>
                      <a:cxn ang="0">
                        <a:pos x="0" y="8"/>
                      </a:cxn>
                      <a:cxn ang="0">
                        <a:pos x="7" y="22"/>
                      </a:cxn>
                      <a:cxn ang="0">
                        <a:pos x="36" y="15"/>
                      </a:cxn>
                    </a:cxnLst>
                    <a:rect l="0" t="0" r="r" b="b"/>
                    <a:pathLst>
                      <a:path w="36" h="22">
                        <a:moveTo>
                          <a:pt x="36" y="15"/>
                        </a:moveTo>
                        <a:lnTo>
                          <a:pt x="36" y="0"/>
                        </a:lnTo>
                        <a:lnTo>
                          <a:pt x="0" y="8"/>
                        </a:lnTo>
                        <a:lnTo>
                          <a:pt x="7" y="22"/>
                        </a:lnTo>
                        <a:lnTo>
                          <a:pt x="36" y="15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" name="Freeform 22"/>
                  <p:cNvSpPr>
                    <a:spLocks noChangeAspect="1"/>
                  </p:cNvSpPr>
                  <p:nvPr/>
                </p:nvSpPr>
                <p:spPr bwMode="auto">
                  <a:xfrm>
                    <a:off x="1496" y="3385"/>
                    <a:ext cx="12" cy="11"/>
                  </a:xfrm>
                  <a:custGeom>
                    <a:avLst/>
                    <a:gdLst/>
                    <a:ahLst/>
                    <a:cxnLst>
                      <a:cxn ang="0">
                        <a:pos x="0" y="7"/>
                      </a:cxn>
                      <a:cxn ang="0">
                        <a:pos x="0" y="7"/>
                      </a:cxn>
                      <a:cxn ang="0">
                        <a:pos x="0" y="7"/>
                      </a:cxn>
                      <a:cxn ang="0">
                        <a:pos x="8" y="0"/>
                      </a:cxn>
                      <a:cxn ang="0">
                        <a:pos x="0" y="7"/>
                      </a:cxn>
                    </a:cxnLst>
                    <a:rect l="0" t="0" r="r" b="b"/>
                    <a:pathLst>
                      <a:path w="8" h="7">
                        <a:moveTo>
                          <a:pt x="0" y="7"/>
                        </a:moveTo>
                        <a:lnTo>
                          <a:pt x="0" y="7"/>
                        </a:lnTo>
                        <a:lnTo>
                          <a:pt x="0" y="7"/>
                        </a:lnTo>
                        <a:lnTo>
                          <a:pt x="8" y="0"/>
                        </a:lnTo>
                        <a:lnTo>
                          <a:pt x="0" y="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" name="Freeform 23"/>
                  <p:cNvSpPr>
                    <a:spLocks noChangeAspect="1"/>
                  </p:cNvSpPr>
                  <p:nvPr/>
                </p:nvSpPr>
                <p:spPr bwMode="auto">
                  <a:xfrm>
                    <a:off x="1496" y="3370"/>
                    <a:ext cx="56" cy="33"/>
                  </a:xfrm>
                  <a:custGeom>
                    <a:avLst/>
                    <a:gdLst/>
                    <a:ahLst/>
                    <a:cxnLst>
                      <a:cxn ang="0">
                        <a:pos x="37" y="15"/>
                      </a:cxn>
                      <a:cxn ang="0">
                        <a:pos x="30" y="0"/>
                      </a:cxn>
                      <a:cxn ang="0">
                        <a:pos x="0" y="7"/>
                      </a:cxn>
                      <a:cxn ang="0">
                        <a:pos x="0" y="22"/>
                      </a:cxn>
                      <a:cxn ang="0">
                        <a:pos x="37" y="15"/>
                      </a:cxn>
                    </a:cxnLst>
                    <a:rect l="0" t="0" r="r" b="b"/>
                    <a:pathLst>
                      <a:path w="37" h="22">
                        <a:moveTo>
                          <a:pt x="37" y="15"/>
                        </a:moveTo>
                        <a:lnTo>
                          <a:pt x="30" y="0"/>
                        </a:lnTo>
                        <a:lnTo>
                          <a:pt x="0" y="7"/>
                        </a:lnTo>
                        <a:lnTo>
                          <a:pt x="0" y="22"/>
                        </a:lnTo>
                        <a:lnTo>
                          <a:pt x="37" y="15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" name="Freeform 24"/>
                  <p:cNvSpPr>
                    <a:spLocks noChangeAspect="1"/>
                  </p:cNvSpPr>
                  <p:nvPr/>
                </p:nvSpPr>
                <p:spPr bwMode="auto">
                  <a:xfrm>
                    <a:off x="1533" y="3370"/>
                    <a:ext cx="2" cy="23"/>
                  </a:xfrm>
                  <a:custGeom>
                    <a:avLst/>
                    <a:gdLst/>
                    <a:ahLst/>
                    <a:cxnLst>
                      <a:cxn ang="0">
                        <a:pos x="0" y="15"/>
                      </a:cxn>
                      <a:cxn ang="0">
                        <a:pos x="0" y="15"/>
                      </a:cxn>
                      <a:cxn ang="0">
                        <a:pos x="0" y="15"/>
                      </a:cxn>
                      <a:cxn ang="0">
                        <a:pos x="0" y="0"/>
                      </a:cxn>
                      <a:cxn ang="0">
                        <a:pos x="0" y="15"/>
                      </a:cxn>
                    </a:cxnLst>
                    <a:rect l="0" t="0" r="r" b="b"/>
                    <a:pathLst>
                      <a:path h="15">
                        <a:moveTo>
                          <a:pt x="0" y="15"/>
                        </a:moveTo>
                        <a:lnTo>
                          <a:pt x="0" y="15"/>
                        </a:lnTo>
                        <a:lnTo>
                          <a:pt x="0" y="15"/>
                        </a:lnTo>
                        <a:lnTo>
                          <a:pt x="0" y="0"/>
                        </a:lnTo>
                        <a:lnTo>
                          <a:pt x="0" y="15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" name="Freeform 25"/>
                  <p:cNvSpPr>
                    <a:spLocks noChangeAspect="1"/>
                  </p:cNvSpPr>
                  <p:nvPr/>
                </p:nvSpPr>
                <p:spPr bwMode="auto">
                  <a:xfrm>
                    <a:off x="1526" y="3355"/>
                    <a:ext cx="56" cy="45"/>
                  </a:xfrm>
                  <a:custGeom>
                    <a:avLst/>
                    <a:gdLst/>
                    <a:ahLst/>
                    <a:cxnLst>
                      <a:cxn ang="0">
                        <a:pos x="37" y="15"/>
                      </a:cxn>
                      <a:cxn ang="0">
                        <a:pos x="37" y="0"/>
                      </a:cxn>
                      <a:cxn ang="0">
                        <a:pos x="0" y="15"/>
                      </a:cxn>
                      <a:cxn ang="0">
                        <a:pos x="7" y="30"/>
                      </a:cxn>
                      <a:cxn ang="0">
                        <a:pos x="37" y="15"/>
                      </a:cxn>
                    </a:cxnLst>
                    <a:rect l="0" t="0" r="r" b="b"/>
                    <a:pathLst>
                      <a:path w="37" h="30">
                        <a:moveTo>
                          <a:pt x="37" y="15"/>
                        </a:moveTo>
                        <a:lnTo>
                          <a:pt x="37" y="0"/>
                        </a:lnTo>
                        <a:lnTo>
                          <a:pt x="0" y="15"/>
                        </a:lnTo>
                        <a:lnTo>
                          <a:pt x="7" y="30"/>
                        </a:lnTo>
                        <a:lnTo>
                          <a:pt x="37" y="15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4" name="Freeform 26"/>
                  <p:cNvSpPr>
                    <a:spLocks noChangeAspect="1"/>
                  </p:cNvSpPr>
                  <p:nvPr/>
                </p:nvSpPr>
                <p:spPr bwMode="auto">
                  <a:xfrm>
                    <a:off x="1563" y="3362"/>
                    <a:ext cx="11" cy="12"/>
                  </a:xfrm>
                  <a:custGeom>
                    <a:avLst/>
                    <a:gdLst/>
                    <a:ahLst/>
                    <a:cxnLst>
                      <a:cxn ang="0">
                        <a:pos x="7" y="8"/>
                      </a:cxn>
                      <a:cxn ang="0">
                        <a:pos x="0" y="8"/>
                      </a:cxn>
                      <a:cxn ang="0">
                        <a:pos x="0" y="8"/>
                      </a:cxn>
                      <a:cxn ang="0">
                        <a:pos x="7" y="0"/>
                      </a:cxn>
                      <a:cxn ang="0">
                        <a:pos x="7" y="8"/>
                      </a:cxn>
                    </a:cxnLst>
                    <a:rect l="0" t="0" r="r" b="b"/>
                    <a:pathLst>
                      <a:path w="7" h="8">
                        <a:moveTo>
                          <a:pt x="7" y="8"/>
                        </a:moveTo>
                        <a:lnTo>
                          <a:pt x="0" y="8"/>
                        </a:lnTo>
                        <a:lnTo>
                          <a:pt x="0" y="8"/>
                        </a:lnTo>
                        <a:lnTo>
                          <a:pt x="7" y="0"/>
                        </a:lnTo>
                        <a:lnTo>
                          <a:pt x="7" y="8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5" name="Freeform 27"/>
                  <p:cNvSpPr>
                    <a:spLocks noChangeAspect="1"/>
                  </p:cNvSpPr>
                  <p:nvPr/>
                </p:nvSpPr>
                <p:spPr bwMode="auto">
                  <a:xfrm>
                    <a:off x="1563" y="3340"/>
                    <a:ext cx="56" cy="45"/>
                  </a:xfrm>
                  <a:custGeom>
                    <a:avLst/>
                    <a:gdLst/>
                    <a:ahLst/>
                    <a:cxnLst>
                      <a:cxn ang="0">
                        <a:pos x="37" y="15"/>
                      </a:cxn>
                      <a:cxn ang="0">
                        <a:pos x="29" y="0"/>
                      </a:cxn>
                      <a:cxn ang="0">
                        <a:pos x="0" y="15"/>
                      </a:cxn>
                      <a:cxn ang="0">
                        <a:pos x="7" y="30"/>
                      </a:cxn>
                      <a:cxn ang="0">
                        <a:pos x="37" y="15"/>
                      </a:cxn>
                    </a:cxnLst>
                    <a:rect l="0" t="0" r="r" b="b"/>
                    <a:pathLst>
                      <a:path w="37" h="30">
                        <a:moveTo>
                          <a:pt x="37" y="15"/>
                        </a:moveTo>
                        <a:lnTo>
                          <a:pt x="29" y="0"/>
                        </a:lnTo>
                        <a:lnTo>
                          <a:pt x="0" y="15"/>
                        </a:lnTo>
                        <a:lnTo>
                          <a:pt x="7" y="30"/>
                        </a:lnTo>
                        <a:lnTo>
                          <a:pt x="37" y="15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" name="Freeform 28"/>
                  <p:cNvSpPr>
                    <a:spLocks noChangeAspect="1"/>
                  </p:cNvSpPr>
                  <p:nvPr/>
                </p:nvSpPr>
                <p:spPr bwMode="auto">
                  <a:xfrm>
                    <a:off x="1592" y="3326"/>
                    <a:ext cx="66" cy="44"/>
                  </a:xfrm>
                  <a:custGeom>
                    <a:avLst/>
                    <a:gdLst/>
                    <a:ahLst/>
                    <a:cxnLst>
                      <a:cxn ang="0">
                        <a:pos x="44" y="14"/>
                      </a:cxn>
                      <a:cxn ang="0">
                        <a:pos x="37" y="0"/>
                      </a:cxn>
                      <a:cxn ang="0">
                        <a:pos x="0" y="14"/>
                      </a:cxn>
                      <a:cxn ang="0">
                        <a:pos x="8" y="29"/>
                      </a:cxn>
                      <a:cxn ang="0">
                        <a:pos x="44" y="14"/>
                      </a:cxn>
                    </a:cxnLst>
                    <a:rect l="0" t="0" r="r" b="b"/>
                    <a:pathLst>
                      <a:path w="44" h="29">
                        <a:moveTo>
                          <a:pt x="44" y="14"/>
                        </a:moveTo>
                        <a:lnTo>
                          <a:pt x="37" y="0"/>
                        </a:lnTo>
                        <a:lnTo>
                          <a:pt x="0" y="14"/>
                        </a:lnTo>
                        <a:lnTo>
                          <a:pt x="8" y="29"/>
                        </a:lnTo>
                        <a:lnTo>
                          <a:pt x="44" y="14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" name="Freeform 29"/>
                  <p:cNvSpPr>
                    <a:spLocks noChangeAspect="1"/>
                  </p:cNvSpPr>
                  <p:nvPr/>
                </p:nvSpPr>
                <p:spPr bwMode="auto">
                  <a:xfrm>
                    <a:off x="1636" y="3333"/>
                    <a:ext cx="2" cy="11"/>
                  </a:xfrm>
                  <a:custGeom>
                    <a:avLst/>
                    <a:gdLst/>
                    <a:ahLst/>
                    <a:cxnLst>
                      <a:cxn ang="0">
                        <a:pos x="0" y="7"/>
                      </a:cxn>
                      <a:cxn ang="0">
                        <a:pos x="0" y="7"/>
                      </a:cxn>
                      <a:cxn ang="0">
                        <a:pos x="0" y="7"/>
                      </a:cxn>
                      <a:cxn ang="0">
                        <a:pos x="0" y="0"/>
                      </a:cxn>
                      <a:cxn ang="0">
                        <a:pos x="0" y="7"/>
                      </a:cxn>
                    </a:cxnLst>
                    <a:rect l="0" t="0" r="r" b="b"/>
                    <a:pathLst>
                      <a:path h="7">
                        <a:moveTo>
                          <a:pt x="0" y="7"/>
                        </a:moveTo>
                        <a:lnTo>
                          <a:pt x="0" y="7"/>
                        </a:lnTo>
                        <a:lnTo>
                          <a:pt x="0" y="7"/>
                        </a:lnTo>
                        <a:lnTo>
                          <a:pt x="0" y="0"/>
                        </a:lnTo>
                        <a:lnTo>
                          <a:pt x="0" y="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8" name="Freeform 30"/>
                  <p:cNvSpPr>
                    <a:spLocks noChangeAspect="1"/>
                  </p:cNvSpPr>
                  <p:nvPr/>
                </p:nvSpPr>
                <p:spPr bwMode="auto">
                  <a:xfrm>
                    <a:off x="1629" y="3311"/>
                    <a:ext cx="56" cy="44"/>
                  </a:xfrm>
                  <a:custGeom>
                    <a:avLst/>
                    <a:gdLst/>
                    <a:ahLst/>
                    <a:cxnLst>
                      <a:cxn ang="0">
                        <a:pos x="37" y="7"/>
                      </a:cxn>
                      <a:cxn ang="0">
                        <a:pos x="30" y="0"/>
                      </a:cxn>
                      <a:cxn ang="0">
                        <a:pos x="0" y="15"/>
                      </a:cxn>
                      <a:cxn ang="0">
                        <a:pos x="7" y="29"/>
                      </a:cxn>
                      <a:cxn ang="0">
                        <a:pos x="37" y="7"/>
                      </a:cxn>
                    </a:cxnLst>
                    <a:rect l="0" t="0" r="r" b="b"/>
                    <a:pathLst>
                      <a:path w="37" h="29">
                        <a:moveTo>
                          <a:pt x="37" y="7"/>
                        </a:moveTo>
                        <a:lnTo>
                          <a:pt x="30" y="0"/>
                        </a:lnTo>
                        <a:lnTo>
                          <a:pt x="0" y="15"/>
                        </a:lnTo>
                        <a:lnTo>
                          <a:pt x="7" y="29"/>
                        </a:lnTo>
                        <a:lnTo>
                          <a:pt x="37" y="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" name="Freeform 31"/>
                  <p:cNvSpPr>
                    <a:spLocks noChangeAspect="1"/>
                  </p:cNvSpPr>
                  <p:nvPr/>
                </p:nvSpPr>
                <p:spPr bwMode="auto">
                  <a:xfrm>
                    <a:off x="1666" y="3311"/>
                    <a:ext cx="2" cy="11"/>
                  </a:xfrm>
                  <a:custGeom>
                    <a:avLst/>
                    <a:gdLst/>
                    <a:ahLst/>
                    <a:cxnLst>
                      <a:cxn ang="0">
                        <a:pos x="0" y="7"/>
                      </a:cxn>
                      <a:cxn ang="0">
                        <a:pos x="0" y="7"/>
                      </a:cxn>
                      <a:cxn ang="0">
                        <a:pos x="0" y="7"/>
                      </a:cxn>
                      <a:cxn ang="0">
                        <a:pos x="0" y="0"/>
                      </a:cxn>
                      <a:cxn ang="0">
                        <a:pos x="0" y="7"/>
                      </a:cxn>
                    </a:cxnLst>
                    <a:rect l="0" t="0" r="r" b="b"/>
                    <a:pathLst>
                      <a:path h="7">
                        <a:moveTo>
                          <a:pt x="0" y="7"/>
                        </a:moveTo>
                        <a:lnTo>
                          <a:pt x="0" y="7"/>
                        </a:lnTo>
                        <a:lnTo>
                          <a:pt x="0" y="7"/>
                        </a:lnTo>
                        <a:lnTo>
                          <a:pt x="0" y="0"/>
                        </a:lnTo>
                        <a:lnTo>
                          <a:pt x="0" y="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" name="Freeform 32"/>
                  <p:cNvSpPr>
                    <a:spLocks noChangeAspect="1"/>
                  </p:cNvSpPr>
                  <p:nvPr/>
                </p:nvSpPr>
                <p:spPr bwMode="auto">
                  <a:xfrm>
                    <a:off x="1659" y="3289"/>
                    <a:ext cx="66" cy="44"/>
                  </a:xfrm>
                  <a:custGeom>
                    <a:avLst/>
                    <a:gdLst/>
                    <a:ahLst/>
                    <a:cxnLst>
                      <a:cxn ang="0">
                        <a:pos x="44" y="14"/>
                      </a:cxn>
                      <a:cxn ang="0">
                        <a:pos x="36" y="0"/>
                      </a:cxn>
                      <a:cxn ang="0">
                        <a:pos x="0" y="22"/>
                      </a:cxn>
                      <a:cxn ang="0">
                        <a:pos x="7" y="29"/>
                      </a:cxn>
                      <a:cxn ang="0">
                        <a:pos x="44" y="14"/>
                      </a:cxn>
                    </a:cxnLst>
                    <a:rect l="0" t="0" r="r" b="b"/>
                    <a:pathLst>
                      <a:path w="44" h="29">
                        <a:moveTo>
                          <a:pt x="44" y="14"/>
                        </a:moveTo>
                        <a:lnTo>
                          <a:pt x="36" y="0"/>
                        </a:lnTo>
                        <a:lnTo>
                          <a:pt x="0" y="22"/>
                        </a:lnTo>
                        <a:lnTo>
                          <a:pt x="7" y="29"/>
                        </a:lnTo>
                        <a:lnTo>
                          <a:pt x="44" y="14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" name="Freeform 33"/>
                  <p:cNvSpPr>
                    <a:spLocks noChangeAspect="1"/>
                  </p:cNvSpPr>
                  <p:nvPr/>
                </p:nvSpPr>
                <p:spPr bwMode="auto">
                  <a:xfrm>
                    <a:off x="1703" y="3289"/>
                    <a:ext cx="2" cy="21"/>
                  </a:xfrm>
                  <a:custGeom>
                    <a:avLst/>
                    <a:gdLst/>
                    <a:ahLst/>
                    <a:cxnLst>
                      <a:cxn ang="0">
                        <a:pos x="0" y="14"/>
                      </a:cxn>
                      <a:cxn ang="0">
                        <a:pos x="0" y="14"/>
                      </a:cxn>
                      <a:cxn ang="0">
                        <a:pos x="0" y="14"/>
                      </a:cxn>
                      <a:cxn ang="0">
                        <a:pos x="0" y="0"/>
                      </a:cxn>
                      <a:cxn ang="0">
                        <a:pos x="0" y="14"/>
                      </a:cxn>
                    </a:cxnLst>
                    <a:rect l="0" t="0" r="r" b="b"/>
                    <a:pathLst>
                      <a:path h="14">
                        <a:moveTo>
                          <a:pt x="0" y="14"/>
                        </a:moveTo>
                        <a:lnTo>
                          <a:pt x="0" y="14"/>
                        </a:lnTo>
                        <a:lnTo>
                          <a:pt x="0" y="14"/>
                        </a:lnTo>
                        <a:lnTo>
                          <a:pt x="0" y="0"/>
                        </a:lnTo>
                        <a:lnTo>
                          <a:pt x="0" y="14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" name="Freeform 34"/>
                  <p:cNvSpPr>
                    <a:spLocks noChangeAspect="1"/>
                  </p:cNvSpPr>
                  <p:nvPr/>
                </p:nvSpPr>
                <p:spPr bwMode="auto">
                  <a:xfrm>
                    <a:off x="1695" y="3267"/>
                    <a:ext cx="56" cy="54"/>
                  </a:xfrm>
                  <a:custGeom>
                    <a:avLst/>
                    <a:gdLst/>
                    <a:ahLst/>
                    <a:cxnLst>
                      <a:cxn ang="0">
                        <a:pos x="37" y="14"/>
                      </a:cxn>
                      <a:cxn ang="0">
                        <a:pos x="30" y="0"/>
                      </a:cxn>
                      <a:cxn ang="0">
                        <a:pos x="0" y="22"/>
                      </a:cxn>
                      <a:cxn ang="0">
                        <a:pos x="8" y="36"/>
                      </a:cxn>
                      <a:cxn ang="0">
                        <a:pos x="37" y="14"/>
                      </a:cxn>
                    </a:cxnLst>
                    <a:rect l="0" t="0" r="r" b="b"/>
                    <a:pathLst>
                      <a:path w="37" h="36">
                        <a:moveTo>
                          <a:pt x="37" y="14"/>
                        </a:moveTo>
                        <a:lnTo>
                          <a:pt x="30" y="0"/>
                        </a:lnTo>
                        <a:lnTo>
                          <a:pt x="0" y="22"/>
                        </a:lnTo>
                        <a:lnTo>
                          <a:pt x="8" y="36"/>
                        </a:lnTo>
                        <a:lnTo>
                          <a:pt x="37" y="14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" name="Freeform 35"/>
                  <p:cNvSpPr>
                    <a:spLocks noChangeAspect="1"/>
                  </p:cNvSpPr>
                  <p:nvPr/>
                </p:nvSpPr>
                <p:spPr bwMode="auto">
                  <a:xfrm>
                    <a:off x="1732" y="3267"/>
                    <a:ext cx="2" cy="21"/>
                  </a:xfrm>
                  <a:custGeom>
                    <a:avLst/>
                    <a:gdLst/>
                    <a:ahLst/>
                    <a:cxnLst>
                      <a:cxn ang="0">
                        <a:pos x="0" y="7"/>
                      </a:cxn>
                      <a:cxn ang="0">
                        <a:pos x="0" y="14"/>
                      </a:cxn>
                      <a:cxn ang="0">
                        <a:pos x="0" y="14"/>
                      </a:cxn>
                      <a:cxn ang="0">
                        <a:pos x="0" y="0"/>
                      </a:cxn>
                      <a:cxn ang="0">
                        <a:pos x="0" y="7"/>
                      </a:cxn>
                    </a:cxnLst>
                    <a:rect l="0" t="0" r="r" b="b"/>
                    <a:pathLst>
                      <a:path h="14">
                        <a:moveTo>
                          <a:pt x="0" y="7"/>
                        </a:moveTo>
                        <a:lnTo>
                          <a:pt x="0" y="14"/>
                        </a:lnTo>
                        <a:lnTo>
                          <a:pt x="0" y="14"/>
                        </a:lnTo>
                        <a:lnTo>
                          <a:pt x="0" y="0"/>
                        </a:lnTo>
                        <a:lnTo>
                          <a:pt x="0" y="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4" name="Freeform 36"/>
                  <p:cNvSpPr>
                    <a:spLocks noChangeAspect="1"/>
                  </p:cNvSpPr>
                  <p:nvPr/>
                </p:nvSpPr>
                <p:spPr bwMode="auto">
                  <a:xfrm>
                    <a:off x="1725" y="3237"/>
                    <a:ext cx="66" cy="56"/>
                  </a:xfrm>
                  <a:custGeom>
                    <a:avLst/>
                    <a:gdLst/>
                    <a:ahLst/>
                    <a:cxnLst>
                      <a:cxn ang="0">
                        <a:pos x="44" y="15"/>
                      </a:cxn>
                      <a:cxn ang="0">
                        <a:pos x="37" y="0"/>
                      </a:cxn>
                      <a:cxn ang="0">
                        <a:pos x="0" y="30"/>
                      </a:cxn>
                      <a:cxn ang="0">
                        <a:pos x="7" y="37"/>
                      </a:cxn>
                      <a:cxn ang="0">
                        <a:pos x="44" y="15"/>
                      </a:cxn>
                    </a:cxnLst>
                    <a:rect l="0" t="0" r="r" b="b"/>
                    <a:pathLst>
                      <a:path w="44" h="37">
                        <a:moveTo>
                          <a:pt x="44" y="15"/>
                        </a:moveTo>
                        <a:lnTo>
                          <a:pt x="37" y="0"/>
                        </a:lnTo>
                        <a:lnTo>
                          <a:pt x="0" y="30"/>
                        </a:lnTo>
                        <a:lnTo>
                          <a:pt x="7" y="37"/>
                        </a:lnTo>
                        <a:lnTo>
                          <a:pt x="44" y="15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" name="Freeform 37"/>
                  <p:cNvSpPr>
                    <a:spLocks noChangeAspect="1"/>
                  </p:cNvSpPr>
                  <p:nvPr/>
                </p:nvSpPr>
                <p:spPr bwMode="auto">
                  <a:xfrm>
                    <a:off x="1769" y="3244"/>
                    <a:ext cx="2" cy="12"/>
                  </a:xfrm>
                  <a:custGeom>
                    <a:avLst/>
                    <a:gdLst/>
                    <a:ahLst/>
                    <a:cxnLst>
                      <a:cxn ang="0">
                        <a:pos x="0" y="8"/>
                      </a:cxn>
                      <a:cxn ang="0">
                        <a:pos x="0" y="8"/>
                      </a:cxn>
                      <a:cxn ang="0">
                        <a:pos x="0" y="8"/>
                      </a:cxn>
                      <a:cxn ang="0">
                        <a:pos x="0" y="0"/>
                      </a:cxn>
                      <a:cxn ang="0">
                        <a:pos x="0" y="8"/>
                      </a:cxn>
                    </a:cxnLst>
                    <a:rect l="0" t="0" r="r" b="b"/>
                    <a:pathLst>
                      <a:path h="8">
                        <a:moveTo>
                          <a:pt x="0" y="8"/>
                        </a:moveTo>
                        <a:lnTo>
                          <a:pt x="0" y="8"/>
                        </a:lnTo>
                        <a:lnTo>
                          <a:pt x="0" y="8"/>
                        </a:lnTo>
                        <a:lnTo>
                          <a:pt x="0" y="0"/>
                        </a:lnTo>
                        <a:lnTo>
                          <a:pt x="0" y="8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" name="Freeform 38"/>
                  <p:cNvSpPr>
                    <a:spLocks noChangeAspect="1"/>
                  </p:cNvSpPr>
                  <p:nvPr/>
                </p:nvSpPr>
                <p:spPr bwMode="auto">
                  <a:xfrm>
                    <a:off x="1762" y="3215"/>
                    <a:ext cx="56" cy="56"/>
                  </a:xfrm>
                  <a:custGeom>
                    <a:avLst/>
                    <a:gdLst/>
                    <a:ahLst/>
                    <a:cxnLst>
                      <a:cxn ang="0">
                        <a:pos x="37" y="7"/>
                      </a:cxn>
                      <a:cxn ang="0">
                        <a:pos x="29" y="0"/>
                      </a:cxn>
                      <a:cxn ang="0">
                        <a:pos x="0" y="22"/>
                      </a:cxn>
                      <a:cxn ang="0">
                        <a:pos x="7" y="37"/>
                      </a:cxn>
                      <a:cxn ang="0">
                        <a:pos x="37" y="7"/>
                      </a:cxn>
                    </a:cxnLst>
                    <a:rect l="0" t="0" r="r" b="b"/>
                    <a:pathLst>
                      <a:path w="37" h="37">
                        <a:moveTo>
                          <a:pt x="37" y="7"/>
                        </a:moveTo>
                        <a:lnTo>
                          <a:pt x="29" y="0"/>
                        </a:lnTo>
                        <a:lnTo>
                          <a:pt x="0" y="22"/>
                        </a:lnTo>
                        <a:lnTo>
                          <a:pt x="7" y="37"/>
                        </a:lnTo>
                        <a:lnTo>
                          <a:pt x="37" y="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7" name="Freeform 39"/>
                  <p:cNvSpPr>
                    <a:spLocks noChangeAspect="1"/>
                  </p:cNvSpPr>
                  <p:nvPr/>
                </p:nvSpPr>
                <p:spPr bwMode="auto">
                  <a:xfrm>
                    <a:off x="1799" y="3215"/>
                    <a:ext cx="2" cy="11"/>
                  </a:xfrm>
                  <a:custGeom>
                    <a:avLst/>
                    <a:gdLst/>
                    <a:ahLst/>
                    <a:cxnLst>
                      <a:cxn ang="0">
                        <a:pos x="0" y="7"/>
                      </a:cxn>
                      <a:cxn ang="0">
                        <a:pos x="0" y="7"/>
                      </a:cxn>
                      <a:cxn ang="0">
                        <a:pos x="0" y="7"/>
                      </a:cxn>
                      <a:cxn ang="0">
                        <a:pos x="0" y="0"/>
                      </a:cxn>
                      <a:cxn ang="0">
                        <a:pos x="0" y="7"/>
                      </a:cxn>
                    </a:cxnLst>
                    <a:rect l="0" t="0" r="r" b="b"/>
                    <a:pathLst>
                      <a:path h="7">
                        <a:moveTo>
                          <a:pt x="0" y="7"/>
                        </a:moveTo>
                        <a:lnTo>
                          <a:pt x="0" y="7"/>
                        </a:lnTo>
                        <a:lnTo>
                          <a:pt x="0" y="7"/>
                        </a:lnTo>
                        <a:lnTo>
                          <a:pt x="0" y="0"/>
                        </a:lnTo>
                        <a:lnTo>
                          <a:pt x="0" y="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8" name="Freeform 40"/>
                  <p:cNvSpPr>
                    <a:spLocks noChangeAspect="1"/>
                  </p:cNvSpPr>
                  <p:nvPr/>
                </p:nvSpPr>
                <p:spPr bwMode="auto">
                  <a:xfrm>
                    <a:off x="1791" y="3178"/>
                    <a:ext cx="66" cy="66"/>
                  </a:xfrm>
                  <a:custGeom>
                    <a:avLst/>
                    <a:gdLst/>
                    <a:ahLst/>
                    <a:cxnLst>
                      <a:cxn ang="0">
                        <a:pos x="44" y="15"/>
                      </a:cxn>
                      <a:cxn ang="0">
                        <a:pos x="37" y="0"/>
                      </a:cxn>
                      <a:cxn ang="0">
                        <a:pos x="0" y="37"/>
                      </a:cxn>
                      <a:cxn ang="0">
                        <a:pos x="8" y="44"/>
                      </a:cxn>
                      <a:cxn ang="0">
                        <a:pos x="44" y="15"/>
                      </a:cxn>
                    </a:cxnLst>
                    <a:rect l="0" t="0" r="r" b="b"/>
                    <a:pathLst>
                      <a:path w="44" h="44">
                        <a:moveTo>
                          <a:pt x="44" y="15"/>
                        </a:moveTo>
                        <a:lnTo>
                          <a:pt x="37" y="0"/>
                        </a:lnTo>
                        <a:lnTo>
                          <a:pt x="0" y="37"/>
                        </a:lnTo>
                        <a:lnTo>
                          <a:pt x="8" y="44"/>
                        </a:lnTo>
                        <a:lnTo>
                          <a:pt x="44" y="15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" name="Freeform 41"/>
                  <p:cNvSpPr>
                    <a:spLocks noChangeAspect="1"/>
                  </p:cNvSpPr>
                  <p:nvPr/>
                </p:nvSpPr>
                <p:spPr bwMode="auto">
                  <a:xfrm>
                    <a:off x="1828" y="3149"/>
                    <a:ext cx="66" cy="66"/>
                  </a:xfrm>
                  <a:custGeom>
                    <a:avLst/>
                    <a:gdLst/>
                    <a:ahLst/>
                    <a:cxnLst>
                      <a:cxn ang="0">
                        <a:pos x="44" y="7"/>
                      </a:cxn>
                      <a:cxn ang="0">
                        <a:pos x="30" y="0"/>
                      </a:cxn>
                      <a:cxn ang="0">
                        <a:pos x="0" y="29"/>
                      </a:cxn>
                      <a:cxn ang="0">
                        <a:pos x="7" y="44"/>
                      </a:cxn>
                      <a:cxn ang="0">
                        <a:pos x="44" y="7"/>
                      </a:cxn>
                    </a:cxnLst>
                    <a:rect l="0" t="0" r="r" b="b"/>
                    <a:pathLst>
                      <a:path w="44" h="44">
                        <a:moveTo>
                          <a:pt x="44" y="7"/>
                        </a:moveTo>
                        <a:lnTo>
                          <a:pt x="30" y="0"/>
                        </a:lnTo>
                        <a:lnTo>
                          <a:pt x="0" y="29"/>
                        </a:lnTo>
                        <a:lnTo>
                          <a:pt x="7" y="44"/>
                        </a:lnTo>
                        <a:lnTo>
                          <a:pt x="44" y="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0" name="Freeform 42"/>
                  <p:cNvSpPr>
                    <a:spLocks noChangeAspect="1"/>
                  </p:cNvSpPr>
                  <p:nvPr/>
                </p:nvSpPr>
                <p:spPr bwMode="auto">
                  <a:xfrm>
                    <a:off x="1865" y="3149"/>
                    <a:ext cx="11" cy="11"/>
                  </a:xfrm>
                  <a:custGeom>
                    <a:avLst/>
                    <a:gdLst/>
                    <a:ahLst/>
                    <a:cxnLst>
                      <a:cxn ang="0">
                        <a:pos x="7" y="7"/>
                      </a:cxn>
                      <a:cxn ang="0">
                        <a:pos x="7" y="7"/>
                      </a:cxn>
                      <a:cxn ang="0">
                        <a:pos x="7" y="7"/>
                      </a:cxn>
                      <a:cxn ang="0">
                        <a:pos x="0" y="0"/>
                      </a:cxn>
                      <a:cxn ang="0">
                        <a:pos x="7" y="7"/>
                      </a:cxn>
                    </a:cxnLst>
                    <a:rect l="0" t="0" r="r" b="b"/>
                    <a:pathLst>
                      <a:path w="7" h="7">
                        <a:moveTo>
                          <a:pt x="7" y="7"/>
                        </a:moveTo>
                        <a:lnTo>
                          <a:pt x="7" y="7"/>
                        </a:lnTo>
                        <a:lnTo>
                          <a:pt x="7" y="7"/>
                        </a:lnTo>
                        <a:lnTo>
                          <a:pt x="0" y="0"/>
                        </a:lnTo>
                        <a:lnTo>
                          <a:pt x="7" y="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" name="Freeform 43"/>
                  <p:cNvSpPr>
                    <a:spLocks noChangeAspect="1"/>
                  </p:cNvSpPr>
                  <p:nvPr/>
                </p:nvSpPr>
                <p:spPr bwMode="auto">
                  <a:xfrm>
                    <a:off x="1858" y="3112"/>
                    <a:ext cx="66" cy="66"/>
                  </a:xfrm>
                  <a:custGeom>
                    <a:avLst/>
                    <a:gdLst/>
                    <a:ahLst/>
                    <a:cxnLst>
                      <a:cxn ang="0">
                        <a:pos x="44" y="7"/>
                      </a:cxn>
                      <a:cxn ang="0">
                        <a:pos x="36" y="0"/>
                      </a:cxn>
                      <a:cxn ang="0">
                        <a:pos x="0" y="37"/>
                      </a:cxn>
                      <a:cxn ang="0">
                        <a:pos x="14" y="44"/>
                      </a:cxn>
                      <a:cxn ang="0">
                        <a:pos x="44" y="7"/>
                      </a:cxn>
                    </a:cxnLst>
                    <a:rect l="0" t="0" r="r" b="b"/>
                    <a:pathLst>
                      <a:path w="44" h="44">
                        <a:moveTo>
                          <a:pt x="44" y="7"/>
                        </a:moveTo>
                        <a:lnTo>
                          <a:pt x="36" y="0"/>
                        </a:lnTo>
                        <a:lnTo>
                          <a:pt x="0" y="37"/>
                        </a:lnTo>
                        <a:lnTo>
                          <a:pt x="14" y="44"/>
                        </a:lnTo>
                        <a:lnTo>
                          <a:pt x="44" y="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2" name="Freeform 44"/>
                  <p:cNvSpPr>
                    <a:spLocks noChangeAspect="1"/>
                  </p:cNvSpPr>
                  <p:nvPr/>
                </p:nvSpPr>
                <p:spPr bwMode="auto">
                  <a:xfrm>
                    <a:off x="1902" y="3112"/>
                    <a:ext cx="2" cy="11"/>
                  </a:xfrm>
                  <a:custGeom>
                    <a:avLst/>
                    <a:gdLst/>
                    <a:ahLst/>
                    <a:cxnLst>
                      <a:cxn ang="0">
                        <a:pos x="0" y="7"/>
                      </a:cxn>
                      <a:cxn ang="0">
                        <a:pos x="0" y="7"/>
                      </a:cxn>
                      <a:cxn ang="0">
                        <a:pos x="0" y="7"/>
                      </a:cxn>
                      <a:cxn ang="0">
                        <a:pos x="0" y="0"/>
                      </a:cxn>
                      <a:cxn ang="0">
                        <a:pos x="0" y="7"/>
                      </a:cxn>
                    </a:cxnLst>
                    <a:rect l="0" t="0" r="r" b="b"/>
                    <a:pathLst>
                      <a:path h="7">
                        <a:moveTo>
                          <a:pt x="0" y="7"/>
                        </a:moveTo>
                        <a:lnTo>
                          <a:pt x="0" y="7"/>
                        </a:lnTo>
                        <a:lnTo>
                          <a:pt x="0" y="7"/>
                        </a:lnTo>
                        <a:lnTo>
                          <a:pt x="0" y="0"/>
                        </a:lnTo>
                        <a:lnTo>
                          <a:pt x="0" y="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" name="Freeform 45"/>
                  <p:cNvSpPr>
                    <a:spLocks noChangeAspect="1"/>
                  </p:cNvSpPr>
                  <p:nvPr/>
                </p:nvSpPr>
                <p:spPr bwMode="auto">
                  <a:xfrm>
                    <a:off x="1894" y="3068"/>
                    <a:ext cx="68" cy="77"/>
                  </a:xfrm>
                  <a:custGeom>
                    <a:avLst/>
                    <a:gdLst/>
                    <a:ahLst/>
                    <a:cxnLst>
                      <a:cxn ang="0">
                        <a:pos x="45" y="7"/>
                      </a:cxn>
                      <a:cxn ang="0">
                        <a:pos x="30" y="0"/>
                      </a:cxn>
                      <a:cxn ang="0">
                        <a:pos x="0" y="44"/>
                      </a:cxn>
                      <a:cxn ang="0">
                        <a:pos x="8" y="51"/>
                      </a:cxn>
                      <a:cxn ang="0">
                        <a:pos x="45" y="7"/>
                      </a:cxn>
                    </a:cxnLst>
                    <a:rect l="0" t="0" r="r" b="b"/>
                    <a:pathLst>
                      <a:path w="45" h="51">
                        <a:moveTo>
                          <a:pt x="45" y="7"/>
                        </a:moveTo>
                        <a:lnTo>
                          <a:pt x="30" y="0"/>
                        </a:lnTo>
                        <a:lnTo>
                          <a:pt x="0" y="44"/>
                        </a:lnTo>
                        <a:lnTo>
                          <a:pt x="8" y="51"/>
                        </a:lnTo>
                        <a:lnTo>
                          <a:pt x="45" y="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4" name="Freeform 46"/>
                  <p:cNvSpPr>
                    <a:spLocks noChangeAspect="1"/>
                  </p:cNvSpPr>
                  <p:nvPr/>
                </p:nvSpPr>
                <p:spPr bwMode="auto">
                  <a:xfrm>
                    <a:off x="1931" y="3068"/>
                    <a:ext cx="12" cy="11"/>
                  </a:xfrm>
                  <a:custGeom>
                    <a:avLst/>
                    <a:gdLst/>
                    <a:ahLst/>
                    <a:cxnLst>
                      <a:cxn ang="0">
                        <a:pos x="8" y="7"/>
                      </a:cxn>
                      <a:cxn ang="0">
                        <a:pos x="8" y="7"/>
                      </a:cxn>
                      <a:cxn ang="0">
                        <a:pos x="8" y="7"/>
                      </a:cxn>
                      <a:cxn ang="0">
                        <a:pos x="0" y="0"/>
                      </a:cxn>
                      <a:cxn ang="0">
                        <a:pos x="8" y="7"/>
                      </a:cxn>
                    </a:cxnLst>
                    <a:rect l="0" t="0" r="r" b="b"/>
                    <a:pathLst>
                      <a:path w="8" h="7">
                        <a:moveTo>
                          <a:pt x="8" y="7"/>
                        </a:moveTo>
                        <a:lnTo>
                          <a:pt x="8" y="7"/>
                        </a:lnTo>
                        <a:lnTo>
                          <a:pt x="8" y="7"/>
                        </a:lnTo>
                        <a:lnTo>
                          <a:pt x="0" y="0"/>
                        </a:lnTo>
                        <a:lnTo>
                          <a:pt x="8" y="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5" name="Freeform 47"/>
                  <p:cNvSpPr>
                    <a:spLocks noChangeAspect="1"/>
                  </p:cNvSpPr>
                  <p:nvPr/>
                </p:nvSpPr>
                <p:spPr bwMode="auto">
                  <a:xfrm>
                    <a:off x="1924" y="3023"/>
                    <a:ext cx="66" cy="78"/>
                  </a:xfrm>
                  <a:custGeom>
                    <a:avLst/>
                    <a:gdLst/>
                    <a:ahLst/>
                    <a:cxnLst>
                      <a:cxn ang="0">
                        <a:pos x="44" y="8"/>
                      </a:cxn>
                      <a:cxn ang="0">
                        <a:pos x="37" y="0"/>
                      </a:cxn>
                      <a:cxn ang="0">
                        <a:pos x="0" y="45"/>
                      </a:cxn>
                      <a:cxn ang="0">
                        <a:pos x="15" y="52"/>
                      </a:cxn>
                      <a:cxn ang="0">
                        <a:pos x="44" y="8"/>
                      </a:cxn>
                    </a:cxnLst>
                    <a:rect l="0" t="0" r="r" b="b"/>
                    <a:pathLst>
                      <a:path w="44" h="52">
                        <a:moveTo>
                          <a:pt x="44" y="8"/>
                        </a:moveTo>
                        <a:lnTo>
                          <a:pt x="37" y="0"/>
                        </a:lnTo>
                        <a:lnTo>
                          <a:pt x="0" y="45"/>
                        </a:lnTo>
                        <a:lnTo>
                          <a:pt x="15" y="52"/>
                        </a:lnTo>
                        <a:lnTo>
                          <a:pt x="44" y="8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6" name="Freeform 48"/>
                  <p:cNvSpPr>
                    <a:spLocks noChangeAspect="1"/>
                  </p:cNvSpPr>
                  <p:nvPr/>
                </p:nvSpPr>
                <p:spPr bwMode="auto">
                  <a:xfrm>
                    <a:off x="1968" y="3023"/>
                    <a:ext cx="2" cy="12"/>
                  </a:xfrm>
                  <a:custGeom>
                    <a:avLst/>
                    <a:gdLst/>
                    <a:ahLst/>
                    <a:cxnLst>
                      <a:cxn ang="0">
                        <a:pos x="0" y="8"/>
                      </a:cxn>
                      <a:cxn ang="0">
                        <a:pos x="0" y="8"/>
                      </a:cxn>
                      <a:cxn ang="0">
                        <a:pos x="0" y="8"/>
                      </a:cxn>
                      <a:cxn ang="0">
                        <a:pos x="0" y="0"/>
                      </a:cxn>
                      <a:cxn ang="0">
                        <a:pos x="0" y="8"/>
                      </a:cxn>
                    </a:cxnLst>
                    <a:rect l="0" t="0" r="r" b="b"/>
                    <a:pathLst>
                      <a:path h="8">
                        <a:moveTo>
                          <a:pt x="0" y="8"/>
                        </a:moveTo>
                        <a:lnTo>
                          <a:pt x="0" y="8"/>
                        </a:lnTo>
                        <a:lnTo>
                          <a:pt x="0" y="8"/>
                        </a:lnTo>
                        <a:lnTo>
                          <a:pt x="0" y="0"/>
                        </a:lnTo>
                        <a:lnTo>
                          <a:pt x="0" y="8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" name="Freeform 49"/>
                  <p:cNvSpPr>
                    <a:spLocks noChangeAspect="1"/>
                  </p:cNvSpPr>
                  <p:nvPr/>
                </p:nvSpPr>
                <p:spPr bwMode="auto">
                  <a:xfrm>
                    <a:off x="1961" y="2979"/>
                    <a:ext cx="66" cy="78"/>
                  </a:xfrm>
                  <a:custGeom>
                    <a:avLst/>
                    <a:gdLst/>
                    <a:ahLst/>
                    <a:cxnLst>
                      <a:cxn ang="0">
                        <a:pos x="44" y="8"/>
                      </a:cxn>
                      <a:cxn ang="0">
                        <a:pos x="29" y="0"/>
                      </a:cxn>
                      <a:cxn ang="0">
                        <a:pos x="0" y="44"/>
                      </a:cxn>
                      <a:cxn ang="0">
                        <a:pos x="7" y="52"/>
                      </a:cxn>
                      <a:cxn ang="0">
                        <a:pos x="44" y="8"/>
                      </a:cxn>
                    </a:cxnLst>
                    <a:rect l="0" t="0" r="r" b="b"/>
                    <a:pathLst>
                      <a:path w="44" h="52">
                        <a:moveTo>
                          <a:pt x="44" y="8"/>
                        </a:moveTo>
                        <a:lnTo>
                          <a:pt x="29" y="0"/>
                        </a:lnTo>
                        <a:lnTo>
                          <a:pt x="0" y="44"/>
                        </a:lnTo>
                        <a:lnTo>
                          <a:pt x="7" y="52"/>
                        </a:lnTo>
                        <a:lnTo>
                          <a:pt x="44" y="8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" name="Freeform 50"/>
                  <p:cNvSpPr>
                    <a:spLocks noChangeAspect="1"/>
                  </p:cNvSpPr>
                  <p:nvPr/>
                </p:nvSpPr>
                <p:spPr bwMode="auto">
                  <a:xfrm>
                    <a:off x="1998" y="2979"/>
                    <a:ext cx="11" cy="12"/>
                  </a:xfrm>
                  <a:custGeom>
                    <a:avLst/>
                    <a:gdLst/>
                    <a:ahLst/>
                    <a:cxnLst>
                      <a:cxn ang="0">
                        <a:pos x="7" y="8"/>
                      </a:cxn>
                      <a:cxn ang="0">
                        <a:pos x="7" y="8"/>
                      </a:cxn>
                      <a:cxn ang="0">
                        <a:pos x="7" y="8"/>
                      </a:cxn>
                      <a:cxn ang="0">
                        <a:pos x="0" y="0"/>
                      </a:cxn>
                      <a:cxn ang="0">
                        <a:pos x="7" y="8"/>
                      </a:cxn>
                    </a:cxnLst>
                    <a:rect l="0" t="0" r="r" b="b"/>
                    <a:pathLst>
                      <a:path w="7" h="8">
                        <a:moveTo>
                          <a:pt x="7" y="8"/>
                        </a:moveTo>
                        <a:lnTo>
                          <a:pt x="7" y="8"/>
                        </a:lnTo>
                        <a:lnTo>
                          <a:pt x="7" y="8"/>
                        </a:lnTo>
                        <a:lnTo>
                          <a:pt x="0" y="0"/>
                        </a:lnTo>
                        <a:lnTo>
                          <a:pt x="7" y="8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" name="Freeform 51"/>
                  <p:cNvSpPr>
                    <a:spLocks noChangeAspect="1"/>
                  </p:cNvSpPr>
                  <p:nvPr/>
                </p:nvSpPr>
                <p:spPr bwMode="auto">
                  <a:xfrm>
                    <a:off x="1990" y="2928"/>
                    <a:ext cx="66" cy="89"/>
                  </a:xfrm>
                  <a:custGeom>
                    <a:avLst/>
                    <a:gdLst/>
                    <a:ahLst/>
                    <a:cxnLst>
                      <a:cxn ang="0">
                        <a:pos x="44" y="7"/>
                      </a:cxn>
                      <a:cxn ang="0">
                        <a:pos x="37" y="0"/>
                      </a:cxn>
                      <a:cxn ang="0">
                        <a:pos x="0" y="51"/>
                      </a:cxn>
                      <a:cxn ang="0">
                        <a:pos x="15" y="59"/>
                      </a:cxn>
                      <a:cxn ang="0">
                        <a:pos x="44" y="7"/>
                      </a:cxn>
                    </a:cxnLst>
                    <a:rect l="0" t="0" r="r" b="b"/>
                    <a:pathLst>
                      <a:path w="44" h="59">
                        <a:moveTo>
                          <a:pt x="44" y="7"/>
                        </a:moveTo>
                        <a:lnTo>
                          <a:pt x="37" y="0"/>
                        </a:lnTo>
                        <a:lnTo>
                          <a:pt x="0" y="51"/>
                        </a:lnTo>
                        <a:lnTo>
                          <a:pt x="15" y="59"/>
                        </a:lnTo>
                        <a:lnTo>
                          <a:pt x="44" y="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" name="Freeform 52"/>
                  <p:cNvSpPr>
                    <a:spLocks noChangeAspect="1"/>
                  </p:cNvSpPr>
                  <p:nvPr/>
                </p:nvSpPr>
                <p:spPr bwMode="auto">
                  <a:xfrm>
                    <a:off x="2027" y="2869"/>
                    <a:ext cx="66" cy="99"/>
                  </a:xfrm>
                  <a:custGeom>
                    <a:avLst/>
                    <a:gdLst/>
                    <a:ahLst/>
                    <a:cxnLst>
                      <a:cxn ang="0">
                        <a:pos x="44" y="7"/>
                      </a:cxn>
                      <a:cxn ang="0">
                        <a:pos x="29" y="0"/>
                      </a:cxn>
                      <a:cxn ang="0">
                        <a:pos x="0" y="59"/>
                      </a:cxn>
                      <a:cxn ang="0">
                        <a:pos x="7" y="66"/>
                      </a:cxn>
                      <a:cxn ang="0">
                        <a:pos x="44" y="7"/>
                      </a:cxn>
                    </a:cxnLst>
                    <a:rect l="0" t="0" r="r" b="b"/>
                    <a:pathLst>
                      <a:path w="44" h="66">
                        <a:moveTo>
                          <a:pt x="44" y="7"/>
                        </a:moveTo>
                        <a:lnTo>
                          <a:pt x="29" y="0"/>
                        </a:lnTo>
                        <a:lnTo>
                          <a:pt x="0" y="59"/>
                        </a:lnTo>
                        <a:lnTo>
                          <a:pt x="7" y="66"/>
                        </a:lnTo>
                        <a:lnTo>
                          <a:pt x="44" y="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" name="Freeform 53"/>
                  <p:cNvSpPr>
                    <a:spLocks noChangeAspect="1"/>
                  </p:cNvSpPr>
                  <p:nvPr/>
                </p:nvSpPr>
                <p:spPr bwMode="auto">
                  <a:xfrm>
                    <a:off x="2064" y="2876"/>
                    <a:ext cx="11" cy="2"/>
                  </a:xfrm>
                  <a:custGeom>
                    <a:avLst/>
                    <a:gdLst/>
                    <a:ahLst/>
                    <a:cxnLst>
                      <a:cxn ang="0">
                        <a:pos x="7" y="0"/>
                      </a:cxn>
                      <a:cxn ang="0">
                        <a:pos x="7" y="0"/>
                      </a:cxn>
                      <a:cxn ang="0">
                        <a:pos x="7" y="0"/>
                      </a:cxn>
                      <a:cxn ang="0">
                        <a:pos x="0" y="0"/>
                      </a:cxn>
                      <a:cxn ang="0">
                        <a:pos x="7" y="0"/>
                      </a:cxn>
                    </a:cxnLst>
                    <a:rect l="0" t="0" r="r" b="b"/>
                    <a:pathLst>
                      <a:path w="7">
                        <a:moveTo>
                          <a:pt x="7" y="0"/>
                        </a:moveTo>
                        <a:lnTo>
                          <a:pt x="7" y="0"/>
                        </a:lnTo>
                        <a:lnTo>
                          <a:pt x="7" y="0"/>
                        </a:lnTo>
                        <a:lnTo>
                          <a:pt x="0" y="0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2" name="Freeform 54"/>
                  <p:cNvSpPr>
                    <a:spLocks noChangeAspect="1"/>
                  </p:cNvSpPr>
                  <p:nvPr/>
                </p:nvSpPr>
                <p:spPr bwMode="auto">
                  <a:xfrm>
                    <a:off x="2056" y="2817"/>
                    <a:ext cx="68" cy="89"/>
                  </a:xfrm>
                  <a:custGeom>
                    <a:avLst/>
                    <a:gdLst/>
                    <a:ahLst/>
                    <a:cxnLst>
                      <a:cxn ang="0">
                        <a:pos x="45" y="7"/>
                      </a:cxn>
                      <a:cxn ang="0">
                        <a:pos x="37" y="0"/>
                      </a:cxn>
                      <a:cxn ang="0">
                        <a:pos x="0" y="52"/>
                      </a:cxn>
                      <a:cxn ang="0">
                        <a:pos x="15" y="59"/>
                      </a:cxn>
                      <a:cxn ang="0">
                        <a:pos x="45" y="7"/>
                      </a:cxn>
                    </a:cxnLst>
                    <a:rect l="0" t="0" r="r" b="b"/>
                    <a:pathLst>
                      <a:path w="45" h="59">
                        <a:moveTo>
                          <a:pt x="45" y="7"/>
                        </a:moveTo>
                        <a:lnTo>
                          <a:pt x="37" y="0"/>
                        </a:lnTo>
                        <a:lnTo>
                          <a:pt x="0" y="52"/>
                        </a:lnTo>
                        <a:lnTo>
                          <a:pt x="15" y="59"/>
                        </a:lnTo>
                        <a:lnTo>
                          <a:pt x="45" y="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" name="Freeform 55"/>
                  <p:cNvSpPr>
                    <a:spLocks noChangeAspect="1"/>
                  </p:cNvSpPr>
                  <p:nvPr/>
                </p:nvSpPr>
                <p:spPr bwMode="auto">
                  <a:xfrm>
                    <a:off x="2093" y="2751"/>
                    <a:ext cx="68" cy="110"/>
                  </a:xfrm>
                  <a:custGeom>
                    <a:avLst/>
                    <a:gdLst/>
                    <a:ahLst/>
                    <a:cxnLst>
                      <a:cxn ang="0">
                        <a:pos x="45" y="7"/>
                      </a:cxn>
                      <a:cxn ang="0">
                        <a:pos x="30" y="0"/>
                      </a:cxn>
                      <a:cxn ang="0">
                        <a:pos x="0" y="66"/>
                      </a:cxn>
                      <a:cxn ang="0">
                        <a:pos x="8" y="73"/>
                      </a:cxn>
                      <a:cxn ang="0">
                        <a:pos x="45" y="7"/>
                      </a:cxn>
                    </a:cxnLst>
                    <a:rect l="0" t="0" r="r" b="b"/>
                    <a:pathLst>
                      <a:path w="45" h="73">
                        <a:moveTo>
                          <a:pt x="45" y="7"/>
                        </a:moveTo>
                        <a:lnTo>
                          <a:pt x="30" y="0"/>
                        </a:lnTo>
                        <a:lnTo>
                          <a:pt x="0" y="66"/>
                        </a:lnTo>
                        <a:lnTo>
                          <a:pt x="8" y="73"/>
                        </a:lnTo>
                        <a:lnTo>
                          <a:pt x="45" y="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4" name="Freeform 56"/>
                  <p:cNvSpPr>
                    <a:spLocks noChangeAspect="1"/>
                  </p:cNvSpPr>
                  <p:nvPr/>
                </p:nvSpPr>
                <p:spPr bwMode="auto">
                  <a:xfrm>
                    <a:off x="2130" y="2751"/>
                    <a:ext cx="12" cy="11"/>
                  </a:xfrm>
                  <a:custGeom>
                    <a:avLst/>
                    <a:gdLst/>
                    <a:ahLst/>
                    <a:cxnLst>
                      <a:cxn ang="0">
                        <a:pos x="8" y="7"/>
                      </a:cxn>
                      <a:cxn ang="0">
                        <a:pos x="8" y="7"/>
                      </a:cxn>
                      <a:cxn ang="0">
                        <a:pos x="8" y="7"/>
                      </a:cxn>
                      <a:cxn ang="0">
                        <a:pos x="0" y="0"/>
                      </a:cxn>
                      <a:cxn ang="0">
                        <a:pos x="8" y="7"/>
                      </a:cxn>
                    </a:cxnLst>
                    <a:rect l="0" t="0" r="r" b="b"/>
                    <a:pathLst>
                      <a:path w="8" h="7">
                        <a:moveTo>
                          <a:pt x="8" y="7"/>
                        </a:moveTo>
                        <a:lnTo>
                          <a:pt x="8" y="7"/>
                        </a:lnTo>
                        <a:lnTo>
                          <a:pt x="8" y="7"/>
                        </a:lnTo>
                        <a:lnTo>
                          <a:pt x="0" y="0"/>
                        </a:lnTo>
                        <a:lnTo>
                          <a:pt x="8" y="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" name="Freeform 57"/>
                  <p:cNvSpPr>
                    <a:spLocks noChangeAspect="1"/>
                  </p:cNvSpPr>
                  <p:nvPr/>
                </p:nvSpPr>
                <p:spPr bwMode="auto">
                  <a:xfrm>
                    <a:off x="2123" y="2692"/>
                    <a:ext cx="66" cy="99"/>
                  </a:xfrm>
                  <a:custGeom>
                    <a:avLst/>
                    <a:gdLst/>
                    <a:ahLst/>
                    <a:cxnLst>
                      <a:cxn ang="0">
                        <a:pos x="44" y="7"/>
                      </a:cxn>
                      <a:cxn ang="0">
                        <a:pos x="37" y="0"/>
                      </a:cxn>
                      <a:cxn ang="0">
                        <a:pos x="0" y="59"/>
                      </a:cxn>
                      <a:cxn ang="0">
                        <a:pos x="15" y="66"/>
                      </a:cxn>
                      <a:cxn ang="0">
                        <a:pos x="44" y="7"/>
                      </a:cxn>
                    </a:cxnLst>
                    <a:rect l="0" t="0" r="r" b="b"/>
                    <a:pathLst>
                      <a:path w="44" h="66">
                        <a:moveTo>
                          <a:pt x="44" y="7"/>
                        </a:moveTo>
                        <a:lnTo>
                          <a:pt x="37" y="0"/>
                        </a:lnTo>
                        <a:lnTo>
                          <a:pt x="0" y="59"/>
                        </a:lnTo>
                        <a:lnTo>
                          <a:pt x="15" y="66"/>
                        </a:lnTo>
                        <a:lnTo>
                          <a:pt x="44" y="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" name="Freeform 58"/>
                  <p:cNvSpPr>
                    <a:spLocks noChangeAspect="1"/>
                  </p:cNvSpPr>
                  <p:nvPr/>
                </p:nvSpPr>
                <p:spPr bwMode="auto">
                  <a:xfrm>
                    <a:off x="2167" y="2692"/>
                    <a:ext cx="2" cy="11"/>
                  </a:xfrm>
                  <a:custGeom>
                    <a:avLst/>
                    <a:gdLst/>
                    <a:ahLst/>
                    <a:cxnLst>
                      <a:cxn ang="0">
                        <a:pos x="0" y="7"/>
                      </a:cxn>
                      <a:cxn ang="0">
                        <a:pos x="0" y="7"/>
                      </a:cxn>
                      <a:cxn ang="0">
                        <a:pos x="0" y="7"/>
                      </a:cxn>
                      <a:cxn ang="0">
                        <a:pos x="0" y="0"/>
                      </a:cxn>
                      <a:cxn ang="0">
                        <a:pos x="0" y="7"/>
                      </a:cxn>
                    </a:cxnLst>
                    <a:rect l="0" t="0" r="r" b="b"/>
                    <a:pathLst>
                      <a:path h="7">
                        <a:moveTo>
                          <a:pt x="0" y="7"/>
                        </a:moveTo>
                        <a:lnTo>
                          <a:pt x="0" y="7"/>
                        </a:lnTo>
                        <a:lnTo>
                          <a:pt x="0" y="7"/>
                        </a:lnTo>
                        <a:lnTo>
                          <a:pt x="0" y="0"/>
                        </a:lnTo>
                        <a:lnTo>
                          <a:pt x="0" y="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7" name="Freeform 59"/>
                  <p:cNvSpPr>
                    <a:spLocks noChangeAspect="1"/>
                  </p:cNvSpPr>
                  <p:nvPr/>
                </p:nvSpPr>
                <p:spPr bwMode="auto">
                  <a:xfrm>
                    <a:off x="2160" y="2625"/>
                    <a:ext cx="66" cy="111"/>
                  </a:xfrm>
                  <a:custGeom>
                    <a:avLst/>
                    <a:gdLst/>
                    <a:ahLst/>
                    <a:cxnLst>
                      <a:cxn ang="0">
                        <a:pos x="44" y="8"/>
                      </a:cxn>
                      <a:cxn ang="0">
                        <a:pos x="29" y="0"/>
                      </a:cxn>
                      <a:cxn ang="0">
                        <a:pos x="0" y="67"/>
                      </a:cxn>
                      <a:cxn ang="0">
                        <a:pos x="7" y="74"/>
                      </a:cxn>
                      <a:cxn ang="0">
                        <a:pos x="44" y="8"/>
                      </a:cxn>
                    </a:cxnLst>
                    <a:rect l="0" t="0" r="r" b="b"/>
                    <a:pathLst>
                      <a:path w="44" h="74">
                        <a:moveTo>
                          <a:pt x="44" y="8"/>
                        </a:moveTo>
                        <a:lnTo>
                          <a:pt x="29" y="0"/>
                        </a:lnTo>
                        <a:lnTo>
                          <a:pt x="0" y="67"/>
                        </a:lnTo>
                        <a:lnTo>
                          <a:pt x="7" y="74"/>
                        </a:lnTo>
                        <a:lnTo>
                          <a:pt x="44" y="8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" name="Freeform 60"/>
                  <p:cNvSpPr>
                    <a:spLocks noChangeAspect="1"/>
                  </p:cNvSpPr>
                  <p:nvPr/>
                </p:nvSpPr>
                <p:spPr bwMode="auto">
                  <a:xfrm>
                    <a:off x="2196" y="2625"/>
                    <a:ext cx="12" cy="12"/>
                  </a:xfrm>
                  <a:custGeom>
                    <a:avLst/>
                    <a:gdLst/>
                    <a:ahLst/>
                    <a:cxnLst>
                      <a:cxn ang="0">
                        <a:pos x="8" y="8"/>
                      </a:cxn>
                      <a:cxn ang="0">
                        <a:pos x="8" y="8"/>
                      </a:cxn>
                      <a:cxn ang="0">
                        <a:pos x="8" y="8"/>
                      </a:cxn>
                      <a:cxn ang="0">
                        <a:pos x="0" y="0"/>
                      </a:cxn>
                      <a:cxn ang="0">
                        <a:pos x="8" y="8"/>
                      </a:cxn>
                    </a:cxnLst>
                    <a:rect l="0" t="0" r="r" b="b"/>
                    <a:pathLst>
                      <a:path w="8" h="8">
                        <a:moveTo>
                          <a:pt x="8" y="8"/>
                        </a:moveTo>
                        <a:lnTo>
                          <a:pt x="8" y="8"/>
                        </a:lnTo>
                        <a:lnTo>
                          <a:pt x="8" y="8"/>
                        </a:lnTo>
                        <a:lnTo>
                          <a:pt x="0" y="0"/>
                        </a:lnTo>
                        <a:lnTo>
                          <a:pt x="8" y="8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" name="Freeform 61"/>
                  <p:cNvSpPr>
                    <a:spLocks noChangeAspect="1"/>
                  </p:cNvSpPr>
                  <p:nvPr/>
                </p:nvSpPr>
                <p:spPr bwMode="auto">
                  <a:xfrm>
                    <a:off x="2189" y="2559"/>
                    <a:ext cx="66" cy="111"/>
                  </a:xfrm>
                  <a:custGeom>
                    <a:avLst/>
                    <a:gdLst/>
                    <a:ahLst/>
                    <a:cxnLst>
                      <a:cxn ang="0">
                        <a:pos x="44" y="7"/>
                      </a:cxn>
                      <a:cxn ang="0">
                        <a:pos x="37" y="0"/>
                      </a:cxn>
                      <a:cxn ang="0">
                        <a:pos x="0" y="66"/>
                      </a:cxn>
                      <a:cxn ang="0">
                        <a:pos x="15" y="74"/>
                      </a:cxn>
                      <a:cxn ang="0">
                        <a:pos x="44" y="7"/>
                      </a:cxn>
                    </a:cxnLst>
                    <a:rect l="0" t="0" r="r" b="b"/>
                    <a:pathLst>
                      <a:path w="44" h="74">
                        <a:moveTo>
                          <a:pt x="44" y="7"/>
                        </a:moveTo>
                        <a:lnTo>
                          <a:pt x="37" y="0"/>
                        </a:lnTo>
                        <a:lnTo>
                          <a:pt x="0" y="66"/>
                        </a:lnTo>
                        <a:lnTo>
                          <a:pt x="15" y="74"/>
                        </a:lnTo>
                        <a:lnTo>
                          <a:pt x="44" y="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0" name="Freeform 62"/>
                  <p:cNvSpPr>
                    <a:spLocks noChangeAspect="1"/>
                  </p:cNvSpPr>
                  <p:nvPr/>
                </p:nvSpPr>
                <p:spPr bwMode="auto">
                  <a:xfrm>
                    <a:off x="2226" y="2485"/>
                    <a:ext cx="66" cy="122"/>
                  </a:xfrm>
                  <a:custGeom>
                    <a:avLst/>
                    <a:gdLst/>
                    <a:ahLst/>
                    <a:cxnLst>
                      <a:cxn ang="0">
                        <a:pos x="44" y="8"/>
                      </a:cxn>
                      <a:cxn ang="0">
                        <a:pos x="29" y="0"/>
                      </a:cxn>
                      <a:cxn ang="0">
                        <a:pos x="0" y="74"/>
                      </a:cxn>
                      <a:cxn ang="0">
                        <a:pos x="7" y="81"/>
                      </a:cxn>
                      <a:cxn ang="0">
                        <a:pos x="44" y="8"/>
                      </a:cxn>
                    </a:cxnLst>
                    <a:rect l="0" t="0" r="r" b="b"/>
                    <a:pathLst>
                      <a:path w="44" h="81">
                        <a:moveTo>
                          <a:pt x="44" y="8"/>
                        </a:moveTo>
                        <a:lnTo>
                          <a:pt x="29" y="0"/>
                        </a:lnTo>
                        <a:lnTo>
                          <a:pt x="0" y="74"/>
                        </a:lnTo>
                        <a:lnTo>
                          <a:pt x="7" y="81"/>
                        </a:lnTo>
                        <a:lnTo>
                          <a:pt x="44" y="8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" name="Freeform 63"/>
                  <p:cNvSpPr>
                    <a:spLocks noChangeAspect="1"/>
                  </p:cNvSpPr>
                  <p:nvPr/>
                </p:nvSpPr>
                <p:spPr bwMode="auto">
                  <a:xfrm>
                    <a:off x="2263" y="2485"/>
                    <a:ext cx="11" cy="12"/>
                  </a:xfrm>
                  <a:custGeom>
                    <a:avLst/>
                    <a:gdLst/>
                    <a:ahLst/>
                    <a:cxnLst>
                      <a:cxn ang="0">
                        <a:pos x="7" y="8"/>
                      </a:cxn>
                      <a:cxn ang="0">
                        <a:pos x="7" y="8"/>
                      </a:cxn>
                      <a:cxn ang="0">
                        <a:pos x="7" y="8"/>
                      </a:cxn>
                      <a:cxn ang="0">
                        <a:pos x="0" y="0"/>
                      </a:cxn>
                      <a:cxn ang="0">
                        <a:pos x="7" y="8"/>
                      </a:cxn>
                    </a:cxnLst>
                    <a:rect l="0" t="0" r="r" b="b"/>
                    <a:pathLst>
                      <a:path w="7" h="8">
                        <a:moveTo>
                          <a:pt x="7" y="8"/>
                        </a:moveTo>
                        <a:lnTo>
                          <a:pt x="7" y="8"/>
                        </a:lnTo>
                        <a:lnTo>
                          <a:pt x="7" y="8"/>
                        </a:lnTo>
                        <a:lnTo>
                          <a:pt x="0" y="0"/>
                        </a:lnTo>
                        <a:lnTo>
                          <a:pt x="7" y="8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" name="Freeform 64"/>
                  <p:cNvSpPr>
                    <a:spLocks noChangeAspect="1"/>
                  </p:cNvSpPr>
                  <p:nvPr/>
                </p:nvSpPr>
                <p:spPr bwMode="auto">
                  <a:xfrm>
                    <a:off x="2255" y="2419"/>
                    <a:ext cx="68" cy="111"/>
                  </a:xfrm>
                  <a:custGeom>
                    <a:avLst/>
                    <a:gdLst/>
                    <a:ahLst/>
                    <a:cxnLst>
                      <a:cxn ang="0">
                        <a:pos x="45" y="7"/>
                      </a:cxn>
                      <a:cxn ang="0">
                        <a:pos x="37" y="0"/>
                      </a:cxn>
                      <a:cxn ang="0">
                        <a:pos x="0" y="66"/>
                      </a:cxn>
                      <a:cxn ang="0">
                        <a:pos x="15" y="74"/>
                      </a:cxn>
                      <a:cxn ang="0">
                        <a:pos x="45" y="7"/>
                      </a:cxn>
                    </a:cxnLst>
                    <a:rect l="0" t="0" r="r" b="b"/>
                    <a:pathLst>
                      <a:path w="45" h="74">
                        <a:moveTo>
                          <a:pt x="45" y="7"/>
                        </a:moveTo>
                        <a:lnTo>
                          <a:pt x="37" y="0"/>
                        </a:lnTo>
                        <a:lnTo>
                          <a:pt x="0" y="66"/>
                        </a:lnTo>
                        <a:lnTo>
                          <a:pt x="15" y="74"/>
                        </a:lnTo>
                        <a:lnTo>
                          <a:pt x="45" y="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3" name="Freeform 65"/>
                  <p:cNvSpPr>
                    <a:spLocks noChangeAspect="1"/>
                  </p:cNvSpPr>
                  <p:nvPr/>
                </p:nvSpPr>
                <p:spPr bwMode="auto">
                  <a:xfrm>
                    <a:off x="2300" y="2419"/>
                    <a:ext cx="2" cy="11"/>
                  </a:xfrm>
                  <a:custGeom>
                    <a:avLst/>
                    <a:gdLst/>
                    <a:ahLst/>
                    <a:cxnLst>
                      <a:cxn ang="0">
                        <a:pos x="0" y="7"/>
                      </a:cxn>
                      <a:cxn ang="0">
                        <a:pos x="0" y="7"/>
                      </a:cxn>
                      <a:cxn ang="0">
                        <a:pos x="0" y="7"/>
                      </a:cxn>
                      <a:cxn ang="0">
                        <a:pos x="0" y="0"/>
                      </a:cxn>
                      <a:cxn ang="0">
                        <a:pos x="0" y="7"/>
                      </a:cxn>
                    </a:cxnLst>
                    <a:rect l="0" t="0" r="r" b="b"/>
                    <a:pathLst>
                      <a:path h="7">
                        <a:moveTo>
                          <a:pt x="0" y="7"/>
                        </a:moveTo>
                        <a:lnTo>
                          <a:pt x="0" y="7"/>
                        </a:lnTo>
                        <a:lnTo>
                          <a:pt x="0" y="7"/>
                        </a:lnTo>
                        <a:lnTo>
                          <a:pt x="0" y="0"/>
                        </a:lnTo>
                        <a:lnTo>
                          <a:pt x="0" y="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4" name="Freeform 66"/>
                  <p:cNvSpPr>
                    <a:spLocks noChangeAspect="1"/>
                  </p:cNvSpPr>
                  <p:nvPr/>
                </p:nvSpPr>
                <p:spPr bwMode="auto">
                  <a:xfrm>
                    <a:off x="2292" y="2345"/>
                    <a:ext cx="68" cy="122"/>
                  </a:xfrm>
                  <a:custGeom>
                    <a:avLst/>
                    <a:gdLst/>
                    <a:ahLst/>
                    <a:cxnLst>
                      <a:cxn ang="0">
                        <a:pos x="45" y="8"/>
                      </a:cxn>
                      <a:cxn ang="0">
                        <a:pos x="30" y="0"/>
                      </a:cxn>
                      <a:cxn ang="0">
                        <a:pos x="0" y="74"/>
                      </a:cxn>
                      <a:cxn ang="0">
                        <a:pos x="8" y="81"/>
                      </a:cxn>
                      <a:cxn ang="0">
                        <a:pos x="45" y="8"/>
                      </a:cxn>
                    </a:cxnLst>
                    <a:rect l="0" t="0" r="r" b="b"/>
                    <a:pathLst>
                      <a:path w="45" h="81">
                        <a:moveTo>
                          <a:pt x="45" y="8"/>
                        </a:moveTo>
                        <a:lnTo>
                          <a:pt x="30" y="0"/>
                        </a:lnTo>
                        <a:lnTo>
                          <a:pt x="0" y="74"/>
                        </a:lnTo>
                        <a:lnTo>
                          <a:pt x="8" y="81"/>
                        </a:lnTo>
                        <a:lnTo>
                          <a:pt x="45" y="8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5" name="Freeform 67"/>
                  <p:cNvSpPr>
                    <a:spLocks noChangeAspect="1"/>
                  </p:cNvSpPr>
                  <p:nvPr/>
                </p:nvSpPr>
                <p:spPr bwMode="auto">
                  <a:xfrm>
                    <a:off x="2322" y="2279"/>
                    <a:ext cx="77" cy="111"/>
                  </a:xfrm>
                  <a:custGeom>
                    <a:avLst/>
                    <a:gdLst/>
                    <a:ahLst/>
                    <a:cxnLst>
                      <a:cxn ang="0">
                        <a:pos x="51" y="0"/>
                      </a:cxn>
                      <a:cxn ang="0">
                        <a:pos x="37" y="0"/>
                      </a:cxn>
                      <a:cxn ang="0">
                        <a:pos x="0" y="66"/>
                      </a:cxn>
                      <a:cxn ang="0">
                        <a:pos x="15" y="74"/>
                      </a:cxn>
                      <a:cxn ang="0">
                        <a:pos x="51" y="0"/>
                      </a:cxn>
                    </a:cxnLst>
                    <a:rect l="0" t="0" r="r" b="b"/>
                    <a:pathLst>
                      <a:path w="51" h="74">
                        <a:moveTo>
                          <a:pt x="51" y="0"/>
                        </a:moveTo>
                        <a:lnTo>
                          <a:pt x="37" y="0"/>
                        </a:lnTo>
                        <a:lnTo>
                          <a:pt x="0" y="66"/>
                        </a:lnTo>
                        <a:lnTo>
                          <a:pt x="15" y="74"/>
                        </a:lnTo>
                        <a:lnTo>
                          <a:pt x="51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6" name="Freeform 68"/>
                  <p:cNvSpPr>
                    <a:spLocks noChangeAspect="1"/>
                  </p:cNvSpPr>
                  <p:nvPr/>
                </p:nvSpPr>
                <p:spPr bwMode="auto">
                  <a:xfrm>
                    <a:off x="2359" y="2279"/>
                    <a:ext cx="11" cy="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7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7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7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7" name="Freeform 69"/>
                  <p:cNvSpPr>
                    <a:spLocks noChangeAspect="1"/>
                  </p:cNvSpPr>
                  <p:nvPr/>
                </p:nvSpPr>
                <p:spPr bwMode="auto">
                  <a:xfrm>
                    <a:off x="2359" y="2205"/>
                    <a:ext cx="66" cy="111"/>
                  </a:xfrm>
                  <a:custGeom>
                    <a:avLst/>
                    <a:gdLst/>
                    <a:ahLst/>
                    <a:cxnLst>
                      <a:cxn ang="0">
                        <a:pos x="44" y="8"/>
                      </a:cxn>
                      <a:cxn ang="0">
                        <a:pos x="29" y="0"/>
                      </a:cxn>
                      <a:cxn ang="0">
                        <a:pos x="0" y="74"/>
                      </a:cxn>
                      <a:cxn ang="0">
                        <a:pos x="14" y="74"/>
                      </a:cxn>
                      <a:cxn ang="0">
                        <a:pos x="44" y="8"/>
                      </a:cxn>
                    </a:cxnLst>
                    <a:rect l="0" t="0" r="r" b="b"/>
                    <a:pathLst>
                      <a:path w="44" h="74">
                        <a:moveTo>
                          <a:pt x="44" y="8"/>
                        </a:moveTo>
                        <a:lnTo>
                          <a:pt x="29" y="0"/>
                        </a:lnTo>
                        <a:lnTo>
                          <a:pt x="0" y="74"/>
                        </a:lnTo>
                        <a:lnTo>
                          <a:pt x="14" y="74"/>
                        </a:lnTo>
                        <a:lnTo>
                          <a:pt x="44" y="8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8" name="Freeform 70"/>
                  <p:cNvSpPr>
                    <a:spLocks noChangeAspect="1"/>
                  </p:cNvSpPr>
                  <p:nvPr/>
                </p:nvSpPr>
                <p:spPr bwMode="auto">
                  <a:xfrm>
                    <a:off x="2388" y="2139"/>
                    <a:ext cx="78" cy="111"/>
                  </a:xfrm>
                  <a:custGeom>
                    <a:avLst/>
                    <a:gdLst/>
                    <a:ahLst/>
                    <a:cxnLst>
                      <a:cxn ang="0">
                        <a:pos x="52" y="7"/>
                      </a:cxn>
                      <a:cxn ang="0">
                        <a:pos x="37" y="0"/>
                      </a:cxn>
                      <a:cxn ang="0">
                        <a:pos x="0" y="66"/>
                      </a:cxn>
                      <a:cxn ang="0">
                        <a:pos x="15" y="74"/>
                      </a:cxn>
                      <a:cxn ang="0">
                        <a:pos x="52" y="7"/>
                      </a:cxn>
                    </a:cxnLst>
                    <a:rect l="0" t="0" r="r" b="b"/>
                    <a:pathLst>
                      <a:path w="52" h="74">
                        <a:moveTo>
                          <a:pt x="52" y="7"/>
                        </a:moveTo>
                        <a:lnTo>
                          <a:pt x="37" y="0"/>
                        </a:lnTo>
                        <a:lnTo>
                          <a:pt x="0" y="66"/>
                        </a:lnTo>
                        <a:lnTo>
                          <a:pt x="15" y="74"/>
                        </a:lnTo>
                        <a:lnTo>
                          <a:pt x="52" y="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9" name="Freeform 71"/>
                  <p:cNvSpPr>
                    <a:spLocks noChangeAspect="1"/>
                  </p:cNvSpPr>
                  <p:nvPr/>
                </p:nvSpPr>
                <p:spPr bwMode="auto">
                  <a:xfrm>
                    <a:off x="2425" y="2139"/>
                    <a:ext cx="11" cy="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7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7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7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0" name="Freeform 72"/>
                  <p:cNvSpPr>
                    <a:spLocks noChangeAspect="1"/>
                  </p:cNvSpPr>
                  <p:nvPr/>
                </p:nvSpPr>
                <p:spPr bwMode="auto">
                  <a:xfrm>
                    <a:off x="2425" y="2073"/>
                    <a:ext cx="66" cy="110"/>
                  </a:xfrm>
                  <a:custGeom>
                    <a:avLst/>
                    <a:gdLst/>
                    <a:ahLst/>
                    <a:cxnLst>
                      <a:cxn ang="0">
                        <a:pos x="44" y="0"/>
                      </a:cxn>
                      <a:cxn ang="0">
                        <a:pos x="29" y="0"/>
                      </a:cxn>
                      <a:cxn ang="0">
                        <a:pos x="0" y="66"/>
                      </a:cxn>
                      <a:cxn ang="0">
                        <a:pos x="15" y="73"/>
                      </a:cxn>
                      <a:cxn ang="0">
                        <a:pos x="44" y="0"/>
                      </a:cxn>
                    </a:cxnLst>
                    <a:rect l="0" t="0" r="r" b="b"/>
                    <a:pathLst>
                      <a:path w="44" h="73">
                        <a:moveTo>
                          <a:pt x="44" y="0"/>
                        </a:moveTo>
                        <a:lnTo>
                          <a:pt x="29" y="0"/>
                        </a:lnTo>
                        <a:lnTo>
                          <a:pt x="0" y="66"/>
                        </a:lnTo>
                        <a:lnTo>
                          <a:pt x="15" y="73"/>
                        </a:lnTo>
                        <a:lnTo>
                          <a:pt x="44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" name="Freeform 73"/>
                  <p:cNvSpPr>
                    <a:spLocks noChangeAspect="1"/>
                  </p:cNvSpPr>
                  <p:nvPr/>
                </p:nvSpPr>
                <p:spPr bwMode="auto">
                  <a:xfrm>
                    <a:off x="2454" y="2073"/>
                    <a:ext cx="12" cy="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8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8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" name="Freeform 74"/>
                  <p:cNvSpPr>
                    <a:spLocks noChangeAspect="1"/>
                  </p:cNvSpPr>
                  <p:nvPr/>
                </p:nvSpPr>
                <p:spPr bwMode="auto">
                  <a:xfrm>
                    <a:off x="2454" y="2006"/>
                    <a:ext cx="78" cy="101"/>
                  </a:xfrm>
                  <a:custGeom>
                    <a:avLst/>
                    <a:gdLst/>
                    <a:ahLst/>
                    <a:cxnLst>
                      <a:cxn ang="0">
                        <a:pos x="52" y="8"/>
                      </a:cxn>
                      <a:cxn ang="0">
                        <a:pos x="37" y="0"/>
                      </a:cxn>
                      <a:cxn ang="0">
                        <a:pos x="0" y="67"/>
                      </a:cxn>
                      <a:cxn ang="0">
                        <a:pos x="15" y="67"/>
                      </a:cxn>
                      <a:cxn ang="0">
                        <a:pos x="52" y="8"/>
                      </a:cxn>
                    </a:cxnLst>
                    <a:rect l="0" t="0" r="r" b="b"/>
                    <a:pathLst>
                      <a:path w="52" h="67">
                        <a:moveTo>
                          <a:pt x="52" y="8"/>
                        </a:moveTo>
                        <a:lnTo>
                          <a:pt x="37" y="0"/>
                        </a:lnTo>
                        <a:lnTo>
                          <a:pt x="0" y="67"/>
                        </a:lnTo>
                        <a:lnTo>
                          <a:pt x="15" y="67"/>
                        </a:lnTo>
                        <a:lnTo>
                          <a:pt x="52" y="8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3" name="Freeform 75"/>
                  <p:cNvSpPr>
                    <a:spLocks noChangeAspect="1"/>
                  </p:cNvSpPr>
                  <p:nvPr/>
                </p:nvSpPr>
                <p:spPr bwMode="auto">
                  <a:xfrm>
                    <a:off x="2491" y="2006"/>
                    <a:ext cx="12" cy="2"/>
                  </a:xfrm>
                  <a:custGeom>
                    <a:avLst/>
                    <a:gdLst/>
                    <a:ahLst/>
                    <a:cxnLst>
                      <a:cxn ang="0">
                        <a:pos x="8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8" y="0"/>
                      </a:cxn>
                    </a:cxnLst>
                    <a:rect l="0" t="0" r="r" b="b"/>
                    <a:pathLst>
                      <a:path w="8">
                        <a:moveTo>
                          <a:pt x="8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8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4" name="Freeform 76"/>
                  <p:cNvSpPr>
                    <a:spLocks noChangeAspect="1"/>
                  </p:cNvSpPr>
                  <p:nvPr/>
                </p:nvSpPr>
                <p:spPr bwMode="auto">
                  <a:xfrm>
                    <a:off x="2491" y="1947"/>
                    <a:ext cx="66" cy="101"/>
                  </a:xfrm>
                  <a:custGeom>
                    <a:avLst/>
                    <a:gdLst/>
                    <a:ahLst/>
                    <a:cxnLst>
                      <a:cxn ang="0">
                        <a:pos x="15" y="67"/>
                      </a:cxn>
                      <a:cxn ang="0">
                        <a:pos x="0" y="59"/>
                      </a:cxn>
                      <a:cxn ang="0">
                        <a:pos x="30" y="0"/>
                      </a:cxn>
                      <a:cxn ang="0">
                        <a:pos x="44" y="0"/>
                      </a:cxn>
                      <a:cxn ang="0">
                        <a:pos x="15" y="67"/>
                      </a:cxn>
                    </a:cxnLst>
                    <a:rect l="0" t="0" r="r" b="b"/>
                    <a:pathLst>
                      <a:path w="44" h="67">
                        <a:moveTo>
                          <a:pt x="15" y="67"/>
                        </a:moveTo>
                        <a:lnTo>
                          <a:pt x="0" y="59"/>
                        </a:lnTo>
                        <a:lnTo>
                          <a:pt x="30" y="0"/>
                        </a:lnTo>
                        <a:lnTo>
                          <a:pt x="44" y="0"/>
                        </a:lnTo>
                        <a:lnTo>
                          <a:pt x="15" y="6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5" name="Freeform 77"/>
                  <p:cNvSpPr>
                    <a:spLocks noChangeAspect="1"/>
                  </p:cNvSpPr>
                  <p:nvPr/>
                </p:nvSpPr>
                <p:spPr bwMode="auto">
                  <a:xfrm>
                    <a:off x="2521" y="1947"/>
                    <a:ext cx="11" cy="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7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7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7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6" name="Freeform 78"/>
                  <p:cNvSpPr>
                    <a:spLocks noChangeAspect="1"/>
                  </p:cNvSpPr>
                  <p:nvPr/>
                </p:nvSpPr>
                <p:spPr bwMode="auto">
                  <a:xfrm>
                    <a:off x="2521" y="1888"/>
                    <a:ext cx="77" cy="101"/>
                  </a:xfrm>
                  <a:custGeom>
                    <a:avLst/>
                    <a:gdLst/>
                    <a:ahLst/>
                    <a:cxnLst>
                      <a:cxn ang="0">
                        <a:pos x="51" y="8"/>
                      </a:cxn>
                      <a:cxn ang="0">
                        <a:pos x="37" y="0"/>
                      </a:cxn>
                      <a:cxn ang="0">
                        <a:pos x="0" y="59"/>
                      </a:cxn>
                      <a:cxn ang="0">
                        <a:pos x="14" y="67"/>
                      </a:cxn>
                      <a:cxn ang="0">
                        <a:pos x="51" y="8"/>
                      </a:cxn>
                    </a:cxnLst>
                    <a:rect l="0" t="0" r="r" b="b"/>
                    <a:pathLst>
                      <a:path w="51" h="67">
                        <a:moveTo>
                          <a:pt x="51" y="8"/>
                        </a:moveTo>
                        <a:lnTo>
                          <a:pt x="37" y="0"/>
                        </a:lnTo>
                        <a:lnTo>
                          <a:pt x="0" y="59"/>
                        </a:lnTo>
                        <a:lnTo>
                          <a:pt x="14" y="67"/>
                        </a:lnTo>
                        <a:lnTo>
                          <a:pt x="51" y="8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7" name="Freeform 79"/>
                  <p:cNvSpPr>
                    <a:spLocks noChangeAspect="1"/>
                  </p:cNvSpPr>
                  <p:nvPr/>
                </p:nvSpPr>
                <p:spPr bwMode="auto">
                  <a:xfrm>
                    <a:off x="2558" y="1888"/>
                    <a:ext cx="11" cy="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7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7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7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8" name="Freeform 80"/>
                  <p:cNvSpPr>
                    <a:spLocks noChangeAspect="1"/>
                  </p:cNvSpPr>
                  <p:nvPr/>
                </p:nvSpPr>
                <p:spPr bwMode="auto">
                  <a:xfrm>
                    <a:off x="2558" y="1837"/>
                    <a:ext cx="66" cy="89"/>
                  </a:xfrm>
                  <a:custGeom>
                    <a:avLst/>
                    <a:gdLst/>
                    <a:ahLst/>
                    <a:cxnLst>
                      <a:cxn ang="0">
                        <a:pos x="44" y="7"/>
                      </a:cxn>
                      <a:cxn ang="0">
                        <a:pos x="29" y="0"/>
                      </a:cxn>
                      <a:cxn ang="0">
                        <a:pos x="0" y="51"/>
                      </a:cxn>
                      <a:cxn ang="0">
                        <a:pos x="14" y="59"/>
                      </a:cxn>
                      <a:cxn ang="0">
                        <a:pos x="44" y="7"/>
                      </a:cxn>
                    </a:cxnLst>
                    <a:rect l="0" t="0" r="r" b="b"/>
                    <a:pathLst>
                      <a:path w="44" h="59">
                        <a:moveTo>
                          <a:pt x="44" y="7"/>
                        </a:moveTo>
                        <a:lnTo>
                          <a:pt x="29" y="0"/>
                        </a:lnTo>
                        <a:lnTo>
                          <a:pt x="0" y="51"/>
                        </a:lnTo>
                        <a:lnTo>
                          <a:pt x="14" y="59"/>
                        </a:lnTo>
                        <a:lnTo>
                          <a:pt x="44" y="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9" name="Freeform 81"/>
                  <p:cNvSpPr>
                    <a:spLocks noChangeAspect="1"/>
                  </p:cNvSpPr>
                  <p:nvPr/>
                </p:nvSpPr>
                <p:spPr bwMode="auto">
                  <a:xfrm>
                    <a:off x="2587" y="1837"/>
                    <a:ext cx="23" cy="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15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5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15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0" name="Freeform 82"/>
                  <p:cNvSpPr>
                    <a:spLocks noChangeAspect="1"/>
                  </p:cNvSpPr>
                  <p:nvPr/>
                </p:nvSpPr>
                <p:spPr bwMode="auto">
                  <a:xfrm>
                    <a:off x="2587" y="1785"/>
                    <a:ext cx="78" cy="89"/>
                  </a:xfrm>
                  <a:custGeom>
                    <a:avLst/>
                    <a:gdLst/>
                    <a:ahLst/>
                    <a:cxnLst>
                      <a:cxn ang="0">
                        <a:pos x="52" y="7"/>
                      </a:cxn>
                      <a:cxn ang="0">
                        <a:pos x="37" y="0"/>
                      </a:cxn>
                      <a:cxn ang="0">
                        <a:pos x="0" y="52"/>
                      </a:cxn>
                      <a:cxn ang="0">
                        <a:pos x="15" y="59"/>
                      </a:cxn>
                      <a:cxn ang="0">
                        <a:pos x="52" y="7"/>
                      </a:cxn>
                    </a:cxnLst>
                    <a:rect l="0" t="0" r="r" b="b"/>
                    <a:pathLst>
                      <a:path w="52" h="59">
                        <a:moveTo>
                          <a:pt x="52" y="7"/>
                        </a:moveTo>
                        <a:lnTo>
                          <a:pt x="37" y="0"/>
                        </a:lnTo>
                        <a:lnTo>
                          <a:pt x="0" y="52"/>
                        </a:lnTo>
                        <a:lnTo>
                          <a:pt x="15" y="59"/>
                        </a:lnTo>
                        <a:lnTo>
                          <a:pt x="52" y="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1" name="Freeform 83"/>
                  <p:cNvSpPr>
                    <a:spLocks noChangeAspect="1"/>
                  </p:cNvSpPr>
                  <p:nvPr/>
                </p:nvSpPr>
                <p:spPr bwMode="auto">
                  <a:xfrm>
                    <a:off x="2624" y="1785"/>
                    <a:ext cx="11" cy="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7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7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7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2" name="Freeform 84"/>
                  <p:cNvSpPr>
                    <a:spLocks noChangeAspect="1"/>
                  </p:cNvSpPr>
                  <p:nvPr/>
                </p:nvSpPr>
                <p:spPr bwMode="auto">
                  <a:xfrm>
                    <a:off x="2624" y="1741"/>
                    <a:ext cx="66" cy="77"/>
                  </a:xfrm>
                  <a:custGeom>
                    <a:avLst/>
                    <a:gdLst/>
                    <a:ahLst/>
                    <a:cxnLst>
                      <a:cxn ang="0">
                        <a:pos x="44" y="15"/>
                      </a:cxn>
                      <a:cxn ang="0">
                        <a:pos x="37" y="0"/>
                      </a:cxn>
                      <a:cxn ang="0">
                        <a:pos x="0" y="44"/>
                      </a:cxn>
                      <a:cxn ang="0">
                        <a:pos x="15" y="51"/>
                      </a:cxn>
                      <a:cxn ang="0">
                        <a:pos x="44" y="15"/>
                      </a:cxn>
                    </a:cxnLst>
                    <a:rect l="0" t="0" r="r" b="b"/>
                    <a:pathLst>
                      <a:path w="44" h="51">
                        <a:moveTo>
                          <a:pt x="44" y="15"/>
                        </a:moveTo>
                        <a:lnTo>
                          <a:pt x="37" y="0"/>
                        </a:lnTo>
                        <a:lnTo>
                          <a:pt x="0" y="44"/>
                        </a:lnTo>
                        <a:lnTo>
                          <a:pt x="15" y="51"/>
                        </a:lnTo>
                        <a:lnTo>
                          <a:pt x="44" y="15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3" name="Freeform 85"/>
                  <p:cNvSpPr>
                    <a:spLocks noChangeAspect="1"/>
                  </p:cNvSpPr>
                  <p:nvPr/>
                </p:nvSpPr>
                <p:spPr bwMode="auto">
                  <a:xfrm>
                    <a:off x="2661" y="1741"/>
                    <a:ext cx="11" cy="11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7" y="7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7" h="7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7" y="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4" name="Freeform 86"/>
                  <p:cNvSpPr>
                    <a:spLocks noChangeAspect="1"/>
                  </p:cNvSpPr>
                  <p:nvPr/>
                </p:nvSpPr>
                <p:spPr bwMode="auto">
                  <a:xfrm>
                    <a:off x="2661" y="1711"/>
                    <a:ext cx="66" cy="68"/>
                  </a:xfrm>
                  <a:custGeom>
                    <a:avLst/>
                    <a:gdLst/>
                    <a:ahLst/>
                    <a:cxnLst>
                      <a:cxn ang="0">
                        <a:pos x="44" y="8"/>
                      </a:cxn>
                      <a:cxn ang="0">
                        <a:pos x="29" y="0"/>
                      </a:cxn>
                      <a:cxn ang="0">
                        <a:pos x="0" y="30"/>
                      </a:cxn>
                      <a:cxn ang="0">
                        <a:pos x="7" y="45"/>
                      </a:cxn>
                      <a:cxn ang="0">
                        <a:pos x="44" y="8"/>
                      </a:cxn>
                    </a:cxnLst>
                    <a:rect l="0" t="0" r="r" b="b"/>
                    <a:pathLst>
                      <a:path w="44" h="45">
                        <a:moveTo>
                          <a:pt x="44" y="8"/>
                        </a:moveTo>
                        <a:lnTo>
                          <a:pt x="29" y="0"/>
                        </a:lnTo>
                        <a:lnTo>
                          <a:pt x="0" y="30"/>
                        </a:lnTo>
                        <a:lnTo>
                          <a:pt x="7" y="45"/>
                        </a:lnTo>
                        <a:lnTo>
                          <a:pt x="44" y="8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5" name="Freeform 87"/>
                  <p:cNvSpPr>
                    <a:spLocks noChangeAspect="1"/>
                  </p:cNvSpPr>
                  <p:nvPr/>
                </p:nvSpPr>
                <p:spPr bwMode="auto">
                  <a:xfrm>
                    <a:off x="2690" y="1711"/>
                    <a:ext cx="12" cy="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8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8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6" name="Freeform 88"/>
                  <p:cNvSpPr>
                    <a:spLocks noChangeAspect="1"/>
                  </p:cNvSpPr>
                  <p:nvPr/>
                </p:nvSpPr>
                <p:spPr bwMode="auto">
                  <a:xfrm>
                    <a:off x="2690" y="1682"/>
                    <a:ext cx="66" cy="56"/>
                  </a:xfrm>
                  <a:custGeom>
                    <a:avLst/>
                    <a:gdLst/>
                    <a:ahLst/>
                    <a:cxnLst>
                      <a:cxn ang="0">
                        <a:pos x="44" y="7"/>
                      </a:cxn>
                      <a:cxn ang="0">
                        <a:pos x="37" y="0"/>
                      </a:cxn>
                      <a:cxn ang="0">
                        <a:pos x="0" y="29"/>
                      </a:cxn>
                      <a:cxn ang="0">
                        <a:pos x="8" y="37"/>
                      </a:cxn>
                      <a:cxn ang="0">
                        <a:pos x="44" y="7"/>
                      </a:cxn>
                    </a:cxnLst>
                    <a:rect l="0" t="0" r="r" b="b"/>
                    <a:pathLst>
                      <a:path w="44" h="37">
                        <a:moveTo>
                          <a:pt x="44" y="7"/>
                        </a:moveTo>
                        <a:lnTo>
                          <a:pt x="37" y="0"/>
                        </a:lnTo>
                        <a:lnTo>
                          <a:pt x="0" y="29"/>
                        </a:lnTo>
                        <a:lnTo>
                          <a:pt x="8" y="37"/>
                        </a:lnTo>
                        <a:lnTo>
                          <a:pt x="44" y="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7" name="Freeform 89"/>
                  <p:cNvSpPr>
                    <a:spLocks noChangeAspect="1"/>
                  </p:cNvSpPr>
                  <p:nvPr/>
                </p:nvSpPr>
                <p:spPr bwMode="auto">
                  <a:xfrm>
                    <a:off x="2727" y="1682"/>
                    <a:ext cx="11" cy="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7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7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7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8" name="Freeform 90"/>
                  <p:cNvSpPr>
                    <a:spLocks noChangeAspect="1"/>
                  </p:cNvSpPr>
                  <p:nvPr/>
                </p:nvSpPr>
                <p:spPr bwMode="auto">
                  <a:xfrm>
                    <a:off x="2727" y="1660"/>
                    <a:ext cx="56" cy="44"/>
                  </a:xfrm>
                  <a:custGeom>
                    <a:avLst/>
                    <a:gdLst/>
                    <a:ahLst/>
                    <a:cxnLst>
                      <a:cxn ang="0">
                        <a:pos x="37" y="7"/>
                      </a:cxn>
                      <a:cxn ang="0">
                        <a:pos x="30" y="0"/>
                      </a:cxn>
                      <a:cxn ang="0">
                        <a:pos x="0" y="22"/>
                      </a:cxn>
                      <a:cxn ang="0">
                        <a:pos x="7" y="29"/>
                      </a:cxn>
                      <a:cxn ang="0">
                        <a:pos x="37" y="7"/>
                      </a:cxn>
                    </a:cxnLst>
                    <a:rect l="0" t="0" r="r" b="b"/>
                    <a:pathLst>
                      <a:path w="37" h="29">
                        <a:moveTo>
                          <a:pt x="37" y="7"/>
                        </a:moveTo>
                        <a:lnTo>
                          <a:pt x="30" y="0"/>
                        </a:lnTo>
                        <a:lnTo>
                          <a:pt x="0" y="22"/>
                        </a:lnTo>
                        <a:lnTo>
                          <a:pt x="7" y="29"/>
                        </a:lnTo>
                        <a:lnTo>
                          <a:pt x="37" y="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9" name="Freeform 91"/>
                  <p:cNvSpPr>
                    <a:spLocks noChangeAspect="1"/>
                  </p:cNvSpPr>
                  <p:nvPr/>
                </p:nvSpPr>
                <p:spPr bwMode="auto">
                  <a:xfrm>
                    <a:off x="2757" y="1660"/>
                    <a:ext cx="11" cy="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7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7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7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" name="Freeform 92"/>
                  <p:cNvSpPr>
                    <a:spLocks noChangeAspect="1"/>
                  </p:cNvSpPr>
                  <p:nvPr/>
                </p:nvSpPr>
                <p:spPr bwMode="auto">
                  <a:xfrm>
                    <a:off x="2757" y="1645"/>
                    <a:ext cx="66" cy="45"/>
                  </a:xfrm>
                  <a:custGeom>
                    <a:avLst/>
                    <a:gdLst/>
                    <a:ahLst/>
                    <a:cxnLst>
                      <a:cxn ang="0">
                        <a:pos x="44" y="15"/>
                      </a:cxn>
                      <a:cxn ang="0">
                        <a:pos x="36" y="0"/>
                      </a:cxn>
                      <a:cxn ang="0">
                        <a:pos x="0" y="15"/>
                      </a:cxn>
                      <a:cxn ang="0">
                        <a:pos x="7" y="30"/>
                      </a:cxn>
                      <a:cxn ang="0">
                        <a:pos x="44" y="15"/>
                      </a:cxn>
                    </a:cxnLst>
                    <a:rect l="0" t="0" r="r" b="b"/>
                    <a:pathLst>
                      <a:path w="44" h="30">
                        <a:moveTo>
                          <a:pt x="44" y="15"/>
                        </a:moveTo>
                        <a:lnTo>
                          <a:pt x="36" y="0"/>
                        </a:lnTo>
                        <a:lnTo>
                          <a:pt x="0" y="15"/>
                        </a:lnTo>
                        <a:lnTo>
                          <a:pt x="7" y="30"/>
                        </a:lnTo>
                        <a:lnTo>
                          <a:pt x="44" y="15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1" name="Freeform 93"/>
                  <p:cNvSpPr>
                    <a:spLocks noChangeAspect="1"/>
                  </p:cNvSpPr>
                  <p:nvPr/>
                </p:nvSpPr>
                <p:spPr bwMode="auto">
                  <a:xfrm>
                    <a:off x="2793" y="1645"/>
                    <a:ext cx="12" cy="11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8" y="7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8" h="7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8" y="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2" name="Freeform 94"/>
                  <p:cNvSpPr>
                    <a:spLocks noChangeAspect="1"/>
                  </p:cNvSpPr>
                  <p:nvPr/>
                </p:nvSpPr>
                <p:spPr bwMode="auto">
                  <a:xfrm>
                    <a:off x="2793" y="1638"/>
                    <a:ext cx="56" cy="33"/>
                  </a:xfrm>
                  <a:custGeom>
                    <a:avLst/>
                    <a:gdLst/>
                    <a:ahLst/>
                    <a:cxnLst>
                      <a:cxn ang="0">
                        <a:pos x="37" y="14"/>
                      </a:cxn>
                      <a:cxn ang="0">
                        <a:pos x="37" y="0"/>
                      </a:cxn>
                      <a:cxn ang="0">
                        <a:pos x="0" y="7"/>
                      </a:cxn>
                      <a:cxn ang="0">
                        <a:pos x="8" y="22"/>
                      </a:cxn>
                      <a:cxn ang="0">
                        <a:pos x="37" y="14"/>
                      </a:cxn>
                    </a:cxnLst>
                    <a:rect l="0" t="0" r="r" b="b"/>
                    <a:pathLst>
                      <a:path w="37" h="22">
                        <a:moveTo>
                          <a:pt x="37" y="14"/>
                        </a:moveTo>
                        <a:lnTo>
                          <a:pt x="37" y="0"/>
                        </a:lnTo>
                        <a:lnTo>
                          <a:pt x="0" y="7"/>
                        </a:lnTo>
                        <a:lnTo>
                          <a:pt x="8" y="22"/>
                        </a:lnTo>
                        <a:lnTo>
                          <a:pt x="37" y="14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3" name="Freeform 95"/>
                  <p:cNvSpPr>
                    <a:spLocks noChangeAspect="1"/>
                  </p:cNvSpPr>
                  <p:nvPr/>
                </p:nvSpPr>
                <p:spPr bwMode="auto">
                  <a:xfrm>
                    <a:off x="2830" y="1638"/>
                    <a:ext cx="2" cy="11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7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7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4" name="Rectangle 9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30" y="1638"/>
                    <a:ext cx="45" cy="21"/>
                  </a:xfrm>
                  <a:prstGeom prst="rect">
                    <a:avLst/>
                  </a:pr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5" name="Freeform 97"/>
                  <p:cNvSpPr>
                    <a:spLocks noChangeAspect="1"/>
                  </p:cNvSpPr>
                  <p:nvPr/>
                </p:nvSpPr>
                <p:spPr bwMode="auto">
                  <a:xfrm>
                    <a:off x="2860" y="1638"/>
                    <a:ext cx="11" cy="11"/>
                  </a:xfrm>
                  <a:custGeom>
                    <a:avLst/>
                    <a:gdLst/>
                    <a:ahLst/>
                    <a:cxnLst>
                      <a:cxn ang="0">
                        <a:pos x="7" y="0"/>
                      </a:cxn>
                      <a:cxn ang="0">
                        <a:pos x="7" y="0"/>
                      </a:cxn>
                      <a:cxn ang="0">
                        <a:pos x="0" y="0"/>
                      </a:cxn>
                      <a:cxn ang="0">
                        <a:pos x="7" y="7"/>
                      </a:cxn>
                      <a:cxn ang="0">
                        <a:pos x="7" y="0"/>
                      </a:cxn>
                    </a:cxnLst>
                    <a:rect l="0" t="0" r="r" b="b"/>
                    <a:pathLst>
                      <a:path w="7" h="7">
                        <a:moveTo>
                          <a:pt x="7" y="0"/>
                        </a:moveTo>
                        <a:lnTo>
                          <a:pt x="7" y="0"/>
                        </a:lnTo>
                        <a:lnTo>
                          <a:pt x="0" y="0"/>
                        </a:lnTo>
                        <a:lnTo>
                          <a:pt x="7" y="7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6" name="Freeform 98"/>
                  <p:cNvSpPr>
                    <a:spLocks noChangeAspect="1"/>
                  </p:cNvSpPr>
                  <p:nvPr/>
                </p:nvSpPr>
                <p:spPr bwMode="auto">
                  <a:xfrm>
                    <a:off x="2860" y="1638"/>
                    <a:ext cx="56" cy="33"/>
                  </a:xfrm>
                  <a:custGeom>
                    <a:avLst/>
                    <a:gdLst/>
                    <a:ahLst/>
                    <a:cxnLst>
                      <a:cxn ang="0">
                        <a:pos x="37" y="22"/>
                      </a:cxn>
                      <a:cxn ang="0">
                        <a:pos x="37" y="7"/>
                      </a:cxn>
                      <a:cxn ang="0">
                        <a:pos x="7" y="0"/>
                      </a:cxn>
                      <a:cxn ang="0">
                        <a:pos x="0" y="14"/>
                      </a:cxn>
                      <a:cxn ang="0">
                        <a:pos x="37" y="22"/>
                      </a:cxn>
                    </a:cxnLst>
                    <a:rect l="0" t="0" r="r" b="b"/>
                    <a:pathLst>
                      <a:path w="37" h="22">
                        <a:moveTo>
                          <a:pt x="37" y="22"/>
                        </a:moveTo>
                        <a:lnTo>
                          <a:pt x="37" y="7"/>
                        </a:lnTo>
                        <a:lnTo>
                          <a:pt x="7" y="0"/>
                        </a:lnTo>
                        <a:lnTo>
                          <a:pt x="0" y="14"/>
                        </a:lnTo>
                        <a:lnTo>
                          <a:pt x="37" y="22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7" name="Freeform 99"/>
                  <p:cNvSpPr>
                    <a:spLocks noChangeAspect="1"/>
                  </p:cNvSpPr>
                  <p:nvPr/>
                </p:nvSpPr>
                <p:spPr bwMode="auto">
                  <a:xfrm>
                    <a:off x="2897" y="1645"/>
                    <a:ext cx="2" cy="11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7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7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8" name="Freeform 100"/>
                  <p:cNvSpPr>
                    <a:spLocks noChangeAspect="1"/>
                  </p:cNvSpPr>
                  <p:nvPr/>
                </p:nvSpPr>
                <p:spPr bwMode="auto">
                  <a:xfrm>
                    <a:off x="2889" y="1645"/>
                    <a:ext cx="66" cy="45"/>
                  </a:xfrm>
                  <a:custGeom>
                    <a:avLst/>
                    <a:gdLst/>
                    <a:ahLst/>
                    <a:cxnLst>
                      <a:cxn ang="0">
                        <a:pos x="37" y="30"/>
                      </a:cxn>
                      <a:cxn ang="0">
                        <a:pos x="44" y="15"/>
                      </a:cxn>
                      <a:cxn ang="0">
                        <a:pos x="8" y="0"/>
                      </a:cxn>
                      <a:cxn ang="0">
                        <a:pos x="0" y="15"/>
                      </a:cxn>
                      <a:cxn ang="0">
                        <a:pos x="37" y="30"/>
                      </a:cxn>
                    </a:cxnLst>
                    <a:rect l="0" t="0" r="r" b="b"/>
                    <a:pathLst>
                      <a:path w="44" h="30">
                        <a:moveTo>
                          <a:pt x="37" y="30"/>
                        </a:moveTo>
                        <a:lnTo>
                          <a:pt x="44" y="15"/>
                        </a:lnTo>
                        <a:lnTo>
                          <a:pt x="8" y="0"/>
                        </a:lnTo>
                        <a:lnTo>
                          <a:pt x="0" y="15"/>
                        </a:lnTo>
                        <a:lnTo>
                          <a:pt x="37" y="3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9" name="Freeform 101"/>
                  <p:cNvSpPr>
                    <a:spLocks noChangeAspect="1"/>
                  </p:cNvSpPr>
                  <p:nvPr/>
                </p:nvSpPr>
                <p:spPr bwMode="auto">
                  <a:xfrm>
                    <a:off x="2933" y="1660"/>
                    <a:ext cx="2" cy="23"/>
                  </a:xfrm>
                  <a:custGeom>
                    <a:avLst/>
                    <a:gdLst/>
                    <a:ahLst/>
                    <a:cxnLst>
                      <a:cxn ang="0">
                        <a:pos x="0" y="7"/>
                      </a:cxn>
                      <a:cxn ang="0">
                        <a:pos x="0" y="7"/>
                      </a:cxn>
                      <a:cxn ang="0">
                        <a:pos x="0" y="0"/>
                      </a:cxn>
                      <a:cxn ang="0">
                        <a:pos x="0" y="15"/>
                      </a:cxn>
                      <a:cxn ang="0">
                        <a:pos x="0" y="7"/>
                      </a:cxn>
                    </a:cxnLst>
                    <a:rect l="0" t="0" r="r" b="b"/>
                    <a:pathLst>
                      <a:path h="15">
                        <a:moveTo>
                          <a:pt x="0" y="7"/>
                        </a:moveTo>
                        <a:lnTo>
                          <a:pt x="0" y="7"/>
                        </a:lnTo>
                        <a:lnTo>
                          <a:pt x="0" y="0"/>
                        </a:lnTo>
                        <a:lnTo>
                          <a:pt x="0" y="15"/>
                        </a:lnTo>
                        <a:lnTo>
                          <a:pt x="0" y="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0" name="Freeform 102"/>
                  <p:cNvSpPr>
                    <a:spLocks noChangeAspect="1"/>
                  </p:cNvSpPr>
                  <p:nvPr/>
                </p:nvSpPr>
                <p:spPr bwMode="auto">
                  <a:xfrm>
                    <a:off x="2926" y="1667"/>
                    <a:ext cx="66" cy="45"/>
                  </a:xfrm>
                  <a:custGeom>
                    <a:avLst/>
                    <a:gdLst/>
                    <a:ahLst/>
                    <a:cxnLst>
                      <a:cxn ang="0">
                        <a:pos x="29" y="30"/>
                      </a:cxn>
                      <a:cxn ang="0">
                        <a:pos x="44" y="22"/>
                      </a:cxn>
                      <a:cxn ang="0">
                        <a:pos x="7" y="0"/>
                      </a:cxn>
                      <a:cxn ang="0">
                        <a:pos x="0" y="8"/>
                      </a:cxn>
                      <a:cxn ang="0">
                        <a:pos x="29" y="30"/>
                      </a:cxn>
                    </a:cxnLst>
                    <a:rect l="0" t="0" r="r" b="b"/>
                    <a:pathLst>
                      <a:path w="44" h="30">
                        <a:moveTo>
                          <a:pt x="29" y="30"/>
                        </a:moveTo>
                        <a:lnTo>
                          <a:pt x="44" y="22"/>
                        </a:lnTo>
                        <a:lnTo>
                          <a:pt x="7" y="0"/>
                        </a:lnTo>
                        <a:lnTo>
                          <a:pt x="0" y="8"/>
                        </a:lnTo>
                        <a:lnTo>
                          <a:pt x="29" y="3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1" name="Freeform 103"/>
                  <p:cNvSpPr>
                    <a:spLocks noChangeAspect="1"/>
                  </p:cNvSpPr>
                  <p:nvPr/>
                </p:nvSpPr>
                <p:spPr bwMode="auto">
                  <a:xfrm>
                    <a:off x="2963" y="1689"/>
                    <a:ext cx="11" cy="12"/>
                  </a:xfrm>
                  <a:custGeom>
                    <a:avLst/>
                    <a:gdLst/>
                    <a:ahLst/>
                    <a:cxnLst>
                      <a:cxn ang="0">
                        <a:pos x="7" y="0"/>
                      </a:cxn>
                      <a:cxn ang="0">
                        <a:pos x="7" y="0"/>
                      </a:cxn>
                      <a:cxn ang="0">
                        <a:pos x="7" y="0"/>
                      </a:cxn>
                      <a:cxn ang="0">
                        <a:pos x="0" y="8"/>
                      </a:cxn>
                      <a:cxn ang="0">
                        <a:pos x="7" y="0"/>
                      </a:cxn>
                    </a:cxnLst>
                    <a:rect l="0" t="0" r="r" b="b"/>
                    <a:pathLst>
                      <a:path w="7" h="8">
                        <a:moveTo>
                          <a:pt x="7" y="0"/>
                        </a:moveTo>
                        <a:lnTo>
                          <a:pt x="7" y="0"/>
                        </a:lnTo>
                        <a:lnTo>
                          <a:pt x="7" y="0"/>
                        </a:lnTo>
                        <a:lnTo>
                          <a:pt x="0" y="8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2" name="Freeform 104"/>
                  <p:cNvSpPr>
                    <a:spLocks noChangeAspect="1"/>
                  </p:cNvSpPr>
                  <p:nvPr/>
                </p:nvSpPr>
                <p:spPr bwMode="auto">
                  <a:xfrm>
                    <a:off x="2955" y="1689"/>
                    <a:ext cx="68" cy="56"/>
                  </a:xfrm>
                  <a:custGeom>
                    <a:avLst/>
                    <a:gdLst/>
                    <a:ahLst/>
                    <a:cxnLst>
                      <a:cxn ang="0">
                        <a:pos x="37" y="37"/>
                      </a:cxn>
                      <a:cxn ang="0">
                        <a:pos x="45" y="30"/>
                      </a:cxn>
                      <a:cxn ang="0">
                        <a:pos x="15" y="0"/>
                      </a:cxn>
                      <a:cxn ang="0">
                        <a:pos x="0" y="8"/>
                      </a:cxn>
                      <a:cxn ang="0">
                        <a:pos x="37" y="37"/>
                      </a:cxn>
                    </a:cxnLst>
                    <a:rect l="0" t="0" r="r" b="b"/>
                    <a:pathLst>
                      <a:path w="45" h="37">
                        <a:moveTo>
                          <a:pt x="37" y="37"/>
                        </a:moveTo>
                        <a:lnTo>
                          <a:pt x="45" y="30"/>
                        </a:lnTo>
                        <a:lnTo>
                          <a:pt x="15" y="0"/>
                        </a:lnTo>
                        <a:lnTo>
                          <a:pt x="0" y="8"/>
                        </a:lnTo>
                        <a:lnTo>
                          <a:pt x="37" y="3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3" name="Freeform 105"/>
                  <p:cNvSpPr>
                    <a:spLocks noChangeAspect="1"/>
                  </p:cNvSpPr>
                  <p:nvPr/>
                </p:nvSpPr>
                <p:spPr bwMode="auto">
                  <a:xfrm>
                    <a:off x="2992" y="1719"/>
                    <a:ext cx="68" cy="66"/>
                  </a:xfrm>
                  <a:custGeom>
                    <a:avLst/>
                    <a:gdLst/>
                    <a:ahLst/>
                    <a:cxnLst>
                      <a:cxn ang="0">
                        <a:pos x="30" y="44"/>
                      </a:cxn>
                      <a:cxn ang="0">
                        <a:pos x="45" y="37"/>
                      </a:cxn>
                      <a:cxn ang="0">
                        <a:pos x="8" y="0"/>
                      </a:cxn>
                      <a:cxn ang="0">
                        <a:pos x="0" y="7"/>
                      </a:cxn>
                      <a:cxn ang="0">
                        <a:pos x="30" y="44"/>
                      </a:cxn>
                    </a:cxnLst>
                    <a:rect l="0" t="0" r="r" b="b"/>
                    <a:pathLst>
                      <a:path w="45" h="44">
                        <a:moveTo>
                          <a:pt x="30" y="44"/>
                        </a:moveTo>
                        <a:lnTo>
                          <a:pt x="45" y="37"/>
                        </a:lnTo>
                        <a:lnTo>
                          <a:pt x="8" y="0"/>
                        </a:lnTo>
                        <a:lnTo>
                          <a:pt x="0" y="7"/>
                        </a:lnTo>
                        <a:lnTo>
                          <a:pt x="30" y="44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4" name="Freeform 106"/>
                  <p:cNvSpPr>
                    <a:spLocks noChangeAspect="1"/>
                  </p:cNvSpPr>
                  <p:nvPr/>
                </p:nvSpPr>
                <p:spPr bwMode="auto">
                  <a:xfrm>
                    <a:off x="3029" y="1756"/>
                    <a:ext cx="12" cy="11"/>
                  </a:xfrm>
                  <a:custGeom>
                    <a:avLst/>
                    <a:gdLst/>
                    <a:ahLst/>
                    <a:cxnLst>
                      <a:cxn ang="0">
                        <a:pos x="8" y="0"/>
                      </a:cxn>
                      <a:cxn ang="0">
                        <a:pos x="8" y="0"/>
                      </a:cxn>
                      <a:cxn ang="0">
                        <a:pos x="8" y="0"/>
                      </a:cxn>
                      <a:cxn ang="0">
                        <a:pos x="0" y="7"/>
                      </a:cxn>
                      <a:cxn ang="0">
                        <a:pos x="8" y="0"/>
                      </a:cxn>
                    </a:cxnLst>
                    <a:rect l="0" t="0" r="r" b="b"/>
                    <a:pathLst>
                      <a:path w="8" h="7">
                        <a:moveTo>
                          <a:pt x="8" y="0"/>
                        </a:moveTo>
                        <a:lnTo>
                          <a:pt x="8" y="0"/>
                        </a:lnTo>
                        <a:lnTo>
                          <a:pt x="8" y="0"/>
                        </a:lnTo>
                        <a:lnTo>
                          <a:pt x="0" y="7"/>
                        </a:lnTo>
                        <a:lnTo>
                          <a:pt x="8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5" name="Freeform 107"/>
                  <p:cNvSpPr>
                    <a:spLocks noChangeAspect="1"/>
                  </p:cNvSpPr>
                  <p:nvPr/>
                </p:nvSpPr>
                <p:spPr bwMode="auto">
                  <a:xfrm>
                    <a:off x="3022" y="1756"/>
                    <a:ext cx="66" cy="77"/>
                  </a:xfrm>
                  <a:custGeom>
                    <a:avLst/>
                    <a:gdLst/>
                    <a:ahLst/>
                    <a:cxnLst>
                      <a:cxn ang="0">
                        <a:pos x="37" y="51"/>
                      </a:cxn>
                      <a:cxn ang="0">
                        <a:pos x="44" y="44"/>
                      </a:cxn>
                      <a:cxn ang="0">
                        <a:pos x="15" y="0"/>
                      </a:cxn>
                      <a:cxn ang="0">
                        <a:pos x="0" y="7"/>
                      </a:cxn>
                      <a:cxn ang="0">
                        <a:pos x="37" y="51"/>
                      </a:cxn>
                    </a:cxnLst>
                    <a:rect l="0" t="0" r="r" b="b"/>
                    <a:pathLst>
                      <a:path w="44" h="51">
                        <a:moveTo>
                          <a:pt x="37" y="51"/>
                        </a:moveTo>
                        <a:lnTo>
                          <a:pt x="44" y="44"/>
                        </a:lnTo>
                        <a:lnTo>
                          <a:pt x="15" y="0"/>
                        </a:lnTo>
                        <a:lnTo>
                          <a:pt x="0" y="7"/>
                        </a:lnTo>
                        <a:lnTo>
                          <a:pt x="37" y="51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6" name="Freeform 108"/>
                  <p:cNvSpPr>
                    <a:spLocks noChangeAspect="1"/>
                  </p:cNvSpPr>
                  <p:nvPr/>
                </p:nvSpPr>
                <p:spPr bwMode="auto">
                  <a:xfrm>
                    <a:off x="3066" y="1800"/>
                    <a:ext cx="2" cy="11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7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7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7" name="Freeform 109"/>
                  <p:cNvSpPr>
                    <a:spLocks noChangeAspect="1"/>
                  </p:cNvSpPr>
                  <p:nvPr/>
                </p:nvSpPr>
                <p:spPr bwMode="auto">
                  <a:xfrm>
                    <a:off x="3059" y="1800"/>
                    <a:ext cx="66" cy="89"/>
                  </a:xfrm>
                  <a:custGeom>
                    <a:avLst/>
                    <a:gdLst/>
                    <a:ahLst/>
                    <a:cxnLst>
                      <a:cxn ang="0">
                        <a:pos x="29" y="59"/>
                      </a:cxn>
                      <a:cxn ang="0">
                        <a:pos x="44" y="51"/>
                      </a:cxn>
                      <a:cxn ang="0">
                        <a:pos x="7" y="0"/>
                      </a:cxn>
                      <a:cxn ang="0">
                        <a:pos x="0" y="7"/>
                      </a:cxn>
                      <a:cxn ang="0">
                        <a:pos x="29" y="59"/>
                      </a:cxn>
                    </a:cxnLst>
                    <a:rect l="0" t="0" r="r" b="b"/>
                    <a:pathLst>
                      <a:path w="44" h="59">
                        <a:moveTo>
                          <a:pt x="29" y="59"/>
                        </a:moveTo>
                        <a:lnTo>
                          <a:pt x="44" y="51"/>
                        </a:lnTo>
                        <a:lnTo>
                          <a:pt x="7" y="0"/>
                        </a:lnTo>
                        <a:lnTo>
                          <a:pt x="0" y="7"/>
                        </a:lnTo>
                        <a:lnTo>
                          <a:pt x="29" y="59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8" name="Freeform 110"/>
                  <p:cNvSpPr>
                    <a:spLocks noChangeAspect="1"/>
                  </p:cNvSpPr>
                  <p:nvPr/>
                </p:nvSpPr>
                <p:spPr bwMode="auto">
                  <a:xfrm>
                    <a:off x="3095" y="1851"/>
                    <a:ext cx="12" cy="12"/>
                  </a:xfrm>
                  <a:custGeom>
                    <a:avLst/>
                    <a:gdLst/>
                    <a:ahLst/>
                    <a:cxnLst>
                      <a:cxn ang="0">
                        <a:pos x="8" y="0"/>
                      </a:cxn>
                      <a:cxn ang="0">
                        <a:pos x="8" y="0"/>
                      </a:cxn>
                      <a:cxn ang="0">
                        <a:pos x="8" y="0"/>
                      </a:cxn>
                      <a:cxn ang="0">
                        <a:pos x="0" y="8"/>
                      </a:cxn>
                      <a:cxn ang="0">
                        <a:pos x="8" y="0"/>
                      </a:cxn>
                    </a:cxnLst>
                    <a:rect l="0" t="0" r="r" b="b"/>
                    <a:pathLst>
                      <a:path w="8" h="8">
                        <a:moveTo>
                          <a:pt x="8" y="0"/>
                        </a:moveTo>
                        <a:lnTo>
                          <a:pt x="8" y="0"/>
                        </a:lnTo>
                        <a:lnTo>
                          <a:pt x="8" y="0"/>
                        </a:lnTo>
                        <a:lnTo>
                          <a:pt x="0" y="8"/>
                        </a:lnTo>
                        <a:lnTo>
                          <a:pt x="8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9" name="Freeform 111"/>
                  <p:cNvSpPr>
                    <a:spLocks noChangeAspect="1"/>
                  </p:cNvSpPr>
                  <p:nvPr/>
                </p:nvSpPr>
                <p:spPr bwMode="auto">
                  <a:xfrm>
                    <a:off x="3088" y="1851"/>
                    <a:ext cx="66" cy="89"/>
                  </a:xfrm>
                  <a:custGeom>
                    <a:avLst/>
                    <a:gdLst/>
                    <a:ahLst/>
                    <a:cxnLst>
                      <a:cxn ang="0">
                        <a:pos x="37" y="59"/>
                      </a:cxn>
                      <a:cxn ang="0">
                        <a:pos x="44" y="52"/>
                      </a:cxn>
                      <a:cxn ang="0">
                        <a:pos x="15" y="0"/>
                      </a:cxn>
                      <a:cxn ang="0">
                        <a:pos x="0" y="8"/>
                      </a:cxn>
                      <a:cxn ang="0">
                        <a:pos x="37" y="59"/>
                      </a:cxn>
                    </a:cxnLst>
                    <a:rect l="0" t="0" r="r" b="b"/>
                    <a:pathLst>
                      <a:path w="44" h="59">
                        <a:moveTo>
                          <a:pt x="37" y="59"/>
                        </a:moveTo>
                        <a:lnTo>
                          <a:pt x="44" y="52"/>
                        </a:lnTo>
                        <a:lnTo>
                          <a:pt x="15" y="0"/>
                        </a:lnTo>
                        <a:lnTo>
                          <a:pt x="0" y="8"/>
                        </a:lnTo>
                        <a:lnTo>
                          <a:pt x="37" y="59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0" name="Freeform 112"/>
                  <p:cNvSpPr>
                    <a:spLocks noChangeAspect="1"/>
                  </p:cNvSpPr>
                  <p:nvPr/>
                </p:nvSpPr>
                <p:spPr bwMode="auto">
                  <a:xfrm>
                    <a:off x="3132" y="1903"/>
                    <a:ext cx="2" cy="11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7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7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1" name="Freeform 113"/>
                  <p:cNvSpPr>
                    <a:spLocks noChangeAspect="1"/>
                  </p:cNvSpPr>
                  <p:nvPr/>
                </p:nvSpPr>
                <p:spPr bwMode="auto">
                  <a:xfrm>
                    <a:off x="3125" y="1903"/>
                    <a:ext cx="66" cy="99"/>
                  </a:xfrm>
                  <a:custGeom>
                    <a:avLst/>
                    <a:gdLst/>
                    <a:ahLst/>
                    <a:cxnLst>
                      <a:cxn ang="0">
                        <a:pos x="29" y="66"/>
                      </a:cxn>
                      <a:cxn ang="0">
                        <a:pos x="44" y="59"/>
                      </a:cxn>
                      <a:cxn ang="0">
                        <a:pos x="7" y="0"/>
                      </a:cxn>
                      <a:cxn ang="0">
                        <a:pos x="0" y="7"/>
                      </a:cxn>
                      <a:cxn ang="0">
                        <a:pos x="29" y="66"/>
                      </a:cxn>
                    </a:cxnLst>
                    <a:rect l="0" t="0" r="r" b="b"/>
                    <a:pathLst>
                      <a:path w="44" h="66">
                        <a:moveTo>
                          <a:pt x="29" y="66"/>
                        </a:moveTo>
                        <a:lnTo>
                          <a:pt x="44" y="59"/>
                        </a:lnTo>
                        <a:lnTo>
                          <a:pt x="7" y="0"/>
                        </a:lnTo>
                        <a:lnTo>
                          <a:pt x="0" y="7"/>
                        </a:lnTo>
                        <a:lnTo>
                          <a:pt x="29" y="66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2" name="Freeform 114"/>
                  <p:cNvSpPr>
                    <a:spLocks noChangeAspect="1"/>
                  </p:cNvSpPr>
                  <p:nvPr/>
                </p:nvSpPr>
                <p:spPr bwMode="auto">
                  <a:xfrm>
                    <a:off x="3162" y="1962"/>
                    <a:ext cx="11" cy="11"/>
                  </a:xfrm>
                  <a:custGeom>
                    <a:avLst/>
                    <a:gdLst/>
                    <a:ahLst/>
                    <a:cxnLst>
                      <a:cxn ang="0">
                        <a:pos x="7" y="0"/>
                      </a:cxn>
                      <a:cxn ang="0">
                        <a:pos x="7" y="0"/>
                      </a:cxn>
                      <a:cxn ang="0">
                        <a:pos x="7" y="0"/>
                      </a:cxn>
                      <a:cxn ang="0">
                        <a:pos x="0" y="7"/>
                      </a:cxn>
                      <a:cxn ang="0">
                        <a:pos x="7" y="0"/>
                      </a:cxn>
                    </a:cxnLst>
                    <a:rect l="0" t="0" r="r" b="b"/>
                    <a:pathLst>
                      <a:path w="7" h="7">
                        <a:moveTo>
                          <a:pt x="7" y="0"/>
                        </a:moveTo>
                        <a:lnTo>
                          <a:pt x="7" y="0"/>
                        </a:lnTo>
                        <a:lnTo>
                          <a:pt x="7" y="0"/>
                        </a:lnTo>
                        <a:lnTo>
                          <a:pt x="0" y="7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3" name="Freeform 115"/>
                  <p:cNvSpPr>
                    <a:spLocks noChangeAspect="1"/>
                  </p:cNvSpPr>
                  <p:nvPr/>
                </p:nvSpPr>
                <p:spPr bwMode="auto">
                  <a:xfrm>
                    <a:off x="3154" y="1962"/>
                    <a:ext cx="78" cy="99"/>
                  </a:xfrm>
                  <a:custGeom>
                    <a:avLst/>
                    <a:gdLst/>
                    <a:ahLst/>
                    <a:cxnLst>
                      <a:cxn ang="0">
                        <a:pos x="37" y="66"/>
                      </a:cxn>
                      <a:cxn ang="0">
                        <a:pos x="52" y="59"/>
                      </a:cxn>
                      <a:cxn ang="0">
                        <a:pos x="15" y="0"/>
                      </a:cxn>
                      <a:cxn ang="0">
                        <a:pos x="0" y="7"/>
                      </a:cxn>
                      <a:cxn ang="0">
                        <a:pos x="37" y="66"/>
                      </a:cxn>
                    </a:cxnLst>
                    <a:rect l="0" t="0" r="r" b="b"/>
                    <a:pathLst>
                      <a:path w="52" h="66">
                        <a:moveTo>
                          <a:pt x="37" y="66"/>
                        </a:moveTo>
                        <a:lnTo>
                          <a:pt x="52" y="59"/>
                        </a:lnTo>
                        <a:lnTo>
                          <a:pt x="15" y="0"/>
                        </a:lnTo>
                        <a:lnTo>
                          <a:pt x="0" y="7"/>
                        </a:lnTo>
                        <a:lnTo>
                          <a:pt x="37" y="66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4" name="Freeform 116"/>
                  <p:cNvSpPr>
                    <a:spLocks noChangeAspect="1"/>
                  </p:cNvSpPr>
                  <p:nvPr/>
                </p:nvSpPr>
                <p:spPr bwMode="auto">
                  <a:xfrm>
                    <a:off x="3199" y="2021"/>
                    <a:ext cx="11" cy="11"/>
                  </a:xfrm>
                  <a:custGeom>
                    <a:avLst/>
                    <a:gdLst/>
                    <a:ahLst/>
                    <a:cxnLst>
                      <a:cxn ang="0">
                        <a:pos x="7" y="7"/>
                      </a:cxn>
                      <a:cxn ang="0">
                        <a:pos x="7" y="0"/>
                      </a:cxn>
                      <a:cxn ang="0">
                        <a:pos x="7" y="0"/>
                      </a:cxn>
                      <a:cxn ang="0">
                        <a:pos x="0" y="7"/>
                      </a:cxn>
                      <a:cxn ang="0">
                        <a:pos x="7" y="7"/>
                      </a:cxn>
                    </a:cxnLst>
                    <a:rect l="0" t="0" r="r" b="b"/>
                    <a:pathLst>
                      <a:path w="7" h="7">
                        <a:moveTo>
                          <a:pt x="7" y="7"/>
                        </a:moveTo>
                        <a:lnTo>
                          <a:pt x="7" y="0"/>
                        </a:lnTo>
                        <a:lnTo>
                          <a:pt x="7" y="0"/>
                        </a:lnTo>
                        <a:lnTo>
                          <a:pt x="0" y="7"/>
                        </a:lnTo>
                        <a:lnTo>
                          <a:pt x="7" y="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5" name="Freeform 117"/>
                  <p:cNvSpPr>
                    <a:spLocks noChangeAspect="1"/>
                  </p:cNvSpPr>
                  <p:nvPr/>
                </p:nvSpPr>
                <p:spPr bwMode="auto">
                  <a:xfrm>
                    <a:off x="3191" y="2028"/>
                    <a:ext cx="66" cy="101"/>
                  </a:xfrm>
                  <a:custGeom>
                    <a:avLst/>
                    <a:gdLst/>
                    <a:ahLst/>
                    <a:cxnLst>
                      <a:cxn ang="0">
                        <a:pos x="30" y="67"/>
                      </a:cxn>
                      <a:cxn ang="0">
                        <a:pos x="44" y="59"/>
                      </a:cxn>
                      <a:cxn ang="0">
                        <a:pos x="15" y="0"/>
                      </a:cxn>
                      <a:cxn ang="0">
                        <a:pos x="0" y="0"/>
                      </a:cxn>
                      <a:cxn ang="0">
                        <a:pos x="30" y="67"/>
                      </a:cxn>
                    </a:cxnLst>
                    <a:rect l="0" t="0" r="r" b="b"/>
                    <a:pathLst>
                      <a:path w="44" h="67">
                        <a:moveTo>
                          <a:pt x="30" y="67"/>
                        </a:moveTo>
                        <a:lnTo>
                          <a:pt x="44" y="59"/>
                        </a:lnTo>
                        <a:lnTo>
                          <a:pt x="15" y="0"/>
                        </a:lnTo>
                        <a:lnTo>
                          <a:pt x="0" y="0"/>
                        </a:lnTo>
                        <a:lnTo>
                          <a:pt x="30" y="6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6" name="Freeform 118"/>
                  <p:cNvSpPr>
                    <a:spLocks noChangeAspect="1"/>
                  </p:cNvSpPr>
                  <p:nvPr/>
                </p:nvSpPr>
                <p:spPr bwMode="auto">
                  <a:xfrm>
                    <a:off x="3228" y="2087"/>
                    <a:ext cx="11" cy="12"/>
                  </a:xfrm>
                  <a:custGeom>
                    <a:avLst/>
                    <a:gdLst/>
                    <a:ahLst/>
                    <a:cxnLst>
                      <a:cxn ang="0">
                        <a:pos x="7" y="0"/>
                      </a:cxn>
                      <a:cxn ang="0">
                        <a:pos x="7" y="0"/>
                      </a:cxn>
                      <a:cxn ang="0">
                        <a:pos x="7" y="0"/>
                      </a:cxn>
                      <a:cxn ang="0">
                        <a:pos x="0" y="8"/>
                      </a:cxn>
                      <a:cxn ang="0">
                        <a:pos x="7" y="0"/>
                      </a:cxn>
                    </a:cxnLst>
                    <a:rect l="0" t="0" r="r" b="b"/>
                    <a:pathLst>
                      <a:path w="7" h="8">
                        <a:moveTo>
                          <a:pt x="7" y="0"/>
                        </a:moveTo>
                        <a:lnTo>
                          <a:pt x="7" y="0"/>
                        </a:lnTo>
                        <a:lnTo>
                          <a:pt x="7" y="0"/>
                        </a:lnTo>
                        <a:lnTo>
                          <a:pt x="0" y="8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7" name="Freeform 119"/>
                  <p:cNvSpPr>
                    <a:spLocks noChangeAspect="1"/>
                  </p:cNvSpPr>
                  <p:nvPr/>
                </p:nvSpPr>
                <p:spPr bwMode="auto">
                  <a:xfrm>
                    <a:off x="3221" y="2087"/>
                    <a:ext cx="77" cy="111"/>
                  </a:xfrm>
                  <a:custGeom>
                    <a:avLst/>
                    <a:gdLst/>
                    <a:ahLst/>
                    <a:cxnLst>
                      <a:cxn ang="0">
                        <a:pos x="37" y="74"/>
                      </a:cxn>
                      <a:cxn ang="0">
                        <a:pos x="51" y="74"/>
                      </a:cxn>
                      <a:cxn ang="0">
                        <a:pos x="14" y="0"/>
                      </a:cxn>
                      <a:cxn ang="0">
                        <a:pos x="0" y="8"/>
                      </a:cxn>
                      <a:cxn ang="0">
                        <a:pos x="37" y="74"/>
                      </a:cxn>
                    </a:cxnLst>
                    <a:rect l="0" t="0" r="r" b="b"/>
                    <a:pathLst>
                      <a:path w="51" h="74">
                        <a:moveTo>
                          <a:pt x="37" y="74"/>
                        </a:moveTo>
                        <a:lnTo>
                          <a:pt x="51" y="74"/>
                        </a:lnTo>
                        <a:lnTo>
                          <a:pt x="14" y="0"/>
                        </a:lnTo>
                        <a:lnTo>
                          <a:pt x="0" y="8"/>
                        </a:lnTo>
                        <a:lnTo>
                          <a:pt x="37" y="74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8" name="Freeform 120"/>
                  <p:cNvSpPr>
                    <a:spLocks noChangeAspect="1"/>
                  </p:cNvSpPr>
                  <p:nvPr/>
                </p:nvSpPr>
                <p:spPr bwMode="auto">
                  <a:xfrm>
                    <a:off x="3265" y="2161"/>
                    <a:ext cx="11" cy="2"/>
                  </a:xfrm>
                  <a:custGeom>
                    <a:avLst/>
                    <a:gdLst/>
                    <a:ahLst/>
                    <a:cxnLst>
                      <a:cxn ang="0">
                        <a:pos x="7" y="0"/>
                      </a:cxn>
                      <a:cxn ang="0">
                        <a:pos x="7" y="0"/>
                      </a:cxn>
                      <a:cxn ang="0">
                        <a:pos x="7" y="0"/>
                      </a:cxn>
                      <a:cxn ang="0">
                        <a:pos x="0" y="0"/>
                      </a:cxn>
                      <a:cxn ang="0">
                        <a:pos x="7" y="0"/>
                      </a:cxn>
                    </a:cxnLst>
                    <a:rect l="0" t="0" r="r" b="b"/>
                    <a:pathLst>
                      <a:path w="7">
                        <a:moveTo>
                          <a:pt x="7" y="0"/>
                        </a:moveTo>
                        <a:lnTo>
                          <a:pt x="7" y="0"/>
                        </a:lnTo>
                        <a:lnTo>
                          <a:pt x="7" y="0"/>
                        </a:lnTo>
                        <a:lnTo>
                          <a:pt x="0" y="0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9" name="Freeform 121"/>
                  <p:cNvSpPr>
                    <a:spLocks noChangeAspect="1"/>
                  </p:cNvSpPr>
                  <p:nvPr/>
                </p:nvSpPr>
                <p:spPr bwMode="auto">
                  <a:xfrm>
                    <a:off x="3258" y="2161"/>
                    <a:ext cx="66" cy="111"/>
                  </a:xfrm>
                  <a:custGeom>
                    <a:avLst/>
                    <a:gdLst/>
                    <a:ahLst/>
                    <a:cxnLst>
                      <a:cxn ang="0">
                        <a:pos x="29" y="74"/>
                      </a:cxn>
                      <a:cxn ang="0">
                        <a:pos x="44" y="66"/>
                      </a:cxn>
                      <a:cxn ang="0">
                        <a:pos x="14" y="0"/>
                      </a:cxn>
                      <a:cxn ang="0">
                        <a:pos x="0" y="0"/>
                      </a:cxn>
                      <a:cxn ang="0">
                        <a:pos x="29" y="74"/>
                      </a:cxn>
                    </a:cxnLst>
                    <a:rect l="0" t="0" r="r" b="b"/>
                    <a:pathLst>
                      <a:path w="44" h="74">
                        <a:moveTo>
                          <a:pt x="29" y="74"/>
                        </a:moveTo>
                        <a:lnTo>
                          <a:pt x="44" y="66"/>
                        </a:lnTo>
                        <a:lnTo>
                          <a:pt x="14" y="0"/>
                        </a:lnTo>
                        <a:lnTo>
                          <a:pt x="0" y="0"/>
                        </a:lnTo>
                        <a:lnTo>
                          <a:pt x="29" y="74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0" name="Freeform 122"/>
                  <p:cNvSpPr>
                    <a:spLocks noChangeAspect="1"/>
                  </p:cNvSpPr>
                  <p:nvPr/>
                </p:nvSpPr>
                <p:spPr bwMode="auto">
                  <a:xfrm>
                    <a:off x="3294" y="2227"/>
                    <a:ext cx="12" cy="12"/>
                  </a:xfrm>
                  <a:custGeom>
                    <a:avLst/>
                    <a:gdLst/>
                    <a:ahLst/>
                    <a:cxnLst>
                      <a:cxn ang="0">
                        <a:pos x="8" y="0"/>
                      </a:cxn>
                      <a:cxn ang="0">
                        <a:pos x="8" y="0"/>
                      </a:cxn>
                      <a:cxn ang="0">
                        <a:pos x="8" y="0"/>
                      </a:cxn>
                      <a:cxn ang="0">
                        <a:pos x="0" y="8"/>
                      </a:cxn>
                      <a:cxn ang="0">
                        <a:pos x="8" y="0"/>
                      </a:cxn>
                    </a:cxnLst>
                    <a:rect l="0" t="0" r="r" b="b"/>
                    <a:pathLst>
                      <a:path w="8" h="8">
                        <a:moveTo>
                          <a:pt x="8" y="0"/>
                        </a:moveTo>
                        <a:lnTo>
                          <a:pt x="8" y="0"/>
                        </a:lnTo>
                        <a:lnTo>
                          <a:pt x="8" y="0"/>
                        </a:lnTo>
                        <a:lnTo>
                          <a:pt x="0" y="8"/>
                        </a:lnTo>
                        <a:lnTo>
                          <a:pt x="8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1" name="Freeform 123"/>
                  <p:cNvSpPr>
                    <a:spLocks noChangeAspect="1"/>
                  </p:cNvSpPr>
                  <p:nvPr/>
                </p:nvSpPr>
                <p:spPr bwMode="auto">
                  <a:xfrm>
                    <a:off x="3287" y="2227"/>
                    <a:ext cx="78" cy="111"/>
                  </a:xfrm>
                  <a:custGeom>
                    <a:avLst/>
                    <a:gdLst/>
                    <a:ahLst/>
                    <a:cxnLst>
                      <a:cxn ang="0">
                        <a:pos x="37" y="74"/>
                      </a:cxn>
                      <a:cxn ang="0">
                        <a:pos x="52" y="74"/>
                      </a:cxn>
                      <a:cxn ang="0">
                        <a:pos x="15" y="0"/>
                      </a:cxn>
                      <a:cxn ang="0">
                        <a:pos x="0" y="8"/>
                      </a:cxn>
                      <a:cxn ang="0">
                        <a:pos x="37" y="74"/>
                      </a:cxn>
                    </a:cxnLst>
                    <a:rect l="0" t="0" r="r" b="b"/>
                    <a:pathLst>
                      <a:path w="52" h="74">
                        <a:moveTo>
                          <a:pt x="37" y="74"/>
                        </a:moveTo>
                        <a:lnTo>
                          <a:pt x="52" y="74"/>
                        </a:lnTo>
                        <a:lnTo>
                          <a:pt x="15" y="0"/>
                        </a:lnTo>
                        <a:lnTo>
                          <a:pt x="0" y="8"/>
                        </a:lnTo>
                        <a:lnTo>
                          <a:pt x="37" y="74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2" name="Freeform 124"/>
                  <p:cNvSpPr>
                    <a:spLocks noChangeAspect="1"/>
                  </p:cNvSpPr>
                  <p:nvPr/>
                </p:nvSpPr>
                <p:spPr bwMode="auto">
                  <a:xfrm>
                    <a:off x="3331" y="2301"/>
                    <a:ext cx="12" cy="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8" y="0"/>
                      </a:cxn>
                      <a:cxn ang="0">
                        <a:pos x="8" y="0"/>
                      </a:cxn>
                      <a:cxn ang="0">
                        <a:pos x="8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8">
                        <a:moveTo>
                          <a:pt x="0" y="0"/>
                        </a:moveTo>
                        <a:lnTo>
                          <a:pt x="8" y="0"/>
                        </a:lnTo>
                        <a:lnTo>
                          <a:pt x="8" y="0"/>
                        </a:lnTo>
                        <a:lnTo>
                          <a:pt x="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3" name="Freeform 125"/>
                  <p:cNvSpPr>
                    <a:spLocks noChangeAspect="1"/>
                  </p:cNvSpPr>
                  <p:nvPr/>
                </p:nvSpPr>
                <p:spPr bwMode="auto">
                  <a:xfrm>
                    <a:off x="3324" y="2301"/>
                    <a:ext cx="66" cy="111"/>
                  </a:xfrm>
                  <a:custGeom>
                    <a:avLst/>
                    <a:gdLst/>
                    <a:ahLst/>
                    <a:cxnLst>
                      <a:cxn ang="0">
                        <a:pos x="29" y="74"/>
                      </a:cxn>
                      <a:cxn ang="0">
                        <a:pos x="44" y="66"/>
                      </a:cxn>
                      <a:cxn ang="0">
                        <a:pos x="15" y="0"/>
                      </a:cxn>
                      <a:cxn ang="0">
                        <a:pos x="0" y="0"/>
                      </a:cxn>
                      <a:cxn ang="0">
                        <a:pos x="29" y="74"/>
                      </a:cxn>
                    </a:cxnLst>
                    <a:rect l="0" t="0" r="r" b="b"/>
                    <a:pathLst>
                      <a:path w="44" h="74">
                        <a:moveTo>
                          <a:pt x="29" y="74"/>
                        </a:moveTo>
                        <a:lnTo>
                          <a:pt x="44" y="66"/>
                        </a:lnTo>
                        <a:lnTo>
                          <a:pt x="15" y="0"/>
                        </a:lnTo>
                        <a:lnTo>
                          <a:pt x="0" y="0"/>
                        </a:lnTo>
                        <a:lnTo>
                          <a:pt x="29" y="74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4" name="Freeform 126"/>
                  <p:cNvSpPr>
                    <a:spLocks noChangeAspect="1"/>
                  </p:cNvSpPr>
                  <p:nvPr/>
                </p:nvSpPr>
                <p:spPr bwMode="auto">
                  <a:xfrm>
                    <a:off x="3353" y="2375"/>
                    <a:ext cx="12" cy="2"/>
                  </a:xfrm>
                  <a:custGeom>
                    <a:avLst/>
                    <a:gdLst/>
                    <a:ahLst/>
                    <a:cxnLst>
                      <a:cxn ang="0">
                        <a:pos x="8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8" y="0"/>
                      </a:cxn>
                    </a:cxnLst>
                    <a:rect l="0" t="0" r="r" b="b"/>
                    <a:pathLst>
                      <a:path w="8">
                        <a:moveTo>
                          <a:pt x="8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8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5" name="Freeform 127"/>
                  <p:cNvSpPr>
                    <a:spLocks noChangeAspect="1"/>
                  </p:cNvSpPr>
                  <p:nvPr/>
                </p:nvSpPr>
                <p:spPr bwMode="auto">
                  <a:xfrm>
                    <a:off x="3353" y="2367"/>
                    <a:ext cx="78" cy="122"/>
                  </a:xfrm>
                  <a:custGeom>
                    <a:avLst/>
                    <a:gdLst/>
                    <a:ahLst/>
                    <a:cxnLst>
                      <a:cxn ang="0">
                        <a:pos x="37" y="81"/>
                      </a:cxn>
                      <a:cxn ang="0">
                        <a:pos x="52" y="74"/>
                      </a:cxn>
                      <a:cxn ang="0">
                        <a:pos x="15" y="0"/>
                      </a:cxn>
                      <a:cxn ang="0">
                        <a:pos x="0" y="8"/>
                      </a:cxn>
                      <a:cxn ang="0">
                        <a:pos x="37" y="81"/>
                      </a:cxn>
                    </a:cxnLst>
                    <a:rect l="0" t="0" r="r" b="b"/>
                    <a:pathLst>
                      <a:path w="52" h="81">
                        <a:moveTo>
                          <a:pt x="37" y="81"/>
                        </a:moveTo>
                        <a:lnTo>
                          <a:pt x="52" y="74"/>
                        </a:lnTo>
                        <a:lnTo>
                          <a:pt x="15" y="0"/>
                        </a:lnTo>
                        <a:lnTo>
                          <a:pt x="0" y="8"/>
                        </a:lnTo>
                        <a:lnTo>
                          <a:pt x="37" y="81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6" name="Freeform 128"/>
                  <p:cNvSpPr>
                    <a:spLocks noChangeAspect="1"/>
                  </p:cNvSpPr>
                  <p:nvPr/>
                </p:nvSpPr>
                <p:spPr bwMode="auto">
                  <a:xfrm>
                    <a:off x="3390" y="2441"/>
                    <a:ext cx="66" cy="111"/>
                  </a:xfrm>
                  <a:custGeom>
                    <a:avLst/>
                    <a:gdLst/>
                    <a:ahLst/>
                    <a:cxnLst>
                      <a:cxn ang="0">
                        <a:pos x="30" y="74"/>
                      </a:cxn>
                      <a:cxn ang="0">
                        <a:pos x="44" y="66"/>
                      </a:cxn>
                      <a:cxn ang="0">
                        <a:pos x="15" y="0"/>
                      </a:cxn>
                      <a:cxn ang="0">
                        <a:pos x="0" y="7"/>
                      </a:cxn>
                      <a:cxn ang="0">
                        <a:pos x="30" y="74"/>
                      </a:cxn>
                    </a:cxnLst>
                    <a:rect l="0" t="0" r="r" b="b"/>
                    <a:pathLst>
                      <a:path w="44" h="74">
                        <a:moveTo>
                          <a:pt x="30" y="74"/>
                        </a:moveTo>
                        <a:lnTo>
                          <a:pt x="44" y="66"/>
                        </a:lnTo>
                        <a:lnTo>
                          <a:pt x="15" y="0"/>
                        </a:lnTo>
                        <a:lnTo>
                          <a:pt x="0" y="7"/>
                        </a:lnTo>
                        <a:lnTo>
                          <a:pt x="30" y="74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7" name="Freeform 129"/>
                  <p:cNvSpPr>
                    <a:spLocks noChangeAspect="1"/>
                  </p:cNvSpPr>
                  <p:nvPr/>
                </p:nvSpPr>
                <p:spPr bwMode="auto">
                  <a:xfrm>
                    <a:off x="3420" y="2515"/>
                    <a:ext cx="11" cy="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7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7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7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8" name="Freeform 130"/>
                  <p:cNvSpPr>
                    <a:spLocks noChangeAspect="1"/>
                  </p:cNvSpPr>
                  <p:nvPr/>
                </p:nvSpPr>
                <p:spPr bwMode="auto">
                  <a:xfrm>
                    <a:off x="3420" y="2507"/>
                    <a:ext cx="77" cy="123"/>
                  </a:xfrm>
                  <a:custGeom>
                    <a:avLst/>
                    <a:gdLst/>
                    <a:ahLst/>
                    <a:cxnLst>
                      <a:cxn ang="0">
                        <a:pos x="37" y="82"/>
                      </a:cxn>
                      <a:cxn ang="0">
                        <a:pos x="51" y="74"/>
                      </a:cxn>
                      <a:cxn ang="0">
                        <a:pos x="14" y="0"/>
                      </a:cxn>
                      <a:cxn ang="0">
                        <a:pos x="0" y="8"/>
                      </a:cxn>
                      <a:cxn ang="0">
                        <a:pos x="37" y="82"/>
                      </a:cxn>
                    </a:cxnLst>
                    <a:rect l="0" t="0" r="r" b="b"/>
                    <a:pathLst>
                      <a:path w="51" h="82">
                        <a:moveTo>
                          <a:pt x="37" y="82"/>
                        </a:moveTo>
                        <a:lnTo>
                          <a:pt x="51" y="74"/>
                        </a:lnTo>
                        <a:lnTo>
                          <a:pt x="14" y="0"/>
                        </a:lnTo>
                        <a:lnTo>
                          <a:pt x="0" y="8"/>
                        </a:lnTo>
                        <a:lnTo>
                          <a:pt x="37" y="82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9" name="Freeform 131"/>
                  <p:cNvSpPr>
                    <a:spLocks noChangeAspect="1"/>
                  </p:cNvSpPr>
                  <p:nvPr/>
                </p:nvSpPr>
                <p:spPr bwMode="auto">
                  <a:xfrm>
                    <a:off x="3457" y="2589"/>
                    <a:ext cx="11" cy="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7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7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7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0" name="Freeform 132"/>
                  <p:cNvSpPr>
                    <a:spLocks noChangeAspect="1"/>
                  </p:cNvSpPr>
                  <p:nvPr/>
                </p:nvSpPr>
                <p:spPr bwMode="auto">
                  <a:xfrm>
                    <a:off x="3457" y="2581"/>
                    <a:ext cx="66" cy="111"/>
                  </a:xfrm>
                  <a:custGeom>
                    <a:avLst/>
                    <a:gdLst/>
                    <a:ahLst/>
                    <a:cxnLst>
                      <a:cxn ang="0">
                        <a:pos x="29" y="74"/>
                      </a:cxn>
                      <a:cxn ang="0">
                        <a:pos x="44" y="66"/>
                      </a:cxn>
                      <a:cxn ang="0">
                        <a:pos x="14" y="0"/>
                      </a:cxn>
                      <a:cxn ang="0">
                        <a:pos x="0" y="8"/>
                      </a:cxn>
                      <a:cxn ang="0">
                        <a:pos x="29" y="74"/>
                      </a:cxn>
                    </a:cxnLst>
                    <a:rect l="0" t="0" r="r" b="b"/>
                    <a:pathLst>
                      <a:path w="44" h="74">
                        <a:moveTo>
                          <a:pt x="29" y="74"/>
                        </a:moveTo>
                        <a:lnTo>
                          <a:pt x="44" y="66"/>
                        </a:lnTo>
                        <a:lnTo>
                          <a:pt x="14" y="0"/>
                        </a:lnTo>
                        <a:lnTo>
                          <a:pt x="0" y="8"/>
                        </a:lnTo>
                        <a:lnTo>
                          <a:pt x="29" y="74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" name="Freeform 133"/>
                  <p:cNvSpPr>
                    <a:spLocks noChangeAspect="1"/>
                  </p:cNvSpPr>
                  <p:nvPr/>
                </p:nvSpPr>
                <p:spPr bwMode="auto">
                  <a:xfrm>
                    <a:off x="3486" y="2655"/>
                    <a:ext cx="23" cy="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15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5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15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2" name="Freeform 134"/>
                  <p:cNvSpPr>
                    <a:spLocks noChangeAspect="1"/>
                  </p:cNvSpPr>
                  <p:nvPr/>
                </p:nvSpPr>
                <p:spPr bwMode="auto">
                  <a:xfrm>
                    <a:off x="3486" y="2647"/>
                    <a:ext cx="78" cy="101"/>
                  </a:xfrm>
                  <a:custGeom>
                    <a:avLst/>
                    <a:gdLst/>
                    <a:ahLst/>
                    <a:cxnLst>
                      <a:cxn ang="0">
                        <a:pos x="37" y="67"/>
                      </a:cxn>
                      <a:cxn ang="0">
                        <a:pos x="52" y="67"/>
                      </a:cxn>
                      <a:cxn ang="0">
                        <a:pos x="15" y="0"/>
                      </a:cxn>
                      <a:cxn ang="0">
                        <a:pos x="0" y="8"/>
                      </a:cxn>
                      <a:cxn ang="0">
                        <a:pos x="37" y="67"/>
                      </a:cxn>
                    </a:cxnLst>
                    <a:rect l="0" t="0" r="r" b="b"/>
                    <a:pathLst>
                      <a:path w="52" h="67">
                        <a:moveTo>
                          <a:pt x="37" y="67"/>
                        </a:moveTo>
                        <a:lnTo>
                          <a:pt x="52" y="67"/>
                        </a:lnTo>
                        <a:lnTo>
                          <a:pt x="15" y="0"/>
                        </a:lnTo>
                        <a:lnTo>
                          <a:pt x="0" y="8"/>
                        </a:lnTo>
                        <a:lnTo>
                          <a:pt x="37" y="6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" name="Freeform 135"/>
                  <p:cNvSpPr>
                    <a:spLocks noChangeAspect="1"/>
                  </p:cNvSpPr>
                  <p:nvPr/>
                </p:nvSpPr>
                <p:spPr bwMode="auto">
                  <a:xfrm>
                    <a:off x="3523" y="2714"/>
                    <a:ext cx="11" cy="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7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7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7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4" name="Freeform 136"/>
                  <p:cNvSpPr>
                    <a:spLocks noChangeAspect="1"/>
                  </p:cNvSpPr>
                  <p:nvPr/>
                </p:nvSpPr>
                <p:spPr bwMode="auto">
                  <a:xfrm>
                    <a:off x="3523" y="2714"/>
                    <a:ext cx="66" cy="99"/>
                  </a:xfrm>
                  <a:custGeom>
                    <a:avLst/>
                    <a:gdLst/>
                    <a:ahLst/>
                    <a:cxnLst>
                      <a:cxn ang="0">
                        <a:pos x="29" y="66"/>
                      </a:cxn>
                      <a:cxn ang="0">
                        <a:pos x="44" y="59"/>
                      </a:cxn>
                      <a:cxn ang="0">
                        <a:pos x="15" y="0"/>
                      </a:cxn>
                      <a:cxn ang="0">
                        <a:pos x="0" y="0"/>
                      </a:cxn>
                      <a:cxn ang="0">
                        <a:pos x="29" y="66"/>
                      </a:cxn>
                    </a:cxnLst>
                    <a:rect l="0" t="0" r="r" b="b"/>
                    <a:pathLst>
                      <a:path w="44" h="66">
                        <a:moveTo>
                          <a:pt x="29" y="66"/>
                        </a:moveTo>
                        <a:lnTo>
                          <a:pt x="44" y="59"/>
                        </a:lnTo>
                        <a:lnTo>
                          <a:pt x="15" y="0"/>
                        </a:lnTo>
                        <a:lnTo>
                          <a:pt x="0" y="0"/>
                        </a:lnTo>
                        <a:lnTo>
                          <a:pt x="29" y="66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5" name="Freeform 137"/>
                  <p:cNvSpPr>
                    <a:spLocks noChangeAspect="1"/>
                  </p:cNvSpPr>
                  <p:nvPr/>
                </p:nvSpPr>
                <p:spPr bwMode="auto">
                  <a:xfrm>
                    <a:off x="3552" y="2780"/>
                    <a:ext cx="23" cy="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15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5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15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6" name="Freeform 138"/>
                  <p:cNvSpPr>
                    <a:spLocks noChangeAspect="1"/>
                  </p:cNvSpPr>
                  <p:nvPr/>
                </p:nvSpPr>
                <p:spPr bwMode="auto">
                  <a:xfrm>
                    <a:off x="3552" y="2773"/>
                    <a:ext cx="78" cy="99"/>
                  </a:xfrm>
                  <a:custGeom>
                    <a:avLst/>
                    <a:gdLst/>
                    <a:ahLst/>
                    <a:cxnLst>
                      <a:cxn ang="0">
                        <a:pos x="37" y="66"/>
                      </a:cxn>
                      <a:cxn ang="0">
                        <a:pos x="52" y="59"/>
                      </a:cxn>
                      <a:cxn ang="0">
                        <a:pos x="15" y="0"/>
                      </a:cxn>
                      <a:cxn ang="0">
                        <a:pos x="0" y="7"/>
                      </a:cxn>
                      <a:cxn ang="0">
                        <a:pos x="37" y="66"/>
                      </a:cxn>
                    </a:cxnLst>
                    <a:rect l="0" t="0" r="r" b="b"/>
                    <a:pathLst>
                      <a:path w="52" h="66">
                        <a:moveTo>
                          <a:pt x="37" y="66"/>
                        </a:moveTo>
                        <a:lnTo>
                          <a:pt x="52" y="59"/>
                        </a:lnTo>
                        <a:lnTo>
                          <a:pt x="15" y="0"/>
                        </a:lnTo>
                        <a:lnTo>
                          <a:pt x="0" y="7"/>
                        </a:lnTo>
                        <a:lnTo>
                          <a:pt x="37" y="66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7" name="Freeform 139"/>
                  <p:cNvSpPr>
                    <a:spLocks noChangeAspect="1"/>
                  </p:cNvSpPr>
                  <p:nvPr/>
                </p:nvSpPr>
                <p:spPr bwMode="auto">
                  <a:xfrm>
                    <a:off x="3589" y="2839"/>
                    <a:ext cx="12" cy="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8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8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8" name="Freeform 140"/>
                  <p:cNvSpPr>
                    <a:spLocks noChangeAspect="1"/>
                  </p:cNvSpPr>
                  <p:nvPr/>
                </p:nvSpPr>
                <p:spPr bwMode="auto">
                  <a:xfrm>
                    <a:off x="3589" y="2832"/>
                    <a:ext cx="66" cy="99"/>
                  </a:xfrm>
                  <a:custGeom>
                    <a:avLst/>
                    <a:gdLst/>
                    <a:ahLst/>
                    <a:cxnLst>
                      <a:cxn ang="0">
                        <a:pos x="37" y="66"/>
                      </a:cxn>
                      <a:cxn ang="0">
                        <a:pos x="44" y="59"/>
                      </a:cxn>
                      <a:cxn ang="0">
                        <a:pos x="15" y="0"/>
                      </a:cxn>
                      <a:cxn ang="0">
                        <a:pos x="0" y="7"/>
                      </a:cxn>
                      <a:cxn ang="0">
                        <a:pos x="37" y="66"/>
                      </a:cxn>
                    </a:cxnLst>
                    <a:rect l="0" t="0" r="r" b="b"/>
                    <a:pathLst>
                      <a:path w="44" h="66">
                        <a:moveTo>
                          <a:pt x="37" y="66"/>
                        </a:moveTo>
                        <a:lnTo>
                          <a:pt x="44" y="59"/>
                        </a:lnTo>
                        <a:lnTo>
                          <a:pt x="15" y="0"/>
                        </a:lnTo>
                        <a:lnTo>
                          <a:pt x="0" y="7"/>
                        </a:lnTo>
                        <a:lnTo>
                          <a:pt x="37" y="66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9" name="Freeform 141"/>
                  <p:cNvSpPr>
                    <a:spLocks noChangeAspect="1"/>
                  </p:cNvSpPr>
                  <p:nvPr/>
                </p:nvSpPr>
                <p:spPr bwMode="auto">
                  <a:xfrm>
                    <a:off x="3626" y="2898"/>
                    <a:ext cx="11" cy="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7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7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7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0" name="Freeform 142"/>
                  <p:cNvSpPr>
                    <a:spLocks noChangeAspect="1"/>
                  </p:cNvSpPr>
                  <p:nvPr/>
                </p:nvSpPr>
                <p:spPr bwMode="auto">
                  <a:xfrm>
                    <a:off x="3626" y="2891"/>
                    <a:ext cx="66" cy="89"/>
                  </a:xfrm>
                  <a:custGeom>
                    <a:avLst/>
                    <a:gdLst/>
                    <a:ahLst/>
                    <a:cxnLst>
                      <a:cxn ang="0">
                        <a:pos x="30" y="59"/>
                      </a:cxn>
                      <a:cxn ang="0">
                        <a:pos x="44" y="51"/>
                      </a:cxn>
                      <a:cxn ang="0">
                        <a:pos x="7" y="0"/>
                      </a:cxn>
                      <a:cxn ang="0">
                        <a:pos x="0" y="7"/>
                      </a:cxn>
                      <a:cxn ang="0">
                        <a:pos x="30" y="59"/>
                      </a:cxn>
                    </a:cxnLst>
                    <a:rect l="0" t="0" r="r" b="b"/>
                    <a:pathLst>
                      <a:path w="44" h="59">
                        <a:moveTo>
                          <a:pt x="30" y="59"/>
                        </a:moveTo>
                        <a:lnTo>
                          <a:pt x="44" y="51"/>
                        </a:lnTo>
                        <a:lnTo>
                          <a:pt x="7" y="0"/>
                        </a:lnTo>
                        <a:lnTo>
                          <a:pt x="0" y="7"/>
                        </a:lnTo>
                        <a:lnTo>
                          <a:pt x="30" y="59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1" name="Freeform 143"/>
                  <p:cNvSpPr>
                    <a:spLocks noChangeAspect="1"/>
                  </p:cNvSpPr>
                  <p:nvPr/>
                </p:nvSpPr>
                <p:spPr bwMode="auto">
                  <a:xfrm>
                    <a:off x="3656" y="2942"/>
                    <a:ext cx="66" cy="89"/>
                  </a:xfrm>
                  <a:custGeom>
                    <a:avLst/>
                    <a:gdLst/>
                    <a:ahLst/>
                    <a:cxnLst>
                      <a:cxn ang="0">
                        <a:pos x="36" y="59"/>
                      </a:cxn>
                      <a:cxn ang="0">
                        <a:pos x="44" y="52"/>
                      </a:cxn>
                      <a:cxn ang="0">
                        <a:pos x="14" y="0"/>
                      </a:cxn>
                      <a:cxn ang="0">
                        <a:pos x="0" y="8"/>
                      </a:cxn>
                      <a:cxn ang="0">
                        <a:pos x="36" y="59"/>
                      </a:cxn>
                    </a:cxnLst>
                    <a:rect l="0" t="0" r="r" b="b"/>
                    <a:pathLst>
                      <a:path w="44" h="59">
                        <a:moveTo>
                          <a:pt x="36" y="59"/>
                        </a:moveTo>
                        <a:lnTo>
                          <a:pt x="44" y="52"/>
                        </a:lnTo>
                        <a:lnTo>
                          <a:pt x="14" y="0"/>
                        </a:lnTo>
                        <a:lnTo>
                          <a:pt x="0" y="8"/>
                        </a:lnTo>
                        <a:lnTo>
                          <a:pt x="36" y="59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2" name="Freeform 144"/>
                  <p:cNvSpPr>
                    <a:spLocks noChangeAspect="1"/>
                  </p:cNvSpPr>
                  <p:nvPr/>
                </p:nvSpPr>
                <p:spPr bwMode="auto">
                  <a:xfrm>
                    <a:off x="3692" y="3001"/>
                    <a:ext cx="12" cy="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8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8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3" name="Freeform 145"/>
                  <p:cNvSpPr>
                    <a:spLocks noChangeAspect="1"/>
                  </p:cNvSpPr>
                  <p:nvPr/>
                </p:nvSpPr>
                <p:spPr bwMode="auto">
                  <a:xfrm>
                    <a:off x="3692" y="2994"/>
                    <a:ext cx="68" cy="77"/>
                  </a:xfrm>
                  <a:custGeom>
                    <a:avLst/>
                    <a:gdLst/>
                    <a:ahLst/>
                    <a:cxnLst>
                      <a:cxn ang="0">
                        <a:pos x="30" y="51"/>
                      </a:cxn>
                      <a:cxn ang="0">
                        <a:pos x="45" y="44"/>
                      </a:cxn>
                      <a:cxn ang="0">
                        <a:pos x="8" y="0"/>
                      </a:cxn>
                      <a:cxn ang="0">
                        <a:pos x="0" y="7"/>
                      </a:cxn>
                      <a:cxn ang="0">
                        <a:pos x="30" y="51"/>
                      </a:cxn>
                    </a:cxnLst>
                    <a:rect l="0" t="0" r="r" b="b"/>
                    <a:pathLst>
                      <a:path w="45" h="51">
                        <a:moveTo>
                          <a:pt x="30" y="51"/>
                        </a:moveTo>
                        <a:lnTo>
                          <a:pt x="45" y="44"/>
                        </a:lnTo>
                        <a:lnTo>
                          <a:pt x="8" y="0"/>
                        </a:lnTo>
                        <a:lnTo>
                          <a:pt x="0" y="7"/>
                        </a:lnTo>
                        <a:lnTo>
                          <a:pt x="30" y="51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4" name="Freeform 146"/>
                  <p:cNvSpPr>
                    <a:spLocks noChangeAspect="1"/>
                  </p:cNvSpPr>
                  <p:nvPr/>
                </p:nvSpPr>
                <p:spPr bwMode="auto">
                  <a:xfrm>
                    <a:off x="3722" y="3045"/>
                    <a:ext cx="11" cy="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7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7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7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5" name="Freeform 147"/>
                  <p:cNvSpPr>
                    <a:spLocks noChangeAspect="1"/>
                  </p:cNvSpPr>
                  <p:nvPr/>
                </p:nvSpPr>
                <p:spPr bwMode="auto">
                  <a:xfrm>
                    <a:off x="3722" y="3038"/>
                    <a:ext cx="66" cy="78"/>
                  </a:xfrm>
                  <a:custGeom>
                    <a:avLst/>
                    <a:gdLst/>
                    <a:ahLst/>
                    <a:cxnLst>
                      <a:cxn ang="0">
                        <a:pos x="37" y="52"/>
                      </a:cxn>
                      <a:cxn ang="0">
                        <a:pos x="44" y="44"/>
                      </a:cxn>
                      <a:cxn ang="0">
                        <a:pos x="15" y="0"/>
                      </a:cxn>
                      <a:cxn ang="0">
                        <a:pos x="0" y="7"/>
                      </a:cxn>
                      <a:cxn ang="0">
                        <a:pos x="37" y="52"/>
                      </a:cxn>
                    </a:cxnLst>
                    <a:rect l="0" t="0" r="r" b="b"/>
                    <a:pathLst>
                      <a:path w="44" h="52">
                        <a:moveTo>
                          <a:pt x="37" y="52"/>
                        </a:moveTo>
                        <a:lnTo>
                          <a:pt x="44" y="44"/>
                        </a:lnTo>
                        <a:lnTo>
                          <a:pt x="15" y="0"/>
                        </a:lnTo>
                        <a:lnTo>
                          <a:pt x="0" y="7"/>
                        </a:lnTo>
                        <a:lnTo>
                          <a:pt x="37" y="52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6" name="Freeform 148"/>
                  <p:cNvSpPr>
                    <a:spLocks noChangeAspect="1"/>
                  </p:cNvSpPr>
                  <p:nvPr/>
                </p:nvSpPr>
                <p:spPr bwMode="auto">
                  <a:xfrm>
                    <a:off x="3759" y="3082"/>
                    <a:ext cx="66" cy="78"/>
                  </a:xfrm>
                  <a:custGeom>
                    <a:avLst/>
                    <a:gdLst/>
                    <a:ahLst/>
                    <a:cxnLst>
                      <a:cxn ang="0">
                        <a:pos x="29" y="52"/>
                      </a:cxn>
                      <a:cxn ang="0">
                        <a:pos x="44" y="37"/>
                      </a:cxn>
                      <a:cxn ang="0">
                        <a:pos x="7" y="0"/>
                      </a:cxn>
                      <a:cxn ang="0">
                        <a:pos x="0" y="8"/>
                      </a:cxn>
                      <a:cxn ang="0">
                        <a:pos x="29" y="52"/>
                      </a:cxn>
                    </a:cxnLst>
                    <a:rect l="0" t="0" r="r" b="b"/>
                    <a:pathLst>
                      <a:path w="44" h="52">
                        <a:moveTo>
                          <a:pt x="29" y="52"/>
                        </a:moveTo>
                        <a:lnTo>
                          <a:pt x="44" y="37"/>
                        </a:lnTo>
                        <a:lnTo>
                          <a:pt x="7" y="0"/>
                        </a:lnTo>
                        <a:lnTo>
                          <a:pt x="0" y="8"/>
                        </a:lnTo>
                        <a:lnTo>
                          <a:pt x="29" y="52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7" name="Freeform 149"/>
                  <p:cNvSpPr>
                    <a:spLocks noChangeAspect="1"/>
                  </p:cNvSpPr>
                  <p:nvPr/>
                </p:nvSpPr>
                <p:spPr bwMode="auto">
                  <a:xfrm>
                    <a:off x="3788" y="3127"/>
                    <a:ext cx="12" cy="11"/>
                  </a:xfrm>
                  <a:custGeom>
                    <a:avLst/>
                    <a:gdLst/>
                    <a:ahLst/>
                    <a:cxnLst>
                      <a:cxn ang="0">
                        <a:pos x="0" y="7"/>
                      </a:cxn>
                      <a:cxn ang="0">
                        <a:pos x="0" y="7"/>
                      </a:cxn>
                      <a:cxn ang="0">
                        <a:pos x="0" y="7"/>
                      </a:cxn>
                      <a:cxn ang="0">
                        <a:pos x="8" y="0"/>
                      </a:cxn>
                      <a:cxn ang="0">
                        <a:pos x="0" y="7"/>
                      </a:cxn>
                    </a:cxnLst>
                    <a:rect l="0" t="0" r="r" b="b"/>
                    <a:pathLst>
                      <a:path w="8" h="7">
                        <a:moveTo>
                          <a:pt x="0" y="7"/>
                        </a:moveTo>
                        <a:lnTo>
                          <a:pt x="0" y="7"/>
                        </a:lnTo>
                        <a:lnTo>
                          <a:pt x="0" y="7"/>
                        </a:lnTo>
                        <a:lnTo>
                          <a:pt x="8" y="0"/>
                        </a:lnTo>
                        <a:lnTo>
                          <a:pt x="0" y="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8" name="Freeform 150"/>
                  <p:cNvSpPr>
                    <a:spLocks noChangeAspect="1"/>
                  </p:cNvSpPr>
                  <p:nvPr/>
                </p:nvSpPr>
                <p:spPr bwMode="auto">
                  <a:xfrm>
                    <a:off x="3788" y="3119"/>
                    <a:ext cx="66" cy="78"/>
                  </a:xfrm>
                  <a:custGeom>
                    <a:avLst/>
                    <a:gdLst/>
                    <a:ahLst/>
                    <a:cxnLst>
                      <a:cxn ang="0">
                        <a:pos x="37" y="52"/>
                      </a:cxn>
                      <a:cxn ang="0">
                        <a:pos x="44" y="37"/>
                      </a:cxn>
                      <a:cxn ang="0">
                        <a:pos x="15" y="0"/>
                      </a:cxn>
                      <a:cxn ang="0">
                        <a:pos x="0" y="15"/>
                      </a:cxn>
                      <a:cxn ang="0">
                        <a:pos x="37" y="52"/>
                      </a:cxn>
                    </a:cxnLst>
                    <a:rect l="0" t="0" r="r" b="b"/>
                    <a:pathLst>
                      <a:path w="44" h="52">
                        <a:moveTo>
                          <a:pt x="37" y="52"/>
                        </a:moveTo>
                        <a:lnTo>
                          <a:pt x="44" y="37"/>
                        </a:lnTo>
                        <a:lnTo>
                          <a:pt x="15" y="0"/>
                        </a:lnTo>
                        <a:lnTo>
                          <a:pt x="0" y="15"/>
                        </a:lnTo>
                        <a:lnTo>
                          <a:pt x="37" y="52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9" name="Freeform 151"/>
                  <p:cNvSpPr>
                    <a:spLocks noChangeAspect="1"/>
                  </p:cNvSpPr>
                  <p:nvPr/>
                </p:nvSpPr>
                <p:spPr bwMode="auto">
                  <a:xfrm>
                    <a:off x="3825" y="3163"/>
                    <a:ext cx="11" cy="12"/>
                  </a:xfrm>
                  <a:custGeom>
                    <a:avLst/>
                    <a:gdLst/>
                    <a:ahLst/>
                    <a:cxnLst>
                      <a:cxn ang="0">
                        <a:pos x="0" y="8"/>
                      </a:cxn>
                      <a:cxn ang="0">
                        <a:pos x="0" y="8"/>
                      </a:cxn>
                      <a:cxn ang="0">
                        <a:pos x="0" y="8"/>
                      </a:cxn>
                      <a:cxn ang="0">
                        <a:pos x="7" y="0"/>
                      </a:cxn>
                      <a:cxn ang="0">
                        <a:pos x="0" y="8"/>
                      </a:cxn>
                    </a:cxnLst>
                    <a:rect l="0" t="0" r="r" b="b"/>
                    <a:pathLst>
                      <a:path w="7" h="8">
                        <a:moveTo>
                          <a:pt x="0" y="8"/>
                        </a:moveTo>
                        <a:lnTo>
                          <a:pt x="0" y="8"/>
                        </a:lnTo>
                        <a:lnTo>
                          <a:pt x="0" y="8"/>
                        </a:lnTo>
                        <a:lnTo>
                          <a:pt x="7" y="0"/>
                        </a:lnTo>
                        <a:lnTo>
                          <a:pt x="0" y="8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0" name="Freeform 152"/>
                  <p:cNvSpPr>
                    <a:spLocks noChangeAspect="1"/>
                  </p:cNvSpPr>
                  <p:nvPr/>
                </p:nvSpPr>
                <p:spPr bwMode="auto">
                  <a:xfrm>
                    <a:off x="3825" y="3156"/>
                    <a:ext cx="66" cy="66"/>
                  </a:xfrm>
                  <a:custGeom>
                    <a:avLst/>
                    <a:gdLst/>
                    <a:ahLst/>
                    <a:cxnLst>
                      <a:cxn ang="0">
                        <a:pos x="29" y="44"/>
                      </a:cxn>
                      <a:cxn ang="0">
                        <a:pos x="44" y="37"/>
                      </a:cxn>
                      <a:cxn ang="0">
                        <a:pos x="7" y="0"/>
                      </a:cxn>
                      <a:cxn ang="0">
                        <a:pos x="0" y="15"/>
                      </a:cxn>
                      <a:cxn ang="0">
                        <a:pos x="29" y="44"/>
                      </a:cxn>
                    </a:cxnLst>
                    <a:rect l="0" t="0" r="r" b="b"/>
                    <a:pathLst>
                      <a:path w="44" h="44">
                        <a:moveTo>
                          <a:pt x="29" y="44"/>
                        </a:moveTo>
                        <a:lnTo>
                          <a:pt x="44" y="37"/>
                        </a:lnTo>
                        <a:lnTo>
                          <a:pt x="7" y="0"/>
                        </a:lnTo>
                        <a:lnTo>
                          <a:pt x="0" y="15"/>
                        </a:lnTo>
                        <a:lnTo>
                          <a:pt x="29" y="44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1" name="Freeform 153"/>
                  <p:cNvSpPr>
                    <a:spLocks noChangeAspect="1"/>
                  </p:cNvSpPr>
                  <p:nvPr/>
                </p:nvSpPr>
                <p:spPr bwMode="auto">
                  <a:xfrm>
                    <a:off x="3854" y="3200"/>
                    <a:ext cx="12" cy="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8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8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2" name="Freeform 154"/>
                  <p:cNvSpPr>
                    <a:spLocks noChangeAspect="1"/>
                  </p:cNvSpPr>
                  <p:nvPr/>
                </p:nvSpPr>
                <p:spPr bwMode="auto">
                  <a:xfrm>
                    <a:off x="3854" y="3193"/>
                    <a:ext cx="68" cy="56"/>
                  </a:xfrm>
                  <a:custGeom>
                    <a:avLst/>
                    <a:gdLst/>
                    <a:ahLst/>
                    <a:cxnLst>
                      <a:cxn ang="0">
                        <a:pos x="37" y="37"/>
                      </a:cxn>
                      <a:cxn ang="0">
                        <a:pos x="45" y="29"/>
                      </a:cxn>
                      <a:cxn ang="0">
                        <a:pos x="15" y="0"/>
                      </a:cxn>
                      <a:cxn ang="0">
                        <a:pos x="0" y="7"/>
                      </a:cxn>
                      <a:cxn ang="0">
                        <a:pos x="37" y="37"/>
                      </a:cxn>
                    </a:cxnLst>
                    <a:rect l="0" t="0" r="r" b="b"/>
                    <a:pathLst>
                      <a:path w="45" h="37">
                        <a:moveTo>
                          <a:pt x="37" y="37"/>
                        </a:moveTo>
                        <a:lnTo>
                          <a:pt x="45" y="29"/>
                        </a:lnTo>
                        <a:lnTo>
                          <a:pt x="15" y="0"/>
                        </a:lnTo>
                        <a:lnTo>
                          <a:pt x="0" y="7"/>
                        </a:lnTo>
                        <a:lnTo>
                          <a:pt x="37" y="3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3" name="Freeform 155"/>
                  <p:cNvSpPr>
                    <a:spLocks noChangeAspect="1"/>
                  </p:cNvSpPr>
                  <p:nvPr/>
                </p:nvSpPr>
                <p:spPr bwMode="auto">
                  <a:xfrm>
                    <a:off x="3891" y="3230"/>
                    <a:ext cx="12" cy="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8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8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4" name="Freeform 156"/>
                  <p:cNvSpPr>
                    <a:spLocks noChangeAspect="1"/>
                  </p:cNvSpPr>
                  <p:nvPr/>
                </p:nvSpPr>
                <p:spPr bwMode="auto">
                  <a:xfrm>
                    <a:off x="3891" y="3222"/>
                    <a:ext cx="68" cy="56"/>
                  </a:xfrm>
                  <a:custGeom>
                    <a:avLst/>
                    <a:gdLst/>
                    <a:ahLst/>
                    <a:cxnLst>
                      <a:cxn ang="0">
                        <a:pos x="30" y="37"/>
                      </a:cxn>
                      <a:cxn ang="0">
                        <a:pos x="45" y="30"/>
                      </a:cxn>
                      <a:cxn ang="0">
                        <a:pos x="8" y="0"/>
                      </a:cxn>
                      <a:cxn ang="0">
                        <a:pos x="0" y="8"/>
                      </a:cxn>
                      <a:cxn ang="0">
                        <a:pos x="30" y="37"/>
                      </a:cxn>
                    </a:cxnLst>
                    <a:rect l="0" t="0" r="r" b="b"/>
                    <a:pathLst>
                      <a:path w="45" h="37">
                        <a:moveTo>
                          <a:pt x="30" y="37"/>
                        </a:moveTo>
                        <a:lnTo>
                          <a:pt x="45" y="30"/>
                        </a:lnTo>
                        <a:lnTo>
                          <a:pt x="8" y="0"/>
                        </a:lnTo>
                        <a:lnTo>
                          <a:pt x="0" y="8"/>
                        </a:lnTo>
                        <a:lnTo>
                          <a:pt x="30" y="3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5" name="Freeform 157"/>
                  <p:cNvSpPr>
                    <a:spLocks noChangeAspect="1"/>
                  </p:cNvSpPr>
                  <p:nvPr/>
                </p:nvSpPr>
                <p:spPr bwMode="auto">
                  <a:xfrm>
                    <a:off x="3921" y="3252"/>
                    <a:ext cx="66" cy="44"/>
                  </a:xfrm>
                  <a:custGeom>
                    <a:avLst/>
                    <a:gdLst/>
                    <a:ahLst/>
                    <a:cxnLst>
                      <a:cxn ang="0">
                        <a:pos x="37" y="29"/>
                      </a:cxn>
                      <a:cxn ang="0">
                        <a:pos x="44" y="22"/>
                      </a:cxn>
                      <a:cxn ang="0">
                        <a:pos x="15" y="0"/>
                      </a:cxn>
                      <a:cxn ang="0">
                        <a:pos x="0" y="7"/>
                      </a:cxn>
                      <a:cxn ang="0">
                        <a:pos x="37" y="29"/>
                      </a:cxn>
                    </a:cxnLst>
                    <a:rect l="0" t="0" r="r" b="b"/>
                    <a:pathLst>
                      <a:path w="44" h="29">
                        <a:moveTo>
                          <a:pt x="37" y="29"/>
                        </a:moveTo>
                        <a:lnTo>
                          <a:pt x="44" y="22"/>
                        </a:lnTo>
                        <a:lnTo>
                          <a:pt x="15" y="0"/>
                        </a:lnTo>
                        <a:lnTo>
                          <a:pt x="0" y="7"/>
                        </a:lnTo>
                        <a:lnTo>
                          <a:pt x="37" y="29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6" name="Freeform 158"/>
                  <p:cNvSpPr>
                    <a:spLocks noChangeAspect="1"/>
                  </p:cNvSpPr>
                  <p:nvPr/>
                </p:nvSpPr>
                <p:spPr bwMode="auto">
                  <a:xfrm>
                    <a:off x="3958" y="3281"/>
                    <a:ext cx="11" cy="12"/>
                  </a:xfrm>
                  <a:custGeom>
                    <a:avLst/>
                    <a:gdLst/>
                    <a:ahLst/>
                    <a:cxnLst>
                      <a:cxn ang="0">
                        <a:pos x="0" y="8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7" y="0"/>
                      </a:cxn>
                      <a:cxn ang="0">
                        <a:pos x="0" y="8"/>
                      </a:cxn>
                    </a:cxnLst>
                    <a:rect l="0" t="0" r="r" b="b"/>
                    <a:pathLst>
                      <a:path w="7" h="8">
                        <a:moveTo>
                          <a:pt x="0" y="8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7" y="0"/>
                        </a:lnTo>
                        <a:lnTo>
                          <a:pt x="0" y="8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7" name="Freeform 159"/>
                  <p:cNvSpPr>
                    <a:spLocks noChangeAspect="1"/>
                  </p:cNvSpPr>
                  <p:nvPr/>
                </p:nvSpPr>
                <p:spPr bwMode="auto">
                  <a:xfrm>
                    <a:off x="3958" y="3274"/>
                    <a:ext cx="66" cy="44"/>
                  </a:xfrm>
                  <a:custGeom>
                    <a:avLst/>
                    <a:gdLst/>
                    <a:ahLst/>
                    <a:cxnLst>
                      <a:cxn ang="0">
                        <a:pos x="36" y="29"/>
                      </a:cxn>
                      <a:cxn ang="0">
                        <a:pos x="44" y="22"/>
                      </a:cxn>
                      <a:cxn ang="0">
                        <a:pos x="7" y="0"/>
                      </a:cxn>
                      <a:cxn ang="0">
                        <a:pos x="0" y="15"/>
                      </a:cxn>
                      <a:cxn ang="0">
                        <a:pos x="36" y="29"/>
                      </a:cxn>
                    </a:cxnLst>
                    <a:rect l="0" t="0" r="r" b="b"/>
                    <a:pathLst>
                      <a:path w="44" h="29">
                        <a:moveTo>
                          <a:pt x="36" y="29"/>
                        </a:moveTo>
                        <a:lnTo>
                          <a:pt x="44" y="22"/>
                        </a:lnTo>
                        <a:lnTo>
                          <a:pt x="7" y="0"/>
                        </a:lnTo>
                        <a:lnTo>
                          <a:pt x="0" y="15"/>
                        </a:lnTo>
                        <a:lnTo>
                          <a:pt x="36" y="29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8" name="Freeform 160"/>
                  <p:cNvSpPr>
                    <a:spLocks noChangeAspect="1"/>
                  </p:cNvSpPr>
                  <p:nvPr/>
                </p:nvSpPr>
                <p:spPr bwMode="auto">
                  <a:xfrm>
                    <a:off x="3994" y="3303"/>
                    <a:ext cx="12" cy="12"/>
                  </a:xfrm>
                  <a:custGeom>
                    <a:avLst/>
                    <a:gdLst/>
                    <a:ahLst/>
                    <a:cxnLst>
                      <a:cxn ang="0">
                        <a:pos x="0" y="8"/>
                      </a:cxn>
                      <a:cxn ang="0">
                        <a:pos x="0" y="8"/>
                      </a:cxn>
                      <a:cxn ang="0">
                        <a:pos x="0" y="0"/>
                      </a:cxn>
                      <a:cxn ang="0">
                        <a:pos x="8" y="0"/>
                      </a:cxn>
                      <a:cxn ang="0">
                        <a:pos x="0" y="8"/>
                      </a:cxn>
                    </a:cxnLst>
                    <a:rect l="0" t="0" r="r" b="b"/>
                    <a:pathLst>
                      <a:path w="8" h="8">
                        <a:moveTo>
                          <a:pt x="0" y="8"/>
                        </a:moveTo>
                        <a:lnTo>
                          <a:pt x="0" y="8"/>
                        </a:lnTo>
                        <a:lnTo>
                          <a:pt x="0" y="0"/>
                        </a:lnTo>
                        <a:lnTo>
                          <a:pt x="8" y="0"/>
                        </a:lnTo>
                        <a:lnTo>
                          <a:pt x="0" y="8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" name="Freeform 161"/>
                  <p:cNvSpPr>
                    <a:spLocks noChangeAspect="1"/>
                  </p:cNvSpPr>
                  <p:nvPr/>
                </p:nvSpPr>
                <p:spPr bwMode="auto">
                  <a:xfrm>
                    <a:off x="3994" y="3296"/>
                    <a:ext cx="56" cy="45"/>
                  </a:xfrm>
                  <a:custGeom>
                    <a:avLst/>
                    <a:gdLst/>
                    <a:ahLst/>
                    <a:cxnLst>
                      <a:cxn ang="0">
                        <a:pos x="30" y="30"/>
                      </a:cxn>
                      <a:cxn ang="0">
                        <a:pos x="37" y="15"/>
                      </a:cxn>
                      <a:cxn ang="0">
                        <a:pos x="8" y="0"/>
                      </a:cxn>
                      <a:cxn ang="0">
                        <a:pos x="0" y="15"/>
                      </a:cxn>
                      <a:cxn ang="0">
                        <a:pos x="30" y="30"/>
                      </a:cxn>
                    </a:cxnLst>
                    <a:rect l="0" t="0" r="r" b="b"/>
                    <a:pathLst>
                      <a:path w="37" h="30">
                        <a:moveTo>
                          <a:pt x="30" y="30"/>
                        </a:moveTo>
                        <a:lnTo>
                          <a:pt x="37" y="15"/>
                        </a:lnTo>
                        <a:lnTo>
                          <a:pt x="8" y="0"/>
                        </a:lnTo>
                        <a:lnTo>
                          <a:pt x="0" y="15"/>
                        </a:lnTo>
                        <a:lnTo>
                          <a:pt x="30" y="3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0" name="Freeform 162"/>
                  <p:cNvSpPr>
                    <a:spLocks noChangeAspect="1"/>
                  </p:cNvSpPr>
                  <p:nvPr/>
                </p:nvSpPr>
                <p:spPr bwMode="auto">
                  <a:xfrm>
                    <a:off x="4024" y="3311"/>
                    <a:ext cx="66" cy="56"/>
                  </a:xfrm>
                  <a:custGeom>
                    <a:avLst/>
                    <a:gdLst/>
                    <a:ahLst/>
                    <a:cxnLst>
                      <a:cxn ang="0">
                        <a:pos x="37" y="37"/>
                      </a:cxn>
                      <a:cxn ang="0">
                        <a:pos x="44" y="22"/>
                      </a:cxn>
                      <a:cxn ang="0">
                        <a:pos x="7" y="0"/>
                      </a:cxn>
                      <a:cxn ang="0">
                        <a:pos x="0" y="15"/>
                      </a:cxn>
                      <a:cxn ang="0">
                        <a:pos x="37" y="37"/>
                      </a:cxn>
                    </a:cxnLst>
                    <a:rect l="0" t="0" r="r" b="b"/>
                    <a:pathLst>
                      <a:path w="44" h="37">
                        <a:moveTo>
                          <a:pt x="37" y="37"/>
                        </a:moveTo>
                        <a:lnTo>
                          <a:pt x="44" y="22"/>
                        </a:lnTo>
                        <a:lnTo>
                          <a:pt x="7" y="0"/>
                        </a:lnTo>
                        <a:lnTo>
                          <a:pt x="0" y="15"/>
                        </a:lnTo>
                        <a:lnTo>
                          <a:pt x="37" y="3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1" name="Freeform 163"/>
                  <p:cNvSpPr>
                    <a:spLocks noChangeAspect="1"/>
                  </p:cNvSpPr>
                  <p:nvPr/>
                </p:nvSpPr>
                <p:spPr bwMode="auto">
                  <a:xfrm>
                    <a:off x="4061" y="3340"/>
                    <a:ext cx="11" cy="12"/>
                  </a:xfrm>
                  <a:custGeom>
                    <a:avLst/>
                    <a:gdLst/>
                    <a:ahLst/>
                    <a:cxnLst>
                      <a:cxn ang="0">
                        <a:pos x="0" y="8"/>
                      </a:cxn>
                      <a:cxn ang="0">
                        <a:pos x="0" y="8"/>
                      </a:cxn>
                      <a:cxn ang="0">
                        <a:pos x="0" y="8"/>
                      </a:cxn>
                      <a:cxn ang="0">
                        <a:pos x="7" y="0"/>
                      </a:cxn>
                      <a:cxn ang="0">
                        <a:pos x="0" y="8"/>
                      </a:cxn>
                    </a:cxnLst>
                    <a:rect l="0" t="0" r="r" b="b"/>
                    <a:pathLst>
                      <a:path w="7" h="8">
                        <a:moveTo>
                          <a:pt x="0" y="8"/>
                        </a:moveTo>
                        <a:lnTo>
                          <a:pt x="0" y="8"/>
                        </a:lnTo>
                        <a:lnTo>
                          <a:pt x="0" y="8"/>
                        </a:lnTo>
                        <a:lnTo>
                          <a:pt x="7" y="0"/>
                        </a:lnTo>
                        <a:lnTo>
                          <a:pt x="0" y="8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2" name="Freeform 164"/>
                  <p:cNvSpPr>
                    <a:spLocks noChangeAspect="1"/>
                  </p:cNvSpPr>
                  <p:nvPr/>
                </p:nvSpPr>
                <p:spPr bwMode="auto">
                  <a:xfrm>
                    <a:off x="4061" y="3333"/>
                    <a:ext cx="56" cy="44"/>
                  </a:xfrm>
                  <a:custGeom>
                    <a:avLst/>
                    <a:gdLst/>
                    <a:ahLst/>
                    <a:cxnLst>
                      <a:cxn ang="0">
                        <a:pos x="29" y="29"/>
                      </a:cxn>
                      <a:cxn ang="0">
                        <a:pos x="37" y="15"/>
                      </a:cxn>
                      <a:cxn ang="0">
                        <a:pos x="7" y="0"/>
                      </a:cxn>
                      <a:cxn ang="0">
                        <a:pos x="0" y="15"/>
                      </a:cxn>
                      <a:cxn ang="0">
                        <a:pos x="29" y="29"/>
                      </a:cxn>
                    </a:cxnLst>
                    <a:rect l="0" t="0" r="r" b="b"/>
                    <a:pathLst>
                      <a:path w="37" h="29">
                        <a:moveTo>
                          <a:pt x="29" y="29"/>
                        </a:moveTo>
                        <a:lnTo>
                          <a:pt x="37" y="15"/>
                        </a:lnTo>
                        <a:lnTo>
                          <a:pt x="7" y="0"/>
                        </a:lnTo>
                        <a:lnTo>
                          <a:pt x="0" y="15"/>
                        </a:lnTo>
                        <a:lnTo>
                          <a:pt x="29" y="29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3" name="Freeform 165"/>
                  <p:cNvSpPr>
                    <a:spLocks noChangeAspect="1"/>
                  </p:cNvSpPr>
                  <p:nvPr/>
                </p:nvSpPr>
                <p:spPr bwMode="auto">
                  <a:xfrm>
                    <a:off x="4090" y="3355"/>
                    <a:ext cx="12" cy="11"/>
                  </a:xfrm>
                  <a:custGeom>
                    <a:avLst/>
                    <a:gdLst/>
                    <a:ahLst/>
                    <a:cxnLst>
                      <a:cxn ang="0">
                        <a:pos x="0" y="7"/>
                      </a:cxn>
                      <a:cxn ang="0">
                        <a:pos x="0" y="7"/>
                      </a:cxn>
                      <a:cxn ang="0">
                        <a:pos x="0" y="7"/>
                      </a:cxn>
                      <a:cxn ang="0">
                        <a:pos x="8" y="0"/>
                      </a:cxn>
                      <a:cxn ang="0">
                        <a:pos x="0" y="7"/>
                      </a:cxn>
                    </a:cxnLst>
                    <a:rect l="0" t="0" r="r" b="b"/>
                    <a:pathLst>
                      <a:path w="8" h="7">
                        <a:moveTo>
                          <a:pt x="0" y="7"/>
                        </a:moveTo>
                        <a:lnTo>
                          <a:pt x="0" y="7"/>
                        </a:lnTo>
                        <a:lnTo>
                          <a:pt x="0" y="7"/>
                        </a:lnTo>
                        <a:lnTo>
                          <a:pt x="8" y="0"/>
                        </a:lnTo>
                        <a:lnTo>
                          <a:pt x="0" y="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4" name="Freeform 166"/>
                  <p:cNvSpPr>
                    <a:spLocks noChangeAspect="1"/>
                  </p:cNvSpPr>
                  <p:nvPr/>
                </p:nvSpPr>
                <p:spPr bwMode="auto">
                  <a:xfrm>
                    <a:off x="4090" y="3348"/>
                    <a:ext cx="66" cy="33"/>
                  </a:xfrm>
                  <a:custGeom>
                    <a:avLst/>
                    <a:gdLst/>
                    <a:ahLst/>
                    <a:cxnLst>
                      <a:cxn ang="0">
                        <a:pos x="37" y="22"/>
                      </a:cxn>
                      <a:cxn ang="0">
                        <a:pos x="44" y="14"/>
                      </a:cxn>
                      <a:cxn ang="0">
                        <a:pos x="8" y="0"/>
                      </a:cxn>
                      <a:cxn ang="0">
                        <a:pos x="0" y="14"/>
                      </a:cxn>
                      <a:cxn ang="0">
                        <a:pos x="37" y="22"/>
                      </a:cxn>
                    </a:cxnLst>
                    <a:rect l="0" t="0" r="r" b="b"/>
                    <a:pathLst>
                      <a:path w="44" h="22">
                        <a:moveTo>
                          <a:pt x="37" y="22"/>
                        </a:moveTo>
                        <a:lnTo>
                          <a:pt x="44" y="14"/>
                        </a:lnTo>
                        <a:lnTo>
                          <a:pt x="8" y="0"/>
                        </a:lnTo>
                        <a:lnTo>
                          <a:pt x="0" y="14"/>
                        </a:lnTo>
                        <a:lnTo>
                          <a:pt x="37" y="22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5" name="Freeform 167"/>
                  <p:cNvSpPr>
                    <a:spLocks noChangeAspect="1"/>
                  </p:cNvSpPr>
                  <p:nvPr/>
                </p:nvSpPr>
                <p:spPr bwMode="auto">
                  <a:xfrm>
                    <a:off x="4127" y="3362"/>
                    <a:ext cx="56" cy="35"/>
                  </a:xfrm>
                  <a:custGeom>
                    <a:avLst/>
                    <a:gdLst/>
                    <a:ahLst/>
                    <a:cxnLst>
                      <a:cxn ang="0">
                        <a:pos x="30" y="23"/>
                      </a:cxn>
                      <a:cxn ang="0">
                        <a:pos x="37" y="8"/>
                      </a:cxn>
                      <a:cxn ang="0">
                        <a:pos x="7" y="0"/>
                      </a:cxn>
                      <a:cxn ang="0">
                        <a:pos x="0" y="8"/>
                      </a:cxn>
                      <a:cxn ang="0">
                        <a:pos x="30" y="23"/>
                      </a:cxn>
                    </a:cxnLst>
                    <a:rect l="0" t="0" r="r" b="b"/>
                    <a:pathLst>
                      <a:path w="37" h="23">
                        <a:moveTo>
                          <a:pt x="30" y="23"/>
                        </a:moveTo>
                        <a:lnTo>
                          <a:pt x="37" y="8"/>
                        </a:lnTo>
                        <a:lnTo>
                          <a:pt x="7" y="0"/>
                        </a:lnTo>
                        <a:lnTo>
                          <a:pt x="0" y="8"/>
                        </a:lnTo>
                        <a:lnTo>
                          <a:pt x="30" y="23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6" name="Freeform 168"/>
                  <p:cNvSpPr>
                    <a:spLocks noChangeAspect="1"/>
                  </p:cNvSpPr>
                  <p:nvPr/>
                </p:nvSpPr>
                <p:spPr bwMode="auto">
                  <a:xfrm>
                    <a:off x="4157" y="3377"/>
                    <a:ext cx="11" cy="12"/>
                  </a:xfrm>
                  <a:custGeom>
                    <a:avLst/>
                    <a:gdLst/>
                    <a:ahLst/>
                    <a:cxnLst>
                      <a:cxn ang="0">
                        <a:pos x="0" y="8"/>
                      </a:cxn>
                      <a:cxn ang="0">
                        <a:pos x="0" y="8"/>
                      </a:cxn>
                      <a:cxn ang="0">
                        <a:pos x="0" y="8"/>
                      </a:cxn>
                      <a:cxn ang="0">
                        <a:pos x="7" y="0"/>
                      </a:cxn>
                      <a:cxn ang="0">
                        <a:pos x="0" y="8"/>
                      </a:cxn>
                    </a:cxnLst>
                    <a:rect l="0" t="0" r="r" b="b"/>
                    <a:pathLst>
                      <a:path w="7" h="8">
                        <a:moveTo>
                          <a:pt x="0" y="8"/>
                        </a:moveTo>
                        <a:lnTo>
                          <a:pt x="0" y="8"/>
                        </a:lnTo>
                        <a:lnTo>
                          <a:pt x="0" y="8"/>
                        </a:lnTo>
                        <a:lnTo>
                          <a:pt x="7" y="0"/>
                        </a:lnTo>
                        <a:lnTo>
                          <a:pt x="0" y="8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7" name="Freeform 169"/>
                  <p:cNvSpPr>
                    <a:spLocks noChangeAspect="1"/>
                  </p:cNvSpPr>
                  <p:nvPr/>
                </p:nvSpPr>
                <p:spPr bwMode="auto">
                  <a:xfrm>
                    <a:off x="4157" y="3370"/>
                    <a:ext cx="66" cy="33"/>
                  </a:xfrm>
                  <a:custGeom>
                    <a:avLst/>
                    <a:gdLst/>
                    <a:ahLst/>
                    <a:cxnLst>
                      <a:cxn ang="0">
                        <a:pos x="36" y="22"/>
                      </a:cxn>
                      <a:cxn ang="0">
                        <a:pos x="44" y="15"/>
                      </a:cxn>
                      <a:cxn ang="0">
                        <a:pos x="7" y="0"/>
                      </a:cxn>
                      <a:cxn ang="0">
                        <a:pos x="0" y="15"/>
                      </a:cxn>
                      <a:cxn ang="0">
                        <a:pos x="36" y="22"/>
                      </a:cxn>
                    </a:cxnLst>
                    <a:rect l="0" t="0" r="r" b="b"/>
                    <a:pathLst>
                      <a:path w="44" h="22">
                        <a:moveTo>
                          <a:pt x="36" y="22"/>
                        </a:moveTo>
                        <a:lnTo>
                          <a:pt x="44" y="15"/>
                        </a:lnTo>
                        <a:lnTo>
                          <a:pt x="7" y="0"/>
                        </a:lnTo>
                        <a:lnTo>
                          <a:pt x="0" y="15"/>
                        </a:lnTo>
                        <a:lnTo>
                          <a:pt x="36" y="22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8" name="Freeform 170"/>
                  <p:cNvSpPr>
                    <a:spLocks noChangeAspect="1"/>
                  </p:cNvSpPr>
                  <p:nvPr/>
                </p:nvSpPr>
                <p:spPr bwMode="auto">
                  <a:xfrm>
                    <a:off x="4193" y="3392"/>
                    <a:ext cx="12" cy="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8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8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9" name="Freeform 171"/>
                  <p:cNvSpPr>
                    <a:spLocks noChangeAspect="1"/>
                  </p:cNvSpPr>
                  <p:nvPr/>
                </p:nvSpPr>
                <p:spPr bwMode="auto">
                  <a:xfrm>
                    <a:off x="4193" y="3377"/>
                    <a:ext cx="56" cy="45"/>
                  </a:xfrm>
                  <a:custGeom>
                    <a:avLst/>
                    <a:gdLst/>
                    <a:ahLst/>
                    <a:cxnLst>
                      <a:cxn ang="0">
                        <a:pos x="37" y="30"/>
                      </a:cxn>
                      <a:cxn ang="0">
                        <a:pos x="37" y="15"/>
                      </a:cxn>
                      <a:cxn ang="0">
                        <a:pos x="0" y="0"/>
                      </a:cxn>
                      <a:cxn ang="0">
                        <a:pos x="0" y="15"/>
                      </a:cxn>
                      <a:cxn ang="0">
                        <a:pos x="37" y="30"/>
                      </a:cxn>
                    </a:cxnLst>
                    <a:rect l="0" t="0" r="r" b="b"/>
                    <a:pathLst>
                      <a:path w="37" h="30">
                        <a:moveTo>
                          <a:pt x="37" y="30"/>
                        </a:moveTo>
                        <a:lnTo>
                          <a:pt x="37" y="15"/>
                        </a:lnTo>
                        <a:lnTo>
                          <a:pt x="0" y="0"/>
                        </a:lnTo>
                        <a:lnTo>
                          <a:pt x="0" y="15"/>
                        </a:lnTo>
                        <a:lnTo>
                          <a:pt x="37" y="3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0" name="Freeform 172"/>
                  <p:cNvSpPr>
                    <a:spLocks noChangeAspect="1"/>
                  </p:cNvSpPr>
                  <p:nvPr/>
                </p:nvSpPr>
                <p:spPr bwMode="auto">
                  <a:xfrm>
                    <a:off x="4230" y="3392"/>
                    <a:ext cx="45" cy="33"/>
                  </a:xfrm>
                  <a:custGeom>
                    <a:avLst/>
                    <a:gdLst/>
                    <a:ahLst/>
                    <a:cxnLst>
                      <a:cxn ang="0">
                        <a:pos x="30" y="22"/>
                      </a:cxn>
                      <a:cxn ang="0">
                        <a:pos x="30" y="7"/>
                      </a:cxn>
                      <a:cxn ang="0">
                        <a:pos x="0" y="0"/>
                      </a:cxn>
                      <a:cxn ang="0">
                        <a:pos x="0" y="15"/>
                      </a:cxn>
                      <a:cxn ang="0">
                        <a:pos x="30" y="22"/>
                      </a:cxn>
                    </a:cxnLst>
                    <a:rect l="0" t="0" r="r" b="b"/>
                    <a:pathLst>
                      <a:path w="30" h="22">
                        <a:moveTo>
                          <a:pt x="30" y="22"/>
                        </a:moveTo>
                        <a:lnTo>
                          <a:pt x="30" y="7"/>
                        </a:lnTo>
                        <a:lnTo>
                          <a:pt x="0" y="0"/>
                        </a:lnTo>
                        <a:lnTo>
                          <a:pt x="0" y="15"/>
                        </a:lnTo>
                        <a:lnTo>
                          <a:pt x="30" y="22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1" name="Freeform 173"/>
                  <p:cNvSpPr>
                    <a:spLocks noChangeAspect="1"/>
                  </p:cNvSpPr>
                  <p:nvPr/>
                </p:nvSpPr>
                <p:spPr bwMode="auto">
                  <a:xfrm>
                    <a:off x="4260" y="3407"/>
                    <a:ext cx="11" cy="11"/>
                  </a:xfrm>
                  <a:custGeom>
                    <a:avLst/>
                    <a:gdLst/>
                    <a:ahLst/>
                    <a:cxnLst>
                      <a:cxn ang="0">
                        <a:pos x="0" y="7"/>
                      </a:cxn>
                      <a:cxn ang="0">
                        <a:pos x="0" y="7"/>
                      </a:cxn>
                      <a:cxn ang="0">
                        <a:pos x="0" y="7"/>
                      </a:cxn>
                      <a:cxn ang="0">
                        <a:pos x="7" y="0"/>
                      </a:cxn>
                      <a:cxn ang="0">
                        <a:pos x="0" y="7"/>
                      </a:cxn>
                    </a:cxnLst>
                    <a:rect l="0" t="0" r="r" b="b"/>
                    <a:pathLst>
                      <a:path w="7" h="7">
                        <a:moveTo>
                          <a:pt x="0" y="7"/>
                        </a:moveTo>
                        <a:lnTo>
                          <a:pt x="0" y="7"/>
                        </a:lnTo>
                        <a:lnTo>
                          <a:pt x="0" y="7"/>
                        </a:lnTo>
                        <a:lnTo>
                          <a:pt x="7" y="0"/>
                        </a:lnTo>
                        <a:lnTo>
                          <a:pt x="0" y="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2" name="Freeform 174"/>
                  <p:cNvSpPr>
                    <a:spLocks noChangeAspect="1"/>
                  </p:cNvSpPr>
                  <p:nvPr/>
                </p:nvSpPr>
                <p:spPr bwMode="auto">
                  <a:xfrm>
                    <a:off x="4260" y="3399"/>
                    <a:ext cx="56" cy="23"/>
                  </a:xfrm>
                  <a:custGeom>
                    <a:avLst/>
                    <a:gdLst/>
                    <a:ahLst/>
                    <a:cxnLst>
                      <a:cxn ang="0">
                        <a:pos x="37" y="15"/>
                      </a:cxn>
                      <a:cxn ang="0">
                        <a:pos x="37" y="8"/>
                      </a:cxn>
                      <a:cxn ang="0">
                        <a:pos x="0" y="0"/>
                      </a:cxn>
                      <a:cxn ang="0">
                        <a:pos x="0" y="15"/>
                      </a:cxn>
                      <a:cxn ang="0">
                        <a:pos x="37" y="15"/>
                      </a:cxn>
                    </a:cxnLst>
                    <a:rect l="0" t="0" r="r" b="b"/>
                    <a:pathLst>
                      <a:path w="37" h="15">
                        <a:moveTo>
                          <a:pt x="37" y="15"/>
                        </a:moveTo>
                        <a:lnTo>
                          <a:pt x="37" y="8"/>
                        </a:lnTo>
                        <a:lnTo>
                          <a:pt x="0" y="0"/>
                        </a:lnTo>
                        <a:lnTo>
                          <a:pt x="0" y="15"/>
                        </a:lnTo>
                        <a:lnTo>
                          <a:pt x="37" y="15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3" name="Freeform 175"/>
                  <p:cNvSpPr>
                    <a:spLocks noChangeAspect="1"/>
                  </p:cNvSpPr>
                  <p:nvPr/>
                </p:nvSpPr>
                <p:spPr bwMode="auto">
                  <a:xfrm>
                    <a:off x="4297" y="3407"/>
                    <a:ext cx="44" cy="21"/>
                  </a:xfrm>
                  <a:custGeom>
                    <a:avLst/>
                    <a:gdLst/>
                    <a:ahLst/>
                    <a:cxnLst>
                      <a:cxn ang="0">
                        <a:pos x="29" y="14"/>
                      </a:cxn>
                      <a:cxn ang="0">
                        <a:pos x="29" y="0"/>
                      </a:cxn>
                      <a:cxn ang="0">
                        <a:pos x="0" y="0"/>
                      </a:cxn>
                      <a:cxn ang="0">
                        <a:pos x="0" y="7"/>
                      </a:cxn>
                      <a:cxn ang="0">
                        <a:pos x="29" y="14"/>
                      </a:cxn>
                    </a:cxnLst>
                    <a:rect l="0" t="0" r="r" b="b"/>
                    <a:pathLst>
                      <a:path w="29" h="14">
                        <a:moveTo>
                          <a:pt x="29" y="14"/>
                        </a:moveTo>
                        <a:lnTo>
                          <a:pt x="29" y="0"/>
                        </a:lnTo>
                        <a:lnTo>
                          <a:pt x="0" y="0"/>
                        </a:lnTo>
                        <a:lnTo>
                          <a:pt x="0" y="7"/>
                        </a:lnTo>
                        <a:lnTo>
                          <a:pt x="29" y="14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4" name="Freeform 176"/>
                  <p:cNvSpPr>
                    <a:spLocks noChangeAspect="1"/>
                  </p:cNvSpPr>
                  <p:nvPr/>
                </p:nvSpPr>
                <p:spPr bwMode="auto">
                  <a:xfrm>
                    <a:off x="4326" y="3414"/>
                    <a:ext cx="11" cy="11"/>
                  </a:xfrm>
                  <a:custGeom>
                    <a:avLst/>
                    <a:gdLst/>
                    <a:ahLst/>
                    <a:cxnLst>
                      <a:cxn ang="0">
                        <a:pos x="0" y="7"/>
                      </a:cxn>
                      <a:cxn ang="0">
                        <a:pos x="0" y="7"/>
                      </a:cxn>
                      <a:cxn ang="0">
                        <a:pos x="0" y="7"/>
                      </a:cxn>
                      <a:cxn ang="0">
                        <a:pos x="7" y="0"/>
                      </a:cxn>
                      <a:cxn ang="0">
                        <a:pos x="0" y="7"/>
                      </a:cxn>
                    </a:cxnLst>
                    <a:rect l="0" t="0" r="r" b="b"/>
                    <a:pathLst>
                      <a:path w="7" h="7">
                        <a:moveTo>
                          <a:pt x="0" y="7"/>
                        </a:moveTo>
                        <a:lnTo>
                          <a:pt x="0" y="7"/>
                        </a:lnTo>
                        <a:lnTo>
                          <a:pt x="0" y="7"/>
                        </a:lnTo>
                        <a:lnTo>
                          <a:pt x="7" y="0"/>
                        </a:lnTo>
                        <a:lnTo>
                          <a:pt x="0" y="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5" name="Freeform 177"/>
                  <p:cNvSpPr>
                    <a:spLocks noChangeAspect="1"/>
                  </p:cNvSpPr>
                  <p:nvPr/>
                </p:nvSpPr>
                <p:spPr bwMode="auto">
                  <a:xfrm>
                    <a:off x="4326" y="3407"/>
                    <a:ext cx="56" cy="33"/>
                  </a:xfrm>
                  <a:custGeom>
                    <a:avLst/>
                    <a:gdLst/>
                    <a:ahLst/>
                    <a:cxnLst>
                      <a:cxn ang="0">
                        <a:pos x="37" y="22"/>
                      </a:cxn>
                      <a:cxn ang="0">
                        <a:pos x="37" y="7"/>
                      </a:cxn>
                      <a:cxn ang="0">
                        <a:pos x="0" y="0"/>
                      </a:cxn>
                      <a:cxn ang="0">
                        <a:pos x="0" y="14"/>
                      </a:cxn>
                      <a:cxn ang="0">
                        <a:pos x="37" y="22"/>
                      </a:cxn>
                    </a:cxnLst>
                    <a:rect l="0" t="0" r="r" b="b"/>
                    <a:pathLst>
                      <a:path w="37" h="22">
                        <a:moveTo>
                          <a:pt x="37" y="22"/>
                        </a:moveTo>
                        <a:lnTo>
                          <a:pt x="37" y="7"/>
                        </a:lnTo>
                        <a:lnTo>
                          <a:pt x="0" y="0"/>
                        </a:lnTo>
                        <a:lnTo>
                          <a:pt x="0" y="14"/>
                        </a:lnTo>
                        <a:lnTo>
                          <a:pt x="37" y="22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6" name="Freeform 178"/>
                  <p:cNvSpPr>
                    <a:spLocks noChangeAspect="1"/>
                  </p:cNvSpPr>
                  <p:nvPr/>
                </p:nvSpPr>
                <p:spPr bwMode="auto">
                  <a:xfrm>
                    <a:off x="4363" y="3421"/>
                    <a:ext cx="2" cy="12"/>
                  </a:xfrm>
                  <a:custGeom>
                    <a:avLst/>
                    <a:gdLst/>
                    <a:ahLst/>
                    <a:cxnLst>
                      <a:cxn ang="0">
                        <a:pos x="0" y="8"/>
                      </a:cxn>
                      <a:cxn ang="0">
                        <a:pos x="0" y="8"/>
                      </a:cxn>
                      <a:cxn ang="0">
                        <a:pos x="0" y="8"/>
                      </a:cxn>
                      <a:cxn ang="0">
                        <a:pos x="0" y="0"/>
                      </a:cxn>
                      <a:cxn ang="0">
                        <a:pos x="0" y="8"/>
                      </a:cxn>
                    </a:cxnLst>
                    <a:rect l="0" t="0" r="r" b="b"/>
                    <a:pathLst>
                      <a:path h="8">
                        <a:moveTo>
                          <a:pt x="0" y="8"/>
                        </a:moveTo>
                        <a:lnTo>
                          <a:pt x="0" y="8"/>
                        </a:lnTo>
                        <a:lnTo>
                          <a:pt x="0" y="8"/>
                        </a:lnTo>
                        <a:lnTo>
                          <a:pt x="0" y="0"/>
                        </a:lnTo>
                        <a:lnTo>
                          <a:pt x="0" y="8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7" name="Rectangle 17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363" y="3414"/>
                    <a:ext cx="44" cy="23"/>
                  </a:xfrm>
                  <a:prstGeom prst="rect">
                    <a:avLst/>
                  </a:pr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8" name="Freeform 180"/>
                  <p:cNvSpPr>
                    <a:spLocks noChangeAspect="1"/>
                  </p:cNvSpPr>
                  <p:nvPr/>
                </p:nvSpPr>
                <p:spPr bwMode="auto">
                  <a:xfrm>
                    <a:off x="4392" y="3421"/>
                    <a:ext cx="12" cy="12"/>
                  </a:xfrm>
                  <a:custGeom>
                    <a:avLst/>
                    <a:gdLst/>
                    <a:ahLst/>
                    <a:cxnLst>
                      <a:cxn ang="0">
                        <a:pos x="0" y="8"/>
                      </a:cxn>
                      <a:cxn ang="0">
                        <a:pos x="0" y="8"/>
                      </a:cxn>
                      <a:cxn ang="0">
                        <a:pos x="0" y="8"/>
                      </a:cxn>
                      <a:cxn ang="0">
                        <a:pos x="8" y="0"/>
                      </a:cxn>
                      <a:cxn ang="0">
                        <a:pos x="0" y="8"/>
                      </a:cxn>
                    </a:cxnLst>
                    <a:rect l="0" t="0" r="r" b="b"/>
                    <a:pathLst>
                      <a:path w="8" h="8">
                        <a:moveTo>
                          <a:pt x="0" y="8"/>
                        </a:moveTo>
                        <a:lnTo>
                          <a:pt x="0" y="8"/>
                        </a:lnTo>
                        <a:lnTo>
                          <a:pt x="0" y="8"/>
                        </a:lnTo>
                        <a:lnTo>
                          <a:pt x="8" y="0"/>
                        </a:lnTo>
                        <a:lnTo>
                          <a:pt x="0" y="8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9" name="Freeform 181"/>
                  <p:cNvSpPr>
                    <a:spLocks noChangeAspect="1"/>
                  </p:cNvSpPr>
                  <p:nvPr/>
                </p:nvSpPr>
                <p:spPr bwMode="auto">
                  <a:xfrm>
                    <a:off x="4392" y="3414"/>
                    <a:ext cx="56" cy="33"/>
                  </a:xfrm>
                  <a:custGeom>
                    <a:avLst/>
                    <a:gdLst/>
                    <a:ahLst/>
                    <a:cxnLst>
                      <a:cxn ang="0">
                        <a:pos x="37" y="22"/>
                      </a:cxn>
                      <a:cxn ang="0">
                        <a:pos x="37" y="7"/>
                      </a:cxn>
                      <a:cxn ang="0">
                        <a:pos x="0" y="0"/>
                      </a:cxn>
                      <a:cxn ang="0">
                        <a:pos x="0" y="15"/>
                      </a:cxn>
                      <a:cxn ang="0">
                        <a:pos x="37" y="22"/>
                      </a:cxn>
                    </a:cxnLst>
                    <a:rect l="0" t="0" r="r" b="b"/>
                    <a:pathLst>
                      <a:path w="37" h="22">
                        <a:moveTo>
                          <a:pt x="37" y="22"/>
                        </a:moveTo>
                        <a:lnTo>
                          <a:pt x="37" y="7"/>
                        </a:lnTo>
                        <a:lnTo>
                          <a:pt x="0" y="0"/>
                        </a:lnTo>
                        <a:lnTo>
                          <a:pt x="0" y="15"/>
                        </a:lnTo>
                        <a:lnTo>
                          <a:pt x="37" y="22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0" name="Freeform 182"/>
                  <p:cNvSpPr>
                    <a:spLocks noChangeAspect="1"/>
                  </p:cNvSpPr>
                  <p:nvPr/>
                </p:nvSpPr>
                <p:spPr bwMode="auto">
                  <a:xfrm>
                    <a:off x="4429" y="3429"/>
                    <a:ext cx="2" cy="11"/>
                  </a:xfrm>
                  <a:custGeom>
                    <a:avLst/>
                    <a:gdLst/>
                    <a:ahLst/>
                    <a:cxnLst>
                      <a:cxn ang="0">
                        <a:pos x="0" y="7"/>
                      </a:cxn>
                      <a:cxn ang="0">
                        <a:pos x="0" y="7"/>
                      </a:cxn>
                      <a:cxn ang="0">
                        <a:pos x="0" y="7"/>
                      </a:cxn>
                      <a:cxn ang="0">
                        <a:pos x="0" y="0"/>
                      </a:cxn>
                      <a:cxn ang="0">
                        <a:pos x="0" y="7"/>
                      </a:cxn>
                    </a:cxnLst>
                    <a:rect l="0" t="0" r="r" b="b"/>
                    <a:pathLst>
                      <a:path h="7">
                        <a:moveTo>
                          <a:pt x="0" y="7"/>
                        </a:moveTo>
                        <a:lnTo>
                          <a:pt x="0" y="7"/>
                        </a:lnTo>
                        <a:lnTo>
                          <a:pt x="0" y="7"/>
                        </a:lnTo>
                        <a:lnTo>
                          <a:pt x="0" y="0"/>
                        </a:lnTo>
                        <a:lnTo>
                          <a:pt x="0" y="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1" name="Rectangle 18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29" y="3421"/>
                    <a:ext cx="45" cy="23"/>
                  </a:xfrm>
                  <a:prstGeom prst="rect">
                    <a:avLst/>
                  </a:pr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2" name="Freeform 184"/>
                  <p:cNvSpPr>
                    <a:spLocks noChangeAspect="1"/>
                  </p:cNvSpPr>
                  <p:nvPr/>
                </p:nvSpPr>
                <p:spPr bwMode="auto">
                  <a:xfrm>
                    <a:off x="4459" y="3429"/>
                    <a:ext cx="11" cy="11"/>
                  </a:xfrm>
                  <a:custGeom>
                    <a:avLst/>
                    <a:gdLst/>
                    <a:ahLst/>
                    <a:cxnLst>
                      <a:cxn ang="0">
                        <a:pos x="0" y="7"/>
                      </a:cxn>
                      <a:cxn ang="0">
                        <a:pos x="0" y="7"/>
                      </a:cxn>
                      <a:cxn ang="0">
                        <a:pos x="0" y="7"/>
                      </a:cxn>
                      <a:cxn ang="0">
                        <a:pos x="7" y="0"/>
                      </a:cxn>
                      <a:cxn ang="0">
                        <a:pos x="0" y="7"/>
                      </a:cxn>
                    </a:cxnLst>
                    <a:rect l="0" t="0" r="r" b="b"/>
                    <a:pathLst>
                      <a:path w="7" h="7">
                        <a:moveTo>
                          <a:pt x="0" y="7"/>
                        </a:moveTo>
                        <a:lnTo>
                          <a:pt x="0" y="7"/>
                        </a:lnTo>
                        <a:lnTo>
                          <a:pt x="0" y="7"/>
                        </a:lnTo>
                        <a:lnTo>
                          <a:pt x="7" y="0"/>
                        </a:lnTo>
                        <a:lnTo>
                          <a:pt x="0" y="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3" name="Rectangle 18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59" y="3421"/>
                    <a:ext cx="56" cy="23"/>
                  </a:xfrm>
                  <a:prstGeom prst="rect">
                    <a:avLst/>
                  </a:pr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4" name="Freeform 186"/>
                  <p:cNvSpPr>
                    <a:spLocks noChangeAspect="1"/>
                  </p:cNvSpPr>
                  <p:nvPr/>
                </p:nvSpPr>
                <p:spPr bwMode="auto">
                  <a:xfrm>
                    <a:off x="4496" y="3421"/>
                    <a:ext cx="44" cy="33"/>
                  </a:xfrm>
                  <a:custGeom>
                    <a:avLst/>
                    <a:gdLst/>
                    <a:ahLst/>
                    <a:cxnLst>
                      <a:cxn ang="0">
                        <a:pos x="29" y="22"/>
                      </a:cxn>
                      <a:cxn ang="0">
                        <a:pos x="29" y="8"/>
                      </a:cxn>
                      <a:cxn ang="0">
                        <a:pos x="0" y="0"/>
                      </a:cxn>
                      <a:cxn ang="0">
                        <a:pos x="0" y="15"/>
                      </a:cxn>
                      <a:cxn ang="0">
                        <a:pos x="29" y="22"/>
                      </a:cxn>
                    </a:cxnLst>
                    <a:rect l="0" t="0" r="r" b="b"/>
                    <a:pathLst>
                      <a:path w="29" h="22">
                        <a:moveTo>
                          <a:pt x="29" y="22"/>
                        </a:moveTo>
                        <a:lnTo>
                          <a:pt x="29" y="8"/>
                        </a:lnTo>
                        <a:lnTo>
                          <a:pt x="0" y="0"/>
                        </a:lnTo>
                        <a:lnTo>
                          <a:pt x="0" y="15"/>
                        </a:lnTo>
                        <a:lnTo>
                          <a:pt x="29" y="22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5" name="Freeform 187"/>
                  <p:cNvSpPr>
                    <a:spLocks noChangeAspect="1"/>
                  </p:cNvSpPr>
                  <p:nvPr/>
                </p:nvSpPr>
                <p:spPr bwMode="auto">
                  <a:xfrm>
                    <a:off x="4525" y="3436"/>
                    <a:ext cx="11" cy="11"/>
                  </a:xfrm>
                  <a:custGeom>
                    <a:avLst/>
                    <a:gdLst/>
                    <a:ahLst/>
                    <a:cxnLst>
                      <a:cxn ang="0">
                        <a:pos x="0" y="7"/>
                      </a:cxn>
                      <a:cxn ang="0">
                        <a:pos x="0" y="7"/>
                      </a:cxn>
                      <a:cxn ang="0">
                        <a:pos x="0" y="7"/>
                      </a:cxn>
                      <a:cxn ang="0">
                        <a:pos x="7" y="0"/>
                      </a:cxn>
                      <a:cxn ang="0">
                        <a:pos x="0" y="7"/>
                      </a:cxn>
                    </a:cxnLst>
                    <a:rect l="0" t="0" r="r" b="b"/>
                    <a:pathLst>
                      <a:path w="7" h="7">
                        <a:moveTo>
                          <a:pt x="0" y="7"/>
                        </a:moveTo>
                        <a:lnTo>
                          <a:pt x="0" y="7"/>
                        </a:lnTo>
                        <a:lnTo>
                          <a:pt x="0" y="7"/>
                        </a:lnTo>
                        <a:lnTo>
                          <a:pt x="7" y="0"/>
                        </a:lnTo>
                        <a:lnTo>
                          <a:pt x="0" y="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6" name="Rectangle 18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525" y="3429"/>
                    <a:ext cx="56" cy="21"/>
                  </a:xfrm>
                  <a:prstGeom prst="rect">
                    <a:avLst/>
                  </a:prstGeom>
                  <a:solidFill>
                    <a:srgbClr val="FF0000">
                      <a:alpha val="5000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2" name="Freeform 224"/>
                <p:cNvSpPr>
                  <a:spLocks/>
                </p:cNvSpPr>
                <p:nvPr/>
              </p:nvSpPr>
              <p:spPr bwMode="auto">
                <a:xfrm>
                  <a:off x="3429000" y="1536700"/>
                  <a:ext cx="1752600" cy="1539875"/>
                </a:xfrm>
                <a:custGeom>
                  <a:avLst/>
                  <a:gdLst/>
                  <a:ahLst/>
                  <a:cxnLst>
                    <a:cxn ang="0">
                      <a:pos x="1104" y="970"/>
                    </a:cxn>
                    <a:cxn ang="0">
                      <a:pos x="1100" y="0"/>
                    </a:cxn>
                    <a:cxn ang="0">
                      <a:pos x="1004" y="204"/>
                    </a:cxn>
                    <a:cxn ang="0">
                      <a:pos x="860" y="436"/>
                    </a:cxn>
                    <a:cxn ang="0">
                      <a:pos x="756" y="576"/>
                    </a:cxn>
                    <a:cxn ang="0">
                      <a:pos x="648" y="680"/>
                    </a:cxn>
                    <a:cxn ang="0">
                      <a:pos x="520" y="768"/>
                    </a:cxn>
                    <a:cxn ang="0">
                      <a:pos x="424" y="816"/>
                    </a:cxn>
                    <a:cxn ang="0">
                      <a:pos x="348" y="844"/>
                    </a:cxn>
                    <a:cxn ang="0">
                      <a:pos x="308" y="856"/>
                    </a:cxn>
                    <a:cxn ang="0">
                      <a:pos x="292" y="848"/>
                    </a:cxn>
                    <a:cxn ang="0">
                      <a:pos x="192" y="874"/>
                    </a:cxn>
                    <a:cxn ang="0">
                      <a:pos x="0" y="904"/>
                    </a:cxn>
                    <a:cxn ang="0">
                      <a:pos x="0" y="970"/>
                    </a:cxn>
                    <a:cxn ang="0">
                      <a:pos x="1104" y="970"/>
                    </a:cxn>
                  </a:cxnLst>
                  <a:rect l="0" t="0" r="r" b="b"/>
                  <a:pathLst>
                    <a:path w="1104" h="970">
                      <a:moveTo>
                        <a:pt x="1104" y="970"/>
                      </a:moveTo>
                      <a:lnTo>
                        <a:pt x="1100" y="0"/>
                      </a:lnTo>
                      <a:lnTo>
                        <a:pt x="1004" y="204"/>
                      </a:lnTo>
                      <a:lnTo>
                        <a:pt x="860" y="436"/>
                      </a:lnTo>
                      <a:lnTo>
                        <a:pt x="756" y="576"/>
                      </a:lnTo>
                      <a:lnTo>
                        <a:pt x="648" y="680"/>
                      </a:lnTo>
                      <a:lnTo>
                        <a:pt x="520" y="768"/>
                      </a:lnTo>
                      <a:lnTo>
                        <a:pt x="424" y="816"/>
                      </a:lnTo>
                      <a:lnTo>
                        <a:pt x="348" y="844"/>
                      </a:lnTo>
                      <a:lnTo>
                        <a:pt x="308" y="856"/>
                      </a:lnTo>
                      <a:lnTo>
                        <a:pt x="292" y="848"/>
                      </a:lnTo>
                      <a:lnTo>
                        <a:pt x="192" y="874"/>
                      </a:lnTo>
                      <a:lnTo>
                        <a:pt x="0" y="904"/>
                      </a:lnTo>
                      <a:lnTo>
                        <a:pt x="0" y="970"/>
                      </a:lnTo>
                      <a:lnTo>
                        <a:pt x="1104" y="970"/>
                      </a:lnTo>
                      <a:close/>
                    </a:path>
                  </a:pathLst>
                </a:custGeom>
                <a:solidFill>
                  <a:schemeClr val="accent1">
                    <a:alpha val="50000"/>
                  </a:schemeClr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93" name="Group 189"/>
                <p:cNvGrpSpPr>
                  <a:grpSpLocks/>
                </p:cNvGrpSpPr>
                <p:nvPr/>
              </p:nvGrpSpPr>
              <p:grpSpPr bwMode="auto">
                <a:xfrm>
                  <a:off x="3443288" y="3070578"/>
                  <a:ext cx="5532437" cy="117475"/>
                  <a:chOff x="2073" y="3046"/>
                  <a:chExt cx="3485" cy="74"/>
                </a:xfrm>
              </p:grpSpPr>
              <p:sp>
                <p:nvSpPr>
                  <p:cNvPr id="194" name="Line 190"/>
                  <p:cNvSpPr>
                    <a:spLocks noChangeShapeType="1"/>
                  </p:cNvSpPr>
                  <p:nvPr/>
                </p:nvSpPr>
                <p:spPr bwMode="auto">
                  <a:xfrm>
                    <a:off x="2235" y="3046"/>
                    <a:ext cx="1" cy="74"/>
                  </a:xfrm>
                  <a:prstGeom prst="line">
                    <a:avLst/>
                  </a:prstGeom>
                  <a:noFill/>
                  <a:ln w="11113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5" name="Line 191"/>
                  <p:cNvSpPr>
                    <a:spLocks noChangeShapeType="1"/>
                  </p:cNvSpPr>
                  <p:nvPr/>
                </p:nvSpPr>
                <p:spPr bwMode="auto">
                  <a:xfrm>
                    <a:off x="2743" y="3046"/>
                    <a:ext cx="1" cy="74"/>
                  </a:xfrm>
                  <a:prstGeom prst="line">
                    <a:avLst/>
                  </a:prstGeom>
                  <a:noFill/>
                  <a:ln w="11113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6" name="Line 192"/>
                  <p:cNvSpPr>
                    <a:spLocks noChangeShapeType="1"/>
                  </p:cNvSpPr>
                  <p:nvPr/>
                </p:nvSpPr>
                <p:spPr bwMode="auto">
                  <a:xfrm>
                    <a:off x="3252" y="3046"/>
                    <a:ext cx="1" cy="74"/>
                  </a:xfrm>
                  <a:prstGeom prst="line">
                    <a:avLst/>
                  </a:prstGeom>
                  <a:noFill/>
                  <a:ln w="11113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7" name="Line 193"/>
                  <p:cNvSpPr>
                    <a:spLocks noChangeShapeType="1"/>
                  </p:cNvSpPr>
                  <p:nvPr/>
                </p:nvSpPr>
                <p:spPr bwMode="auto">
                  <a:xfrm>
                    <a:off x="3760" y="3046"/>
                    <a:ext cx="1" cy="74"/>
                  </a:xfrm>
                  <a:prstGeom prst="line">
                    <a:avLst/>
                  </a:prstGeom>
                  <a:noFill/>
                  <a:ln w="11113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8" name="Line 194"/>
                  <p:cNvSpPr>
                    <a:spLocks noChangeShapeType="1"/>
                  </p:cNvSpPr>
                  <p:nvPr/>
                </p:nvSpPr>
                <p:spPr bwMode="auto">
                  <a:xfrm>
                    <a:off x="4261" y="3046"/>
                    <a:ext cx="1" cy="74"/>
                  </a:xfrm>
                  <a:prstGeom prst="line">
                    <a:avLst/>
                  </a:prstGeom>
                  <a:noFill/>
                  <a:ln w="11113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9" name="Line 195"/>
                  <p:cNvSpPr>
                    <a:spLocks noChangeShapeType="1"/>
                  </p:cNvSpPr>
                  <p:nvPr/>
                </p:nvSpPr>
                <p:spPr bwMode="auto">
                  <a:xfrm>
                    <a:off x="4770" y="3046"/>
                    <a:ext cx="1" cy="74"/>
                  </a:xfrm>
                  <a:prstGeom prst="line">
                    <a:avLst/>
                  </a:prstGeom>
                  <a:noFill/>
                  <a:ln w="11113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0" name="Line 196"/>
                  <p:cNvSpPr>
                    <a:spLocks noChangeShapeType="1"/>
                  </p:cNvSpPr>
                  <p:nvPr/>
                </p:nvSpPr>
                <p:spPr bwMode="auto">
                  <a:xfrm>
                    <a:off x="5278" y="3046"/>
                    <a:ext cx="1" cy="74"/>
                  </a:xfrm>
                  <a:prstGeom prst="line">
                    <a:avLst/>
                  </a:prstGeom>
                  <a:noFill/>
                  <a:ln w="11113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1" name="Line 197"/>
                  <p:cNvSpPr>
                    <a:spLocks noChangeShapeType="1"/>
                  </p:cNvSpPr>
                  <p:nvPr/>
                </p:nvSpPr>
                <p:spPr bwMode="auto">
                  <a:xfrm>
                    <a:off x="2073" y="3046"/>
                    <a:ext cx="3485" cy="1"/>
                  </a:xfrm>
                  <a:prstGeom prst="line">
                    <a:avLst/>
                  </a:prstGeom>
                  <a:noFill/>
                  <a:ln w="11113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graphicFrame>
          <p:nvGraphicFramePr>
            <p:cNvPr id="175104" name="Object 17510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23091344"/>
                </p:ext>
              </p:extLst>
            </p:nvPr>
          </p:nvGraphicFramePr>
          <p:xfrm>
            <a:off x="7086600" y="2170112"/>
            <a:ext cx="414338" cy="496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889" name="Equation" r:id="rId3" imgW="126720" imgH="152280" progId="Equation.3">
                    <p:embed/>
                  </p:oleObj>
                </mc:Choice>
                <mc:Fallback>
                  <p:oleObj name="Equation" r:id="rId3" imgW="126720" imgH="15228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86600" y="2170112"/>
                          <a:ext cx="414338" cy="4968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7" grpId="0" uiExpand="1" build="p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CC"/>
      </a:lt1>
      <a:dk2>
        <a:srgbClr val="000000"/>
      </a:dk2>
      <a:lt2>
        <a:srgbClr val="808080"/>
      </a:lt2>
      <a:accent1>
        <a:srgbClr val="FF0000"/>
      </a:accent1>
      <a:accent2>
        <a:srgbClr val="008000"/>
      </a:accent2>
      <a:accent3>
        <a:srgbClr val="FFFFE2"/>
      </a:accent3>
      <a:accent4>
        <a:srgbClr val="000000"/>
      </a:accent4>
      <a:accent5>
        <a:srgbClr val="FFAAAA"/>
      </a:accent5>
      <a:accent6>
        <a:srgbClr val="007300"/>
      </a:accent6>
      <a:hlink>
        <a:srgbClr val="3333CC"/>
      </a:hlink>
      <a:folHlink>
        <a:srgbClr val="3333CC"/>
      </a:folHlink>
    </a:clrScheme>
    <a:fontScheme name="Default 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Designs\Portrait Notebook.pot</Template>
  <TotalTime>4463</TotalTime>
  <Words>439</Words>
  <Application>Microsoft Office PowerPoint</Application>
  <PresentationFormat>On-screen Show (4:3)</PresentationFormat>
  <Paragraphs>99</Paragraphs>
  <Slides>8</Slides>
  <Notes>3</Notes>
  <HiddenSlides>3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Courier New</vt:lpstr>
      <vt:lpstr>Symbol</vt:lpstr>
      <vt:lpstr>Times New Roman</vt:lpstr>
      <vt:lpstr>Default Design</vt:lpstr>
      <vt:lpstr>Equation</vt:lpstr>
      <vt:lpstr>Inference Concepts</vt:lpstr>
      <vt:lpstr>An Example</vt:lpstr>
      <vt:lpstr>The Null Hypothesis</vt:lpstr>
      <vt:lpstr>Sampling Variability</vt:lpstr>
      <vt:lpstr>Objectivity – p-value</vt:lpstr>
      <vt:lpstr>An Example</vt:lpstr>
      <vt:lpstr>Objectivity – p-value</vt:lpstr>
      <vt:lpstr>An Example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Are You Required to Take Statistics?</dc:title>
  <dc:creator>Derek H. Ogle</dc:creator>
  <cp:lastModifiedBy>Derek Ogle</cp:lastModifiedBy>
  <cp:revision>211</cp:revision>
  <dcterms:created xsi:type="dcterms:W3CDTF">1999-07-28T01:00:17Z</dcterms:created>
  <dcterms:modified xsi:type="dcterms:W3CDTF">2017-02-22T13:53:07Z</dcterms:modified>
</cp:coreProperties>
</file>