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sldIdLst>
    <p:sldId id="355" r:id="rId2"/>
    <p:sldId id="383" r:id="rId3"/>
    <p:sldId id="307" r:id="rId4"/>
    <p:sldId id="384" r:id="rId5"/>
    <p:sldId id="309" r:id="rId6"/>
    <p:sldId id="316" r:id="rId7"/>
    <p:sldId id="312" r:id="rId8"/>
    <p:sldId id="311" r:id="rId9"/>
    <p:sldId id="314" r:id="rId10"/>
    <p:sldId id="318" r:id="rId11"/>
    <p:sldId id="334" r:id="rId12"/>
    <p:sldId id="337" r:id="rId13"/>
    <p:sldId id="338" r:id="rId14"/>
    <p:sldId id="339" r:id="rId15"/>
    <p:sldId id="380" r:id="rId16"/>
    <p:sldId id="349" r:id="rId17"/>
    <p:sldId id="350" r:id="rId18"/>
    <p:sldId id="359" r:id="rId19"/>
    <p:sldId id="353" r:id="rId20"/>
    <p:sldId id="388" r:id="rId21"/>
    <p:sldId id="360" r:id="rId22"/>
    <p:sldId id="362" r:id="rId23"/>
    <p:sldId id="363" r:id="rId24"/>
    <p:sldId id="381" r:id="rId25"/>
    <p:sldId id="364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FF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2183" autoAdjust="0"/>
  </p:normalViewPr>
  <p:slideViewPr>
    <p:cSldViewPr>
      <p:cViewPr varScale="1">
        <p:scale>
          <a:sx n="57" d="100"/>
          <a:sy n="57" d="100"/>
        </p:scale>
        <p:origin x="576" y="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CD32E6-665F-4762-B05D-B45728A01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700978D1-0D83-409B-9302-0984F7C93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D5EA004-D86D-49F0-8C74-3A89A1529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B8F4459-C45C-4249-8BC9-5550F4C96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6531D0A2-DD48-42CD-8BAF-ED5A95031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199FD00-C5DB-4244-AA15-BC15E10B9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1DF2EAC2-0326-45D7-90D5-8B625F94B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AC7C38E5-CC1B-4993-BC5F-A6AA6DC9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8140140-4C11-489F-B739-44EAC376C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26A4204E-4973-4434-8445-9EC983385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2EC2AC8-9F71-452E-87A5-0C2DDF711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0052865E-9FEF-4540-90A7-913D044CD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>
              <a:defRPr/>
            </a:pPr>
            <a:r>
              <a:rPr lang="en-US"/>
              <a:t>Slide #</a:t>
            </a:r>
            <a:fld id="{E5EF4880-D2E4-4E57-928D-CA3F70153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B6B87B8D-AB7A-4EF5-9AF4-9BF88E4DCAD7}" type="slidenum">
              <a:rPr lang="en-US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….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b="1" dirty="0" smtClean="0">
                <a:solidFill>
                  <a:schemeClr val="accent1"/>
                </a:solidFill>
              </a:rPr>
              <a:t>is important</a:t>
            </a:r>
            <a:r>
              <a:rPr lang="en-US" dirty="0" smtClean="0"/>
              <a:t> to understand </a:t>
            </a:r>
          </a:p>
          <a:p>
            <a:pPr lvl="1"/>
            <a:r>
              <a:rPr lang="en-US" dirty="0" smtClean="0"/>
              <a:t>where the equation of the line comes from</a:t>
            </a:r>
          </a:p>
          <a:p>
            <a:pPr lvl="1"/>
            <a:r>
              <a:rPr lang="en-US" dirty="0" smtClean="0"/>
              <a:t>how to interpret the line</a:t>
            </a:r>
          </a:p>
          <a:p>
            <a:endParaRPr lang="en-US" sz="1600" dirty="0" smtClean="0"/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chemeClr val="folHlink"/>
                </a:solidFill>
              </a:rPr>
              <a:t>is not important</a:t>
            </a:r>
            <a:r>
              <a:rPr lang="en-US" dirty="0" smtClean="0"/>
              <a:t> to compute the best-fit line “by hand”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DCD7C3AB-A90A-45C4-9B88-DAB46266E81F}" type="slidenum">
              <a:rPr lang="en-US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Example -- Rabbit Metabolic Rate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Katzner </a:t>
            </a:r>
            <a:r>
              <a:rPr lang="en-US" i="1" smtClean="0"/>
              <a:t>et al.</a:t>
            </a:r>
            <a:r>
              <a:rPr lang="en-US" smtClean="0"/>
              <a:t> (1997; J. Wildl. Man. 78:1053-1062) examined the metabolic rate of pygmy rabbits (</a:t>
            </a:r>
            <a:r>
              <a:rPr lang="en-US" i="1" smtClean="0"/>
              <a:t>Brachylagus idahoensis</a:t>
            </a:r>
            <a:r>
              <a:rPr lang="en-US" smtClean="0"/>
              <a:t>) in the laboratory.  In particular, they wanted to determine </a:t>
            </a:r>
            <a:r>
              <a:rPr lang="en-US" b="1" smtClean="0">
                <a:solidFill>
                  <a:schemeClr val="accent1"/>
                </a:solidFill>
              </a:rPr>
              <a:t>if the variability in resting metabolic rate (ml O</a:t>
            </a:r>
            <a:r>
              <a:rPr lang="en-US" b="1" baseline="-25000" smtClean="0">
                <a:solidFill>
                  <a:schemeClr val="accent1"/>
                </a:solidFill>
              </a:rPr>
              <a:t>2</a:t>
            </a:r>
            <a:r>
              <a:rPr lang="en-US" b="1" smtClean="0">
                <a:solidFill>
                  <a:schemeClr val="accent1"/>
                </a:solidFill>
              </a:rPr>
              <a:t> g</a:t>
            </a:r>
            <a:r>
              <a:rPr lang="en-US" b="1" baseline="30000" smtClean="0">
                <a:solidFill>
                  <a:schemeClr val="accent1"/>
                </a:solidFill>
              </a:rPr>
              <a:t>-1</a:t>
            </a:r>
            <a:r>
              <a:rPr lang="en-US" b="1" smtClean="0">
                <a:solidFill>
                  <a:schemeClr val="accent1"/>
                </a:solidFill>
              </a:rPr>
              <a:t> h</a:t>
            </a:r>
            <a:r>
              <a:rPr lang="en-US" b="1" baseline="30000" smtClean="0">
                <a:solidFill>
                  <a:schemeClr val="accent1"/>
                </a:solidFill>
              </a:rPr>
              <a:t>-1</a:t>
            </a:r>
            <a:r>
              <a:rPr lang="en-US" b="1" smtClean="0">
                <a:solidFill>
                  <a:schemeClr val="accent1"/>
                </a:solidFill>
              </a:rPr>
              <a:t>) at 20</a:t>
            </a:r>
            <a:r>
              <a:rPr lang="en-US" b="1" baseline="30000" smtClean="0">
                <a:solidFill>
                  <a:schemeClr val="accent1"/>
                </a:solidFill>
              </a:rPr>
              <a:t>o</a:t>
            </a:r>
            <a:r>
              <a:rPr lang="en-US" b="1" smtClean="0">
                <a:solidFill>
                  <a:schemeClr val="accent1"/>
                </a:solidFill>
              </a:rPr>
              <a:t>C could be adequately explained by body mass (g).</a:t>
            </a:r>
            <a:r>
              <a:rPr lang="en-US" smtClean="0"/>
              <a:t> 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09600" y="4572000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/>
              <a:t>What is the response variable?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chemeClr val="accent1"/>
                </a:solidFill>
              </a:rPr>
              <a:t>Resting metabolic rate</a:t>
            </a: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3200" dirty="0"/>
              <a:t>What is the explanatory variable?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chemeClr val="accent1"/>
                </a:solidFill>
              </a:rPr>
              <a:t>Body mass</a:t>
            </a:r>
            <a:endParaRPr lang="en-US" sz="28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4648200"/>
            <a:ext cx="457200" cy="463550"/>
            <a:chOff x="2972" y="816"/>
            <a:chExt cx="288" cy="292"/>
          </a:xfrm>
        </p:grpSpPr>
        <p:sp>
          <p:nvSpPr>
            <p:cNvPr id="14347" name="Oval 6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7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" y="5715000"/>
            <a:ext cx="457200" cy="463550"/>
            <a:chOff x="2972" y="816"/>
            <a:chExt cx="288" cy="292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85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85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85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385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38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38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45A3350-55F1-4C15-B62C-E6C85C0ED637}" type="slidenum">
              <a:rPr lang="en-US"/>
              <a:pPr/>
              <a:t>12</a:t>
            </a:fld>
            <a:endParaRPr lang="en-US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smtClean="0"/>
              <a:t>Example -- Rabbit Metabolic Rate</a:t>
            </a:r>
          </a:p>
        </p:txBody>
      </p:sp>
      <p:sp>
        <p:nvSpPr>
          <p:cNvPr id="15365" name="Rectangle 2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5366" name="Rectangle 2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15383" name="Group 25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15389" name="Oval 26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Oval 27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Oval 28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Oval 29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Oval 30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Oval 31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Oval 32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Oval 33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34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4" name="Text Box 37"/>
          <p:cNvSpPr txBox="1">
            <a:spLocks noChangeArrowheads="1"/>
          </p:cNvSpPr>
          <p:nvPr/>
        </p:nvSpPr>
        <p:spPr bwMode="auto">
          <a:xfrm>
            <a:off x="4368800" y="1600200"/>
            <a:ext cx="477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In terms of the variables of the problem, what is the equation of the best-fit line?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3886200" y="3200400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3200" dirty="0" err="1">
                <a:solidFill>
                  <a:schemeClr val="accent1"/>
                </a:solidFill>
              </a:rPr>
              <a:t>MetRate</a:t>
            </a:r>
            <a:r>
              <a:rPr lang="en-US" sz="3200" dirty="0">
                <a:solidFill>
                  <a:schemeClr val="accent1"/>
                </a:solidFill>
              </a:rPr>
              <a:t> = 1.41-0.00124Mass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886200" y="1670050"/>
            <a:ext cx="457200" cy="463550"/>
            <a:chOff x="2972" y="816"/>
            <a:chExt cx="288" cy="292"/>
          </a:xfrm>
        </p:grpSpPr>
        <p:sp>
          <p:nvSpPr>
            <p:cNvPr id="15387" name="Oval 43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Text Box 44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5B6549CC-0C33-4143-91EC-3279AD82E2AD}" type="slidenum">
              <a:rPr lang="en-US"/>
              <a:pPr/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smtClean="0"/>
              <a:t>Example -- Rabbit Metabolic Rate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16407" name="Group 21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16413" name="Oval 22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23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Oval 24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Oval 25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Oval 26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Oval 27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Oval 28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Oval 29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0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8" name="Text Box 33"/>
          <p:cNvSpPr txBox="1">
            <a:spLocks noChangeArrowheads="1"/>
          </p:cNvSpPr>
          <p:nvPr/>
        </p:nvSpPr>
        <p:spPr bwMode="auto">
          <a:xfrm>
            <a:off x="4648200" y="1295400"/>
            <a:ext cx="4267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In terms of the variables of the problem, interpret the value of the slope?</a:t>
            </a:r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4648200" y="3124200"/>
            <a:ext cx="42672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For each additional gram of mass, the metabolic rate decreases 0.00124 ml O</a:t>
            </a:r>
            <a:r>
              <a:rPr lang="en-US" sz="3200" baseline="-25000">
                <a:solidFill>
                  <a:schemeClr val="accent1"/>
                </a:solidFill>
              </a:rPr>
              <a:t>2</a:t>
            </a:r>
            <a:r>
              <a:rPr lang="en-US" sz="3200">
                <a:solidFill>
                  <a:schemeClr val="accent1"/>
                </a:solidFill>
              </a:rPr>
              <a:t> g</a:t>
            </a:r>
            <a:r>
              <a:rPr lang="en-US" sz="3200" baseline="30000">
                <a:solidFill>
                  <a:schemeClr val="accent1"/>
                </a:solidFill>
              </a:rPr>
              <a:t>-1</a:t>
            </a:r>
            <a:r>
              <a:rPr lang="en-US" sz="3200">
                <a:solidFill>
                  <a:schemeClr val="accent1"/>
                </a:solidFill>
              </a:rPr>
              <a:t> h</a:t>
            </a:r>
            <a:r>
              <a:rPr lang="en-US" sz="3200" baseline="30000">
                <a:solidFill>
                  <a:schemeClr val="accent1"/>
                </a:solidFill>
              </a:rPr>
              <a:t>-1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3200" b="1">
                <a:solidFill>
                  <a:schemeClr val="accent1"/>
                </a:solidFill>
              </a:rPr>
              <a:t>on average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91000" y="1371600"/>
            <a:ext cx="457200" cy="463550"/>
            <a:chOff x="2972" y="816"/>
            <a:chExt cx="288" cy="292"/>
          </a:xfrm>
        </p:grpSpPr>
        <p:sp>
          <p:nvSpPr>
            <p:cNvPr id="16411" name="Oval 42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Text Box 43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3104E680-D579-47A5-87FF-408858A06A2F}" type="slidenum">
              <a:rPr lang="en-US"/>
              <a:pPr/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smtClean="0"/>
              <a:t>Example -- Rabbit Metabolic Rate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Rectangle 18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Rectangle 20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17431" name="Group 21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17437" name="Oval 22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Oval 23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Oval 24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Oval 25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Oval 26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Oval 27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Oval 28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Oval 29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30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32" name="Text Box 31"/>
          <p:cNvSpPr txBox="1">
            <a:spLocks noChangeArrowheads="1"/>
          </p:cNvSpPr>
          <p:nvPr/>
        </p:nvSpPr>
        <p:spPr bwMode="auto">
          <a:xfrm>
            <a:off x="4524375" y="1219200"/>
            <a:ext cx="46196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In terms of the variables of the problem, interpret the value of the y-intercept?</a:t>
            </a:r>
          </a:p>
        </p:txBody>
      </p:sp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4724400" y="2895600"/>
            <a:ext cx="4191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Rabbits with </a:t>
            </a:r>
            <a:r>
              <a:rPr lang="en-US" sz="3200" dirty="0">
                <a:solidFill>
                  <a:schemeClr val="accent1"/>
                </a:solidFill>
              </a:rPr>
              <a:t>no </a:t>
            </a:r>
            <a:r>
              <a:rPr lang="en-US" sz="3200">
                <a:solidFill>
                  <a:schemeClr val="accent1"/>
                </a:solidFill>
              </a:rPr>
              <a:t>mass </a:t>
            </a:r>
            <a:r>
              <a:rPr lang="en-US" sz="3200" smtClean="0">
                <a:solidFill>
                  <a:schemeClr val="accent1"/>
                </a:solidFill>
              </a:rPr>
              <a:t>have </a:t>
            </a:r>
            <a:r>
              <a:rPr lang="en-US" sz="3200" dirty="0">
                <a:solidFill>
                  <a:schemeClr val="accent1"/>
                </a:solidFill>
              </a:rPr>
              <a:t>a metabolic rate of 1.41 ml O</a:t>
            </a:r>
            <a:r>
              <a:rPr lang="en-US" sz="3200" baseline="-25000" dirty="0">
                <a:solidFill>
                  <a:schemeClr val="accent1"/>
                </a:solidFill>
              </a:rPr>
              <a:t>2</a:t>
            </a:r>
            <a:r>
              <a:rPr lang="en-US" sz="3200" dirty="0">
                <a:solidFill>
                  <a:schemeClr val="accent1"/>
                </a:solidFill>
              </a:rPr>
              <a:t> g</a:t>
            </a:r>
            <a:r>
              <a:rPr lang="en-US" sz="3200" baseline="30000" dirty="0">
                <a:solidFill>
                  <a:schemeClr val="accent1"/>
                </a:solidFill>
              </a:rPr>
              <a:t>-1</a:t>
            </a:r>
            <a:r>
              <a:rPr lang="en-US" sz="3200" dirty="0">
                <a:solidFill>
                  <a:schemeClr val="accent1"/>
                </a:solidFill>
              </a:rPr>
              <a:t> h</a:t>
            </a:r>
            <a:r>
              <a:rPr lang="en-US" sz="3200" baseline="30000" dirty="0">
                <a:solidFill>
                  <a:schemeClr val="accent1"/>
                </a:solidFill>
              </a:rPr>
              <a:t>-1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on average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038600" y="1295400"/>
            <a:ext cx="457200" cy="463550"/>
            <a:chOff x="2972" y="816"/>
            <a:chExt cx="288" cy="292"/>
          </a:xfrm>
        </p:grpSpPr>
        <p:sp>
          <p:nvSpPr>
            <p:cNvPr id="17435" name="Oval 34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F39CD2CF-5FCB-4525-9F8C-5C5A49B283E5}" type="slidenum">
              <a:rPr lang="en-US"/>
              <a:pPr/>
              <a:t>15</a:t>
            </a:fld>
            <a:endParaRPr lang="en-US"/>
          </a:p>
        </p:txBody>
      </p:sp>
      <p:sp>
        <p:nvSpPr>
          <p:cNvPr id="197686" name="Oval 54"/>
          <p:cNvSpPr>
            <a:spLocks noChangeArrowheads="1"/>
          </p:cNvSpPr>
          <p:nvPr/>
        </p:nvSpPr>
        <p:spPr bwMode="auto">
          <a:xfrm>
            <a:off x="2557463" y="3767137"/>
            <a:ext cx="119062" cy="1190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smtClean="0"/>
              <a:t>Example -- Rabbit Metabolic Rate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grpSp>
        <p:nvGrpSpPr>
          <p:cNvPr id="18440" name="Group 48"/>
          <p:cNvGrpSpPr>
            <a:grpSpLocks/>
          </p:cNvGrpSpPr>
          <p:nvPr/>
        </p:nvGrpSpPr>
        <p:grpSpPr bwMode="auto">
          <a:xfrm>
            <a:off x="20638" y="1497013"/>
            <a:ext cx="4470400" cy="3749675"/>
            <a:chOff x="13" y="943"/>
            <a:chExt cx="2816" cy="2362"/>
          </a:xfrm>
        </p:grpSpPr>
        <p:sp>
          <p:nvSpPr>
            <p:cNvPr id="18461" name="Rectangle 5"/>
            <p:cNvSpPr>
              <a:spLocks noChangeArrowheads="1"/>
            </p:cNvSpPr>
            <p:nvPr/>
          </p:nvSpPr>
          <p:spPr bwMode="auto">
            <a:xfrm>
              <a:off x="1149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400</a:t>
              </a:r>
              <a:endParaRPr lang="en-US" sz="4800"/>
            </a:p>
          </p:txBody>
        </p:sp>
        <p:sp>
          <p:nvSpPr>
            <p:cNvPr id="18462" name="Rectangle 6"/>
            <p:cNvSpPr>
              <a:spLocks noChangeArrowheads="1"/>
            </p:cNvSpPr>
            <p:nvPr/>
          </p:nvSpPr>
          <p:spPr bwMode="auto">
            <a:xfrm>
              <a:off x="1822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450</a:t>
              </a:r>
              <a:endParaRPr lang="en-US" sz="4800"/>
            </a:p>
          </p:txBody>
        </p:sp>
        <p:sp>
          <p:nvSpPr>
            <p:cNvPr id="18463" name="Rectangle 7"/>
            <p:cNvSpPr>
              <a:spLocks noChangeArrowheads="1"/>
            </p:cNvSpPr>
            <p:nvPr/>
          </p:nvSpPr>
          <p:spPr bwMode="auto">
            <a:xfrm>
              <a:off x="2496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US" sz="4800"/>
            </a:p>
          </p:txBody>
        </p:sp>
        <p:sp>
          <p:nvSpPr>
            <p:cNvPr id="18464" name="Line 8"/>
            <p:cNvSpPr>
              <a:spLocks noChangeShapeType="1"/>
            </p:cNvSpPr>
            <p:nvPr/>
          </p:nvSpPr>
          <p:spPr bwMode="auto">
            <a:xfrm>
              <a:off x="1306" y="2731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9"/>
            <p:cNvSpPr>
              <a:spLocks noChangeShapeType="1"/>
            </p:cNvSpPr>
            <p:nvPr/>
          </p:nvSpPr>
          <p:spPr bwMode="auto">
            <a:xfrm>
              <a:off x="1984" y="2731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10"/>
            <p:cNvSpPr>
              <a:spLocks noChangeShapeType="1"/>
            </p:cNvSpPr>
            <p:nvPr/>
          </p:nvSpPr>
          <p:spPr bwMode="auto">
            <a:xfrm>
              <a:off x="2657" y="2736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Rectangle 11"/>
            <p:cNvSpPr>
              <a:spLocks noChangeArrowheads="1"/>
            </p:cNvSpPr>
            <p:nvPr/>
          </p:nvSpPr>
          <p:spPr bwMode="auto">
            <a:xfrm>
              <a:off x="367" y="241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0.8</a:t>
              </a:r>
              <a:endParaRPr lang="en-US" sz="4800"/>
            </a:p>
          </p:txBody>
        </p:sp>
        <p:sp>
          <p:nvSpPr>
            <p:cNvPr id="18468" name="Rectangle 12"/>
            <p:cNvSpPr>
              <a:spLocks noChangeArrowheads="1"/>
            </p:cNvSpPr>
            <p:nvPr/>
          </p:nvSpPr>
          <p:spPr bwMode="auto">
            <a:xfrm>
              <a:off x="367" y="1700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0.9</a:t>
              </a:r>
              <a:endParaRPr lang="en-US" sz="4800"/>
            </a:p>
          </p:txBody>
        </p:sp>
        <p:sp>
          <p:nvSpPr>
            <p:cNvPr id="18469" name="Rectangle 13"/>
            <p:cNvSpPr>
              <a:spLocks noChangeArrowheads="1"/>
            </p:cNvSpPr>
            <p:nvPr/>
          </p:nvSpPr>
          <p:spPr bwMode="auto">
            <a:xfrm>
              <a:off x="367" y="98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1.0</a:t>
              </a:r>
              <a:endParaRPr lang="en-US" sz="4800"/>
            </a:p>
          </p:txBody>
        </p:sp>
        <p:sp>
          <p:nvSpPr>
            <p:cNvPr id="18470" name="Line 14"/>
            <p:cNvSpPr>
              <a:spLocks noChangeShapeType="1"/>
            </p:cNvSpPr>
            <p:nvPr/>
          </p:nvSpPr>
          <p:spPr bwMode="auto">
            <a:xfrm flipH="1">
              <a:off x="704" y="2527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15"/>
            <p:cNvSpPr>
              <a:spLocks noChangeShapeType="1"/>
            </p:cNvSpPr>
            <p:nvPr/>
          </p:nvSpPr>
          <p:spPr bwMode="auto">
            <a:xfrm flipH="1">
              <a:off x="704" y="1814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16"/>
            <p:cNvSpPr>
              <a:spLocks noChangeShapeType="1"/>
            </p:cNvSpPr>
            <p:nvPr/>
          </p:nvSpPr>
          <p:spPr bwMode="auto">
            <a:xfrm flipH="1">
              <a:off x="704" y="1095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>
              <a:off x="804" y="2731"/>
              <a:ext cx="18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Rectangle 18"/>
            <p:cNvSpPr>
              <a:spLocks noChangeArrowheads="1"/>
            </p:cNvSpPr>
            <p:nvPr/>
          </p:nvSpPr>
          <p:spPr bwMode="auto">
            <a:xfrm>
              <a:off x="1508" y="2998"/>
              <a:ext cx="61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Mass</a:t>
              </a:r>
              <a:endParaRPr lang="en-US" sz="4000"/>
            </a:p>
          </p:txBody>
        </p:sp>
        <p:sp>
          <p:nvSpPr>
            <p:cNvPr id="18475" name="Line 19"/>
            <p:cNvSpPr>
              <a:spLocks noChangeShapeType="1"/>
            </p:cNvSpPr>
            <p:nvPr/>
          </p:nvSpPr>
          <p:spPr bwMode="auto">
            <a:xfrm flipV="1">
              <a:off x="771" y="1059"/>
              <a:ext cx="1" cy="1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Rectangle 20"/>
            <p:cNvSpPr>
              <a:spLocks noChangeArrowheads="1"/>
            </p:cNvSpPr>
            <p:nvPr/>
          </p:nvSpPr>
          <p:spPr bwMode="auto">
            <a:xfrm rot="-5400000">
              <a:off x="-686" y="1642"/>
              <a:ext cx="170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Metabolic Rate</a:t>
              </a:r>
              <a:endParaRPr lang="en-US" sz="4000"/>
            </a:p>
          </p:txBody>
        </p:sp>
        <p:grpSp>
          <p:nvGrpSpPr>
            <p:cNvPr id="18477" name="Group 21"/>
            <p:cNvGrpSpPr>
              <a:grpSpLocks/>
            </p:cNvGrpSpPr>
            <p:nvPr/>
          </p:nvGrpSpPr>
          <p:grpSpPr bwMode="auto">
            <a:xfrm>
              <a:off x="814" y="1066"/>
              <a:ext cx="1743" cy="1636"/>
              <a:chOff x="1162" y="1083"/>
              <a:chExt cx="2815" cy="2091"/>
            </a:xfrm>
          </p:grpSpPr>
          <p:sp>
            <p:nvSpPr>
              <p:cNvPr id="18478" name="Oval 22"/>
              <p:cNvSpPr>
                <a:spLocks noChangeArrowheads="1"/>
              </p:cNvSpPr>
              <p:nvPr/>
            </p:nvSpPr>
            <p:spPr bwMode="auto">
              <a:xfrm>
                <a:off x="1162" y="181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Oval 23"/>
              <p:cNvSpPr>
                <a:spLocks noChangeArrowheads="1"/>
              </p:cNvSpPr>
              <p:nvPr/>
            </p:nvSpPr>
            <p:spPr bwMode="auto">
              <a:xfrm>
                <a:off x="2142" y="1083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Oval 24"/>
              <p:cNvSpPr>
                <a:spLocks noChangeArrowheads="1"/>
              </p:cNvSpPr>
              <p:nvPr/>
            </p:nvSpPr>
            <p:spPr bwMode="auto">
              <a:xfrm>
                <a:off x="2034" y="2001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Oval 25"/>
              <p:cNvSpPr>
                <a:spLocks noChangeArrowheads="1"/>
              </p:cNvSpPr>
              <p:nvPr/>
            </p:nvSpPr>
            <p:spPr bwMode="auto">
              <a:xfrm>
                <a:off x="2034" y="2178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Oval 26"/>
              <p:cNvSpPr>
                <a:spLocks noChangeArrowheads="1"/>
              </p:cNvSpPr>
              <p:nvPr/>
            </p:nvSpPr>
            <p:spPr bwMode="auto">
              <a:xfrm>
                <a:off x="3121" y="208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Oval 27"/>
              <p:cNvSpPr>
                <a:spLocks noChangeArrowheads="1"/>
              </p:cNvSpPr>
              <p:nvPr/>
            </p:nvSpPr>
            <p:spPr bwMode="auto">
              <a:xfrm>
                <a:off x="3013" y="272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Oval 28"/>
              <p:cNvSpPr>
                <a:spLocks noChangeArrowheads="1"/>
              </p:cNvSpPr>
              <p:nvPr/>
            </p:nvSpPr>
            <p:spPr bwMode="auto">
              <a:xfrm>
                <a:off x="3885" y="3096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Oval 29"/>
              <p:cNvSpPr>
                <a:spLocks noChangeArrowheads="1"/>
              </p:cNvSpPr>
              <p:nvPr/>
            </p:nvSpPr>
            <p:spPr bwMode="auto">
              <a:xfrm>
                <a:off x="3553" y="2819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Line 30"/>
              <p:cNvSpPr>
                <a:spLocks noChangeShapeType="1"/>
              </p:cNvSpPr>
              <p:nvPr/>
            </p:nvSpPr>
            <p:spPr bwMode="auto">
              <a:xfrm>
                <a:off x="1208" y="1509"/>
                <a:ext cx="2769" cy="14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41" name="Text Box 31"/>
          <p:cNvSpPr txBox="1">
            <a:spLocks noChangeArrowheads="1"/>
          </p:cNvSpPr>
          <p:nvPr/>
        </p:nvSpPr>
        <p:spPr bwMode="auto">
          <a:xfrm>
            <a:off x="5029200" y="1036638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What is the predicted metabolic rate </a:t>
            </a:r>
            <a:r>
              <a:rPr lang="en-US" sz="3200" dirty="0" smtClean="0">
                <a:solidFill>
                  <a:schemeClr val="hlink"/>
                </a:solidFill>
              </a:rPr>
              <a:t>for </a:t>
            </a:r>
            <a:r>
              <a:rPr lang="en-US" sz="3200" dirty="0">
                <a:solidFill>
                  <a:schemeClr val="hlink"/>
                </a:solidFill>
              </a:rPr>
              <a:t>a mass of 450 g?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572000" y="1143000"/>
            <a:ext cx="457200" cy="463550"/>
            <a:chOff x="2972" y="816"/>
            <a:chExt cx="288" cy="292"/>
          </a:xfrm>
        </p:grpSpPr>
        <p:sp>
          <p:nvSpPr>
            <p:cNvPr id="18459" name="Oval 34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Text Box 35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197669" name="Line 37"/>
          <p:cNvSpPr>
            <a:spLocks noChangeShapeType="1"/>
          </p:cNvSpPr>
          <p:nvPr/>
        </p:nvSpPr>
        <p:spPr bwMode="auto">
          <a:xfrm flipH="1" flipV="1">
            <a:off x="3124200" y="3429000"/>
            <a:ext cx="0" cy="906463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 flipH="1">
            <a:off x="1219200" y="3429000"/>
            <a:ext cx="1905000" cy="0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71" name="Text Box 39"/>
          <p:cNvSpPr txBox="1">
            <a:spLocks noChangeArrowheads="1"/>
          </p:cNvSpPr>
          <p:nvPr/>
        </p:nvSpPr>
        <p:spPr bwMode="auto">
          <a:xfrm>
            <a:off x="3124200" y="3048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(450,0.85)</a:t>
            </a:r>
          </a:p>
        </p:txBody>
      </p: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5029200" y="2819400"/>
            <a:ext cx="3657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What is the predicted metabolic rate </a:t>
            </a:r>
            <a:r>
              <a:rPr lang="en-US" sz="3200" dirty="0" smtClean="0">
                <a:solidFill>
                  <a:schemeClr val="hlink"/>
                </a:solidFill>
              </a:rPr>
              <a:t>for </a:t>
            </a:r>
            <a:r>
              <a:rPr lang="en-US" sz="3200" dirty="0">
                <a:solidFill>
                  <a:schemeClr val="hlink"/>
                </a:solidFill>
              </a:rPr>
              <a:t>a mass of 600 g?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572000" y="2909993"/>
            <a:ext cx="427038" cy="463550"/>
            <a:chOff x="2972" y="816"/>
            <a:chExt cx="288" cy="292"/>
          </a:xfrm>
        </p:grpSpPr>
        <p:sp>
          <p:nvSpPr>
            <p:cNvPr id="18457" name="Oval 42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43"/>
            <p:cNvSpPr txBox="1">
              <a:spLocks noChangeArrowheads="1"/>
            </p:cNvSpPr>
            <p:nvPr/>
          </p:nvSpPr>
          <p:spPr bwMode="auto">
            <a:xfrm>
              <a:off x="3016" y="81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197676" name="Text Box 44"/>
          <p:cNvSpPr txBox="1">
            <a:spLocks noChangeArrowheads="1"/>
          </p:cNvSpPr>
          <p:nvPr/>
        </p:nvSpPr>
        <p:spPr bwMode="auto">
          <a:xfrm>
            <a:off x="5054600" y="4648200"/>
            <a:ext cx="4089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What is the residual for a </a:t>
            </a:r>
            <a:r>
              <a:rPr lang="en-US" sz="3200" dirty="0" smtClean="0">
                <a:solidFill>
                  <a:schemeClr val="hlink"/>
                </a:solidFill>
              </a:rPr>
              <a:t>mass </a:t>
            </a:r>
            <a:r>
              <a:rPr lang="en-US" sz="3200" dirty="0">
                <a:solidFill>
                  <a:schemeClr val="hlink"/>
                </a:solidFill>
              </a:rPr>
              <a:t>of 425 g and a metabolic rate of </a:t>
            </a:r>
            <a:r>
              <a:rPr lang="en-US" sz="3200" dirty="0" smtClean="0">
                <a:solidFill>
                  <a:schemeClr val="hlink"/>
                </a:solidFill>
              </a:rPr>
              <a:t>0.82 </a:t>
            </a:r>
            <a:r>
              <a:rPr lang="en-US" sz="3200" dirty="0">
                <a:solidFill>
                  <a:schemeClr val="hlink"/>
                </a:solidFill>
              </a:rPr>
              <a:t>ml O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 g</a:t>
            </a:r>
            <a:r>
              <a:rPr lang="en-US" sz="3200" baseline="30000" dirty="0">
                <a:solidFill>
                  <a:schemeClr val="hlink"/>
                </a:solidFill>
              </a:rPr>
              <a:t>-1</a:t>
            </a:r>
            <a:r>
              <a:rPr lang="en-US" sz="3200" dirty="0">
                <a:solidFill>
                  <a:schemeClr val="hlink"/>
                </a:solidFill>
              </a:rPr>
              <a:t> h</a:t>
            </a:r>
            <a:r>
              <a:rPr lang="en-US" sz="3200" baseline="30000" dirty="0">
                <a:solidFill>
                  <a:schemeClr val="hlink"/>
                </a:solidFill>
              </a:rPr>
              <a:t>-1</a:t>
            </a:r>
            <a:r>
              <a:rPr lang="en-US" sz="3200" dirty="0">
                <a:solidFill>
                  <a:schemeClr val="hlink"/>
                </a:solidFill>
              </a:rPr>
              <a:t>?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572000" y="4734090"/>
            <a:ext cx="457200" cy="463550"/>
            <a:chOff x="2972" y="816"/>
            <a:chExt cx="288" cy="292"/>
          </a:xfrm>
        </p:grpSpPr>
        <p:sp>
          <p:nvSpPr>
            <p:cNvPr id="18455" name="Oval 46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197681" name="Text Box 49"/>
          <p:cNvSpPr txBox="1">
            <a:spLocks noChangeArrowheads="1"/>
          </p:cNvSpPr>
          <p:nvPr/>
        </p:nvSpPr>
        <p:spPr bwMode="auto">
          <a:xfrm>
            <a:off x="1124146" y="3562546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hlink"/>
                </a:solidFill>
              </a:rPr>
              <a:t>(</a:t>
            </a:r>
            <a:r>
              <a:rPr lang="en-US" b="1" dirty="0" smtClean="0">
                <a:solidFill>
                  <a:schemeClr val="hlink"/>
                </a:solidFill>
              </a:rPr>
              <a:t>425,0.82)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97682" name="Line 50"/>
          <p:cNvSpPr>
            <a:spLocks noChangeShapeType="1"/>
          </p:cNvSpPr>
          <p:nvPr/>
        </p:nvSpPr>
        <p:spPr bwMode="auto">
          <a:xfrm flipH="1" flipV="1">
            <a:off x="2627313" y="3070225"/>
            <a:ext cx="3175" cy="126523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83" name="Line 51"/>
          <p:cNvSpPr>
            <a:spLocks noChangeShapeType="1"/>
          </p:cNvSpPr>
          <p:nvPr/>
        </p:nvSpPr>
        <p:spPr bwMode="auto">
          <a:xfrm flipH="1">
            <a:off x="1214438" y="3092450"/>
            <a:ext cx="1419225" cy="0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84" name="Text Box 52"/>
          <p:cNvSpPr txBox="1">
            <a:spLocks noChangeArrowheads="1"/>
          </p:cNvSpPr>
          <p:nvPr/>
        </p:nvSpPr>
        <p:spPr bwMode="auto">
          <a:xfrm>
            <a:off x="2590800" y="274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(425,0.88)</a:t>
            </a:r>
          </a:p>
        </p:txBody>
      </p:sp>
      <p:sp>
        <p:nvSpPr>
          <p:cNvPr id="197685" name="Line 53"/>
          <p:cNvSpPr>
            <a:spLocks noChangeShapeType="1"/>
          </p:cNvSpPr>
          <p:nvPr/>
        </p:nvSpPr>
        <p:spPr bwMode="auto">
          <a:xfrm flipV="1">
            <a:off x="2620963" y="3087688"/>
            <a:ext cx="0" cy="7223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97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97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nimBg="1"/>
      <p:bldP spid="197669" grpId="0" animBg="1"/>
      <p:bldP spid="197669" grpId="1" animBg="1"/>
      <p:bldP spid="197670" grpId="0" animBg="1"/>
      <p:bldP spid="197670" grpId="1" animBg="1"/>
      <p:bldP spid="197671" grpId="0" autoUpdateAnimBg="0"/>
      <p:bldP spid="197671" grpId="1"/>
      <p:bldP spid="197672" grpId="0"/>
      <p:bldP spid="197676" grpId="0"/>
      <p:bldP spid="197681" grpId="0"/>
      <p:bldP spid="197682" grpId="0" animBg="1"/>
      <p:bldP spid="197682" grpId="1" animBg="1"/>
      <p:bldP spid="197683" grpId="0" animBg="1"/>
      <p:bldP spid="197683" grpId="1" animBg="1"/>
      <p:bldP spid="197684" grpId="0" autoUpdateAnimBg="0"/>
      <p:bldP spid="1976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768BEC83-DBD4-49DC-AC05-FC2DC6E87075}" type="slidenum">
              <a:rPr lang="en-US"/>
              <a:pPr/>
              <a:t>16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1143000"/>
          </a:xfrm>
        </p:spPr>
        <p:txBody>
          <a:bodyPr/>
          <a:lstStyle/>
          <a:p>
            <a:r>
              <a:rPr lang="en-US" smtClean="0"/>
              <a:t>One More Regression Statistic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= coefficient of determination</a:t>
            </a:r>
          </a:p>
          <a:p>
            <a:r>
              <a:rPr lang="en-US" dirty="0" smtClean="0"/>
              <a:t>    = proportion of the total variability in the response variable explained away by knowing the value of the explanatory variable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97DC888-5200-4CF1-879E-724FD0950828}" type="slidenum">
              <a:rPr lang="en-US"/>
              <a:pPr/>
              <a:t>17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mtClean="0"/>
              <a:t>Visualizing r</a:t>
            </a:r>
            <a:r>
              <a:rPr lang="en-US" baseline="30000" smtClean="0"/>
              <a:t>2</a:t>
            </a:r>
            <a:endParaRPr lang="en-US" smtClean="0"/>
          </a:p>
        </p:txBody>
      </p:sp>
      <p:grpSp>
        <p:nvGrpSpPr>
          <p:cNvPr id="20485" name="Group 103"/>
          <p:cNvGrpSpPr>
            <a:grpSpLocks/>
          </p:cNvGrpSpPr>
          <p:nvPr/>
        </p:nvGrpSpPr>
        <p:grpSpPr bwMode="auto">
          <a:xfrm>
            <a:off x="381000" y="2546350"/>
            <a:ext cx="5691188" cy="4159250"/>
            <a:chOff x="240" y="1320"/>
            <a:chExt cx="3585" cy="2620"/>
          </a:xfrm>
        </p:grpSpPr>
        <p:grpSp>
          <p:nvGrpSpPr>
            <p:cNvPr id="20515" name="Group 79"/>
            <p:cNvGrpSpPr>
              <a:grpSpLocks/>
            </p:cNvGrpSpPr>
            <p:nvPr/>
          </p:nvGrpSpPr>
          <p:grpSpPr bwMode="auto">
            <a:xfrm>
              <a:off x="803" y="1365"/>
              <a:ext cx="3006" cy="2019"/>
              <a:chOff x="1321" y="1340"/>
              <a:chExt cx="3173" cy="2199"/>
            </a:xfrm>
          </p:grpSpPr>
          <p:sp>
            <p:nvSpPr>
              <p:cNvPr id="20531" name="Oval 4"/>
              <p:cNvSpPr>
                <a:spLocks noChangeArrowheads="1"/>
              </p:cNvSpPr>
              <p:nvPr/>
            </p:nvSpPr>
            <p:spPr bwMode="auto">
              <a:xfrm>
                <a:off x="2189" y="316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Oval 5"/>
              <p:cNvSpPr>
                <a:spLocks noChangeArrowheads="1"/>
              </p:cNvSpPr>
              <p:nvPr/>
            </p:nvSpPr>
            <p:spPr bwMode="auto">
              <a:xfrm>
                <a:off x="2296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Oval 6"/>
              <p:cNvSpPr>
                <a:spLocks noChangeArrowheads="1"/>
              </p:cNvSpPr>
              <p:nvPr/>
            </p:nvSpPr>
            <p:spPr bwMode="auto">
              <a:xfrm>
                <a:off x="1594" y="335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Oval 7"/>
              <p:cNvSpPr>
                <a:spLocks noChangeArrowheads="1"/>
              </p:cNvSpPr>
              <p:nvPr/>
            </p:nvSpPr>
            <p:spPr bwMode="auto">
              <a:xfrm>
                <a:off x="2610" y="2803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Oval 8"/>
              <p:cNvSpPr>
                <a:spLocks noChangeArrowheads="1"/>
              </p:cNvSpPr>
              <p:nvPr/>
            </p:nvSpPr>
            <p:spPr bwMode="auto">
              <a:xfrm>
                <a:off x="2808" y="286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Oval 9"/>
              <p:cNvSpPr>
                <a:spLocks noChangeArrowheads="1"/>
              </p:cNvSpPr>
              <p:nvPr/>
            </p:nvSpPr>
            <p:spPr bwMode="auto">
              <a:xfrm>
                <a:off x="2899" y="2721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Oval 10"/>
              <p:cNvSpPr>
                <a:spLocks noChangeArrowheads="1"/>
              </p:cNvSpPr>
              <p:nvPr/>
            </p:nvSpPr>
            <p:spPr bwMode="auto">
              <a:xfrm>
                <a:off x="4362" y="163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8" name="Oval 11"/>
              <p:cNvSpPr>
                <a:spLocks noChangeArrowheads="1"/>
              </p:cNvSpPr>
              <p:nvPr/>
            </p:nvSpPr>
            <p:spPr bwMode="auto">
              <a:xfrm>
                <a:off x="4246" y="134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9" name="Oval 12"/>
              <p:cNvSpPr>
                <a:spLocks noChangeArrowheads="1"/>
              </p:cNvSpPr>
              <p:nvPr/>
            </p:nvSpPr>
            <p:spPr bwMode="auto">
              <a:xfrm>
                <a:off x="3536" y="242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Oval 13"/>
              <p:cNvSpPr>
                <a:spLocks noChangeArrowheads="1"/>
              </p:cNvSpPr>
              <p:nvPr/>
            </p:nvSpPr>
            <p:spPr bwMode="auto">
              <a:xfrm>
                <a:off x="2627" y="300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Oval 14"/>
              <p:cNvSpPr>
                <a:spLocks noChangeArrowheads="1"/>
              </p:cNvSpPr>
              <p:nvPr/>
            </p:nvSpPr>
            <p:spPr bwMode="auto">
              <a:xfrm>
                <a:off x="4412" y="190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Oval 15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Oval 16"/>
              <p:cNvSpPr>
                <a:spLocks noChangeArrowheads="1"/>
              </p:cNvSpPr>
              <p:nvPr/>
            </p:nvSpPr>
            <p:spPr bwMode="auto">
              <a:xfrm>
                <a:off x="2808" y="2704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Oval 17"/>
              <p:cNvSpPr>
                <a:spLocks noChangeArrowheads="1"/>
              </p:cNvSpPr>
              <p:nvPr/>
            </p:nvSpPr>
            <p:spPr bwMode="auto">
              <a:xfrm>
                <a:off x="3635" y="214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5" name="Oval 18"/>
              <p:cNvSpPr>
                <a:spLocks noChangeArrowheads="1"/>
              </p:cNvSpPr>
              <p:nvPr/>
            </p:nvSpPr>
            <p:spPr bwMode="auto">
              <a:xfrm>
                <a:off x="3065" y="2729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Oval 19"/>
              <p:cNvSpPr>
                <a:spLocks noChangeArrowheads="1"/>
              </p:cNvSpPr>
              <p:nvPr/>
            </p:nvSpPr>
            <p:spPr bwMode="auto">
              <a:xfrm>
                <a:off x="1610" y="3192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Oval 20"/>
              <p:cNvSpPr>
                <a:spLocks noChangeArrowheads="1"/>
              </p:cNvSpPr>
              <p:nvPr/>
            </p:nvSpPr>
            <p:spPr bwMode="auto">
              <a:xfrm>
                <a:off x="4122" y="187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8" name="Oval 21"/>
              <p:cNvSpPr>
                <a:spLocks noChangeArrowheads="1"/>
              </p:cNvSpPr>
              <p:nvPr/>
            </p:nvSpPr>
            <p:spPr bwMode="auto">
              <a:xfrm>
                <a:off x="2478" y="274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Oval 22"/>
              <p:cNvSpPr>
                <a:spLocks noChangeArrowheads="1"/>
              </p:cNvSpPr>
              <p:nvPr/>
            </p:nvSpPr>
            <p:spPr bwMode="auto">
              <a:xfrm>
                <a:off x="3197" y="212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0" name="Oval 23"/>
              <p:cNvSpPr>
                <a:spLocks noChangeArrowheads="1"/>
              </p:cNvSpPr>
              <p:nvPr/>
            </p:nvSpPr>
            <p:spPr bwMode="auto">
              <a:xfrm>
                <a:off x="3660" y="1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Oval 24"/>
              <p:cNvSpPr>
                <a:spLocks noChangeArrowheads="1"/>
              </p:cNvSpPr>
              <p:nvPr/>
            </p:nvSpPr>
            <p:spPr bwMode="auto">
              <a:xfrm>
                <a:off x="3486" y="17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2" name="Oval 25"/>
              <p:cNvSpPr>
                <a:spLocks noChangeArrowheads="1"/>
              </p:cNvSpPr>
              <p:nvPr/>
            </p:nvSpPr>
            <p:spPr bwMode="auto">
              <a:xfrm>
                <a:off x="1941" y="2787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Oval 26"/>
              <p:cNvSpPr>
                <a:spLocks noChangeArrowheads="1"/>
              </p:cNvSpPr>
              <p:nvPr/>
            </p:nvSpPr>
            <p:spPr bwMode="auto">
              <a:xfrm>
                <a:off x="3998" y="1778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Oval 27"/>
              <p:cNvSpPr>
                <a:spLocks noChangeArrowheads="1"/>
              </p:cNvSpPr>
              <p:nvPr/>
            </p:nvSpPr>
            <p:spPr bwMode="auto">
              <a:xfrm>
                <a:off x="3841" y="204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Oval 28"/>
              <p:cNvSpPr>
                <a:spLocks noChangeArrowheads="1"/>
              </p:cNvSpPr>
              <p:nvPr/>
            </p:nvSpPr>
            <p:spPr bwMode="auto">
              <a:xfrm>
                <a:off x="3932" y="2125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Oval 29"/>
              <p:cNvSpPr>
                <a:spLocks noChangeArrowheads="1"/>
              </p:cNvSpPr>
              <p:nvPr/>
            </p:nvSpPr>
            <p:spPr bwMode="auto">
              <a:xfrm>
                <a:off x="3626" y="192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Oval 30"/>
              <p:cNvSpPr>
                <a:spLocks noChangeArrowheads="1"/>
              </p:cNvSpPr>
              <p:nvPr/>
            </p:nvSpPr>
            <p:spPr bwMode="auto">
              <a:xfrm>
                <a:off x="1899" y="334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8" name="Oval 31"/>
              <p:cNvSpPr>
                <a:spLocks noChangeArrowheads="1"/>
              </p:cNvSpPr>
              <p:nvPr/>
            </p:nvSpPr>
            <p:spPr bwMode="auto">
              <a:xfrm>
                <a:off x="3031" y="2134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Oval 32"/>
              <p:cNvSpPr>
                <a:spLocks noChangeArrowheads="1"/>
              </p:cNvSpPr>
              <p:nvPr/>
            </p:nvSpPr>
            <p:spPr bwMode="auto">
              <a:xfrm>
                <a:off x="3304" y="253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0" name="Oval 33"/>
              <p:cNvSpPr>
                <a:spLocks noChangeArrowheads="1"/>
              </p:cNvSpPr>
              <p:nvPr/>
            </p:nvSpPr>
            <p:spPr bwMode="auto">
              <a:xfrm>
                <a:off x="3222" y="286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Oval 34"/>
              <p:cNvSpPr>
                <a:spLocks noChangeArrowheads="1"/>
              </p:cNvSpPr>
              <p:nvPr/>
            </p:nvSpPr>
            <p:spPr bwMode="auto">
              <a:xfrm>
                <a:off x="2759" y="2406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2" name="Oval 35"/>
              <p:cNvSpPr>
                <a:spLocks noChangeArrowheads="1"/>
              </p:cNvSpPr>
              <p:nvPr/>
            </p:nvSpPr>
            <p:spPr bwMode="auto">
              <a:xfrm>
                <a:off x="1321" y="320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Oval 36"/>
              <p:cNvSpPr>
                <a:spLocks noChangeArrowheads="1"/>
              </p:cNvSpPr>
              <p:nvPr/>
            </p:nvSpPr>
            <p:spPr bwMode="auto">
              <a:xfrm>
                <a:off x="2379" y="243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4" name="Oval 37"/>
              <p:cNvSpPr>
                <a:spLocks noChangeArrowheads="1"/>
              </p:cNvSpPr>
              <p:nvPr/>
            </p:nvSpPr>
            <p:spPr bwMode="auto">
              <a:xfrm>
                <a:off x="1792" y="345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Oval 38"/>
              <p:cNvSpPr>
                <a:spLocks noChangeArrowheads="1"/>
              </p:cNvSpPr>
              <p:nvPr/>
            </p:nvSpPr>
            <p:spPr bwMode="auto">
              <a:xfrm>
                <a:off x="3420" y="248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Oval 39"/>
              <p:cNvSpPr>
                <a:spLocks noChangeArrowheads="1"/>
              </p:cNvSpPr>
              <p:nvPr/>
            </p:nvSpPr>
            <p:spPr bwMode="auto">
              <a:xfrm>
                <a:off x="3354" y="2150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7" name="Oval 40"/>
              <p:cNvSpPr>
                <a:spLocks noChangeArrowheads="1"/>
              </p:cNvSpPr>
              <p:nvPr/>
            </p:nvSpPr>
            <p:spPr bwMode="auto">
              <a:xfrm>
                <a:off x="2635" y="256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Oval 41"/>
              <p:cNvSpPr>
                <a:spLocks noChangeArrowheads="1"/>
              </p:cNvSpPr>
              <p:nvPr/>
            </p:nvSpPr>
            <p:spPr bwMode="auto">
              <a:xfrm>
                <a:off x="2164" y="2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Oval 42"/>
              <p:cNvSpPr>
                <a:spLocks noChangeArrowheads="1"/>
              </p:cNvSpPr>
              <p:nvPr/>
            </p:nvSpPr>
            <p:spPr bwMode="auto">
              <a:xfrm>
                <a:off x="2428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6" name="Line 57"/>
            <p:cNvSpPr>
              <a:spLocks noChangeShapeType="1"/>
            </p:cNvSpPr>
            <p:nvPr/>
          </p:nvSpPr>
          <p:spPr bwMode="auto">
            <a:xfrm>
              <a:off x="951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58"/>
            <p:cNvSpPr>
              <a:spLocks noChangeShapeType="1"/>
            </p:cNvSpPr>
            <p:nvPr/>
          </p:nvSpPr>
          <p:spPr bwMode="auto">
            <a:xfrm>
              <a:off x="1672" y="3421"/>
              <a:ext cx="0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59"/>
            <p:cNvSpPr>
              <a:spLocks noChangeShapeType="1"/>
            </p:cNvSpPr>
            <p:nvPr/>
          </p:nvSpPr>
          <p:spPr bwMode="auto">
            <a:xfrm>
              <a:off x="238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60"/>
            <p:cNvSpPr>
              <a:spLocks noChangeShapeType="1"/>
            </p:cNvSpPr>
            <p:nvPr/>
          </p:nvSpPr>
          <p:spPr bwMode="auto">
            <a:xfrm>
              <a:off x="310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61"/>
            <p:cNvSpPr>
              <a:spLocks noChangeShapeType="1"/>
            </p:cNvSpPr>
            <p:nvPr/>
          </p:nvSpPr>
          <p:spPr bwMode="auto">
            <a:xfrm>
              <a:off x="3816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68"/>
            <p:cNvSpPr>
              <a:spLocks noChangeShapeType="1"/>
            </p:cNvSpPr>
            <p:nvPr/>
          </p:nvSpPr>
          <p:spPr bwMode="auto">
            <a:xfrm flipH="1">
              <a:off x="623" y="330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69"/>
            <p:cNvSpPr>
              <a:spLocks noChangeShapeType="1"/>
            </p:cNvSpPr>
            <p:nvPr/>
          </p:nvSpPr>
          <p:spPr bwMode="auto">
            <a:xfrm flipH="1">
              <a:off x="623" y="290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70"/>
            <p:cNvSpPr>
              <a:spLocks noChangeShapeType="1"/>
            </p:cNvSpPr>
            <p:nvPr/>
          </p:nvSpPr>
          <p:spPr bwMode="auto">
            <a:xfrm flipH="1">
              <a:off x="623" y="251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71"/>
            <p:cNvSpPr>
              <a:spLocks noChangeShapeType="1"/>
            </p:cNvSpPr>
            <p:nvPr/>
          </p:nvSpPr>
          <p:spPr bwMode="auto">
            <a:xfrm flipH="1">
              <a:off x="623" y="211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72"/>
            <p:cNvSpPr>
              <a:spLocks noChangeShapeType="1"/>
            </p:cNvSpPr>
            <p:nvPr/>
          </p:nvSpPr>
          <p:spPr bwMode="auto">
            <a:xfrm flipH="1">
              <a:off x="623" y="1722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73"/>
            <p:cNvSpPr>
              <a:spLocks noChangeShapeType="1"/>
            </p:cNvSpPr>
            <p:nvPr/>
          </p:nvSpPr>
          <p:spPr bwMode="auto">
            <a:xfrm flipH="1">
              <a:off x="623" y="132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74"/>
            <p:cNvSpPr>
              <a:spLocks noChangeShapeType="1"/>
            </p:cNvSpPr>
            <p:nvPr/>
          </p:nvSpPr>
          <p:spPr bwMode="auto">
            <a:xfrm>
              <a:off x="787" y="3421"/>
              <a:ext cx="30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Rectangle 75"/>
            <p:cNvSpPr>
              <a:spLocks noChangeArrowheads="1"/>
            </p:cNvSpPr>
            <p:nvPr/>
          </p:nvSpPr>
          <p:spPr bwMode="auto">
            <a:xfrm>
              <a:off x="2112" y="3748"/>
              <a:ext cx="4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Height</a:t>
              </a:r>
              <a:endParaRPr lang="en-US"/>
            </a:p>
          </p:txBody>
        </p:sp>
        <p:sp>
          <p:nvSpPr>
            <p:cNvPr id="20529" name="Line 76"/>
            <p:cNvSpPr>
              <a:spLocks noChangeShapeType="1"/>
            </p:cNvSpPr>
            <p:nvPr/>
          </p:nvSpPr>
          <p:spPr bwMode="auto">
            <a:xfrm flipV="1">
              <a:off x="732" y="1320"/>
              <a:ext cx="1" cy="2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Rectangle 77"/>
            <p:cNvSpPr>
              <a:spLocks noChangeArrowheads="1"/>
            </p:cNvSpPr>
            <p:nvPr/>
          </p:nvSpPr>
          <p:spPr bwMode="auto">
            <a:xfrm rot="-5400000">
              <a:off x="87" y="2199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Weight</a:t>
              </a:r>
              <a:endParaRPr lang="en-US"/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2028825" y="2676525"/>
            <a:ext cx="6970713" cy="3100388"/>
            <a:chOff x="1278" y="1402"/>
            <a:chExt cx="4391" cy="1953"/>
          </a:xfrm>
        </p:grpSpPr>
        <p:sp>
          <p:nvSpPr>
            <p:cNvPr id="20510" name="Line 81"/>
            <p:cNvSpPr>
              <a:spLocks noChangeShapeType="1"/>
            </p:cNvSpPr>
            <p:nvPr/>
          </p:nvSpPr>
          <p:spPr bwMode="auto">
            <a:xfrm>
              <a:off x="1278" y="3350"/>
              <a:ext cx="3863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83"/>
            <p:cNvSpPr>
              <a:spLocks noChangeShapeType="1"/>
            </p:cNvSpPr>
            <p:nvPr/>
          </p:nvSpPr>
          <p:spPr bwMode="auto">
            <a:xfrm>
              <a:off x="3610" y="1408"/>
              <a:ext cx="1531" cy="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2" name="Group 87"/>
            <p:cNvGrpSpPr>
              <a:grpSpLocks/>
            </p:cNvGrpSpPr>
            <p:nvPr/>
          </p:nvGrpSpPr>
          <p:grpSpPr bwMode="auto">
            <a:xfrm>
              <a:off x="5136" y="1402"/>
              <a:ext cx="533" cy="1953"/>
              <a:chOff x="4896" y="1402"/>
              <a:chExt cx="533" cy="1953"/>
            </a:xfrm>
          </p:grpSpPr>
          <p:sp>
            <p:nvSpPr>
              <p:cNvPr id="20513" name="Rectangle 84"/>
              <p:cNvSpPr>
                <a:spLocks noChangeArrowheads="1"/>
              </p:cNvSpPr>
              <p:nvPr/>
            </p:nvSpPr>
            <p:spPr bwMode="auto">
              <a:xfrm>
                <a:off x="4896" y="1402"/>
                <a:ext cx="528" cy="195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Text Box 85"/>
              <p:cNvSpPr txBox="1">
                <a:spLocks noChangeArrowheads="1"/>
              </p:cNvSpPr>
              <p:nvPr/>
            </p:nvSpPr>
            <p:spPr bwMode="auto">
              <a:xfrm rot="-5400000">
                <a:off x="4416" y="2157"/>
                <a:ext cx="1502" cy="5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Total Variability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 in Y</a:t>
                </a:r>
              </a:p>
            </p:txBody>
          </p:sp>
        </p:grpSp>
      </p:grpSp>
      <p:sp>
        <p:nvSpPr>
          <p:cNvPr id="163936" name="Line 96"/>
          <p:cNvSpPr>
            <a:spLocks noChangeShapeType="1"/>
          </p:cNvSpPr>
          <p:nvPr/>
        </p:nvSpPr>
        <p:spPr bwMode="auto">
          <a:xfrm flipH="1">
            <a:off x="1130300" y="4413250"/>
            <a:ext cx="4364038" cy="127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09713" y="3069537"/>
            <a:ext cx="4562475" cy="2651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4953000" y="2051050"/>
            <a:ext cx="3001963" cy="3717925"/>
            <a:chOff x="3120" y="1008"/>
            <a:chExt cx="1891" cy="2342"/>
          </a:xfrm>
        </p:grpSpPr>
        <p:sp>
          <p:nvSpPr>
            <p:cNvPr id="20502" name="Rectangle 94"/>
            <p:cNvSpPr>
              <a:spLocks noChangeArrowheads="1"/>
            </p:cNvSpPr>
            <p:nvPr/>
          </p:nvSpPr>
          <p:spPr bwMode="auto">
            <a:xfrm>
              <a:off x="3984" y="2659"/>
              <a:ext cx="528" cy="6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95"/>
            <p:cNvSpPr>
              <a:spLocks noChangeArrowheads="1"/>
            </p:cNvSpPr>
            <p:nvPr/>
          </p:nvSpPr>
          <p:spPr bwMode="auto">
            <a:xfrm>
              <a:off x="3984" y="1407"/>
              <a:ext cx="528" cy="5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Text Box 98"/>
            <p:cNvSpPr txBox="1">
              <a:spLocks noChangeArrowheads="1"/>
            </p:cNvSpPr>
            <p:nvPr/>
          </p:nvSpPr>
          <p:spPr bwMode="auto">
            <a:xfrm>
              <a:off x="3120" y="1008"/>
              <a:ext cx="1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2"/>
                  </a:solidFill>
                </a:rPr>
                <a:t>Variability Explained</a:t>
              </a:r>
            </a:p>
          </p:txBody>
        </p:sp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1600200" y="858838"/>
            <a:ext cx="4251325" cy="1052512"/>
            <a:chOff x="1142" y="144"/>
            <a:chExt cx="2678" cy="663"/>
          </a:xfrm>
        </p:grpSpPr>
        <p:sp>
          <p:nvSpPr>
            <p:cNvPr id="20498" name="Text Box 105"/>
            <p:cNvSpPr txBox="1">
              <a:spLocks noChangeArrowheads="1"/>
            </p:cNvSpPr>
            <p:nvPr/>
          </p:nvSpPr>
          <p:spPr bwMode="auto">
            <a:xfrm>
              <a:off x="1142" y="300"/>
              <a:ext cx="6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/>
                <a:t>r</a:t>
              </a:r>
              <a:r>
                <a:rPr lang="en-US" sz="3600" baseline="30000"/>
                <a:t>2</a:t>
              </a:r>
              <a:r>
                <a:rPr lang="en-US" sz="3600"/>
                <a:t> = </a:t>
              </a:r>
            </a:p>
          </p:txBody>
        </p:sp>
        <p:sp>
          <p:nvSpPr>
            <p:cNvPr id="20499" name="Line 106"/>
            <p:cNvSpPr>
              <a:spLocks noChangeShapeType="1"/>
            </p:cNvSpPr>
            <p:nvPr/>
          </p:nvSpPr>
          <p:spPr bwMode="auto">
            <a:xfrm>
              <a:off x="1728" y="512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07"/>
            <p:cNvSpPr txBox="1">
              <a:spLocks noChangeArrowheads="1"/>
            </p:cNvSpPr>
            <p:nvPr/>
          </p:nvSpPr>
          <p:spPr bwMode="auto">
            <a:xfrm>
              <a:off x="1632" y="144"/>
              <a:ext cx="21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/>
                  </a:solidFill>
                </a:rPr>
                <a:t>Variability Explained</a:t>
              </a:r>
            </a:p>
          </p:txBody>
        </p:sp>
        <p:sp>
          <p:nvSpPr>
            <p:cNvPr id="20501" name="Text Box 108"/>
            <p:cNvSpPr txBox="1">
              <a:spLocks noChangeArrowheads="1"/>
            </p:cNvSpPr>
            <p:nvPr/>
          </p:nvSpPr>
          <p:spPr bwMode="auto">
            <a:xfrm>
              <a:off x="1657" y="480"/>
              <a:ext cx="21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hlink"/>
                  </a:solidFill>
                </a:rPr>
                <a:t>Total Variability in y</a:t>
              </a:r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5861050" y="914400"/>
            <a:ext cx="1546225" cy="1066800"/>
            <a:chOff x="3826" y="179"/>
            <a:chExt cx="974" cy="672"/>
          </a:xfrm>
        </p:grpSpPr>
        <p:sp>
          <p:nvSpPr>
            <p:cNvPr id="20494" name="Rectangle 110"/>
            <p:cNvSpPr>
              <a:spLocks noChangeArrowheads="1"/>
            </p:cNvSpPr>
            <p:nvPr/>
          </p:nvSpPr>
          <p:spPr bwMode="auto">
            <a:xfrm>
              <a:off x="4214" y="179"/>
              <a:ext cx="52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Rectangle 111"/>
            <p:cNvSpPr>
              <a:spLocks noChangeArrowheads="1"/>
            </p:cNvSpPr>
            <p:nvPr/>
          </p:nvSpPr>
          <p:spPr bwMode="auto">
            <a:xfrm>
              <a:off x="4214" y="563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12"/>
            <p:cNvSpPr txBox="1">
              <a:spLocks noChangeArrowheads="1"/>
            </p:cNvSpPr>
            <p:nvPr/>
          </p:nvSpPr>
          <p:spPr bwMode="auto">
            <a:xfrm>
              <a:off x="3826" y="300"/>
              <a:ext cx="35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/>
                <a:t>= </a:t>
              </a:r>
            </a:p>
          </p:txBody>
        </p:sp>
        <p:sp>
          <p:nvSpPr>
            <p:cNvPr id="20497" name="Line 113"/>
            <p:cNvSpPr>
              <a:spLocks noChangeShapeType="1"/>
            </p:cNvSpPr>
            <p:nvPr/>
          </p:nvSpPr>
          <p:spPr bwMode="auto">
            <a:xfrm>
              <a:off x="4176" y="51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4343400" y="3482975"/>
            <a:ext cx="3733800" cy="1216025"/>
            <a:chOff x="2736" y="1910"/>
            <a:chExt cx="2352" cy="766"/>
          </a:xfrm>
        </p:grpSpPr>
        <p:sp>
          <p:nvSpPr>
            <p:cNvPr id="20505" name="Rectangle 89"/>
            <p:cNvSpPr>
              <a:spLocks noChangeArrowheads="1"/>
            </p:cNvSpPr>
            <p:nvPr/>
          </p:nvSpPr>
          <p:spPr bwMode="auto">
            <a:xfrm>
              <a:off x="4560" y="1920"/>
              <a:ext cx="528" cy="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06" name="Group 100"/>
            <p:cNvGrpSpPr>
              <a:grpSpLocks/>
            </p:cNvGrpSpPr>
            <p:nvPr/>
          </p:nvGrpSpPr>
          <p:grpSpPr bwMode="auto">
            <a:xfrm>
              <a:off x="2736" y="1910"/>
              <a:ext cx="2342" cy="766"/>
              <a:chOff x="2736" y="1910"/>
              <a:chExt cx="2342" cy="766"/>
            </a:xfrm>
          </p:grpSpPr>
          <p:sp>
            <p:nvSpPr>
              <p:cNvPr id="20507" name="Text Box 90"/>
              <p:cNvSpPr txBox="1">
                <a:spLocks noChangeArrowheads="1"/>
              </p:cNvSpPr>
              <p:nvPr/>
            </p:nvSpPr>
            <p:spPr bwMode="auto">
              <a:xfrm rot="-5400000">
                <a:off x="4436" y="2034"/>
                <a:ext cx="76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Vrbility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Remain</a:t>
                </a:r>
              </a:p>
            </p:txBody>
          </p:sp>
          <p:sp>
            <p:nvSpPr>
              <p:cNvPr id="20508" name="Line 92"/>
              <p:cNvSpPr>
                <a:spLocks noChangeShapeType="1"/>
              </p:cNvSpPr>
              <p:nvPr/>
            </p:nvSpPr>
            <p:spPr bwMode="auto">
              <a:xfrm>
                <a:off x="2736" y="1929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Line 93"/>
              <p:cNvSpPr>
                <a:spLocks noChangeShapeType="1"/>
              </p:cNvSpPr>
              <p:nvPr/>
            </p:nvSpPr>
            <p:spPr bwMode="auto">
              <a:xfrm>
                <a:off x="2736" y="2649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31" name="Line 91"/>
          <p:cNvSpPr>
            <a:spLocks noChangeShapeType="1"/>
          </p:cNvSpPr>
          <p:nvPr/>
        </p:nvSpPr>
        <p:spPr bwMode="auto">
          <a:xfrm flipV="1">
            <a:off x="4343400" y="2660650"/>
            <a:ext cx="0" cy="38100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7" name="Line 97"/>
          <p:cNvSpPr>
            <a:spLocks noChangeShapeType="1"/>
          </p:cNvSpPr>
          <p:nvPr/>
        </p:nvSpPr>
        <p:spPr bwMode="auto">
          <a:xfrm flipH="1">
            <a:off x="1174750" y="4089400"/>
            <a:ext cx="3167063" cy="127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6" grpId="0" animBg="1"/>
      <p:bldP spid="163931" grpId="0" animBg="1"/>
      <p:bldP spid="1639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AA62ACEC-BC6E-412A-8C59-2EAC5D1D83C8}" type="slidenum">
              <a:rPr lang="en-US"/>
              <a:pPr/>
              <a:t>18</a:t>
            </a:fld>
            <a:endParaRPr lang="en-US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7796464" y="3048000"/>
            <a:ext cx="515330" cy="381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r</a:t>
            </a:r>
            <a:r>
              <a:rPr lang="en-US" baseline="30000" smtClean="0"/>
              <a:t>2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2895600"/>
          </a:xfrm>
        </p:spPr>
        <p:txBody>
          <a:bodyPr/>
          <a:lstStyle/>
          <a:p>
            <a:r>
              <a:rPr lang="en-US" dirty="0" smtClean="0"/>
              <a:t>What range of values can r</a:t>
            </a:r>
            <a:r>
              <a:rPr lang="en-US" baseline="30000" dirty="0" smtClean="0"/>
              <a:t>2</a:t>
            </a:r>
            <a:r>
              <a:rPr lang="en-US" dirty="0" smtClean="0"/>
              <a:t> be?</a:t>
            </a:r>
          </a:p>
          <a:p>
            <a:endParaRPr lang="en-US" sz="2000" dirty="0" smtClean="0"/>
          </a:p>
          <a:p>
            <a:r>
              <a:rPr lang="en-US" dirty="0" smtClean="0"/>
              <a:t>Which relationship is stronger -- r</a:t>
            </a:r>
            <a:r>
              <a:rPr lang="en-US" baseline="30000" dirty="0" smtClean="0"/>
              <a:t>2</a:t>
            </a:r>
            <a:r>
              <a:rPr lang="en-US" dirty="0" smtClean="0"/>
              <a:t> = 0.5 or 0.9?</a:t>
            </a:r>
          </a:p>
          <a:p>
            <a:r>
              <a:rPr lang="en-US" dirty="0" smtClean="0"/>
              <a:t>Which relationship gives “better” predictions -- r</a:t>
            </a:r>
            <a:r>
              <a:rPr lang="en-US" baseline="30000" dirty="0" smtClean="0"/>
              <a:t>2</a:t>
            </a:r>
            <a:r>
              <a:rPr lang="en-US" dirty="0" smtClean="0"/>
              <a:t> = 0.5 or 0.9?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096000" y="2006600"/>
            <a:ext cx="1579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0 </a:t>
            </a:r>
            <a:r>
              <a:rPr lang="en-US" sz="2800" b="1" u="sng">
                <a:solidFill>
                  <a:schemeClr val="accent1"/>
                </a:solidFill>
              </a:rPr>
              <a:t>&lt;</a:t>
            </a:r>
            <a:r>
              <a:rPr lang="en-US" sz="2800" b="1">
                <a:solidFill>
                  <a:schemeClr val="accent1"/>
                </a:solidFill>
              </a:rPr>
              <a:t> r</a:t>
            </a:r>
            <a:r>
              <a:rPr lang="en-US" sz="2800" b="1" baseline="30000">
                <a:solidFill>
                  <a:schemeClr val="accent1"/>
                </a:solidFill>
              </a:rPr>
              <a:t>2</a:t>
            </a:r>
            <a:r>
              <a:rPr lang="en-US" sz="2800" b="1">
                <a:solidFill>
                  <a:schemeClr val="accent1"/>
                </a:solidFill>
              </a:rPr>
              <a:t> </a:t>
            </a:r>
            <a:r>
              <a:rPr lang="en-US" sz="2800" b="1" u="sng">
                <a:solidFill>
                  <a:schemeClr val="accent1"/>
                </a:solidFill>
              </a:rPr>
              <a:t>&lt;</a:t>
            </a:r>
            <a:r>
              <a:rPr lang="en-US" sz="2800" b="1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402513" y="4114800"/>
            <a:ext cx="515330" cy="381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animBg="1"/>
      <p:bldP spid="175107" grpId="0" build="p" autoUpdateAnimBg="0"/>
      <p:bldP spid="175108" grpId="0"/>
      <p:bldP spid="175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1FA83117-D7CF-43CC-87D6-65ABA69F7BAD}" type="slidenum">
              <a:rPr lang="en-US"/>
              <a:pPr/>
              <a:t>19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smtClean="0"/>
              <a:t>Example -- Rabbit Metabolic Rate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7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18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22549" name="Line 19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0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22551" name="Group 21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22562" name="Oval 22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Oval 23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Oval 24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Oval 25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Oval 26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Oval 27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Oval 28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Oval 29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30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2" name="Text Box 33"/>
          <p:cNvSpPr txBox="1">
            <a:spLocks noChangeArrowheads="1"/>
          </p:cNvSpPr>
          <p:nvPr/>
        </p:nvSpPr>
        <p:spPr bwMode="auto">
          <a:xfrm>
            <a:off x="5029200" y="1371600"/>
            <a:ext cx="4038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What proportion of the variability in metabolic rate is explained by </a:t>
            </a:r>
            <a:r>
              <a:rPr lang="en-US" sz="3200" dirty="0" smtClean="0">
                <a:solidFill>
                  <a:schemeClr val="hlink"/>
                </a:solidFill>
              </a:rPr>
              <a:t>knowing mass?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166946" name="Text Box 34"/>
          <p:cNvSpPr txBox="1">
            <a:spLocks noChangeArrowheads="1"/>
          </p:cNvSpPr>
          <p:nvPr/>
        </p:nvSpPr>
        <p:spPr bwMode="auto">
          <a:xfrm>
            <a:off x="5486400" y="33528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</a:t>
            </a:r>
            <a:r>
              <a:rPr lang="en-US" sz="3200" baseline="30000" dirty="0">
                <a:solidFill>
                  <a:schemeClr val="accent1"/>
                </a:solidFill>
              </a:rPr>
              <a:t>2</a:t>
            </a:r>
            <a:r>
              <a:rPr lang="en-US" sz="3200" dirty="0">
                <a:solidFill>
                  <a:schemeClr val="accent1"/>
                </a:solidFill>
              </a:rPr>
              <a:t> = 0.554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495800" y="1441450"/>
            <a:ext cx="457200" cy="463550"/>
            <a:chOff x="2972" y="816"/>
            <a:chExt cx="288" cy="292"/>
          </a:xfrm>
        </p:grpSpPr>
        <p:sp>
          <p:nvSpPr>
            <p:cNvPr id="22560" name="Oval 36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Text Box 37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sp>
        <p:nvSpPr>
          <p:cNvPr id="166950" name="Text Box 38"/>
          <p:cNvSpPr txBox="1">
            <a:spLocks noChangeArrowheads="1"/>
          </p:cNvSpPr>
          <p:nvPr/>
        </p:nvSpPr>
        <p:spPr bwMode="auto">
          <a:xfrm>
            <a:off x="4984750" y="4054475"/>
            <a:ext cx="39306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What is the correlation between metabolic rate and </a:t>
            </a:r>
            <a:r>
              <a:rPr lang="en-US" sz="3200" dirty="0" smtClean="0">
                <a:solidFill>
                  <a:schemeClr val="hlink"/>
                </a:solidFill>
              </a:rPr>
              <a:t>mass?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166951" name="Text Box 39"/>
          <p:cNvSpPr txBox="1">
            <a:spLocks noChangeArrowheads="1"/>
          </p:cNvSpPr>
          <p:nvPr/>
        </p:nvSpPr>
        <p:spPr bwMode="auto">
          <a:xfrm>
            <a:off x="5334000" y="5334000"/>
            <a:ext cx="373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 = 0.554</a:t>
            </a:r>
            <a:r>
              <a:rPr lang="en-US" sz="3200" baseline="30000" dirty="0">
                <a:solidFill>
                  <a:schemeClr val="accent1"/>
                </a:solidFill>
              </a:rPr>
              <a:t>0.5</a:t>
            </a:r>
            <a:r>
              <a:rPr lang="en-US" sz="3200" dirty="0">
                <a:solidFill>
                  <a:schemeClr val="accent1"/>
                </a:solidFill>
              </a:rPr>
              <a:t> = </a:t>
            </a:r>
            <a:r>
              <a:rPr lang="en-US" sz="4800" dirty="0">
                <a:solidFill>
                  <a:schemeClr val="accent1"/>
                </a:solidFill>
              </a:rPr>
              <a:t>-</a:t>
            </a:r>
            <a:r>
              <a:rPr lang="en-US" sz="3200" dirty="0">
                <a:solidFill>
                  <a:schemeClr val="accent1"/>
                </a:solidFill>
              </a:rPr>
              <a:t>0.744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495800" y="4108450"/>
            <a:ext cx="488950" cy="463550"/>
            <a:chOff x="2816" y="3692"/>
            <a:chExt cx="308" cy="292"/>
          </a:xfrm>
        </p:grpSpPr>
        <p:sp>
          <p:nvSpPr>
            <p:cNvPr id="22558" name="Oval 44"/>
            <p:cNvSpPr>
              <a:spLocks noChangeArrowheads="1"/>
            </p:cNvSpPr>
            <p:nvPr/>
          </p:nvSpPr>
          <p:spPr bwMode="auto">
            <a:xfrm>
              <a:off x="2832" y="3696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Text Box 45"/>
            <p:cNvSpPr txBox="1">
              <a:spLocks noChangeArrowheads="1"/>
            </p:cNvSpPr>
            <p:nvPr/>
          </p:nvSpPr>
          <p:spPr bwMode="auto">
            <a:xfrm>
              <a:off x="2816" y="36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85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85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38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6" grpId="0" autoUpdateAnimBg="0"/>
      <p:bldP spid="166950" grpId="0"/>
      <p:bldP spid="1669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Using one </a:t>
            </a:r>
            <a:r>
              <a:rPr lang="en-US" dirty="0"/>
              <a:t>variable to …</a:t>
            </a:r>
          </a:p>
          <a:p>
            <a:pPr lvl="1">
              <a:buFontTx/>
              <a:buNone/>
            </a:pPr>
            <a:r>
              <a:rPr lang="en-US" sz="3200" b="1" dirty="0"/>
              <a:t>1) </a:t>
            </a:r>
            <a:r>
              <a:rPr lang="en-US" sz="3200" b="1" dirty="0">
                <a:solidFill>
                  <a:schemeClr val="accent1"/>
                </a:solidFill>
              </a:rPr>
              <a:t>explain the variability</a:t>
            </a:r>
            <a:r>
              <a:rPr lang="en-US" sz="3200" dirty="0"/>
              <a:t> of another variable</a:t>
            </a:r>
          </a:p>
          <a:p>
            <a:pPr lvl="1">
              <a:buFontTx/>
              <a:buNone/>
            </a:pPr>
            <a:r>
              <a:rPr lang="en-US" sz="3200" b="1" dirty="0"/>
              <a:t>2) </a:t>
            </a:r>
            <a:r>
              <a:rPr lang="en-US" sz="3200" b="1" dirty="0">
                <a:solidFill>
                  <a:schemeClr val="accent1"/>
                </a:solidFill>
              </a:rPr>
              <a:t>predict</a:t>
            </a:r>
            <a:r>
              <a:rPr lang="en-US" sz="3200" dirty="0"/>
              <a:t> the value of another variable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 smtClean="0"/>
              <a:t>accomplished with the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line that best fits</a:t>
            </a:r>
            <a:r>
              <a:rPr lang="en-US" dirty="0"/>
              <a:t> </a:t>
            </a:r>
            <a:r>
              <a:rPr lang="en-US" dirty="0" smtClean="0"/>
              <a:t>a scatterplot.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Linear 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#</a:t>
            </a:r>
            <a:fld id="{6531D0A2-DD48-42CD-8BAF-ED5A95031E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r>
              <a:rPr lang="en-US" smtClean="0"/>
              <a:t>Simple Linear Regression in 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971800"/>
          </a:xfrm>
        </p:spPr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predict()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5519D1B-D124-4627-9C1C-3BC5AA6456B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83E1F7F0-7C33-4FF7-BECA-09E3E8CF92C6}" type="slidenum">
              <a:rPr lang="en-US"/>
              <a:pPr/>
              <a:t>21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 sz="4000" smtClean="0"/>
              <a:t>Regression is the Most Used and Most Abused Statistical Technique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800600"/>
          </a:xfrm>
          <a:noFill/>
        </p:spPr>
        <p:txBody>
          <a:bodyPr/>
          <a:lstStyle/>
          <a:p>
            <a:r>
              <a:rPr lang="en-US" b="1" smtClean="0"/>
              <a:t>Assumptions: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</a:rPr>
              <a:t>A line</a:t>
            </a:r>
            <a:r>
              <a:rPr lang="en-US" smtClean="0"/>
              <a:t> adequately </a:t>
            </a:r>
            <a:r>
              <a:rPr lang="en-US" b="1" smtClean="0">
                <a:solidFill>
                  <a:schemeClr val="accent1"/>
                </a:solidFill>
              </a:rPr>
              <a:t>models the data</a:t>
            </a:r>
            <a:endParaRPr lang="en-US" smtClean="0">
              <a:solidFill>
                <a:schemeClr val="accent1"/>
              </a:solidFill>
            </a:endParaRPr>
          </a:p>
          <a:p>
            <a:pPr lvl="1"/>
            <a:r>
              <a:rPr lang="en-US" b="1" smtClean="0">
                <a:solidFill>
                  <a:schemeClr val="accent1"/>
                </a:solidFill>
              </a:rPr>
              <a:t>Homoscedasticity</a:t>
            </a:r>
            <a:r>
              <a:rPr lang="en-US" b="1" smtClean="0"/>
              <a:t> </a:t>
            </a:r>
            <a:r>
              <a:rPr lang="en-US" smtClean="0"/>
              <a:t>– same scatter of points along entire line</a:t>
            </a:r>
          </a:p>
          <a:p>
            <a:pPr lvl="1"/>
            <a:endParaRPr lang="en-US" smtClean="0"/>
          </a:p>
          <a:p>
            <a:pPr lvl="1"/>
            <a:r>
              <a:rPr lang="en-US" b="1" smtClean="0">
                <a:solidFill>
                  <a:schemeClr val="accent1"/>
                </a:solidFill>
              </a:rPr>
              <a:t>Residuals</a:t>
            </a:r>
            <a:r>
              <a:rPr lang="en-US" smtClean="0"/>
              <a:t> at any given value of the explanatory variable </a:t>
            </a:r>
            <a:r>
              <a:rPr lang="en-US" b="1" smtClean="0">
                <a:solidFill>
                  <a:schemeClr val="accent1"/>
                </a:solidFill>
              </a:rPr>
              <a:t>are normally distributed</a:t>
            </a:r>
            <a:r>
              <a:rPr lang="en-US" b="1" smtClean="0"/>
              <a:t> 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</a:rPr>
              <a:t>Residuals</a:t>
            </a:r>
            <a:r>
              <a:rPr lang="en-US" smtClean="0"/>
              <a:t> at any given value of the explanatory variable </a:t>
            </a:r>
            <a:r>
              <a:rPr lang="en-US" b="1" smtClean="0">
                <a:solidFill>
                  <a:schemeClr val="accent1"/>
                </a:solidFill>
              </a:rPr>
              <a:t>are independent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1613" y="2428875"/>
            <a:ext cx="519112" cy="1295400"/>
            <a:chOff x="127" y="1530"/>
            <a:chExt cx="327" cy="816"/>
          </a:xfrm>
        </p:grpSpPr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 rot="-5400000">
              <a:off x="-16" y="1787"/>
              <a:ext cx="6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/>
                <a:t>Intro</a:t>
              </a:r>
            </a:p>
          </p:txBody>
        </p:sp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192" y="1530"/>
              <a:ext cx="240" cy="81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1138" y="4419600"/>
            <a:ext cx="519112" cy="1752600"/>
            <a:chOff x="133" y="2784"/>
            <a:chExt cx="327" cy="1104"/>
          </a:xfrm>
        </p:grpSpPr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 rot="-5400000">
              <a:off x="-241" y="3187"/>
              <a:ext cx="10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/>
                <a:t>Advanced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97" y="2784"/>
              <a:ext cx="240" cy="11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7123698B-6DB0-481F-AAA1-EBBE0B4C316B}" type="slidenum">
              <a:rPr lang="en-US"/>
              <a:pPr/>
              <a:t>22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A Line Models the Data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26150" y="329247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6881813" y="329247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7764463" y="329247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5775325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6216650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6657975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7099300" y="319405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7546975" y="319405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>
            <a:off x="7988300" y="319405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8431213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Rectangle 13"/>
          <p:cNvSpPr>
            <a:spLocks noChangeArrowheads="1"/>
          </p:cNvSpPr>
          <p:nvPr/>
        </p:nvSpPr>
        <p:spPr bwMode="auto">
          <a:xfrm>
            <a:off x="5287963" y="2605088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5126038" y="193675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5126038" y="12668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 flipH="1">
            <a:off x="5600700" y="3052763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5600700" y="271938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 flipH="1">
            <a:off x="5600700" y="2384425"/>
            <a:ext cx="936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19"/>
          <p:cNvSpPr>
            <a:spLocks noChangeShapeType="1"/>
          </p:cNvSpPr>
          <p:nvPr/>
        </p:nvSpPr>
        <p:spPr bwMode="auto">
          <a:xfrm flipH="1">
            <a:off x="5600700" y="2051050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20"/>
          <p:cNvSpPr>
            <a:spLocks noChangeShapeType="1"/>
          </p:cNvSpPr>
          <p:nvPr/>
        </p:nvSpPr>
        <p:spPr bwMode="auto">
          <a:xfrm flipH="1">
            <a:off x="5600700" y="171608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21"/>
          <p:cNvSpPr>
            <a:spLocks noChangeShapeType="1"/>
          </p:cNvSpPr>
          <p:nvPr/>
        </p:nvSpPr>
        <p:spPr bwMode="auto">
          <a:xfrm flipH="1">
            <a:off x="5600700" y="138271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2"/>
          <p:cNvSpPr>
            <a:spLocks noChangeShapeType="1"/>
          </p:cNvSpPr>
          <p:nvPr/>
        </p:nvSpPr>
        <p:spPr bwMode="auto">
          <a:xfrm flipH="1">
            <a:off x="5600700" y="103981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>
            <a:off x="5741988" y="3194050"/>
            <a:ext cx="2716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 flipV="1">
            <a:off x="5694363" y="1039813"/>
            <a:ext cx="1587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603" name="Group 25"/>
          <p:cNvGrpSpPr>
            <a:grpSpLocks/>
          </p:cNvGrpSpPr>
          <p:nvPr/>
        </p:nvGrpSpPr>
        <p:grpSpPr bwMode="auto">
          <a:xfrm>
            <a:off x="5788025" y="1125538"/>
            <a:ext cx="2622550" cy="2014537"/>
            <a:chOff x="1600" y="1367"/>
            <a:chExt cx="3104" cy="2052"/>
          </a:xfrm>
        </p:grpSpPr>
        <p:sp>
          <p:nvSpPr>
            <p:cNvPr id="24842" name="Oval 26"/>
            <p:cNvSpPr>
              <a:spLocks noChangeArrowheads="1"/>
            </p:cNvSpPr>
            <p:nvPr/>
          </p:nvSpPr>
          <p:spPr bwMode="auto">
            <a:xfrm>
              <a:off x="2621" y="202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3" name="Oval 27"/>
            <p:cNvSpPr>
              <a:spLocks noChangeArrowheads="1"/>
            </p:cNvSpPr>
            <p:nvPr/>
          </p:nvSpPr>
          <p:spPr bwMode="auto">
            <a:xfrm>
              <a:off x="3960" y="26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4" name="Oval 28"/>
            <p:cNvSpPr>
              <a:spLocks noChangeArrowheads="1"/>
            </p:cNvSpPr>
            <p:nvPr/>
          </p:nvSpPr>
          <p:spPr bwMode="auto">
            <a:xfrm>
              <a:off x="3587" y="2801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5" name="Oval 29"/>
            <p:cNvSpPr>
              <a:spLocks noChangeArrowheads="1"/>
            </p:cNvSpPr>
            <p:nvPr/>
          </p:nvSpPr>
          <p:spPr bwMode="auto">
            <a:xfrm>
              <a:off x="1600" y="13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6" name="Oval 30"/>
            <p:cNvSpPr>
              <a:spLocks noChangeArrowheads="1"/>
            </p:cNvSpPr>
            <p:nvPr/>
          </p:nvSpPr>
          <p:spPr bwMode="auto">
            <a:xfrm>
              <a:off x="2289" y="174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7" name="Oval 31"/>
            <p:cNvSpPr>
              <a:spLocks noChangeArrowheads="1"/>
            </p:cNvSpPr>
            <p:nvPr/>
          </p:nvSpPr>
          <p:spPr bwMode="auto">
            <a:xfrm>
              <a:off x="3112" y="238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8" name="Oval 32"/>
            <p:cNvSpPr>
              <a:spLocks noChangeArrowheads="1"/>
            </p:cNvSpPr>
            <p:nvPr/>
          </p:nvSpPr>
          <p:spPr bwMode="auto">
            <a:xfrm>
              <a:off x="3263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9" name="Oval 33"/>
            <p:cNvSpPr>
              <a:spLocks noChangeArrowheads="1"/>
            </p:cNvSpPr>
            <p:nvPr/>
          </p:nvSpPr>
          <p:spPr bwMode="auto">
            <a:xfrm>
              <a:off x="331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0" name="Oval 34"/>
            <p:cNvSpPr>
              <a:spLocks noChangeArrowheads="1"/>
            </p:cNvSpPr>
            <p:nvPr/>
          </p:nvSpPr>
          <p:spPr bwMode="auto">
            <a:xfrm>
              <a:off x="3564" y="276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1" name="Oval 35"/>
            <p:cNvSpPr>
              <a:spLocks noChangeArrowheads="1"/>
            </p:cNvSpPr>
            <p:nvPr/>
          </p:nvSpPr>
          <p:spPr bwMode="auto">
            <a:xfrm>
              <a:off x="3239" y="213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2" name="Oval 36"/>
            <p:cNvSpPr>
              <a:spLocks noChangeArrowheads="1"/>
            </p:cNvSpPr>
            <p:nvPr/>
          </p:nvSpPr>
          <p:spPr bwMode="auto">
            <a:xfrm>
              <a:off x="3999" y="302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3" name="Oval 37"/>
            <p:cNvSpPr>
              <a:spLocks noChangeArrowheads="1"/>
            </p:cNvSpPr>
            <p:nvPr/>
          </p:nvSpPr>
          <p:spPr bwMode="auto">
            <a:xfrm>
              <a:off x="2970" y="195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4" name="Oval 38"/>
            <p:cNvSpPr>
              <a:spLocks noChangeArrowheads="1"/>
            </p:cNvSpPr>
            <p:nvPr/>
          </p:nvSpPr>
          <p:spPr bwMode="auto">
            <a:xfrm>
              <a:off x="2360" y="2111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5" name="Oval 39"/>
            <p:cNvSpPr>
              <a:spLocks noChangeArrowheads="1"/>
            </p:cNvSpPr>
            <p:nvPr/>
          </p:nvSpPr>
          <p:spPr bwMode="auto">
            <a:xfrm>
              <a:off x="312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6" name="Oval 40"/>
            <p:cNvSpPr>
              <a:spLocks noChangeArrowheads="1"/>
            </p:cNvSpPr>
            <p:nvPr/>
          </p:nvSpPr>
          <p:spPr bwMode="auto">
            <a:xfrm>
              <a:off x="3809" y="28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7" name="Oval 41"/>
            <p:cNvSpPr>
              <a:spLocks noChangeArrowheads="1"/>
            </p:cNvSpPr>
            <p:nvPr/>
          </p:nvSpPr>
          <p:spPr bwMode="auto">
            <a:xfrm>
              <a:off x="3025" y="180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8" name="Oval 42"/>
            <p:cNvSpPr>
              <a:spLocks noChangeArrowheads="1"/>
            </p:cNvSpPr>
            <p:nvPr/>
          </p:nvSpPr>
          <p:spPr bwMode="auto">
            <a:xfrm>
              <a:off x="4625" y="333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9" name="Oval 43"/>
            <p:cNvSpPr>
              <a:spLocks noChangeArrowheads="1"/>
            </p:cNvSpPr>
            <p:nvPr/>
          </p:nvSpPr>
          <p:spPr bwMode="auto">
            <a:xfrm>
              <a:off x="2669" y="197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0" name="Oval 44"/>
            <p:cNvSpPr>
              <a:spLocks noChangeArrowheads="1"/>
            </p:cNvSpPr>
            <p:nvPr/>
          </p:nvSpPr>
          <p:spPr bwMode="auto">
            <a:xfrm>
              <a:off x="1893" y="167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1" name="Oval 45"/>
            <p:cNvSpPr>
              <a:spLocks noChangeArrowheads="1"/>
            </p:cNvSpPr>
            <p:nvPr/>
          </p:nvSpPr>
          <p:spPr bwMode="auto">
            <a:xfrm>
              <a:off x="1734" y="14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2" name="Oval 46"/>
            <p:cNvSpPr>
              <a:spLocks noChangeArrowheads="1"/>
            </p:cNvSpPr>
            <p:nvPr/>
          </p:nvSpPr>
          <p:spPr bwMode="auto">
            <a:xfrm>
              <a:off x="4047" y="298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3" name="Oval 47"/>
            <p:cNvSpPr>
              <a:spLocks noChangeArrowheads="1"/>
            </p:cNvSpPr>
            <p:nvPr/>
          </p:nvSpPr>
          <p:spPr bwMode="auto">
            <a:xfrm>
              <a:off x="2542" y="175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4" name="Oval 48"/>
            <p:cNvSpPr>
              <a:spLocks noChangeArrowheads="1"/>
            </p:cNvSpPr>
            <p:nvPr/>
          </p:nvSpPr>
          <p:spPr bwMode="auto">
            <a:xfrm>
              <a:off x="3548" y="258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5" name="Oval 49"/>
            <p:cNvSpPr>
              <a:spLocks noChangeArrowheads="1"/>
            </p:cNvSpPr>
            <p:nvPr/>
          </p:nvSpPr>
          <p:spPr bwMode="auto">
            <a:xfrm>
              <a:off x="3603" y="257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6" name="Oval 50"/>
            <p:cNvSpPr>
              <a:spLocks noChangeArrowheads="1"/>
            </p:cNvSpPr>
            <p:nvPr/>
          </p:nvSpPr>
          <p:spPr bwMode="auto">
            <a:xfrm>
              <a:off x="3120" y="230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7" name="Oval 51"/>
            <p:cNvSpPr>
              <a:spLocks noChangeArrowheads="1"/>
            </p:cNvSpPr>
            <p:nvPr/>
          </p:nvSpPr>
          <p:spPr bwMode="auto">
            <a:xfrm>
              <a:off x="2788" y="196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8" name="Oval 52"/>
            <p:cNvSpPr>
              <a:spLocks noChangeArrowheads="1"/>
            </p:cNvSpPr>
            <p:nvPr/>
          </p:nvSpPr>
          <p:spPr bwMode="auto">
            <a:xfrm>
              <a:off x="3176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9" name="Oval 53"/>
            <p:cNvSpPr>
              <a:spLocks noChangeArrowheads="1"/>
            </p:cNvSpPr>
            <p:nvPr/>
          </p:nvSpPr>
          <p:spPr bwMode="auto">
            <a:xfrm>
              <a:off x="3762" y="261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0" name="Oval 54"/>
            <p:cNvSpPr>
              <a:spLocks noChangeArrowheads="1"/>
            </p:cNvSpPr>
            <p:nvPr/>
          </p:nvSpPr>
          <p:spPr bwMode="auto">
            <a:xfrm>
              <a:off x="3223" y="21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1" name="Oval 55"/>
            <p:cNvSpPr>
              <a:spLocks noChangeArrowheads="1"/>
            </p:cNvSpPr>
            <p:nvPr/>
          </p:nvSpPr>
          <p:spPr bwMode="auto">
            <a:xfrm>
              <a:off x="2835" y="204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2" name="Oval 56"/>
            <p:cNvSpPr>
              <a:spLocks noChangeArrowheads="1"/>
            </p:cNvSpPr>
            <p:nvPr/>
          </p:nvSpPr>
          <p:spPr bwMode="auto">
            <a:xfrm>
              <a:off x="2273" y="161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3" name="Oval 57"/>
            <p:cNvSpPr>
              <a:spLocks noChangeArrowheads="1"/>
            </p:cNvSpPr>
            <p:nvPr/>
          </p:nvSpPr>
          <p:spPr bwMode="auto">
            <a:xfrm>
              <a:off x="3722" y="239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4" name="Oval 58"/>
            <p:cNvSpPr>
              <a:spLocks noChangeArrowheads="1"/>
            </p:cNvSpPr>
            <p:nvPr/>
          </p:nvSpPr>
          <p:spPr bwMode="auto">
            <a:xfrm>
              <a:off x="2851" y="192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5" name="Oval 59"/>
            <p:cNvSpPr>
              <a:spLocks noChangeArrowheads="1"/>
            </p:cNvSpPr>
            <p:nvPr/>
          </p:nvSpPr>
          <p:spPr bwMode="auto">
            <a:xfrm>
              <a:off x="3405" y="2721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6" name="Oval 60"/>
            <p:cNvSpPr>
              <a:spLocks noChangeArrowheads="1"/>
            </p:cNvSpPr>
            <p:nvPr/>
          </p:nvSpPr>
          <p:spPr bwMode="auto">
            <a:xfrm>
              <a:off x="2883" y="22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7" name="Oval 61"/>
            <p:cNvSpPr>
              <a:spLocks noChangeArrowheads="1"/>
            </p:cNvSpPr>
            <p:nvPr/>
          </p:nvSpPr>
          <p:spPr bwMode="auto">
            <a:xfrm>
              <a:off x="3801" y="292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8" name="Oval 62"/>
            <p:cNvSpPr>
              <a:spLocks noChangeArrowheads="1"/>
            </p:cNvSpPr>
            <p:nvPr/>
          </p:nvSpPr>
          <p:spPr bwMode="auto">
            <a:xfrm>
              <a:off x="2297" y="164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9" name="Oval 63"/>
            <p:cNvSpPr>
              <a:spLocks noChangeArrowheads="1"/>
            </p:cNvSpPr>
            <p:nvPr/>
          </p:nvSpPr>
          <p:spPr bwMode="auto">
            <a:xfrm>
              <a:off x="3564" y="253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0" name="Oval 64"/>
            <p:cNvSpPr>
              <a:spLocks noChangeArrowheads="1"/>
            </p:cNvSpPr>
            <p:nvPr/>
          </p:nvSpPr>
          <p:spPr bwMode="auto">
            <a:xfrm>
              <a:off x="3453" y="267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1" name="Oval 65"/>
            <p:cNvSpPr>
              <a:spLocks noChangeArrowheads="1"/>
            </p:cNvSpPr>
            <p:nvPr/>
          </p:nvSpPr>
          <p:spPr bwMode="auto">
            <a:xfrm>
              <a:off x="2225" y="185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2" name="Oval 66"/>
            <p:cNvSpPr>
              <a:spLocks noChangeArrowheads="1"/>
            </p:cNvSpPr>
            <p:nvPr/>
          </p:nvSpPr>
          <p:spPr bwMode="auto">
            <a:xfrm>
              <a:off x="3049" y="214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3" name="Oval 67"/>
            <p:cNvSpPr>
              <a:spLocks noChangeArrowheads="1"/>
            </p:cNvSpPr>
            <p:nvPr/>
          </p:nvSpPr>
          <p:spPr bwMode="auto">
            <a:xfrm>
              <a:off x="4086" y="2912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4" name="Oval 68"/>
            <p:cNvSpPr>
              <a:spLocks noChangeArrowheads="1"/>
            </p:cNvSpPr>
            <p:nvPr/>
          </p:nvSpPr>
          <p:spPr bwMode="auto">
            <a:xfrm>
              <a:off x="2178" y="158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5" name="Oval 69"/>
            <p:cNvSpPr>
              <a:spLocks noChangeArrowheads="1"/>
            </p:cNvSpPr>
            <p:nvPr/>
          </p:nvSpPr>
          <p:spPr bwMode="auto">
            <a:xfrm>
              <a:off x="3326" y="246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6" name="Oval 70"/>
            <p:cNvSpPr>
              <a:spLocks noChangeArrowheads="1"/>
            </p:cNvSpPr>
            <p:nvPr/>
          </p:nvSpPr>
          <p:spPr bwMode="auto">
            <a:xfrm>
              <a:off x="2368" y="17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7" name="Oval 71"/>
            <p:cNvSpPr>
              <a:spLocks noChangeArrowheads="1"/>
            </p:cNvSpPr>
            <p:nvPr/>
          </p:nvSpPr>
          <p:spPr bwMode="auto">
            <a:xfrm>
              <a:off x="3033" y="238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8" name="Oval 72"/>
            <p:cNvSpPr>
              <a:spLocks noChangeArrowheads="1"/>
            </p:cNvSpPr>
            <p:nvPr/>
          </p:nvSpPr>
          <p:spPr bwMode="auto">
            <a:xfrm>
              <a:off x="2209" y="1905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9" name="Oval 73"/>
            <p:cNvSpPr>
              <a:spLocks noChangeArrowheads="1"/>
            </p:cNvSpPr>
            <p:nvPr/>
          </p:nvSpPr>
          <p:spPr bwMode="auto">
            <a:xfrm>
              <a:off x="3453" y="228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90" name="Oval 74"/>
            <p:cNvSpPr>
              <a:spLocks noChangeArrowheads="1"/>
            </p:cNvSpPr>
            <p:nvPr/>
          </p:nvSpPr>
          <p:spPr bwMode="auto">
            <a:xfrm>
              <a:off x="2487" y="20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4" name="Rectangle 75"/>
          <p:cNvSpPr>
            <a:spLocks noChangeArrowheads="1"/>
          </p:cNvSpPr>
          <p:nvPr/>
        </p:nvSpPr>
        <p:spPr bwMode="auto">
          <a:xfrm>
            <a:off x="1524000" y="327660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05" name="Rectangle 76"/>
          <p:cNvSpPr>
            <a:spLocks noChangeArrowheads="1"/>
          </p:cNvSpPr>
          <p:nvPr/>
        </p:nvSpPr>
        <p:spPr bwMode="auto">
          <a:xfrm>
            <a:off x="2355850" y="327660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06" name="Rectangle 77"/>
          <p:cNvSpPr>
            <a:spLocks noChangeArrowheads="1"/>
          </p:cNvSpPr>
          <p:nvPr/>
        </p:nvSpPr>
        <p:spPr bwMode="auto">
          <a:xfrm>
            <a:off x="3211513" y="327660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07" name="Line 78"/>
          <p:cNvSpPr>
            <a:spLocks noChangeShapeType="1"/>
          </p:cNvSpPr>
          <p:nvPr/>
        </p:nvSpPr>
        <p:spPr bwMode="auto">
          <a:xfrm>
            <a:off x="1249363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Line 79"/>
          <p:cNvSpPr>
            <a:spLocks noChangeShapeType="1"/>
          </p:cNvSpPr>
          <p:nvPr/>
        </p:nvSpPr>
        <p:spPr bwMode="auto">
          <a:xfrm>
            <a:off x="1676400" y="31781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80"/>
          <p:cNvSpPr>
            <a:spLocks noChangeShapeType="1"/>
          </p:cNvSpPr>
          <p:nvPr/>
        </p:nvSpPr>
        <p:spPr bwMode="auto">
          <a:xfrm>
            <a:off x="2105025" y="31781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81"/>
          <p:cNvSpPr>
            <a:spLocks noChangeShapeType="1"/>
          </p:cNvSpPr>
          <p:nvPr/>
        </p:nvSpPr>
        <p:spPr bwMode="auto">
          <a:xfrm>
            <a:off x="2533650" y="31781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82"/>
          <p:cNvSpPr>
            <a:spLocks noChangeShapeType="1"/>
          </p:cNvSpPr>
          <p:nvPr/>
        </p:nvSpPr>
        <p:spPr bwMode="auto">
          <a:xfrm>
            <a:off x="2968625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83"/>
          <p:cNvSpPr>
            <a:spLocks noChangeShapeType="1"/>
          </p:cNvSpPr>
          <p:nvPr/>
        </p:nvSpPr>
        <p:spPr bwMode="auto">
          <a:xfrm>
            <a:off x="3397250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84"/>
          <p:cNvSpPr>
            <a:spLocks noChangeShapeType="1"/>
          </p:cNvSpPr>
          <p:nvPr/>
        </p:nvSpPr>
        <p:spPr bwMode="auto">
          <a:xfrm>
            <a:off x="3825875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Rectangle 85"/>
          <p:cNvSpPr>
            <a:spLocks noChangeArrowheads="1"/>
          </p:cNvSpPr>
          <p:nvPr/>
        </p:nvSpPr>
        <p:spPr bwMode="auto">
          <a:xfrm>
            <a:off x="752475" y="254635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15" name="Rectangle 86"/>
          <p:cNvSpPr>
            <a:spLocks noChangeArrowheads="1"/>
          </p:cNvSpPr>
          <p:nvPr/>
        </p:nvSpPr>
        <p:spPr bwMode="auto">
          <a:xfrm>
            <a:off x="609600" y="187801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16" name="Rectangle 87"/>
          <p:cNvSpPr>
            <a:spLocks noChangeArrowheads="1"/>
          </p:cNvSpPr>
          <p:nvPr/>
        </p:nvSpPr>
        <p:spPr bwMode="auto">
          <a:xfrm>
            <a:off x="609600" y="120808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17" name="Line 88"/>
          <p:cNvSpPr>
            <a:spLocks noChangeShapeType="1"/>
          </p:cNvSpPr>
          <p:nvPr/>
        </p:nvSpPr>
        <p:spPr bwMode="auto">
          <a:xfrm flipH="1">
            <a:off x="1079500" y="303688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Line 89"/>
          <p:cNvSpPr>
            <a:spLocks noChangeShapeType="1"/>
          </p:cNvSpPr>
          <p:nvPr/>
        </p:nvSpPr>
        <p:spPr bwMode="auto">
          <a:xfrm flipH="1">
            <a:off x="1079500" y="27035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Line 90"/>
          <p:cNvSpPr>
            <a:spLocks noChangeShapeType="1"/>
          </p:cNvSpPr>
          <p:nvPr/>
        </p:nvSpPr>
        <p:spPr bwMode="auto">
          <a:xfrm flipH="1">
            <a:off x="1079500" y="236855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91"/>
          <p:cNvSpPr>
            <a:spLocks noChangeShapeType="1"/>
          </p:cNvSpPr>
          <p:nvPr/>
        </p:nvSpPr>
        <p:spPr bwMode="auto">
          <a:xfrm flipH="1">
            <a:off x="1079500" y="2035175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1" name="Line 92"/>
          <p:cNvSpPr>
            <a:spLocks noChangeShapeType="1"/>
          </p:cNvSpPr>
          <p:nvPr/>
        </p:nvSpPr>
        <p:spPr bwMode="auto">
          <a:xfrm flipH="1">
            <a:off x="1079500" y="17002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2" name="Line 93"/>
          <p:cNvSpPr>
            <a:spLocks noChangeShapeType="1"/>
          </p:cNvSpPr>
          <p:nvPr/>
        </p:nvSpPr>
        <p:spPr bwMode="auto">
          <a:xfrm flipH="1">
            <a:off x="1079500" y="13668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3" name="Line 94"/>
          <p:cNvSpPr>
            <a:spLocks noChangeShapeType="1"/>
          </p:cNvSpPr>
          <p:nvPr/>
        </p:nvSpPr>
        <p:spPr bwMode="auto">
          <a:xfrm flipH="1">
            <a:off x="1079500" y="10239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95"/>
          <p:cNvSpPr>
            <a:spLocks noChangeShapeType="1"/>
          </p:cNvSpPr>
          <p:nvPr/>
        </p:nvSpPr>
        <p:spPr bwMode="auto">
          <a:xfrm>
            <a:off x="1216025" y="31781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Line 96"/>
          <p:cNvSpPr>
            <a:spLocks noChangeShapeType="1"/>
          </p:cNvSpPr>
          <p:nvPr/>
        </p:nvSpPr>
        <p:spPr bwMode="auto">
          <a:xfrm flipV="1">
            <a:off x="1171575" y="1023938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626" name="Group 97"/>
          <p:cNvGrpSpPr>
            <a:grpSpLocks/>
          </p:cNvGrpSpPr>
          <p:nvPr/>
        </p:nvGrpSpPr>
        <p:grpSpPr bwMode="auto">
          <a:xfrm>
            <a:off x="1204913" y="990600"/>
            <a:ext cx="2522537" cy="2028825"/>
            <a:chOff x="1353" y="1393"/>
            <a:chExt cx="3078" cy="2066"/>
          </a:xfrm>
        </p:grpSpPr>
        <p:sp>
          <p:nvSpPr>
            <p:cNvPr id="24792" name="Oval 98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3" name="Oval 99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4" name="Oval 100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5" name="Oval 101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6" name="Oval 102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7" name="Oval 103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8" name="Oval 104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9" name="Oval 105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0" name="Oval 106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1" name="Oval 107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2" name="Oval 108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3" name="Oval 109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4" name="Oval 110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5" name="Oval 111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6" name="Oval 112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7" name="Oval 113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8" name="Oval 114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9" name="Oval 115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0" name="Oval 116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1" name="Oval 117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2" name="Oval 118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3" name="Oval 119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4" name="Oval 120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5" name="Oval 121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6" name="Oval 122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7" name="Oval 123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8" name="Oval 124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9" name="Oval 125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0" name="Oval 126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1" name="Oval 127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2" name="Oval 128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3" name="Oval 129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4" name="Oval 130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5" name="Oval 131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6" name="Oval 132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7" name="Oval 133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8" name="Oval 134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9" name="Oval 135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0" name="Oval 136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1" name="Oval 137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2" name="Oval 138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3" name="Oval 139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4" name="Oval 140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5" name="Oval 141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6" name="Oval 142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7" name="Oval 143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8" name="Oval 144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9" name="Oval 145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0" name="Oval 146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1" name="Oval 147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7" name="Group 148"/>
          <p:cNvGrpSpPr>
            <a:grpSpLocks/>
          </p:cNvGrpSpPr>
          <p:nvPr/>
        </p:nvGrpSpPr>
        <p:grpSpPr bwMode="auto">
          <a:xfrm>
            <a:off x="1295400" y="3929063"/>
            <a:ext cx="2362200" cy="1914525"/>
            <a:chOff x="838" y="1611"/>
            <a:chExt cx="1488" cy="1206"/>
          </a:xfrm>
        </p:grpSpPr>
        <p:sp>
          <p:nvSpPr>
            <p:cNvPr id="24752" name="Oval 149"/>
            <p:cNvSpPr>
              <a:spLocks noChangeArrowheads="1"/>
            </p:cNvSpPr>
            <p:nvPr/>
          </p:nvSpPr>
          <p:spPr bwMode="auto">
            <a:xfrm>
              <a:off x="2038" y="220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3" name="Oval 150"/>
            <p:cNvSpPr>
              <a:spLocks noChangeArrowheads="1"/>
            </p:cNvSpPr>
            <p:nvPr/>
          </p:nvSpPr>
          <p:spPr bwMode="auto">
            <a:xfrm>
              <a:off x="1950" y="2332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Oval 151"/>
            <p:cNvSpPr>
              <a:spLocks noChangeArrowheads="1"/>
            </p:cNvSpPr>
            <p:nvPr/>
          </p:nvSpPr>
          <p:spPr bwMode="auto">
            <a:xfrm>
              <a:off x="1837" y="2378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5" name="Oval 152"/>
            <p:cNvSpPr>
              <a:spLocks noChangeArrowheads="1"/>
            </p:cNvSpPr>
            <p:nvPr/>
          </p:nvSpPr>
          <p:spPr bwMode="auto">
            <a:xfrm>
              <a:off x="2007" y="235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6" name="Oval 153"/>
            <p:cNvSpPr>
              <a:spLocks noChangeArrowheads="1"/>
            </p:cNvSpPr>
            <p:nvPr/>
          </p:nvSpPr>
          <p:spPr bwMode="auto">
            <a:xfrm>
              <a:off x="1886" y="220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7" name="Oval 154"/>
            <p:cNvSpPr>
              <a:spLocks noChangeArrowheads="1"/>
            </p:cNvSpPr>
            <p:nvPr/>
          </p:nvSpPr>
          <p:spPr bwMode="auto">
            <a:xfrm>
              <a:off x="1806" y="25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Oval 155"/>
            <p:cNvSpPr>
              <a:spLocks noChangeArrowheads="1"/>
            </p:cNvSpPr>
            <p:nvPr/>
          </p:nvSpPr>
          <p:spPr bwMode="auto">
            <a:xfrm>
              <a:off x="2247" y="198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Oval 156"/>
            <p:cNvSpPr>
              <a:spLocks noChangeArrowheads="1"/>
            </p:cNvSpPr>
            <p:nvPr/>
          </p:nvSpPr>
          <p:spPr bwMode="auto">
            <a:xfrm>
              <a:off x="1704" y="2487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Oval 157"/>
            <p:cNvSpPr>
              <a:spLocks noChangeArrowheads="1"/>
            </p:cNvSpPr>
            <p:nvPr/>
          </p:nvSpPr>
          <p:spPr bwMode="auto">
            <a:xfrm>
              <a:off x="2140" y="219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Oval 158"/>
            <p:cNvSpPr>
              <a:spLocks noChangeArrowheads="1"/>
            </p:cNvSpPr>
            <p:nvPr/>
          </p:nvSpPr>
          <p:spPr bwMode="auto">
            <a:xfrm>
              <a:off x="1928" y="251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Oval 159"/>
            <p:cNvSpPr>
              <a:spLocks noChangeArrowheads="1"/>
            </p:cNvSpPr>
            <p:nvPr/>
          </p:nvSpPr>
          <p:spPr bwMode="auto">
            <a:xfrm>
              <a:off x="1852" y="244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Oval 160"/>
            <p:cNvSpPr>
              <a:spLocks noChangeArrowheads="1"/>
            </p:cNvSpPr>
            <p:nvPr/>
          </p:nvSpPr>
          <p:spPr bwMode="auto">
            <a:xfrm>
              <a:off x="1677" y="2624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Oval 161"/>
            <p:cNvSpPr>
              <a:spLocks noChangeArrowheads="1"/>
            </p:cNvSpPr>
            <p:nvPr/>
          </p:nvSpPr>
          <p:spPr bwMode="auto">
            <a:xfrm>
              <a:off x="1803" y="2497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Oval 162"/>
            <p:cNvSpPr>
              <a:spLocks noChangeArrowheads="1"/>
            </p:cNvSpPr>
            <p:nvPr/>
          </p:nvSpPr>
          <p:spPr bwMode="auto">
            <a:xfrm>
              <a:off x="1890" y="231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Oval 163"/>
            <p:cNvSpPr>
              <a:spLocks noChangeArrowheads="1"/>
            </p:cNvSpPr>
            <p:nvPr/>
          </p:nvSpPr>
          <p:spPr bwMode="auto">
            <a:xfrm>
              <a:off x="1803" y="246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Oval 164"/>
            <p:cNvSpPr>
              <a:spLocks noChangeArrowheads="1"/>
            </p:cNvSpPr>
            <p:nvPr/>
          </p:nvSpPr>
          <p:spPr bwMode="auto">
            <a:xfrm>
              <a:off x="1772" y="25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Oval 165"/>
            <p:cNvSpPr>
              <a:spLocks noChangeArrowheads="1"/>
            </p:cNvSpPr>
            <p:nvPr/>
          </p:nvSpPr>
          <p:spPr bwMode="auto">
            <a:xfrm>
              <a:off x="1498" y="268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Oval 166"/>
            <p:cNvSpPr>
              <a:spLocks noChangeArrowheads="1"/>
            </p:cNvSpPr>
            <p:nvPr/>
          </p:nvSpPr>
          <p:spPr bwMode="auto">
            <a:xfrm>
              <a:off x="1859" y="2397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0" name="Oval 167"/>
            <p:cNvSpPr>
              <a:spLocks noChangeArrowheads="1"/>
            </p:cNvSpPr>
            <p:nvPr/>
          </p:nvSpPr>
          <p:spPr bwMode="auto">
            <a:xfrm>
              <a:off x="2288" y="1611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1" name="Oval 168"/>
            <p:cNvSpPr>
              <a:spLocks noChangeArrowheads="1"/>
            </p:cNvSpPr>
            <p:nvPr/>
          </p:nvSpPr>
          <p:spPr bwMode="auto">
            <a:xfrm>
              <a:off x="2023" y="235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Oval 169"/>
            <p:cNvSpPr>
              <a:spLocks noChangeArrowheads="1"/>
            </p:cNvSpPr>
            <p:nvPr/>
          </p:nvSpPr>
          <p:spPr bwMode="auto">
            <a:xfrm>
              <a:off x="1730" y="2581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Oval 170"/>
            <p:cNvSpPr>
              <a:spLocks noChangeArrowheads="1"/>
            </p:cNvSpPr>
            <p:nvPr/>
          </p:nvSpPr>
          <p:spPr bwMode="auto">
            <a:xfrm>
              <a:off x="2106" y="227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Oval 171"/>
            <p:cNvSpPr>
              <a:spLocks noChangeArrowheads="1"/>
            </p:cNvSpPr>
            <p:nvPr/>
          </p:nvSpPr>
          <p:spPr bwMode="auto">
            <a:xfrm>
              <a:off x="1354" y="2769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Oval 172"/>
            <p:cNvSpPr>
              <a:spLocks noChangeArrowheads="1"/>
            </p:cNvSpPr>
            <p:nvPr/>
          </p:nvSpPr>
          <p:spPr bwMode="auto">
            <a:xfrm>
              <a:off x="2012" y="228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Oval 173"/>
            <p:cNvSpPr>
              <a:spLocks noChangeArrowheads="1"/>
            </p:cNvSpPr>
            <p:nvPr/>
          </p:nvSpPr>
          <p:spPr bwMode="auto">
            <a:xfrm>
              <a:off x="2140" y="2054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7" name="Oval 174"/>
            <p:cNvSpPr>
              <a:spLocks noChangeArrowheads="1"/>
            </p:cNvSpPr>
            <p:nvPr/>
          </p:nvSpPr>
          <p:spPr bwMode="auto">
            <a:xfrm>
              <a:off x="838" y="2689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8" name="Oval 175"/>
            <p:cNvSpPr>
              <a:spLocks noChangeArrowheads="1"/>
            </p:cNvSpPr>
            <p:nvPr/>
          </p:nvSpPr>
          <p:spPr bwMode="auto">
            <a:xfrm>
              <a:off x="2167" y="206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9" name="Oval 176"/>
            <p:cNvSpPr>
              <a:spLocks noChangeArrowheads="1"/>
            </p:cNvSpPr>
            <p:nvPr/>
          </p:nvSpPr>
          <p:spPr bwMode="auto">
            <a:xfrm>
              <a:off x="1897" y="2463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0" name="Oval 177"/>
            <p:cNvSpPr>
              <a:spLocks noChangeArrowheads="1"/>
            </p:cNvSpPr>
            <p:nvPr/>
          </p:nvSpPr>
          <p:spPr bwMode="auto">
            <a:xfrm>
              <a:off x="1874" y="2444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" name="Oval 178"/>
            <p:cNvSpPr>
              <a:spLocks noChangeArrowheads="1"/>
            </p:cNvSpPr>
            <p:nvPr/>
          </p:nvSpPr>
          <p:spPr bwMode="auto">
            <a:xfrm>
              <a:off x="1765" y="243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" name="Oval 179"/>
            <p:cNvSpPr>
              <a:spLocks noChangeArrowheads="1"/>
            </p:cNvSpPr>
            <p:nvPr/>
          </p:nvSpPr>
          <p:spPr bwMode="auto">
            <a:xfrm>
              <a:off x="1616" y="264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" name="Oval 180"/>
            <p:cNvSpPr>
              <a:spLocks noChangeArrowheads="1"/>
            </p:cNvSpPr>
            <p:nvPr/>
          </p:nvSpPr>
          <p:spPr bwMode="auto">
            <a:xfrm>
              <a:off x="1928" y="2412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4" name="Oval 181"/>
            <p:cNvSpPr>
              <a:spLocks noChangeArrowheads="1"/>
            </p:cNvSpPr>
            <p:nvPr/>
          </p:nvSpPr>
          <p:spPr bwMode="auto">
            <a:xfrm>
              <a:off x="1733" y="2520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5" name="Oval 182"/>
            <p:cNvSpPr>
              <a:spLocks noChangeArrowheads="1"/>
            </p:cNvSpPr>
            <p:nvPr/>
          </p:nvSpPr>
          <p:spPr bwMode="auto">
            <a:xfrm>
              <a:off x="1722" y="2497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Oval 183"/>
            <p:cNvSpPr>
              <a:spLocks noChangeArrowheads="1"/>
            </p:cNvSpPr>
            <p:nvPr/>
          </p:nvSpPr>
          <p:spPr bwMode="auto">
            <a:xfrm>
              <a:off x="1936" y="2449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7" name="Oval 184"/>
            <p:cNvSpPr>
              <a:spLocks noChangeArrowheads="1"/>
            </p:cNvSpPr>
            <p:nvPr/>
          </p:nvSpPr>
          <p:spPr bwMode="auto">
            <a:xfrm>
              <a:off x="1556" y="2572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8" name="Oval 185"/>
            <p:cNvSpPr>
              <a:spLocks noChangeArrowheads="1"/>
            </p:cNvSpPr>
            <p:nvPr/>
          </p:nvSpPr>
          <p:spPr bwMode="auto">
            <a:xfrm>
              <a:off x="1931" y="229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Oval 186"/>
            <p:cNvSpPr>
              <a:spLocks noChangeArrowheads="1"/>
            </p:cNvSpPr>
            <p:nvPr/>
          </p:nvSpPr>
          <p:spPr bwMode="auto">
            <a:xfrm>
              <a:off x="2171" y="2124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0" name="Oval 187"/>
            <p:cNvSpPr>
              <a:spLocks noChangeArrowheads="1"/>
            </p:cNvSpPr>
            <p:nvPr/>
          </p:nvSpPr>
          <p:spPr bwMode="auto">
            <a:xfrm>
              <a:off x="1832" y="2553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1" name="Oval 188"/>
            <p:cNvSpPr>
              <a:spLocks noChangeArrowheads="1"/>
            </p:cNvSpPr>
            <p:nvPr/>
          </p:nvSpPr>
          <p:spPr bwMode="auto">
            <a:xfrm>
              <a:off x="1761" y="253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28" name="Rectangle 189"/>
          <p:cNvSpPr>
            <a:spLocks noChangeArrowheads="1"/>
          </p:cNvSpPr>
          <p:nvPr/>
        </p:nvSpPr>
        <p:spPr bwMode="auto">
          <a:xfrm>
            <a:off x="1524000" y="6138863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29" name="Rectangle 190"/>
          <p:cNvSpPr>
            <a:spLocks noChangeArrowheads="1"/>
          </p:cNvSpPr>
          <p:nvPr/>
        </p:nvSpPr>
        <p:spPr bwMode="auto">
          <a:xfrm>
            <a:off x="2355850" y="613886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30" name="Rectangle 191"/>
          <p:cNvSpPr>
            <a:spLocks noChangeArrowheads="1"/>
          </p:cNvSpPr>
          <p:nvPr/>
        </p:nvSpPr>
        <p:spPr bwMode="auto">
          <a:xfrm>
            <a:off x="3211513" y="6138863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31" name="Line 192"/>
          <p:cNvSpPr>
            <a:spLocks noChangeShapeType="1"/>
          </p:cNvSpPr>
          <p:nvPr/>
        </p:nvSpPr>
        <p:spPr bwMode="auto">
          <a:xfrm>
            <a:off x="1249363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2" name="Line 193"/>
          <p:cNvSpPr>
            <a:spLocks noChangeShapeType="1"/>
          </p:cNvSpPr>
          <p:nvPr/>
        </p:nvSpPr>
        <p:spPr bwMode="auto">
          <a:xfrm>
            <a:off x="1676400" y="6040438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3" name="Line 194"/>
          <p:cNvSpPr>
            <a:spLocks noChangeShapeType="1"/>
          </p:cNvSpPr>
          <p:nvPr/>
        </p:nvSpPr>
        <p:spPr bwMode="auto">
          <a:xfrm>
            <a:off x="2105025" y="6040438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4" name="Line 195"/>
          <p:cNvSpPr>
            <a:spLocks noChangeShapeType="1"/>
          </p:cNvSpPr>
          <p:nvPr/>
        </p:nvSpPr>
        <p:spPr bwMode="auto">
          <a:xfrm>
            <a:off x="2533650" y="6040438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Line 196"/>
          <p:cNvSpPr>
            <a:spLocks noChangeShapeType="1"/>
          </p:cNvSpPr>
          <p:nvPr/>
        </p:nvSpPr>
        <p:spPr bwMode="auto">
          <a:xfrm>
            <a:off x="2968625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Line 197"/>
          <p:cNvSpPr>
            <a:spLocks noChangeShapeType="1"/>
          </p:cNvSpPr>
          <p:nvPr/>
        </p:nvSpPr>
        <p:spPr bwMode="auto">
          <a:xfrm>
            <a:off x="3397250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Line 198"/>
          <p:cNvSpPr>
            <a:spLocks noChangeShapeType="1"/>
          </p:cNvSpPr>
          <p:nvPr/>
        </p:nvSpPr>
        <p:spPr bwMode="auto">
          <a:xfrm>
            <a:off x="3825875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Rectangle 199"/>
          <p:cNvSpPr>
            <a:spLocks noChangeArrowheads="1"/>
          </p:cNvSpPr>
          <p:nvPr/>
        </p:nvSpPr>
        <p:spPr bwMode="auto">
          <a:xfrm>
            <a:off x="752475" y="5408613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39" name="Rectangle 200"/>
          <p:cNvSpPr>
            <a:spLocks noChangeArrowheads="1"/>
          </p:cNvSpPr>
          <p:nvPr/>
        </p:nvSpPr>
        <p:spPr bwMode="auto">
          <a:xfrm>
            <a:off x="609600" y="4740275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40" name="Rectangle 201"/>
          <p:cNvSpPr>
            <a:spLocks noChangeArrowheads="1"/>
          </p:cNvSpPr>
          <p:nvPr/>
        </p:nvSpPr>
        <p:spPr bwMode="auto">
          <a:xfrm>
            <a:off x="609600" y="407035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41" name="Line 202"/>
          <p:cNvSpPr>
            <a:spLocks noChangeShapeType="1"/>
          </p:cNvSpPr>
          <p:nvPr/>
        </p:nvSpPr>
        <p:spPr bwMode="auto">
          <a:xfrm flipH="1">
            <a:off x="1079500" y="589915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Line 203"/>
          <p:cNvSpPr>
            <a:spLocks noChangeShapeType="1"/>
          </p:cNvSpPr>
          <p:nvPr/>
        </p:nvSpPr>
        <p:spPr bwMode="auto">
          <a:xfrm flipH="1">
            <a:off x="1079500" y="5565775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3" name="Line 204"/>
          <p:cNvSpPr>
            <a:spLocks noChangeShapeType="1"/>
          </p:cNvSpPr>
          <p:nvPr/>
        </p:nvSpPr>
        <p:spPr bwMode="auto">
          <a:xfrm flipH="1">
            <a:off x="1079500" y="52308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4" name="Line 205"/>
          <p:cNvSpPr>
            <a:spLocks noChangeShapeType="1"/>
          </p:cNvSpPr>
          <p:nvPr/>
        </p:nvSpPr>
        <p:spPr bwMode="auto">
          <a:xfrm flipH="1">
            <a:off x="1079500" y="48974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5" name="Line 206"/>
          <p:cNvSpPr>
            <a:spLocks noChangeShapeType="1"/>
          </p:cNvSpPr>
          <p:nvPr/>
        </p:nvSpPr>
        <p:spPr bwMode="auto">
          <a:xfrm flipH="1">
            <a:off x="1079500" y="4562475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6" name="Line 207"/>
          <p:cNvSpPr>
            <a:spLocks noChangeShapeType="1"/>
          </p:cNvSpPr>
          <p:nvPr/>
        </p:nvSpPr>
        <p:spPr bwMode="auto">
          <a:xfrm flipH="1">
            <a:off x="1079500" y="4229100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7" name="Line 208"/>
          <p:cNvSpPr>
            <a:spLocks noChangeShapeType="1"/>
          </p:cNvSpPr>
          <p:nvPr/>
        </p:nvSpPr>
        <p:spPr bwMode="auto">
          <a:xfrm flipH="1">
            <a:off x="1079500" y="3886200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8" name="Line 209"/>
          <p:cNvSpPr>
            <a:spLocks noChangeShapeType="1"/>
          </p:cNvSpPr>
          <p:nvPr/>
        </p:nvSpPr>
        <p:spPr bwMode="auto">
          <a:xfrm>
            <a:off x="1216025" y="6040438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9" name="Line 210"/>
          <p:cNvSpPr>
            <a:spLocks noChangeShapeType="1"/>
          </p:cNvSpPr>
          <p:nvPr/>
        </p:nvSpPr>
        <p:spPr bwMode="auto">
          <a:xfrm flipV="1">
            <a:off x="1171575" y="3886200"/>
            <a:ext cx="0" cy="2122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0" name="Rectangle 211"/>
          <p:cNvSpPr>
            <a:spLocks noChangeArrowheads="1"/>
          </p:cNvSpPr>
          <p:nvPr/>
        </p:nvSpPr>
        <p:spPr bwMode="auto">
          <a:xfrm>
            <a:off x="6054725" y="617220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51" name="Rectangle 212"/>
          <p:cNvSpPr>
            <a:spLocks noChangeArrowheads="1"/>
          </p:cNvSpPr>
          <p:nvPr/>
        </p:nvSpPr>
        <p:spPr bwMode="auto">
          <a:xfrm>
            <a:off x="6886575" y="617220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52" name="Rectangle 213"/>
          <p:cNvSpPr>
            <a:spLocks noChangeArrowheads="1"/>
          </p:cNvSpPr>
          <p:nvPr/>
        </p:nvSpPr>
        <p:spPr bwMode="auto">
          <a:xfrm>
            <a:off x="7742238" y="617220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53" name="Line 214"/>
          <p:cNvSpPr>
            <a:spLocks noChangeShapeType="1"/>
          </p:cNvSpPr>
          <p:nvPr/>
        </p:nvSpPr>
        <p:spPr bwMode="auto">
          <a:xfrm>
            <a:off x="5780088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4" name="Line 215"/>
          <p:cNvSpPr>
            <a:spLocks noChangeShapeType="1"/>
          </p:cNvSpPr>
          <p:nvPr/>
        </p:nvSpPr>
        <p:spPr bwMode="auto">
          <a:xfrm>
            <a:off x="6207125" y="60737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5" name="Line 216"/>
          <p:cNvSpPr>
            <a:spLocks noChangeShapeType="1"/>
          </p:cNvSpPr>
          <p:nvPr/>
        </p:nvSpPr>
        <p:spPr bwMode="auto">
          <a:xfrm>
            <a:off x="6635750" y="60737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6" name="Line 217"/>
          <p:cNvSpPr>
            <a:spLocks noChangeShapeType="1"/>
          </p:cNvSpPr>
          <p:nvPr/>
        </p:nvSpPr>
        <p:spPr bwMode="auto">
          <a:xfrm>
            <a:off x="7064375" y="60737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7" name="Line 218"/>
          <p:cNvSpPr>
            <a:spLocks noChangeShapeType="1"/>
          </p:cNvSpPr>
          <p:nvPr/>
        </p:nvSpPr>
        <p:spPr bwMode="auto">
          <a:xfrm>
            <a:off x="7499350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8" name="Line 219"/>
          <p:cNvSpPr>
            <a:spLocks noChangeShapeType="1"/>
          </p:cNvSpPr>
          <p:nvPr/>
        </p:nvSpPr>
        <p:spPr bwMode="auto">
          <a:xfrm>
            <a:off x="7927975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9" name="Line 220"/>
          <p:cNvSpPr>
            <a:spLocks noChangeShapeType="1"/>
          </p:cNvSpPr>
          <p:nvPr/>
        </p:nvSpPr>
        <p:spPr bwMode="auto">
          <a:xfrm>
            <a:off x="8356600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0" name="Rectangle 221"/>
          <p:cNvSpPr>
            <a:spLocks noChangeArrowheads="1"/>
          </p:cNvSpPr>
          <p:nvPr/>
        </p:nvSpPr>
        <p:spPr bwMode="auto">
          <a:xfrm>
            <a:off x="5283200" y="544195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61" name="Rectangle 222"/>
          <p:cNvSpPr>
            <a:spLocks noChangeArrowheads="1"/>
          </p:cNvSpPr>
          <p:nvPr/>
        </p:nvSpPr>
        <p:spPr bwMode="auto">
          <a:xfrm>
            <a:off x="5140325" y="477361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62" name="Rectangle 223"/>
          <p:cNvSpPr>
            <a:spLocks noChangeArrowheads="1"/>
          </p:cNvSpPr>
          <p:nvPr/>
        </p:nvSpPr>
        <p:spPr bwMode="auto">
          <a:xfrm>
            <a:off x="5140325" y="410368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63" name="Line 224"/>
          <p:cNvSpPr>
            <a:spLocks noChangeShapeType="1"/>
          </p:cNvSpPr>
          <p:nvPr/>
        </p:nvSpPr>
        <p:spPr bwMode="auto">
          <a:xfrm flipH="1">
            <a:off x="5610225" y="593248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4" name="Line 225"/>
          <p:cNvSpPr>
            <a:spLocks noChangeShapeType="1"/>
          </p:cNvSpPr>
          <p:nvPr/>
        </p:nvSpPr>
        <p:spPr bwMode="auto">
          <a:xfrm flipH="1">
            <a:off x="5610225" y="55991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5" name="Line 226"/>
          <p:cNvSpPr>
            <a:spLocks noChangeShapeType="1"/>
          </p:cNvSpPr>
          <p:nvPr/>
        </p:nvSpPr>
        <p:spPr bwMode="auto">
          <a:xfrm flipH="1">
            <a:off x="5610225" y="526415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6" name="Line 227"/>
          <p:cNvSpPr>
            <a:spLocks noChangeShapeType="1"/>
          </p:cNvSpPr>
          <p:nvPr/>
        </p:nvSpPr>
        <p:spPr bwMode="auto">
          <a:xfrm flipH="1">
            <a:off x="5610225" y="4930775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7" name="Line 228"/>
          <p:cNvSpPr>
            <a:spLocks noChangeShapeType="1"/>
          </p:cNvSpPr>
          <p:nvPr/>
        </p:nvSpPr>
        <p:spPr bwMode="auto">
          <a:xfrm flipH="1">
            <a:off x="5610225" y="45958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8" name="Line 229"/>
          <p:cNvSpPr>
            <a:spLocks noChangeShapeType="1"/>
          </p:cNvSpPr>
          <p:nvPr/>
        </p:nvSpPr>
        <p:spPr bwMode="auto">
          <a:xfrm flipH="1">
            <a:off x="5610225" y="42624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9" name="Line 230"/>
          <p:cNvSpPr>
            <a:spLocks noChangeShapeType="1"/>
          </p:cNvSpPr>
          <p:nvPr/>
        </p:nvSpPr>
        <p:spPr bwMode="auto">
          <a:xfrm flipH="1">
            <a:off x="5610225" y="39195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0" name="Line 231"/>
          <p:cNvSpPr>
            <a:spLocks noChangeShapeType="1"/>
          </p:cNvSpPr>
          <p:nvPr/>
        </p:nvSpPr>
        <p:spPr bwMode="auto">
          <a:xfrm>
            <a:off x="5746750" y="60737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1" name="Line 232"/>
          <p:cNvSpPr>
            <a:spLocks noChangeShapeType="1"/>
          </p:cNvSpPr>
          <p:nvPr/>
        </p:nvSpPr>
        <p:spPr bwMode="auto">
          <a:xfrm flipV="1">
            <a:off x="5702300" y="3919538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672" name="Group 233"/>
          <p:cNvGrpSpPr>
            <a:grpSpLocks/>
          </p:cNvGrpSpPr>
          <p:nvPr/>
        </p:nvGrpSpPr>
        <p:grpSpPr bwMode="auto">
          <a:xfrm>
            <a:off x="6091238" y="3935413"/>
            <a:ext cx="2097087" cy="1881187"/>
            <a:chOff x="3885" y="1615"/>
            <a:chExt cx="1321" cy="1185"/>
          </a:xfrm>
        </p:grpSpPr>
        <p:sp>
          <p:nvSpPr>
            <p:cNvPr id="24679" name="Oval 234"/>
            <p:cNvSpPr>
              <a:spLocks noChangeArrowheads="1"/>
            </p:cNvSpPr>
            <p:nvPr/>
          </p:nvSpPr>
          <p:spPr bwMode="auto">
            <a:xfrm flipH="1" flipV="1">
              <a:off x="4684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Oval 235"/>
            <p:cNvSpPr>
              <a:spLocks noChangeArrowheads="1"/>
            </p:cNvSpPr>
            <p:nvPr/>
          </p:nvSpPr>
          <p:spPr bwMode="auto">
            <a:xfrm flipH="1" flipV="1">
              <a:off x="4783" y="192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Oval 236"/>
            <p:cNvSpPr>
              <a:spLocks noChangeArrowheads="1"/>
            </p:cNvSpPr>
            <p:nvPr/>
          </p:nvSpPr>
          <p:spPr bwMode="auto">
            <a:xfrm flipH="1" flipV="1">
              <a:off x="4913" y="187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Oval 237"/>
            <p:cNvSpPr>
              <a:spLocks noChangeArrowheads="1"/>
            </p:cNvSpPr>
            <p:nvPr/>
          </p:nvSpPr>
          <p:spPr bwMode="auto">
            <a:xfrm flipH="1" flipV="1">
              <a:off x="4719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Oval 238"/>
            <p:cNvSpPr>
              <a:spLocks noChangeArrowheads="1"/>
            </p:cNvSpPr>
            <p:nvPr/>
          </p:nvSpPr>
          <p:spPr bwMode="auto">
            <a:xfrm flipH="1" flipV="1">
              <a:off x="4857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4" name="Oval 239"/>
            <p:cNvSpPr>
              <a:spLocks noChangeArrowheads="1"/>
            </p:cNvSpPr>
            <p:nvPr/>
          </p:nvSpPr>
          <p:spPr bwMode="auto">
            <a:xfrm flipH="1" flipV="1">
              <a:off x="4947" y="1751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Oval 240"/>
            <p:cNvSpPr>
              <a:spLocks noChangeArrowheads="1"/>
            </p:cNvSpPr>
            <p:nvPr/>
          </p:nvSpPr>
          <p:spPr bwMode="auto">
            <a:xfrm flipH="1" flipV="1">
              <a:off x="5063" y="1770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Oval 241"/>
            <p:cNvSpPr>
              <a:spLocks noChangeArrowheads="1"/>
            </p:cNvSpPr>
            <p:nvPr/>
          </p:nvSpPr>
          <p:spPr bwMode="auto">
            <a:xfrm flipH="1" flipV="1">
              <a:off x="4568" y="2065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7" name="Oval 242"/>
            <p:cNvSpPr>
              <a:spLocks noChangeArrowheads="1"/>
            </p:cNvSpPr>
            <p:nvPr/>
          </p:nvSpPr>
          <p:spPr bwMode="auto">
            <a:xfrm flipH="1" flipV="1">
              <a:off x="4810" y="1746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Oval 243"/>
            <p:cNvSpPr>
              <a:spLocks noChangeArrowheads="1"/>
            </p:cNvSpPr>
            <p:nvPr/>
          </p:nvSpPr>
          <p:spPr bwMode="auto">
            <a:xfrm flipH="1" flipV="1">
              <a:off x="4895" y="1811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Oval 244"/>
            <p:cNvSpPr>
              <a:spLocks noChangeArrowheads="1"/>
            </p:cNvSpPr>
            <p:nvPr/>
          </p:nvSpPr>
          <p:spPr bwMode="auto">
            <a:xfrm flipH="1" flipV="1">
              <a:off x="5094" y="163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Oval 245"/>
            <p:cNvSpPr>
              <a:spLocks noChangeArrowheads="1"/>
            </p:cNvSpPr>
            <p:nvPr/>
          </p:nvSpPr>
          <p:spPr bwMode="auto">
            <a:xfrm flipH="1" flipV="1">
              <a:off x="4952" y="1761"/>
              <a:ext cx="42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1" name="Oval 246"/>
            <p:cNvSpPr>
              <a:spLocks noChangeArrowheads="1"/>
            </p:cNvSpPr>
            <p:nvPr/>
          </p:nvSpPr>
          <p:spPr bwMode="auto">
            <a:xfrm flipH="1" flipV="1">
              <a:off x="4852" y="194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Oval 247"/>
            <p:cNvSpPr>
              <a:spLocks noChangeArrowheads="1"/>
            </p:cNvSpPr>
            <p:nvPr/>
          </p:nvSpPr>
          <p:spPr bwMode="auto">
            <a:xfrm flipH="1" flipV="1">
              <a:off x="4952" y="1788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3" name="Oval 248"/>
            <p:cNvSpPr>
              <a:spLocks noChangeArrowheads="1"/>
            </p:cNvSpPr>
            <p:nvPr/>
          </p:nvSpPr>
          <p:spPr bwMode="auto">
            <a:xfrm flipH="1" flipV="1">
              <a:off x="4986" y="167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Oval 249"/>
            <p:cNvSpPr>
              <a:spLocks noChangeArrowheads="1"/>
            </p:cNvSpPr>
            <p:nvPr/>
          </p:nvSpPr>
          <p:spPr bwMode="auto">
            <a:xfrm flipH="1" flipV="1">
              <a:off x="4887" y="1859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5" name="Oval 250"/>
            <p:cNvSpPr>
              <a:spLocks noChangeArrowheads="1"/>
            </p:cNvSpPr>
            <p:nvPr/>
          </p:nvSpPr>
          <p:spPr bwMode="auto">
            <a:xfrm flipH="1" flipV="1">
              <a:off x="4701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Oval 251"/>
            <p:cNvSpPr>
              <a:spLocks noChangeArrowheads="1"/>
            </p:cNvSpPr>
            <p:nvPr/>
          </p:nvSpPr>
          <p:spPr bwMode="auto">
            <a:xfrm flipH="1" flipV="1">
              <a:off x="5034" y="167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Oval 252"/>
            <p:cNvSpPr>
              <a:spLocks noChangeArrowheads="1"/>
            </p:cNvSpPr>
            <p:nvPr/>
          </p:nvSpPr>
          <p:spPr bwMode="auto">
            <a:xfrm flipH="1" flipV="1">
              <a:off x="4607" y="1986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Oval 253"/>
            <p:cNvSpPr>
              <a:spLocks noChangeArrowheads="1"/>
            </p:cNvSpPr>
            <p:nvPr/>
          </p:nvSpPr>
          <p:spPr bwMode="auto">
            <a:xfrm flipH="1" flipV="1">
              <a:off x="4715" y="1971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Oval 254"/>
            <p:cNvSpPr>
              <a:spLocks noChangeArrowheads="1"/>
            </p:cNvSpPr>
            <p:nvPr/>
          </p:nvSpPr>
          <p:spPr bwMode="auto">
            <a:xfrm flipH="1" flipV="1">
              <a:off x="4568" y="2200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Oval 255"/>
            <p:cNvSpPr>
              <a:spLocks noChangeArrowheads="1"/>
            </p:cNvSpPr>
            <p:nvPr/>
          </p:nvSpPr>
          <p:spPr bwMode="auto">
            <a:xfrm flipH="1" flipV="1">
              <a:off x="4537" y="2191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Oval 256"/>
            <p:cNvSpPr>
              <a:spLocks noChangeArrowheads="1"/>
            </p:cNvSpPr>
            <p:nvPr/>
          </p:nvSpPr>
          <p:spPr bwMode="auto">
            <a:xfrm flipH="1" flipV="1">
              <a:off x="4843" y="1793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Oval 257"/>
            <p:cNvSpPr>
              <a:spLocks noChangeArrowheads="1"/>
            </p:cNvSpPr>
            <p:nvPr/>
          </p:nvSpPr>
          <p:spPr bwMode="auto">
            <a:xfrm flipH="1" flipV="1">
              <a:off x="4869" y="1811"/>
              <a:ext cx="44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Oval 258"/>
            <p:cNvSpPr>
              <a:spLocks noChangeArrowheads="1"/>
            </p:cNvSpPr>
            <p:nvPr/>
          </p:nvSpPr>
          <p:spPr bwMode="auto">
            <a:xfrm flipH="1" flipV="1">
              <a:off x="4994" y="182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Oval 259"/>
            <p:cNvSpPr>
              <a:spLocks noChangeArrowheads="1"/>
            </p:cNvSpPr>
            <p:nvPr/>
          </p:nvSpPr>
          <p:spPr bwMode="auto">
            <a:xfrm flipH="1" flipV="1">
              <a:off x="5162" y="161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Oval 260"/>
            <p:cNvSpPr>
              <a:spLocks noChangeArrowheads="1"/>
            </p:cNvSpPr>
            <p:nvPr/>
          </p:nvSpPr>
          <p:spPr bwMode="auto">
            <a:xfrm flipH="1" flipV="1">
              <a:off x="4810" y="1845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Oval 261"/>
            <p:cNvSpPr>
              <a:spLocks noChangeArrowheads="1"/>
            </p:cNvSpPr>
            <p:nvPr/>
          </p:nvSpPr>
          <p:spPr bwMode="auto">
            <a:xfrm flipH="1" flipV="1">
              <a:off x="5029" y="1737"/>
              <a:ext cx="45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Oval 262"/>
            <p:cNvSpPr>
              <a:spLocks noChangeArrowheads="1"/>
            </p:cNvSpPr>
            <p:nvPr/>
          </p:nvSpPr>
          <p:spPr bwMode="auto">
            <a:xfrm flipH="1" flipV="1">
              <a:off x="5042" y="176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Oval 263"/>
            <p:cNvSpPr>
              <a:spLocks noChangeArrowheads="1"/>
            </p:cNvSpPr>
            <p:nvPr/>
          </p:nvSpPr>
          <p:spPr bwMode="auto">
            <a:xfrm flipH="1" flipV="1">
              <a:off x="4801" y="1806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Oval 264"/>
            <p:cNvSpPr>
              <a:spLocks noChangeArrowheads="1"/>
            </p:cNvSpPr>
            <p:nvPr/>
          </p:nvSpPr>
          <p:spPr bwMode="auto">
            <a:xfrm flipH="1" flipV="1">
              <a:off x="4805" y="1957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Oval 265"/>
            <p:cNvSpPr>
              <a:spLocks noChangeArrowheads="1"/>
            </p:cNvSpPr>
            <p:nvPr/>
          </p:nvSpPr>
          <p:spPr bwMode="auto">
            <a:xfrm flipH="1" flipV="1">
              <a:off x="4533" y="213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Oval 266"/>
            <p:cNvSpPr>
              <a:spLocks noChangeArrowheads="1"/>
            </p:cNvSpPr>
            <p:nvPr/>
          </p:nvSpPr>
          <p:spPr bwMode="auto">
            <a:xfrm flipH="1" flipV="1">
              <a:off x="4917" y="1704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Oval 267"/>
            <p:cNvSpPr>
              <a:spLocks noChangeArrowheads="1"/>
            </p:cNvSpPr>
            <p:nvPr/>
          </p:nvSpPr>
          <p:spPr bwMode="auto">
            <a:xfrm flipH="1" flipV="1">
              <a:off x="5000" y="1723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Oval 268"/>
            <p:cNvSpPr>
              <a:spLocks noChangeArrowheads="1"/>
            </p:cNvSpPr>
            <p:nvPr/>
          </p:nvSpPr>
          <p:spPr bwMode="auto">
            <a:xfrm>
              <a:off x="4555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Oval 269"/>
            <p:cNvSpPr>
              <a:spLocks noChangeArrowheads="1"/>
            </p:cNvSpPr>
            <p:nvPr/>
          </p:nvSpPr>
          <p:spPr bwMode="auto">
            <a:xfrm>
              <a:off x="4467" y="2368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Oval 270"/>
            <p:cNvSpPr>
              <a:spLocks noChangeArrowheads="1"/>
            </p:cNvSpPr>
            <p:nvPr/>
          </p:nvSpPr>
          <p:spPr bwMode="auto">
            <a:xfrm>
              <a:off x="4354" y="241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6" name="Oval 271"/>
            <p:cNvSpPr>
              <a:spLocks noChangeArrowheads="1"/>
            </p:cNvSpPr>
            <p:nvPr/>
          </p:nvSpPr>
          <p:spPr bwMode="auto">
            <a:xfrm>
              <a:off x="4524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Oval 272"/>
            <p:cNvSpPr>
              <a:spLocks noChangeArrowheads="1"/>
            </p:cNvSpPr>
            <p:nvPr/>
          </p:nvSpPr>
          <p:spPr bwMode="auto">
            <a:xfrm>
              <a:off x="4403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Oval 273"/>
            <p:cNvSpPr>
              <a:spLocks noChangeArrowheads="1"/>
            </p:cNvSpPr>
            <p:nvPr/>
          </p:nvSpPr>
          <p:spPr bwMode="auto">
            <a:xfrm>
              <a:off x="4323" y="254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Oval 274"/>
            <p:cNvSpPr>
              <a:spLocks noChangeArrowheads="1"/>
            </p:cNvSpPr>
            <p:nvPr/>
          </p:nvSpPr>
          <p:spPr bwMode="auto">
            <a:xfrm>
              <a:off x="4221" y="252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Oval 275"/>
            <p:cNvSpPr>
              <a:spLocks noChangeArrowheads="1"/>
            </p:cNvSpPr>
            <p:nvPr/>
          </p:nvSpPr>
          <p:spPr bwMode="auto">
            <a:xfrm>
              <a:off x="4657" y="222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Oval 276"/>
            <p:cNvSpPr>
              <a:spLocks noChangeArrowheads="1"/>
            </p:cNvSpPr>
            <p:nvPr/>
          </p:nvSpPr>
          <p:spPr bwMode="auto">
            <a:xfrm>
              <a:off x="4445" y="2546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Oval 277"/>
            <p:cNvSpPr>
              <a:spLocks noChangeArrowheads="1"/>
            </p:cNvSpPr>
            <p:nvPr/>
          </p:nvSpPr>
          <p:spPr bwMode="auto">
            <a:xfrm>
              <a:off x="4369" y="248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3" name="Oval 278"/>
            <p:cNvSpPr>
              <a:spLocks noChangeArrowheads="1"/>
            </p:cNvSpPr>
            <p:nvPr/>
          </p:nvSpPr>
          <p:spPr bwMode="auto">
            <a:xfrm>
              <a:off x="4194" y="26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Oval 279"/>
            <p:cNvSpPr>
              <a:spLocks noChangeArrowheads="1"/>
            </p:cNvSpPr>
            <p:nvPr/>
          </p:nvSpPr>
          <p:spPr bwMode="auto">
            <a:xfrm>
              <a:off x="4320" y="2533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Oval 280"/>
            <p:cNvSpPr>
              <a:spLocks noChangeArrowheads="1"/>
            </p:cNvSpPr>
            <p:nvPr/>
          </p:nvSpPr>
          <p:spPr bwMode="auto">
            <a:xfrm>
              <a:off x="4407" y="234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Oval 281"/>
            <p:cNvSpPr>
              <a:spLocks noChangeArrowheads="1"/>
            </p:cNvSpPr>
            <p:nvPr/>
          </p:nvSpPr>
          <p:spPr bwMode="auto">
            <a:xfrm>
              <a:off x="4320" y="250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Oval 282"/>
            <p:cNvSpPr>
              <a:spLocks noChangeArrowheads="1"/>
            </p:cNvSpPr>
            <p:nvPr/>
          </p:nvSpPr>
          <p:spPr bwMode="auto">
            <a:xfrm>
              <a:off x="4289" y="262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Oval 283"/>
            <p:cNvSpPr>
              <a:spLocks noChangeArrowheads="1"/>
            </p:cNvSpPr>
            <p:nvPr/>
          </p:nvSpPr>
          <p:spPr bwMode="auto">
            <a:xfrm>
              <a:off x="4015" y="272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Oval 284"/>
            <p:cNvSpPr>
              <a:spLocks noChangeArrowheads="1"/>
            </p:cNvSpPr>
            <p:nvPr/>
          </p:nvSpPr>
          <p:spPr bwMode="auto">
            <a:xfrm>
              <a:off x="4376" y="243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Oval 285"/>
            <p:cNvSpPr>
              <a:spLocks noChangeArrowheads="1"/>
            </p:cNvSpPr>
            <p:nvPr/>
          </p:nvSpPr>
          <p:spPr bwMode="auto">
            <a:xfrm>
              <a:off x="4540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Oval 286"/>
            <p:cNvSpPr>
              <a:spLocks noChangeArrowheads="1"/>
            </p:cNvSpPr>
            <p:nvPr/>
          </p:nvSpPr>
          <p:spPr bwMode="auto">
            <a:xfrm>
              <a:off x="4247" y="2617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Oval 287"/>
            <p:cNvSpPr>
              <a:spLocks noChangeArrowheads="1"/>
            </p:cNvSpPr>
            <p:nvPr/>
          </p:nvSpPr>
          <p:spPr bwMode="auto">
            <a:xfrm>
              <a:off x="4623" y="23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Oval 288"/>
            <p:cNvSpPr>
              <a:spLocks noChangeArrowheads="1"/>
            </p:cNvSpPr>
            <p:nvPr/>
          </p:nvSpPr>
          <p:spPr bwMode="auto">
            <a:xfrm>
              <a:off x="4529" y="232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Oval 289"/>
            <p:cNvSpPr>
              <a:spLocks noChangeArrowheads="1"/>
            </p:cNvSpPr>
            <p:nvPr/>
          </p:nvSpPr>
          <p:spPr bwMode="auto">
            <a:xfrm>
              <a:off x="4414" y="249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Oval 290"/>
            <p:cNvSpPr>
              <a:spLocks noChangeArrowheads="1"/>
            </p:cNvSpPr>
            <p:nvPr/>
          </p:nvSpPr>
          <p:spPr bwMode="auto">
            <a:xfrm>
              <a:off x="4391" y="2480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6" name="Oval 291"/>
            <p:cNvSpPr>
              <a:spLocks noChangeArrowheads="1"/>
            </p:cNvSpPr>
            <p:nvPr/>
          </p:nvSpPr>
          <p:spPr bwMode="auto">
            <a:xfrm>
              <a:off x="4282" y="2466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Oval 292"/>
            <p:cNvSpPr>
              <a:spLocks noChangeArrowheads="1"/>
            </p:cNvSpPr>
            <p:nvPr/>
          </p:nvSpPr>
          <p:spPr bwMode="auto">
            <a:xfrm>
              <a:off x="4133" y="2679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Oval 293"/>
            <p:cNvSpPr>
              <a:spLocks noChangeArrowheads="1"/>
            </p:cNvSpPr>
            <p:nvPr/>
          </p:nvSpPr>
          <p:spPr bwMode="auto">
            <a:xfrm>
              <a:off x="4445" y="2448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9" name="Oval 294"/>
            <p:cNvSpPr>
              <a:spLocks noChangeArrowheads="1"/>
            </p:cNvSpPr>
            <p:nvPr/>
          </p:nvSpPr>
          <p:spPr bwMode="auto">
            <a:xfrm>
              <a:off x="4250" y="2556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Oval 295"/>
            <p:cNvSpPr>
              <a:spLocks noChangeArrowheads="1"/>
            </p:cNvSpPr>
            <p:nvPr/>
          </p:nvSpPr>
          <p:spPr bwMode="auto">
            <a:xfrm>
              <a:off x="4239" y="253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1" name="Oval 296"/>
            <p:cNvSpPr>
              <a:spLocks noChangeArrowheads="1"/>
            </p:cNvSpPr>
            <p:nvPr/>
          </p:nvSpPr>
          <p:spPr bwMode="auto">
            <a:xfrm>
              <a:off x="4453" y="2485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2" name="Oval 297"/>
            <p:cNvSpPr>
              <a:spLocks noChangeArrowheads="1"/>
            </p:cNvSpPr>
            <p:nvPr/>
          </p:nvSpPr>
          <p:spPr bwMode="auto">
            <a:xfrm>
              <a:off x="4073" y="260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Oval 298"/>
            <p:cNvSpPr>
              <a:spLocks noChangeArrowheads="1"/>
            </p:cNvSpPr>
            <p:nvPr/>
          </p:nvSpPr>
          <p:spPr bwMode="auto">
            <a:xfrm>
              <a:off x="4448" y="233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4" name="Oval 299"/>
            <p:cNvSpPr>
              <a:spLocks noChangeArrowheads="1"/>
            </p:cNvSpPr>
            <p:nvPr/>
          </p:nvSpPr>
          <p:spPr bwMode="auto">
            <a:xfrm>
              <a:off x="4688" y="21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5" name="Oval 300"/>
            <p:cNvSpPr>
              <a:spLocks noChangeArrowheads="1"/>
            </p:cNvSpPr>
            <p:nvPr/>
          </p:nvSpPr>
          <p:spPr bwMode="auto">
            <a:xfrm>
              <a:off x="4349" y="258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6" name="Oval 301"/>
            <p:cNvSpPr>
              <a:spLocks noChangeArrowheads="1"/>
            </p:cNvSpPr>
            <p:nvPr/>
          </p:nvSpPr>
          <p:spPr bwMode="auto">
            <a:xfrm>
              <a:off x="4278" y="257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7" name="Oval 302"/>
            <p:cNvSpPr>
              <a:spLocks noChangeArrowheads="1"/>
            </p:cNvSpPr>
            <p:nvPr/>
          </p:nvSpPr>
          <p:spPr bwMode="auto">
            <a:xfrm>
              <a:off x="4064" y="269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8" name="Oval 303"/>
            <p:cNvSpPr>
              <a:spLocks noChangeArrowheads="1"/>
            </p:cNvSpPr>
            <p:nvPr/>
          </p:nvSpPr>
          <p:spPr bwMode="auto">
            <a:xfrm>
              <a:off x="3885" y="275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Oval 304"/>
            <p:cNvSpPr>
              <a:spLocks noChangeArrowheads="1"/>
            </p:cNvSpPr>
            <p:nvPr/>
          </p:nvSpPr>
          <p:spPr bwMode="auto">
            <a:xfrm>
              <a:off x="4003" y="2711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0" name="Oval 305"/>
            <p:cNvSpPr>
              <a:spLocks noChangeArrowheads="1"/>
            </p:cNvSpPr>
            <p:nvPr/>
          </p:nvSpPr>
          <p:spPr bwMode="auto">
            <a:xfrm>
              <a:off x="3943" y="264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1" name="Oval 306"/>
            <p:cNvSpPr>
              <a:spLocks noChangeArrowheads="1"/>
            </p:cNvSpPr>
            <p:nvPr/>
          </p:nvSpPr>
          <p:spPr bwMode="auto">
            <a:xfrm>
              <a:off x="4150" y="2593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07"/>
          <p:cNvGrpSpPr>
            <a:grpSpLocks/>
          </p:cNvGrpSpPr>
          <p:nvPr/>
        </p:nvGrpSpPr>
        <p:grpSpPr bwMode="auto">
          <a:xfrm>
            <a:off x="1447800" y="3886200"/>
            <a:ext cx="1981200" cy="2209800"/>
            <a:chOff x="672" y="2496"/>
            <a:chExt cx="1536" cy="1584"/>
          </a:xfrm>
        </p:grpSpPr>
        <p:sp>
          <p:nvSpPr>
            <p:cNvPr id="24677" name="Oval 308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8" name="Line 309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10"/>
          <p:cNvGrpSpPr>
            <a:grpSpLocks/>
          </p:cNvGrpSpPr>
          <p:nvPr/>
        </p:nvGrpSpPr>
        <p:grpSpPr bwMode="auto">
          <a:xfrm>
            <a:off x="6096000" y="3886200"/>
            <a:ext cx="1981200" cy="2209800"/>
            <a:chOff x="672" y="2496"/>
            <a:chExt cx="1536" cy="1584"/>
          </a:xfrm>
        </p:grpSpPr>
        <p:sp>
          <p:nvSpPr>
            <p:cNvPr id="24675" name="Oval 311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6" name="Line 312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4D6D1AD-894E-41D3-A413-5C5D8A82FDD7}" type="slidenum">
              <a:rPr lang="en-US"/>
              <a:pPr/>
              <a:t>23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mtClean="0"/>
              <a:t>Homoscedasticity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6026150" y="630872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881813" y="63087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7764463" y="63087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577532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6216650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665797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709930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7546975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>
            <a:off x="798830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8431213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5287963" y="5621338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16" name="Rectangle 14"/>
          <p:cNvSpPr>
            <a:spLocks noChangeArrowheads="1"/>
          </p:cNvSpPr>
          <p:nvPr/>
        </p:nvSpPr>
        <p:spPr bwMode="auto">
          <a:xfrm>
            <a:off x="5126038" y="495300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17" name="Rectangle 15"/>
          <p:cNvSpPr>
            <a:spLocks noChangeArrowheads="1"/>
          </p:cNvSpPr>
          <p:nvPr/>
        </p:nvSpPr>
        <p:spPr bwMode="auto">
          <a:xfrm>
            <a:off x="5126038" y="428307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 flipH="1">
            <a:off x="5600700" y="6069013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 flipH="1">
            <a:off x="5600700" y="573563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18"/>
          <p:cNvSpPr>
            <a:spLocks noChangeShapeType="1"/>
          </p:cNvSpPr>
          <p:nvPr/>
        </p:nvSpPr>
        <p:spPr bwMode="auto">
          <a:xfrm flipH="1">
            <a:off x="5600700" y="5400675"/>
            <a:ext cx="936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19"/>
          <p:cNvSpPr>
            <a:spLocks noChangeShapeType="1"/>
          </p:cNvSpPr>
          <p:nvPr/>
        </p:nvSpPr>
        <p:spPr bwMode="auto">
          <a:xfrm flipH="1">
            <a:off x="5600700" y="5067300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0"/>
          <p:cNvSpPr>
            <a:spLocks noChangeShapeType="1"/>
          </p:cNvSpPr>
          <p:nvPr/>
        </p:nvSpPr>
        <p:spPr bwMode="auto">
          <a:xfrm flipH="1">
            <a:off x="5600700" y="473233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1"/>
          <p:cNvSpPr>
            <a:spLocks noChangeShapeType="1"/>
          </p:cNvSpPr>
          <p:nvPr/>
        </p:nvSpPr>
        <p:spPr bwMode="auto">
          <a:xfrm flipH="1">
            <a:off x="5600700" y="439896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2"/>
          <p:cNvSpPr>
            <a:spLocks noChangeShapeType="1"/>
          </p:cNvSpPr>
          <p:nvPr/>
        </p:nvSpPr>
        <p:spPr bwMode="auto">
          <a:xfrm flipH="1">
            <a:off x="5600700" y="405606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23"/>
          <p:cNvSpPr>
            <a:spLocks noChangeShapeType="1"/>
          </p:cNvSpPr>
          <p:nvPr/>
        </p:nvSpPr>
        <p:spPr bwMode="auto">
          <a:xfrm>
            <a:off x="5741988" y="6210300"/>
            <a:ext cx="2716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24"/>
          <p:cNvSpPr>
            <a:spLocks noChangeShapeType="1"/>
          </p:cNvSpPr>
          <p:nvPr/>
        </p:nvSpPr>
        <p:spPr bwMode="auto">
          <a:xfrm flipV="1">
            <a:off x="5694363" y="4056063"/>
            <a:ext cx="1587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Oval 25"/>
          <p:cNvSpPr>
            <a:spLocks noChangeArrowheads="1"/>
          </p:cNvSpPr>
          <p:nvPr/>
        </p:nvSpPr>
        <p:spPr bwMode="auto">
          <a:xfrm>
            <a:off x="5791200" y="4724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Oval 26"/>
          <p:cNvSpPr>
            <a:spLocks noChangeArrowheads="1"/>
          </p:cNvSpPr>
          <p:nvPr/>
        </p:nvSpPr>
        <p:spPr bwMode="auto">
          <a:xfrm>
            <a:off x="7781925" y="544036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Oval 27"/>
          <p:cNvSpPr>
            <a:spLocks noChangeArrowheads="1"/>
          </p:cNvSpPr>
          <p:nvPr/>
        </p:nvSpPr>
        <p:spPr bwMode="auto">
          <a:xfrm>
            <a:off x="7467600" y="55499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Oval 28"/>
          <p:cNvSpPr>
            <a:spLocks noChangeArrowheads="1"/>
          </p:cNvSpPr>
          <p:nvPr/>
        </p:nvSpPr>
        <p:spPr bwMode="auto">
          <a:xfrm>
            <a:off x="5788025" y="41417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Oval 29"/>
          <p:cNvSpPr>
            <a:spLocks noChangeArrowheads="1"/>
          </p:cNvSpPr>
          <p:nvPr/>
        </p:nvSpPr>
        <p:spPr bwMode="auto">
          <a:xfrm>
            <a:off x="6553200" y="4343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Oval 30"/>
          <p:cNvSpPr>
            <a:spLocks noChangeArrowheads="1"/>
          </p:cNvSpPr>
          <p:nvPr/>
        </p:nvSpPr>
        <p:spPr bwMode="auto">
          <a:xfrm>
            <a:off x="7065963" y="513715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Oval 31"/>
          <p:cNvSpPr>
            <a:spLocks noChangeArrowheads="1"/>
          </p:cNvSpPr>
          <p:nvPr/>
        </p:nvSpPr>
        <p:spPr bwMode="auto">
          <a:xfrm>
            <a:off x="7192963" y="507523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Oval 32"/>
          <p:cNvSpPr>
            <a:spLocks noChangeArrowheads="1"/>
          </p:cNvSpPr>
          <p:nvPr/>
        </p:nvSpPr>
        <p:spPr bwMode="auto">
          <a:xfrm>
            <a:off x="7232650" y="509746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Oval 33"/>
          <p:cNvSpPr>
            <a:spLocks noChangeArrowheads="1"/>
          </p:cNvSpPr>
          <p:nvPr/>
        </p:nvSpPr>
        <p:spPr bwMode="auto">
          <a:xfrm>
            <a:off x="6248400" y="40386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Oval 34"/>
          <p:cNvSpPr>
            <a:spLocks noChangeArrowheads="1"/>
          </p:cNvSpPr>
          <p:nvPr/>
        </p:nvSpPr>
        <p:spPr bwMode="auto">
          <a:xfrm>
            <a:off x="7172325" y="489585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7" name="Oval 35"/>
          <p:cNvSpPr>
            <a:spLocks noChangeArrowheads="1"/>
          </p:cNvSpPr>
          <p:nvPr/>
        </p:nvSpPr>
        <p:spPr bwMode="auto">
          <a:xfrm>
            <a:off x="7815263" y="5765800"/>
            <a:ext cx="666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Oval 36"/>
          <p:cNvSpPr>
            <a:spLocks noChangeArrowheads="1"/>
          </p:cNvSpPr>
          <p:nvPr/>
        </p:nvSpPr>
        <p:spPr bwMode="auto">
          <a:xfrm>
            <a:off x="6945313" y="471646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Oval 37"/>
          <p:cNvSpPr>
            <a:spLocks noChangeArrowheads="1"/>
          </p:cNvSpPr>
          <p:nvPr/>
        </p:nvSpPr>
        <p:spPr bwMode="auto">
          <a:xfrm>
            <a:off x="6096000" y="4953000"/>
            <a:ext cx="68263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0" name="Oval 38"/>
          <p:cNvSpPr>
            <a:spLocks noChangeArrowheads="1"/>
          </p:cNvSpPr>
          <p:nvPr/>
        </p:nvSpPr>
        <p:spPr bwMode="auto">
          <a:xfrm>
            <a:off x="6248400" y="48768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Oval 39"/>
          <p:cNvSpPr>
            <a:spLocks noChangeArrowheads="1"/>
          </p:cNvSpPr>
          <p:nvPr/>
        </p:nvSpPr>
        <p:spPr bwMode="auto">
          <a:xfrm>
            <a:off x="7654925" y="5635625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Oval 40"/>
          <p:cNvSpPr>
            <a:spLocks noChangeArrowheads="1"/>
          </p:cNvSpPr>
          <p:nvPr/>
        </p:nvSpPr>
        <p:spPr bwMode="auto">
          <a:xfrm>
            <a:off x="6991350" y="456882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Oval 41"/>
          <p:cNvSpPr>
            <a:spLocks noChangeArrowheads="1"/>
          </p:cNvSpPr>
          <p:nvPr/>
        </p:nvSpPr>
        <p:spPr bwMode="auto">
          <a:xfrm>
            <a:off x="8343900" y="607853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Oval 42"/>
          <p:cNvSpPr>
            <a:spLocks noChangeArrowheads="1"/>
          </p:cNvSpPr>
          <p:nvPr/>
        </p:nvSpPr>
        <p:spPr bwMode="auto">
          <a:xfrm>
            <a:off x="6691313" y="474027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Oval 43"/>
          <p:cNvSpPr>
            <a:spLocks noChangeArrowheads="1"/>
          </p:cNvSpPr>
          <p:nvPr/>
        </p:nvSpPr>
        <p:spPr bwMode="auto">
          <a:xfrm>
            <a:off x="6035675" y="44450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Oval 44"/>
          <p:cNvSpPr>
            <a:spLocks noChangeArrowheads="1"/>
          </p:cNvSpPr>
          <p:nvPr/>
        </p:nvSpPr>
        <p:spPr bwMode="auto">
          <a:xfrm>
            <a:off x="5900738" y="422751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Oval 45"/>
          <p:cNvSpPr>
            <a:spLocks noChangeArrowheads="1"/>
          </p:cNvSpPr>
          <p:nvPr/>
        </p:nvSpPr>
        <p:spPr bwMode="auto">
          <a:xfrm>
            <a:off x="7854950" y="57277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Oval 46"/>
          <p:cNvSpPr>
            <a:spLocks noChangeArrowheads="1"/>
          </p:cNvSpPr>
          <p:nvPr/>
        </p:nvSpPr>
        <p:spPr bwMode="auto">
          <a:xfrm>
            <a:off x="6583363" y="45227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Oval 47"/>
          <p:cNvSpPr>
            <a:spLocks noChangeArrowheads="1"/>
          </p:cNvSpPr>
          <p:nvPr/>
        </p:nvSpPr>
        <p:spPr bwMode="auto">
          <a:xfrm>
            <a:off x="8077200" y="5867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Oval 48"/>
          <p:cNvSpPr>
            <a:spLocks noChangeArrowheads="1"/>
          </p:cNvSpPr>
          <p:nvPr/>
        </p:nvSpPr>
        <p:spPr bwMode="auto">
          <a:xfrm>
            <a:off x="7480300" y="5324475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Oval 49"/>
          <p:cNvSpPr>
            <a:spLocks noChangeArrowheads="1"/>
          </p:cNvSpPr>
          <p:nvPr/>
        </p:nvSpPr>
        <p:spPr bwMode="auto">
          <a:xfrm>
            <a:off x="6858000" y="50292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2" name="Oval 50"/>
          <p:cNvSpPr>
            <a:spLocks noChangeArrowheads="1"/>
          </p:cNvSpPr>
          <p:nvPr/>
        </p:nvSpPr>
        <p:spPr bwMode="auto">
          <a:xfrm>
            <a:off x="6477000" y="50292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Oval 51"/>
          <p:cNvSpPr>
            <a:spLocks noChangeArrowheads="1"/>
          </p:cNvSpPr>
          <p:nvPr/>
        </p:nvSpPr>
        <p:spPr bwMode="auto">
          <a:xfrm>
            <a:off x="6019800" y="4724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4" name="Oval 52"/>
          <p:cNvSpPr>
            <a:spLocks noChangeArrowheads="1"/>
          </p:cNvSpPr>
          <p:nvPr/>
        </p:nvSpPr>
        <p:spPr bwMode="auto">
          <a:xfrm>
            <a:off x="7615238" y="537051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5" name="Oval 53"/>
          <p:cNvSpPr>
            <a:spLocks noChangeArrowheads="1"/>
          </p:cNvSpPr>
          <p:nvPr/>
        </p:nvSpPr>
        <p:spPr bwMode="auto">
          <a:xfrm>
            <a:off x="5867400" y="44958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6" name="Oval 54"/>
          <p:cNvSpPr>
            <a:spLocks noChangeArrowheads="1"/>
          </p:cNvSpPr>
          <p:nvPr/>
        </p:nvSpPr>
        <p:spPr bwMode="auto">
          <a:xfrm>
            <a:off x="6831013" y="48021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Oval 55"/>
          <p:cNvSpPr>
            <a:spLocks noChangeArrowheads="1"/>
          </p:cNvSpPr>
          <p:nvPr/>
        </p:nvSpPr>
        <p:spPr bwMode="auto">
          <a:xfrm>
            <a:off x="6400800" y="4191000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Oval 56"/>
          <p:cNvSpPr>
            <a:spLocks noChangeArrowheads="1"/>
          </p:cNvSpPr>
          <p:nvPr/>
        </p:nvSpPr>
        <p:spPr bwMode="auto">
          <a:xfrm>
            <a:off x="6553200" y="40386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Oval 57"/>
          <p:cNvSpPr>
            <a:spLocks noChangeArrowheads="1"/>
          </p:cNvSpPr>
          <p:nvPr/>
        </p:nvSpPr>
        <p:spPr bwMode="auto">
          <a:xfrm>
            <a:off x="6781800" y="4343400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Oval 58"/>
          <p:cNvSpPr>
            <a:spLocks noChangeArrowheads="1"/>
          </p:cNvSpPr>
          <p:nvPr/>
        </p:nvSpPr>
        <p:spPr bwMode="auto">
          <a:xfrm>
            <a:off x="7313613" y="5470525"/>
            <a:ext cx="666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1" name="Oval 59"/>
          <p:cNvSpPr>
            <a:spLocks noChangeArrowheads="1"/>
          </p:cNvSpPr>
          <p:nvPr/>
        </p:nvSpPr>
        <p:spPr bwMode="auto">
          <a:xfrm>
            <a:off x="6629400" y="5181600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Oval 60"/>
          <p:cNvSpPr>
            <a:spLocks noChangeArrowheads="1"/>
          </p:cNvSpPr>
          <p:nvPr/>
        </p:nvSpPr>
        <p:spPr bwMode="auto">
          <a:xfrm>
            <a:off x="7646988" y="567372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Oval 61"/>
          <p:cNvSpPr>
            <a:spLocks noChangeArrowheads="1"/>
          </p:cNvSpPr>
          <p:nvPr/>
        </p:nvSpPr>
        <p:spPr bwMode="auto">
          <a:xfrm>
            <a:off x="5943600" y="40386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Oval 62"/>
          <p:cNvSpPr>
            <a:spLocks noChangeArrowheads="1"/>
          </p:cNvSpPr>
          <p:nvPr/>
        </p:nvSpPr>
        <p:spPr bwMode="auto">
          <a:xfrm>
            <a:off x="6324600" y="50292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5" name="Oval 63"/>
          <p:cNvSpPr>
            <a:spLocks noChangeArrowheads="1"/>
          </p:cNvSpPr>
          <p:nvPr/>
        </p:nvSpPr>
        <p:spPr bwMode="auto">
          <a:xfrm>
            <a:off x="7353300" y="54244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6" name="Oval 64"/>
          <p:cNvSpPr>
            <a:spLocks noChangeArrowheads="1"/>
          </p:cNvSpPr>
          <p:nvPr/>
        </p:nvSpPr>
        <p:spPr bwMode="auto">
          <a:xfrm>
            <a:off x="6096000" y="41148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7" name="Oval 65"/>
          <p:cNvSpPr>
            <a:spLocks noChangeArrowheads="1"/>
          </p:cNvSpPr>
          <p:nvPr/>
        </p:nvSpPr>
        <p:spPr bwMode="auto">
          <a:xfrm>
            <a:off x="7011988" y="49037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8" name="Oval 66"/>
          <p:cNvSpPr>
            <a:spLocks noChangeArrowheads="1"/>
          </p:cNvSpPr>
          <p:nvPr/>
        </p:nvSpPr>
        <p:spPr bwMode="auto">
          <a:xfrm>
            <a:off x="7888288" y="5657850"/>
            <a:ext cx="68262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9" name="Oval 67"/>
          <p:cNvSpPr>
            <a:spLocks noChangeArrowheads="1"/>
          </p:cNvSpPr>
          <p:nvPr/>
        </p:nvSpPr>
        <p:spPr bwMode="auto">
          <a:xfrm>
            <a:off x="6276975" y="435927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0" name="Oval 68"/>
          <p:cNvSpPr>
            <a:spLocks noChangeArrowheads="1"/>
          </p:cNvSpPr>
          <p:nvPr/>
        </p:nvSpPr>
        <p:spPr bwMode="auto">
          <a:xfrm>
            <a:off x="7246938" y="521493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1" name="Oval 69"/>
          <p:cNvSpPr>
            <a:spLocks noChangeArrowheads="1"/>
          </p:cNvSpPr>
          <p:nvPr/>
        </p:nvSpPr>
        <p:spPr bwMode="auto">
          <a:xfrm>
            <a:off x="6437313" y="449897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2" name="Oval 70"/>
          <p:cNvSpPr>
            <a:spLocks noChangeArrowheads="1"/>
          </p:cNvSpPr>
          <p:nvPr/>
        </p:nvSpPr>
        <p:spPr bwMode="auto">
          <a:xfrm>
            <a:off x="6934200" y="53340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3" name="Oval 71"/>
          <p:cNvSpPr>
            <a:spLocks noChangeArrowheads="1"/>
          </p:cNvSpPr>
          <p:nvPr/>
        </p:nvSpPr>
        <p:spPr bwMode="auto">
          <a:xfrm>
            <a:off x="6302375" y="4670425"/>
            <a:ext cx="68263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4" name="Oval 72"/>
          <p:cNvSpPr>
            <a:spLocks noChangeArrowheads="1"/>
          </p:cNvSpPr>
          <p:nvPr/>
        </p:nvSpPr>
        <p:spPr bwMode="auto">
          <a:xfrm>
            <a:off x="7353300" y="50434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5" name="Oval 73"/>
          <p:cNvSpPr>
            <a:spLocks noChangeArrowheads="1"/>
          </p:cNvSpPr>
          <p:nvPr/>
        </p:nvSpPr>
        <p:spPr bwMode="auto">
          <a:xfrm>
            <a:off x="6537325" y="484981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6" name="Rectangle 74"/>
          <p:cNvSpPr>
            <a:spLocks noChangeArrowheads="1"/>
          </p:cNvSpPr>
          <p:nvPr/>
        </p:nvSpPr>
        <p:spPr bwMode="auto">
          <a:xfrm>
            <a:off x="3387725" y="354965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77" name="Rectangle 75"/>
          <p:cNvSpPr>
            <a:spLocks noChangeArrowheads="1"/>
          </p:cNvSpPr>
          <p:nvPr/>
        </p:nvSpPr>
        <p:spPr bwMode="auto">
          <a:xfrm>
            <a:off x="4219575" y="354965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78" name="Rectangle 76"/>
          <p:cNvSpPr>
            <a:spLocks noChangeArrowheads="1"/>
          </p:cNvSpPr>
          <p:nvPr/>
        </p:nvSpPr>
        <p:spPr bwMode="auto">
          <a:xfrm>
            <a:off x="5075238" y="354965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79" name="Line 77"/>
          <p:cNvSpPr>
            <a:spLocks noChangeShapeType="1"/>
          </p:cNvSpPr>
          <p:nvPr/>
        </p:nvSpPr>
        <p:spPr bwMode="auto">
          <a:xfrm>
            <a:off x="3113088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0" name="Line 78"/>
          <p:cNvSpPr>
            <a:spLocks noChangeShapeType="1"/>
          </p:cNvSpPr>
          <p:nvPr/>
        </p:nvSpPr>
        <p:spPr bwMode="auto">
          <a:xfrm>
            <a:off x="3540125" y="345122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1" name="Line 79"/>
          <p:cNvSpPr>
            <a:spLocks noChangeShapeType="1"/>
          </p:cNvSpPr>
          <p:nvPr/>
        </p:nvSpPr>
        <p:spPr bwMode="auto">
          <a:xfrm>
            <a:off x="3968750" y="345122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2" name="Line 80"/>
          <p:cNvSpPr>
            <a:spLocks noChangeShapeType="1"/>
          </p:cNvSpPr>
          <p:nvPr/>
        </p:nvSpPr>
        <p:spPr bwMode="auto">
          <a:xfrm>
            <a:off x="4397375" y="345122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3" name="Line 81"/>
          <p:cNvSpPr>
            <a:spLocks noChangeShapeType="1"/>
          </p:cNvSpPr>
          <p:nvPr/>
        </p:nvSpPr>
        <p:spPr bwMode="auto">
          <a:xfrm>
            <a:off x="4832350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4" name="Line 82"/>
          <p:cNvSpPr>
            <a:spLocks noChangeShapeType="1"/>
          </p:cNvSpPr>
          <p:nvPr/>
        </p:nvSpPr>
        <p:spPr bwMode="auto">
          <a:xfrm>
            <a:off x="5260975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5" name="Line 83"/>
          <p:cNvSpPr>
            <a:spLocks noChangeShapeType="1"/>
          </p:cNvSpPr>
          <p:nvPr/>
        </p:nvSpPr>
        <p:spPr bwMode="auto">
          <a:xfrm>
            <a:off x="5689600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6" name="Rectangle 84"/>
          <p:cNvSpPr>
            <a:spLocks noChangeArrowheads="1"/>
          </p:cNvSpPr>
          <p:nvPr/>
        </p:nvSpPr>
        <p:spPr bwMode="auto">
          <a:xfrm>
            <a:off x="2616200" y="281940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87" name="Rectangle 85"/>
          <p:cNvSpPr>
            <a:spLocks noChangeArrowheads="1"/>
          </p:cNvSpPr>
          <p:nvPr/>
        </p:nvSpPr>
        <p:spPr bwMode="auto">
          <a:xfrm>
            <a:off x="2473325" y="215106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88" name="Rectangle 86"/>
          <p:cNvSpPr>
            <a:spLocks noChangeArrowheads="1"/>
          </p:cNvSpPr>
          <p:nvPr/>
        </p:nvSpPr>
        <p:spPr bwMode="auto">
          <a:xfrm>
            <a:off x="2473325" y="148113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89" name="Line 87"/>
          <p:cNvSpPr>
            <a:spLocks noChangeShapeType="1"/>
          </p:cNvSpPr>
          <p:nvPr/>
        </p:nvSpPr>
        <p:spPr bwMode="auto">
          <a:xfrm flipH="1">
            <a:off x="2943225" y="330993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0" name="Line 88"/>
          <p:cNvSpPr>
            <a:spLocks noChangeShapeType="1"/>
          </p:cNvSpPr>
          <p:nvPr/>
        </p:nvSpPr>
        <p:spPr bwMode="auto">
          <a:xfrm flipH="1">
            <a:off x="2943225" y="297656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1" name="Line 89"/>
          <p:cNvSpPr>
            <a:spLocks noChangeShapeType="1"/>
          </p:cNvSpPr>
          <p:nvPr/>
        </p:nvSpPr>
        <p:spPr bwMode="auto">
          <a:xfrm flipH="1">
            <a:off x="2943225" y="264160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2" name="Line 90"/>
          <p:cNvSpPr>
            <a:spLocks noChangeShapeType="1"/>
          </p:cNvSpPr>
          <p:nvPr/>
        </p:nvSpPr>
        <p:spPr bwMode="auto">
          <a:xfrm flipH="1">
            <a:off x="2943225" y="2308225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3" name="Line 91"/>
          <p:cNvSpPr>
            <a:spLocks noChangeShapeType="1"/>
          </p:cNvSpPr>
          <p:nvPr/>
        </p:nvSpPr>
        <p:spPr bwMode="auto">
          <a:xfrm flipH="1">
            <a:off x="2943225" y="197326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4" name="Line 92"/>
          <p:cNvSpPr>
            <a:spLocks noChangeShapeType="1"/>
          </p:cNvSpPr>
          <p:nvPr/>
        </p:nvSpPr>
        <p:spPr bwMode="auto">
          <a:xfrm flipH="1">
            <a:off x="2943225" y="163988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5" name="Line 93"/>
          <p:cNvSpPr>
            <a:spLocks noChangeShapeType="1"/>
          </p:cNvSpPr>
          <p:nvPr/>
        </p:nvSpPr>
        <p:spPr bwMode="auto">
          <a:xfrm flipH="1">
            <a:off x="2943225" y="129698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6" name="Line 94"/>
          <p:cNvSpPr>
            <a:spLocks noChangeShapeType="1"/>
          </p:cNvSpPr>
          <p:nvPr/>
        </p:nvSpPr>
        <p:spPr bwMode="auto">
          <a:xfrm>
            <a:off x="3079750" y="345122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7" name="Line 95"/>
          <p:cNvSpPr>
            <a:spLocks noChangeShapeType="1"/>
          </p:cNvSpPr>
          <p:nvPr/>
        </p:nvSpPr>
        <p:spPr bwMode="auto">
          <a:xfrm flipV="1">
            <a:off x="3035300" y="1296988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98" name="Group 96"/>
          <p:cNvGrpSpPr>
            <a:grpSpLocks/>
          </p:cNvGrpSpPr>
          <p:nvPr/>
        </p:nvGrpSpPr>
        <p:grpSpPr bwMode="auto">
          <a:xfrm>
            <a:off x="3068638" y="1263650"/>
            <a:ext cx="2522537" cy="2028825"/>
            <a:chOff x="1353" y="1393"/>
            <a:chExt cx="3078" cy="2066"/>
          </a:xfrm>
        </p:grpSpPr>
        <p:sp>
          <p:nvSpPr>
            <p:cNvPr id="25777" name="Oval 97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8" name="Oval 98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9" name="Oval 99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0" name="Oval 100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1" name="Oval 101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2" name="Oval 102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3" name="Oval 103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4" name="Oval 104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5" name="Oval 105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6" name="Oval 106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7" name="Oval 107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8" name="Oval 108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9" name="Oval 109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0" name="Oval 110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1" name="Oval 111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2" name="Oval 112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3" name="Oval 113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4" name="Oval 114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5" name="Oval 115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6" name="Oval 116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7" name="Oval 117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8" name="Oval 118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9" name="Oval 119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0" name="Oval 120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1" name="Oval 121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2" name="Oval 122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3" name="Oval 123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4" name="Oval 124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5" name="Oval 125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6" name="Oval 126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7" name="Oval 127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" name="Oval 128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" name="Oval 129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0" name="Oval 130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" name="Oval 131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2" name="Oval 132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3" name="Oval 133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4" name="Oval 134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5" name="Oval 135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6" name="Oval 136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7" name="Oval 137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8" name="Oval 138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9" name="Oval 139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0" name="Oval 140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1" name="Oval 141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2" name="Oval 142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3" name="Oval 143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4" name="Oval 144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5" name="Oval 145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6" name="Oval 146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9" name="Rectangle 147"/>
          <p:cNvSpPr>
            <a:spLocks noChangeArrowheads="1"/>
          </p:cNvSpPr>
          <p:nvPr/>
        </p:nvSpPr>
        <p:spPr bwMode="auto">
          <a:xfrm>
            <a:off x="1524000" y="630872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700" name="Rectangle 148"/>
          <p:cNvSpPr>
            <a:spLocks noChangeArrowheads="1"/>
          </p:cNvSpPr>
          <p:nvPr/>
        </p:nvSpPr>
        <p:spPr bwMode="auto">
          <a:xfrm>
            <a:off x="2355850" y="6308725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701" name="Rectangle 149"/>
          <p:cNvSpPr>
            <a:spLocks noChangeArrowheads="1"/>
          </p:cNvSpPr>
          <p:nvPr/>
        </p:nvSpPr>
        <p:spPr bwMode="auto">
          <a:xfrm>
            <a:off x="3211513" y="63087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702" name="Line 150"/>
          <p:cNvSpPr>
            <a:spLocks noChangeShapeType="1"/>
          </p:cNvSpPr>
          <p:nvPr/>
        </p:nvSpPr>
        <p:spPr bwMode="auto">
          <a:xfrm>
            <a:off x="1249363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3" name="Line 151"/>
          <p:cNvSpPr>
            <a:spLocks noChangeShapeType="1"/>
          </p:cNvSpPr>
          <p:nvPr/>
        </p:nvSpPr>
        <p:spPr bwMode="auto">
          <a:xfrm>
            <a:off x="167640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4" name="Line 152"/>
          <p:cNvSpPr>
            <a:spLocks noChangeShapeType="1"/>
          </p:cNvSpPr>
          <p:nvPr/>
        </p:nvSpPr>
        <p:spPr bwMode="auto">
          <a:xfrm>
            <a:off x="2105025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5" name="Line 153"/>
          <p:cNvSpPr>
            <a:spLocks noChangeShapeType="1"/>
          </p:cNvSpPr>
          <p:nvPr/>
        </p:nvSpPr>
        <p:spPr bwMode="auto">
          <a:xfrm>
            <a:off x="253365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6" name="Line 154"/>
          <p:cNvSpPr>
            <a:spLocks noChangeShapeType="1"/>
          </p:cNvSpPr>
          <p:nvPr/>
        </p:nvSpPr>
        <p:spPr bwMode="auto">
          <a:xfrm>
            <a:off x="296862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7" name="Line 155"/>
          <p:cNvSpPr>
            <a:spLocks noChangeShapeType="1"/>
          </p:cNvSpPr>
          <p:nvPr/>
        </p:nvSpPr>
        <p:spPr bwMode="auto">
          <a:xfrm>
            <a:off x="3397250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8" name="Line 156"/>
          <p:cNvSpPr>
            <a:spLocks noChangeShapeType="1"/>
          </p:cNvSpPr>
          <p:nvPr/>
        </p:nvSpPr>
        <p:spPr bwMode="auto">
          <a:xfrm>
            <a:off x="382587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9" name="Rectangle 157"/>
          <p:cNvSpPr>
            <a:spLocks noChangeArrowheads="1"/>
          </p:cNvSpPr>
          <p:nvPr/>
        </p:nvSpPr>
        <p:spPr bwMode="auto">
          <a:xfrm>
            <a:off x="752475" y="557847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710" name="Rectangle 158"/>
          <p:cNvSpPr>
            <a:spLocks noChangeArrowheads="1"/>
          </p:cNvSpPr>
          <p:nvPr/>
        </p:nvSpPr>
        <p:spPr bwMode="auto">
          <a:xfrm>
            <a:off x="609600" y="491013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711" name="Rectangle 159"/>
          <p:cNvSpPr>
            <a:spLocks noChangeArrowheads="1"/>
          </p:cNvSpPr>
          <p:nvPr/>
        </p:nvSpPr>
        <p:spPr bwMode="auto">
          <a:xfrm>
            <a:off x="609600" y="424021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712" name="Line 160"/>
          <p:cNvSpPr>
            <a:spLocks noChangeShapeType="1"/>
          </p:cNvSpPr>
          <p:nvPr/>
        </p:nvSpPr>
        <p:spPr bwMode="auto">
          <a:xfrm flipH="1">
            <a:off x="1079500" y="60690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3" name="Line 161"/>
          <p:cNvSpPr>
            <a:spLocks noChangeShapeType="1"/>
          </p:cNvSpPr>
          <p:nvPr/>
        </p:nvSpPr>
        <p:spPr bwMode="auto">
          <a:xfrm flipH="1">
            <a:off x="1079500" y="573563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4" name="Line 162"/>
          <p:cNvSpPr>
            <a:spLocks noChangeShapeType="1"/>
          </p:cNvSpPr>
          <p:nvPr/>
        </p:nvSpPr>
        <p:spPr bwMode="auto">
          <a:xfrm flipH="1">
            <a:off x="1079500" y="5400675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5" name="Line 163"/>
          <p:cNvSpPr>
            <a:spLocks noChangeShapeType="1"/>
          </p:cNvSpPr>
          <p:nvPr/>
        </p:nvSpPr>
        <p:spPr bwMode="auto">
          <a:xfrm flipH="1">
            <a:off x="1079500" y="5067300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6" name="Line 164"/>
          <p:cNvSpPr>
            <a:spLocks noChangeShapeType="1"/>
          </p:cNvSpPr>
          <p:nvPr/>
        </p:nvSpPr>
        <p:spPr bwMode="auto">
          <a:xfrm flipH="1">
            <a:off x="1079500" y="473233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7" name="Line 165"/>
          <p:cNvSpPr>
            <a:spLocks noChangeShapeType="1"/>
          </p:cNvSpPr>
          <p:nvPr/>
        </p:nvSpPr>
        <p:spPr bwMode="auto">
          <a:xfrm flipH="1">
            <a:off x="1079500" y="4398963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8" name="Line 166"/>
          <p:cNvSpPr>
            <a:spLocks noChangeShapeType="1"/>
          </p:cNvSpPr>
          <p:nvPr/>
        </p:nvSpPr>
        <p:spPr bwMode="auto">
          <a:xfrm flipH="1">
            <a:off x="1079500" y="4056063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9" name="Line 167"/>
          <p:cNvSpPr>
            <a:spLocks noChangeShapeType="1"/>
          </p:cNvSpPr>
          <p:nvPr/>
        </p:nvSpPr>
        <p:spPr bwMode="auto">
          <a:xfrm>
            <a:off x="1216025" y="6210300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0" name="Line 168"/>
          <p:cNvSpPr>
            <a:spLocks noChangeShapeType="1"/>
          </p:cNvSpPr>
          <p:nvPr/>
        </p:nvSpPr>
        <p:spPr bwMode="auto">
          <a:xfrm flipV="1">
            <a:off x="1171575" y="4056063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1" name="Oval 169"/>
          <p:cNvSpPr>
            <a:spLocks noChangeArrowheads="1"/>
          </p:cNvSpPr>
          <p:nvPr/>
        </p:nvSpPr>
        <p:spPr bwMode="auto">
          <a:xfrm>
            <a:off x="3124200" y="5105400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2" name="Oval 170"/>
          <p:cNvSpPr>
            <a:spLocks noChangeArrowheads="1"/>
          </p:cNvSpPr>
          <p:nvPr/>
        </p:nvSpPr>
        <p:spPr bwMode="auto">
          <a:xfrm>
            <a:off x="1893888" y="5703888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3" name="Oval 171"/>
          <p:cNvSpPr>
            <a:spLocks noChangeArrowheads="1"/>
          </p:cNvSpPr>
          <p:nvPr/>
        </p:nvSpPr>
        <p:spPr bwMode="auto">
          <a:xfrm>
            <a:off x="1905000" y="5181600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4" name="Oval 172"/>
          <p:cNvSpPr>
            <a:spLocks noChangeArrowheads="1"/>
          </p:cNvSpPr>
          <p:nvPr/>
        </p:nvSpPr>
        <p:spPr bwMode="auto">
          <a:xfrm>
            <a:off x="1417638" y="588962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5" name="Oval 173"/>
          <p:cNvSpPr>
            <a:spLocks noChangeArrowheads="1"/>
          </p:cNvSpPr>
          <p:nvPr/>
        </p:nvSpPr>
        <p:spPr bwMode="auto">
          <a:xfrm>
            <a:off x="2227263" y="5372100"/>
            <a:ext cx="65087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6" name="Oval 174"/>
          <p:cNvSpPr>
            <a:spLocks noChangeArrowheads="1"/>
          </p:cNvSpPr>
          <p:nvPr/>
        </p:nvSpPr>
        <p:spPr bwMode="auto">
          <a:xfrm>
            <a:off x="2389188" y="5434013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7" name="Oval 175"/>
          <p:cNvSpPr>
            <a:spLocks noChangeArrowheads="1"/>
          </p:cNvSpPr>
          <p:nvPr/>
        </p:nvSpPr>
        <p:spPr bwMode="auto">
          <a:xfrm>
            <a:off x="2459038" y="5295900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8" name="Oval 176"/>
          <p:cNvSpPr>
            <a:spLocks noChangeArrowheads="1"/>
          </p:cNvSpPr>
          <p:nvPr/>
        </p:nvSpPr>
        <p:spPr bwMode="auto">
          <a:xfrm>
            <a:off x="3630613" y="4300538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9" name="Oval 177"/>
          <p:cNvSpPr>
            <a:spLocks noChangeArrowheads="1"/>
          </p:cNvSpPr>
          <p:nvPr/>
        </p:nvSpPr>
        <p:spPr bwMode="auto">
          <a:xfrm>
            <a:off x="3533775" y="4022725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0" name="Oval 178"/>
          <p:cNvSpPr>
            <a:spLocks noChangeArrowheads="1"/>
          </p:cNvSpPr>
          <p:nvPr/>
        </p:nvSpPr>
        <p:spPr bwMode="auto">
          <a:xfrm>
            <a:off x="2974975" y="502602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1" name="Oval 179"/>
          <p:cNvSpPr>
            <a:spLocks noChangeArrowheads="1"/>
          </p:cNvSpPr>
          <p:nvPr/>
        </p:nvSpPr>
        <p:spPr bwMode="auto">
          <a:xfrm>
            <a:off x="2241550" y="5557838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2" name="Oval 180"/>
          <p:cNvSpPr>
            <a:spLocks noChangeArrowheads="1"/>
          </p:cNvSpPr>
          <p:nvPr/>
        </p:nvSpPr>
        <p:spPr bwMode="auto">
          <a:xfrm>
            <a:off x="3662363" y="4538663"/>
            <a:ext cx="65087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3" name="Oval 181"/>
          <p:cNvSpPr>
            <a:spLocks noChangeArrowheads="1"/>
          </p:cNvSpPr>
          <p:nvPr/>
        </p:nvSpPr>
        <p:spPr bwMode="auto">
          <a:xfrm>
            <a:off x="3352800" y="502920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4" name="Oval 182"/>
          <p:cNvSpPr>
            <a:spLocks noChangeArrowheads="1"/>
          </p:cNvSpPr>
          <p:nvPr/>
        </p:nvSpPr>
        <p:spPr bwMode="auto">
          <a:xfrm>
            <a:off x="2514600" y="51054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5" name="Oval 183"/>
          <p:cNvSpPr>
            <a:spLocks noChangeArrowheads="1"/>
          </p:cNvSpPr>
          <p:nvPr/>
        </p:nvSpPr>
        <p:spPr bwMode="auto">
          <a:xfrm>
            <a:off x="3051175" y="47625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6" name="Oval 184"/>
          <p:cNvSpPr>
            <a:spLocks noChangeArrowheads="1"/>
          </p:cNvSpPr>
          <p:nvPr/>
        </p:nvSpPr>
        <p:spPr bwMode="auto">
          <a:xfrm>
            <a:off x="2587625" y="5303838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7" name="Oval 185"/>
          <p:cNvSpPr>
            <a:spLocks noChangeArrowheads="1"/>
          </p:cNvSpPr>
          <p:nvPr/>
        </p:nvSpPr>
        <p:spPr bwMode="auto">
          <a:xfrm>
            <a:off x="2667000" y="434340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8" name="Oval 186"/>
          <p:cNvSpPr>
            <a:spLocks noChangeArrowheads="1"/>
          </p:cNvSpPr>
          <p:nvPr/>
        </p:nvSpPr>
        <p:spPr bwMode="auto">
          <a:xfrm>
            <a:off x="3436938" y="4516438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9" name="Oval 187"/>
          <p:cNvSpPr>
            <a:spLocks noChangeArrowheads="1"/>
          </p:cNvSpPr>
          <p:nvPr/>
        </p:nvSpPr>
        <p:spPr bwMode="auto">
          <a:xfrm>
            <a:off x="2125663" y="5318125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0" name="Oval 188"/>
          <p:cNvSpPr>
            <a:spLocks noChangeArrowheads="1"/>
          </p:cNvSpPr>
          <p:nvPr/>
        </p:nvSpPr>
        <p:spPr bwMode="auto">
          <a:xfrm>
            <a:off x="2514600" y="4572000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1" name="Oval 189"/>
          <p:cNvSpPr>
            <a:spLocks noChangeArrowheads="1"/>
          </p:cNvSpPr>
          <p:nvPr/>
        </p:nvSpPr>
        <p:spPr bwMode="auto">
          <a:xfrm>
            <a:off x="3070225" y="443071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2" name="Oval 190"/>
          <p:cNvSpPr>
            <a:spLocks noChangeArrowheads="1"/>
          </p:cNvSpPr>
          <p:nvPr/>
        </p:nvSpPr>
        <p:spPr bwMode="auto">
          <a:xfrm>
            <a:off x="2928938" y="4438650"/>
            <a:ext cx="65087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3" name="Oval 191"/>
          <p:cNvSpPr>
            <a:spLocks noChangeArrowheads="1"/>
          </p:cNvSpPr>
          <p:nvPr/>
        </p:nvSpPr>
        <p:spPr bwMode="auto">
          <a:xfrm>
            <a:off x="3160713" y="4740275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4" name="Oval 192"/>
          <p:cNvSpPr>
            <a:spLocks noChangeArrowheads="1"/>
          </p:cNvSpPr>
          <p:nvPr/>
        </p:nvSpPr>
        <p:spPr bwMode="auto">
          <a:xfrm>
            <a:off x="1693863" y="536575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5" name="Oval 193"/>
          <p:cNvSpPr>
            <a:spLocks noChangeArrowheads="1"/>
          </p:cNvSpPr>
          <p:nvPr/>
        </p:nvSpPr>
        <p:spPr bwMode="auto">
          <a:xfrm>
            <a:off x="3340100" y="443071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6" name="Oval 194"/>
          <p:cNvSpPr>
            <a:spLocks noChangeArrowheads="1"/>
          </p:cNvSpPr>
          <p:nvPr/>
        </p:nvSpPr>
        <p:spPr bwMode="auto">
          <a:xfrm>
            <a:off x="3200400" y="40386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7" name="Oval 195"/>
          <p:cNvSpPr>
            <a:spLocks noChangeArrowheads="1"/>
          </p:cNvSpPr>
          <p:nvPr/>
        </p:nvSpPr>
        <p:spPr bwMode="auto">
          <a:xfrm>
            <a:off x="2606675" y="483235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8" name="Oval 196"/>
          <p:cNvSpPr>
            <a:spLocks noChangeArrowheads="1"/>
          </p:cNvSpPr>
          <p:nvPr/>
        </p:nvSpPr>
        <p:spPr bwMode="auto">
          <a:xfrm>
            <a:off x="2227263" y="5295900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9" name="Oval 197"/>
          <p:cNvSpPr>
            <a:spLocks noChangeArrowheads="1"/>
          </p:cNvSpPr>
          <p:nvPr/>
        </p:nvSpPr>
        <p:spPr bwMode="auto">
          <a:xfrm>
            <a:off x="3282950" y="4748213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" name="Oval 198"/>
          <p:cNvSpPr>
            <a:spLocks noChangeArrowheads="1"/>
          </p:cNvSpPr>
          <p:nvPr/>
        </p:nvSpPr>
        <p:spPr bwMode="auto">
          <a:xfrm>
            <a:off x="3733800" y="47244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1" name="Oval 199"/>
          <p:cNvSpPr>
            <a:spLocks noChangeArrowheads="1"/>
          </p:cNvSpPr>
          <p:nvPr/>
        </p:nvSpPr>
        <p:spPr bwMode="auto">
          <a:xfrm>
            <a:off x="3038475" y="4562475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2" name="Oval 200"/>
          <p:cNvSpPr>
            <a:spLocks noChangeArrowheads="1"/>
          </p:cNvSpPr>
          <p:nvPr/>
        </p:nvSpPr>
        <p:spPr bwMode="auto">
          <a:xfrm>
            <a:off x="2819400" y="41148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" name="Oval 201"/>
          <p:cNvSpPr>
            <a:spLocks noChangeArrowheads="1"/>
          </p:cNvSpPr>
          <p:nvPr/>
        </p:nvSpPr>
        <p:spPr bwMode="auto">
          <a:xfrm>
            <a:off x="1662113" y="5881688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4" name="Oval 202"/>
          <p:cNvSpPr>
            <a:spLocks noChangeArrowheads="1"/>
          </p:cNvSpPr>
          <p:nvPr/>
        </p:nvSpPr>
        <p:spPr bwMode="auto">
          <a:xfrm>
            <a:off x="2562225" y="475456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5" name="Oval 203"/>
          <p:cNvSpPr>
            <a:spLocks noChangeArrowheads="1"/>
          </p:cNvSpPr>
          <p:nvPr/>
        </p:nvSpPr>
        <p:spPr bwMode="auto">
          <a:xfrm>
            <a:off x="2781300" y="5126038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6" name="Oval 204"/>
          <p:cNvSpPr>
            <a:spLocks noChangeArrowheads="1"/>
          </p:cNvSpPr>
          <p:nvPr/>
        </p:nvSpPr>
        <p:spPr bwMode="auto">
          <a:xfrm>
            <a:off x="2716213" y="5426075"/>
            <a:ext cx="65087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7" name="Oval 205"/>
          <p:cNvSpPr>
            <a:spLocks noChangeArrowheads="1"/>
          </p:cNvSpPr>
          <p:nvPr/>
        </p:nvSpPr>
        <p:spPr bwMode="auto">
          <a:xfrm>
            <a:off x="2349500" y="500221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8" name="Oval 206"/>
          <p:cNvSpPr>
            <a:spLocks noChangeArrowheads="1"/>
          </p:cNvSpPr>
          <p:nvPr/>
        </p:nvSpPr>
        <p:spPr bwMode="auto">
          <a:xfrm>
            <a:off x="1676400" y="56388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9" name="Oval 207"/>
          <p:cNvSpPr>
            <a:spLocks noChangeArrowheads="1"/>
          </p:cNvSpPr>
          <p:nvPr/>
        </p:nvSpPr>
        <p:spPr bwMode="auto">
          <a:xfrm>
            <a:off x="2047875" y="502602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0" name="Oval 208"/>
          <p:cNvSpPr>
            <a:spLocks noChangeArrowheads="1"/>
          </p:cNvSpPr>
          <p:nvPr/>
        </p:nvSpPr>
        <p:spPr bwMode="auto">
          <a:xfrm>
            <a:off x="1524000" y="57150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1" name="Oval 209"/>
          <p:cNvSpPr>
            <a:spLocks noChangeArrowheads="1"/>
          </p:cNvSpPr>
          <p:nvPr/>
        </p:nvSpPr>
        <p:spPr bwMode="auto">
          <a:xfrm>
            <a:off x="1976438" y="5503863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2" name="Oval 210"/>
          <p:cNvSpPr>
            <a:spLocks noChangeArrowheads="1"/>
          </p:cNvSpPr>
          <p:nvPr/>
        </p:nvSpPr>
        <p:spPr bwMode="auto">
          <a:xfrm>
            <a:off x="3048000" y="41910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3" name="Oval 211"/>
          <p:cNvSpPr>
            <a:spLocks noChangeArrowheads="1"/>
          </p:cNvSpPr>
          <p:nvPr/>
        </p:nvSpPr>
        <p:spPr bwMode="auto">
          <a:xfrm>
            <a:off x="2971800" y="533400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4" name="Oval 212"/>
          <p:cNvSpPr>
            <a:spLocks noChangeArrowheads="1"/>
          </p:cNvSpPr>
          <p:nvPr/>
        </p:nvSpPr>
        <p:spPr bwMode="auto">
          <a:xfrm>
            <a:off x="2820988" y="4770438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5" name="Oval 213"/>
          <p:cNvSpPr>
            <a:spLocks noChangeArrowheads="1"/>
          </p:cNvSpPr>
          <p:nvPr/>
        </p:nvSpPr>
        <p:spPr bwMode="auto">
          <a:xfrm>
            <a:off x="2209800" y="48006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6" name="Oval 214"/>
          <p:cNvSpPr>
            <a:spLocks noChangeArrowheads="1"/>
          </p:cNvSpPr>
          <p:nvPr/>
        </p:nvSpPr>
        <p:spPr bwMode="auto">
          <a:xfrm>
            <a:off x="2209800" y="46482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7" name="Oval 215"/>
          <p:cNvSpPr>
            <a:spLocks noChangeArrowheads="1"/>
          </p:cNvSpPr>
          <p:nvPr/>
        </p:nvSpPr>
        <p:spPr bwMode="auto">
          <a:xfrm>
            <a:off x="1874838" y="534987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8" name="Oval 216"/>
          <p:cNvSpPr>
            <a:spLocks noChangeArrowheads="1"/>
          </p:cNvSpPr>
          <p:nvPr/>
        </p:nvSpPr>
        <p:spPr bwMode="auto">
          <a:xfrm>
            <a:off x="2330450" y="5172075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9" name="Oval 217"/>
          <p:cNvSpPr>
            <a:spLocks noChangeArrowheads="1"/>
          </p:cNvSpPr>
          <p:nvPr/>
        </p:nvSpPr>
        <p:spPr bwMode="auto">
          <a:xfrm>
            <a:off x="1468438" y="5957888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70" name="Oval 218"/>
          <p:cNvSpPr>
            <a:spLocks noChangeArrowheads="1"/>
          </p:cNvSpPr>
          <p:nvPr/>
        </p:nvSpPr>
        <p:spPr bwMode="auto">
          <a:xfrm>
            <a:off x="2085975" y="5449888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19"/>
          <p:cNvGrpSpPr>
            <a:grpSpLocks/>
          </p:cNvGrpSpPr>
          <p:nvPr/>
        </p:nvGrpSpPr>
        <p:grpSpPr bwMode="auto">
          <a:xfrm>
            <a:off x="1447800" y="3886200"/>
            <a:ext cx="1981200" cy="2209800"/>
            <a:chOff x="672" y="2496"/>
            <a:chExt cx="1536" cy="1584"/>
          </a:xfrm>
        </p:grpSpPr>
        <p:sp>
          <p:nvSpPr>
            <p:cNvPr id="25775" name="Oval 220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6" name="Line 221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096000" y="3886200"/>
            <a:ext cx="1981200" cy="2209800"/>
            <a:chOff x="672" y="2496"/>
            <a:chExt cx="1536" cy="1584"/>
          </a:xfrm>
        </p:grpSpPr>
        <p:sp>
          <p:nvSpPr>
            <p:cNvPr id="25773" name="Oval 223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4" name="Line 224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4D8C907E-1B31-453F-B36D-FE361652948C}" type="slidenum">
              <a:rPr lang="en-US"/>
              <a:pPr/>
              <a:t>24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doesn’t depend on x because of homoscedasticity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8825" y="2676525"/>
            <a:ext cx="6970713" cy="3100388"/>
            <a:chOff x="1278" y="1402"/>
            <a:chExt cx="4391" cy="1953"/>
          </a:xfrm>
        </p:grpSpPr>
        <p:sp>
          <p:nvSpPr>
            <p:cNvPr id="26699" name="Line 4"/>
            <p:cNvSpPr>
              <a:spLocks noChangeShapeType="1"/>
            </p:cNvSpPr>
            <p:nvPr/>
          </p:nvSpPr>
          <p:spPr bwMode="auto">
            <a:xfrm>
              <a:off x="1278" y="3350"/>
              <a:ext cx="3863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Line 5"/>
            <p:cNvSpPr>
              <a:spLocks noChangeShapeType="1"/>
            </p:cNvSpPr>
            <p:nvPr/>
          </p:nvSpPr>
          <p:spPr bwMode="auto">
            <a:xfrm>
              <a:off x="3610" y="1408"/>
              <a:ext cx="1531" cy="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01" name="Group 6"/>
            <p:cNvGrpSpPr>
              <a:grpSpLocks/>
            </p:cNvGrpSpPr>
            <p:nvPr/>
          </p:nvGrpSpPr>
          <p:grpSpPr bwMode="auto">
            <a:xfrm>
              <a:off x="5136" y="1402"/>
              <a:ext cx="533" cy="1953"/>
              <a:chOff x="4896" y="1402"/>
              <a:chExt cx="533" cy="1953"/>
            </a:xfrm>
          </p:grpSpPr>
          <p:sp>
            <p:nvSpPr>
              <p:cNvPr id="26702" name="Rectangle 7"/>
              <p:cNvSpPr>
                <a:spLocks noChangeArrowheads="1"/>
              </p:cNvSpPr>
              <p:nvPr/>
            </p:nvSpPr>
            <p:spPr bwMode="auto">
              <a:xfrm>
                <a:off x="4896" y="1402"/>
                <a:ext cx="528" cy="195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3" name="Text Box 8"/>
              <p:cNvSpPr txBox="1">
                <a:spLocks noChangeArrowheads="1"/>
              </p:cNvSpPr>
              <p:nvPr/>
            </p:nvSpPr>
            <p:spPr bwMode="auto">
              <a:xfrm rot="-5400000">
                <a:off x="4416" y="2157"/>
                <a:ext cx="1502" cy="5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Total Variability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 in Y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3194050"/>
            <a:ext cx="3276600" cy="1216025"/>
            <a:chOff x="3024" y="1728"/>
            <a:chExt cx="2064" cy="766"/>
          </a:xfrm>
        </p:grpSpPr>
        <p:grpSp>
          <p:nvGrpSpPr>
            <p:cNvPr id="26694" name="Group 11"/>
            <p:cNvGrpSpPr>
              <a:grpSpLocks/>
            </p:cNvGrpSpPr>
            <p:nvPr/>
          </p:nvGrpSpPr>
          <p:grpSpPr bwMode="auto">
            <a:xfrm>
              <a:off x="4560" y="1728"/>
              <a:ext cx="528" cy="766"/>
              <a:chOff x="4560" y="1910"/>
              <a:chExt cx="528" cy="766"/>
            </a:xfrm>
          </p:grpSpPr>
          <p:sp>
            <p:nvSpPr>
              <p:cNvPr id="26697" name="Rectangle 12"/>
              <p:cNvSpPr>
                <a:spLocks noChangeArrowheads="1"/>
              </p:cNvSpPr>
              <p:nvPr/>
            </p:nvSpPr>
            <p:spPr bwMode="auto">
              <a:xfrm>
                <a:off x="4560" y="1920"/>
                <a:ext cx="528" cy="73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8" name="Text Box 13"/>
              <p:cNvSpPr txBox="1">
                <a:spLocks noChangeArrowheads="1"/>
              </p:cNvSpPr>
              <p:nvPr/>
            </p:nvSpPr>
            <p:spPr bwMode="auto">
              <a:xfrm rot="-5400000">
                <a:off x="4436" y="2034"/>
                <a:ext cx="76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Vrbility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Remain</a:t>
                </a:r>
              </a:p>
            </p:txBody>
          </p:sp>
        </p:grpSp>
        <p:sp>
          <p:nvSpPr>
            <p:cNvPr id="26695" name="Line 14"/>
            <p:cNvSpPr>
              <a:spLocks noChangeShapeType="1"/>
            </p:cNvSpPr>
            <p:nvPr/>
          </p:nvSpPr>
          <p:spPr bwMode="auto">
            <a:xfrm>
              <a:off x="3024" y="1737"/>
              <a:ext cx="15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6" name="Line 15"/>
            <p:cNvSpPr>
              <a:spLocks noChangeShapeType="1"/>
            </p:cNvSpPr>
            <p:nvPr/>
          </p:nvSpPr>
          <p:spPr bwMode="auto">
            <a:xfrm>
              <a:off x="3024" y="2457"/>
              <a:ext cx="15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8673" name="Line 17"/>
          <p:cNvSpPr>
            <a:spLocks noChangeShapeType="1"/>
          </p:cNvSpPr>
          <p:nvPr/>
        </p:nvSpPr>
        <p:spPr bwMode="auto">
          <a:xfrm flipH="1">
            <a:off x="1143000" y="3784600"/>
            <a:ext cx="3656013" cy="1905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53000" y="2051050"/>
            <a:ext cx="3001963" cy="3717925"/>
            <a:chOff x="3120" y="1008"/>
            <a:chExt cx="1891" cy="2342"/>
          </a:xfrm>
        </p:grpSpPr>
        <p:sp>
          <p:nvSpPr>
            <p:cNvPr id="26691" name="Rectangle 19"/>
            <p:cNvSpPr>
              <a:spLocks noChangeArrowheads="1"/>
            </p:cNvSpPr>
            <p:nvPr/>
          </p:nvSpPr>
          <p:spPr bwMode="auto">
            <a:xfrm>
              <a:off x="3984" y="2470"/>
              <a:ext cx="528" cy="8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Rectangle 20"/>
            <p:cNvSpPr>
              <a:spLocks noChangeArrowheads="1"/>
            </p:cNvSpPr>
            <p:nvPr/>
          </p:nvSpPr>
          <p:spPr bwMode="auto">
            <a:xfrm>
              <a:off x="3984" y="1407"/>
              <a:ext cx="528" cy="3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Text Box 21"/>
            <p:cNvSpPr txBox="1">
              <a:spLocks noChangeArrowheads="1"/>
            </p:cNvSpPr>
            <p:nvPr/>
          </p:nvSpPr>
          <p:spPr bwMode="auto">
            <a:xfrm>
              <a:off x="3120" y="1008"/>
              <a:ext cx="1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2"/>
                  </a:solidFill>
                </a:rPr>
                <a:t>Variability Explained</a:t>
              </a:r>
            </a:p>
          </p:txBody>
        </p:sp>
      </p:grpSp>
      <p:grpSp>
        <p:nvGrpSpPr>
          <p:cNvPr id="26635" name="Group 22"/>
          <p:cNvGrpSpPr>
            <a:grpSpLocks/>
          </p:cNvGrpSpPr>
          <p:nvPr/>
        </p:nvGrpSpPr>
        <p:grpSpPr bwMode="auto">
          <a:xfrm>
            <a:off x="381000" y="2546350"/>
            <a:ext cx="5691188" cy="4159250"/>
            <a:chOff x="240" y="1320"/>
            <a:chExt cx="3585" cy="2620"/>
          </a:xfrm>
        </p:grpSpPr>
        <p:grpSp>
          <p:nvGrpSpPr>
            <p:cNvPr id="26636" name="Group 23"/>
            <p:cNvGrpSpPr>
              <a:grpSpLocks/>
            </p:cNvGrpSpPr>
            <p:nvPr/>
          </p:nvGrpSpPr>
          <p:grpSpPr bwMode="auto">
            <a:xfrm>
              <a:off x="803" y="1365"/>
              <a:ext cx="3006" cy="2019"/>
              <a:chOff x="1321" y="1340"/>
              <a:chExt cx="3173" cy="2199"/>
            </a:xfrm>
          </p:grpSpPr>
          <p:sp>
            <p:nvSpPr>
              <p:cNvPr id="26652" name="Oval 24"/>
              <p:cNvSpPr>
                <a:spLocks noChangeArrowheads="1"/>
              </p:cNvSpPr>
              <p:nvPr/>
            </p:nvSpPr>
            <p:spPr bwMode="auto">
              <a:xfrm>
                <a:off x="2189" y="316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Oval 25"/>
              <p:cNvSpPr>
                <a:spLocks noChangeArrowheads="1"/>
              </p:cNvSpPr>
              <p:nvPr/>
            </p:nvSpPr>
            <p:spPr bwMode="auto">
              <a:xfrm>
                <a:off x="2296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Oval 26"/>
              <p:cNvSpPr>
                <a:spLocks noChangeArrowheads="1"/>
              </p:cNvSpPr>
              <p:nvPr/>
            </p:nvSpPr>
            <p:spPr bwMode="auto">
              <a:xfrm>
                <a:off x="1594" y="335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Oval 27"/>
              <p:cNvSpPr>
                <a:spLocks noChangeArrowheads="1"/>
              </p:cNvSpPr>
              <p:nvPr/>
            </p:nvSpPr>
            <p:spPr bwMode="auto">
              <a:xfrm>
                <a:off x="2610" y="2803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Oval 28"/>
              <p:cNvSpPr>
                <a:spLocks noChangeArrowheads="1"/>
              </p:cNvSpPr>
              <p:nvPr/>
            </p:nvSpPr>
            <p:spPr bwMode="auto">
              <a:xfrm>
                <a:off x="2808" y="286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Oval 29"/>
              <p:cNvSpPr>
                <a:spLocks noChangeArrowheads="1"/>
              </p:cNvSpPr>
              <p:nvPr/>
            </p:nvSpPr>
            <p:spPr bwMode="auto">
              <a:xfrm>
                <a:off x="2899" y="2721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Oval 30"/>
              <p:cNvSpPr>
                <a:spLocks noChangeArrowheads="1"/>
              </p:cNvSpPr>
              <p:nvPr/>
            </p:nvSpPr>
            <p:spPr bwMode="auto">
              <a:xfrm>
                <a:off x="4362" y="163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Oval 31"/>
              <p:cNvSpPr>
                <a:spLocks noChangeArrowheads="1"/>
              </p:cNvSpPr>
              <p:nvPr/>
            </p:nvSpPr>
            <p:spPr bwMode="auto">
              <a:xfrm>
                <a:off x="4246" y="134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Oval 32"/>
              <p:cNvSpPr>
                <a:spLocks noChangeArrowheads="1"/>
              </p:cNvSpPr>
              <p:nvPr/>
            </p:nvSpPr>
            <p:spPr bwMode="auto">
              <a:xfrm>
                <a:off x="3536" y="242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Oval 33"/>
              <p:cNvSpPr>
                <a:spLocks noChangeArrowheads="1"/>
              </p:cNvSpPr>
              <p:nvPr/>
            </p:nvSpPr>
            <p:spPr bwMode="auto">
              <a:xfrm>
                <a:off x="2627" y="300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Oval 34"/>
              <p:cNvSpPr>
                <a:spLocks noChangeArrowheads="1"/>
              </p:cNvSpPr>
              <p:nvPr/>
            </p:nvSpPr>
            <p:spPr bwMode="auto">
              <a:xfrm>
                <a:off x="4412" y="190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Oval 35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Oval 36"/>
              <p:cNvSpPr>
                <a:spLocks noChangeArrowheads="1"/>
              </p:cNvSpPr>
              <p:nvPr/>
            </p:nvSpPr>
            <p:spPr bwMode="auto">
              <a:xfrm>
                <a:off x="2808" y="2704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Oval 37"/>
              <p:cNvSpPr>
                <a:spLocks noChangeArrowheads="1"/>
              </p:cNvSpPr>
              <p:nvPr/>
            </p:nvSpPr>
            <p:spPr bwMode="auto">
              <a:xfrm>
                <a:off x="3635" y="214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Oval 38"/>
              <p:cNvSpPr>
                <a:spLocks noChangeArrowheads="1"/>
              </p:cNvSpPr>
              <p:nvPr/>
            </p:nvSpPr>
            <p:spPr bwMode="auto">
              <a:xfrm>
                <a:off x="3065" y="2729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Oval 39"/>
              <p:cNvSpPr>
                <a:spLocks noChangeArrowheads="1"/>
              </p:cNvSpPr>
              <p:nvPr/>
            </p:nvSpPr>
            <p:spPr bwMode="auto">
              <a:xfrm>
                <a:off x="1610" y="3192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Oval 40"/>
              <p:cNvSpPr>
                <a:spLocks noChangeArrowheads="1"/>
              </p:cNvSpPr>
              <p:nvPr/>
            </p:nvSpPr>
            <p:spPr bwMode="auto">
              <a:xfrm>
                <a:off x="4122" y="187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Oval 41"/>
              <p:cNvSpPr>
                <a:spLocks noChangeArrowheads="1"/>
              </p:cNvSpPr>
              <p:nvPr/>
            </p:nvSpPr>
            <p:spPr bwMode="auto">
              <a:xfrm>
                <a:off x="2478" y="274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Oval 42"/>
              <p:cNvSpPr>
                <a:spLocks noChangeArrowheads="1"/>
              </p:cNvSpPr>
              <p:nvPr/>
            </p:nvSpPr>
            <p:spPr bwMode="auto">
              <a:xfrm>
                <a:off x="3197" y="212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Oval 43"/>
              <p:cNvSpPr>
                <a:spLocks noChangeArrowheads="1"/>
              </p:cNvSpPr>
              <p:nvPr/>
            </p:nvSpPr>
            <p:spPr bwMode="auto">
              <a:xfrm>
                <a:off x="3660" y="1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Oval 44"/>
              <p:cNvSpPr>
                <a:spLocks noChangeArrowheads="1"/>
              </p:cNvSpPr>
              <p:nvPr/>
            </p:nvSpPr>
            <p:spPr bwMode="auto">
              <a:xfrm>
                <a:off x="3486" y="17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Oval 45"/>
              <p:cNvSpPr>
                <a:spLocks noChangeArrowheads="1"/>
              </p:cNvSpPr>
              <p:nvPr/>
            </p:nvSpPr>
            <p:spPr bwMode="auto">
              <a:xfrm>
                <a:off x="1941" y="2787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Oval 46"/>
              <p:cNvSpPr>
                <a:spLocks noChangeArrowheads="1"/>
              </p:cNvSpPr>
              <p:nvPr/>
            </p:nvSpPr>
            <p:spPr bwMode="auto">
              <a:xfrm>
                <a:off x="3998" y="1778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Oval 47"/>
              <p:cNvSpPr>
                <a:spLocks noChangeArrowheads="1"/>
              </p:cNvSpPr>
              <p:nvPr/>
            </p:nvSpPr>
            <p:spPr bwMode="auto">
              <a:xfrm>
                <a:off x="3841" y="204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Oval 48"/>
              <p:cNvSpPr>
                <a:spLocks noChangeArrowheads="1"/>
              </p:cNvSpPr>
              <p:nvPr/>
            </p:nvSpPr>
            <p:spPr bwMode="auto">
              <a:xfrm>
                <a:off x="3932" y="2125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Oval 49"/>
              <p:cNvSpPr>
                <a:spLocks noChangeArrowheads="1"/>
              </p:cNvSpPr>
              <p:nvPr/>
            </p:nvSpPr>
            <p:spPr bwMode="auto">
              <a:xfrm>
                <a:off x="3626" y="192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Oval 50"/>
              <p:cNvSpPr>
                <a:spLocks noChangeArrowheads="1"/>
              </p:cNvSpPr>
              <p:nvPr/>
            </p:nvSpPr>
            <p:spPr bwMode="auto">
              <a:xfrm>
                <a:off x="1899" y="334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Oval 51"/>
              <p:cNvSpPr>
                <a:spLocks noChangeArrowheads="1"/>
              </p:cNvSpPr>
              <p:nvPr/>
            </p:nvSpPr>
            <p:spPr bwMode="auto">
              <a:xfrm>
                <a:off x="3031" y="2134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Oval 52"/>
              <p:cNvSpPr>
                <a:spLocks noChangeArrowheads="1"/>
              </p:cNvSpPr>
              <p:nvPr/>
            </p:nvSpPr>
            <p:spPr bwMode="auto">
              <a:xfrm>
                <a:off x="3304" y="253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Oval 53"/>
              <p:cNvSpPr>
                <a:spLocks noChangeArrowheads="1"/>
              </p:cNvSpPr>
              <p:nvPr/>
            </p:nvSpPr>
            <p:spPr bwMode="auto">
              <a:xfrm>
                <a:off x="3222" y="286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Oval 54"/>
              <p:cNvSpPr>
                <a:spLocks noChangeArrowheads="1"/>
              </p:cNvSpPr>
              <p:nvPr/>
            </p:nvSpPr>
            <p:spPr bwMode="auto">
              <a:xfrm>
                <a:off x="2759" y="2406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Oval 55"/>
              <p:cNvSpPr>
                <a:spLocks noChangeArrowheads="1"/>
              </p:cNvSpPr>
              <p:nvPr/>
            </p:nvSpPr>
            <p:spPr bwMode="auto">
              <a:xfrm>
                <a:off x="1321" y="320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Oval 56"/>
              <p:cNvSpPr>
                <a:spLocks noChangeArrowheads="1"/>
              </p:cNvSpPr>
              <p:nvPr/>
            </p:nvSpPr>
            <p:spPr bwMode="auto">
              <a:xfrm>
                <a:off x="2379" y="243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Oval 57"/>
              <p:cNvSpPr>
                <a:spLocks noChangeArrowheads="1"/>
              </p:cNvSpPr>
              <p:nvPr/>
            </p:nvSpPr>
            <p:spPr bwMode="auto">
              <a:xfrm>
                <a:off x="1792" y="345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Oval 58"/>
              <p:cNvSpPr>
                <a:spLocks noChangeArrowheads="1"/>
              </p:cNvSpPr>
              <p:nvPr/>
            </p:nvSpPr>
            <p:spPr bwMode="auto">
              <a:xfrm>
                <a:off x="3420" y="248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Oval 59"/>
              <p:cNvSpPr>
                <a:spLocks noChangeArrowheads="1"/>
              </p:cNvSpPr>
              <p:nvPr/>
            </p:nvSpPr>
            <p:spPr bwMode="auto">
              <a:xfrm>
                <a:off x="3354" y="2150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Oval 60"/>
              <p:cNvSpPr>
                <a:spLocks noChangeArrowheads="1"/>
              </p:cNvSpPr>
              <p:nvPr/>
            </p:nvSpPr>
            <p:spPr bwMode="auto">
              <a:xfrm>
                <a:off x="2635" y="256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Oval 61"/>
              <p:cNvSpPr>
                <a:spLocks noChangeArrowheads="1"/>
              </p:cNvSpPr>
              <p:nvPr/>
            </p:nvSpPr>
            <p:spPr bwMode="auto">
              <a:xfrm>
                <a:off x="2164" y="2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Oval 62"/>
              <p:cNvSpPr>
                <a:spLocks noChangeArrowheads="1"/>
              </p:cNvSpPr>
              <p:nvPr/>
            </p:nvSpPr>
            <p:spPr bwMode="auto">
              <a:xfrm>
                <a:off x="2428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7" name="Line 63"/>
            <p:cNvSpPr>
              <a:spLocks noChangeShapeType="1"/>
            </p:cNvSpPr>
            <p:nvPr/>
          </p:nvSpPr>
          <p:spPr bwMode="auto">
            <a:xfrm>
              <a:off x="951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64"/>
            <p:cNvSpPr>
              <a:spLocks noChangeShapeType="1"/>
            </p:cNvSpPr>
            <p:nvPr/>
          </p:nvSpPr>
          <p:spPr bwMode="auto">
            <a:xfrm>
              <a:off x="1672" y="3421"/>
              <a:ext cx="0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65"/>
            <p:cNvSpPr>
              <a:spLocks noChangeShapeType="1"/>
            </p:cNvSpPr>
            <p:nvPr/>
          </p:nvSpPr>
          <p:spPr bwMode="auto">
            <a:xfrm>
              <a:off x="238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66"/>
            <p:cNvSpPr>
              <a:spLocks noChangeShapeType="1"/>
            </p:cNvSpPr>
            <p:nvPr/>
          </p:nvSpPr>
          <p:spPr bwMode="auto">
            <a:xfrm>
              <a:off x="310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67"/>
            <p:cNvSpPr>
              <a:spLocks noChangeShapeType="1"/>
            </p:cNvSpPr>
            <p:nvPr/>
          </p:nvSpPr>
          <p:spPr bwMode="auto">
            <a:xfrm>
              <a:off x="3816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68"/>
            <p:cNvSpPr>
              <a:spLocks noChangeShapeType="1"/>
            </p:cNvSpPr>
            <p:nvPr/>
          </p:nvSpPr>
          <p:spPr bwMode="auto">
            <a:xfrm flipH="1">
              <a:off x="623" y="330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69"/>
            <p:cNvSpPr>
              <a:spLocks noChangeShapeType="1"/>
            </p:cNvSpPr>
            <p:nvPr/>
          </p:nvSpPr>
          <p:spPr bwMode="auto">
            <a:xfrm flipH="1">
              <a:off x="623" y="290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70"/>
            <p:cNvSpPr>
              <a:spLocks noChangeShapeType="1"/>
            </p:cNvSpPr>
            <p:nvPr/>
          </p:nvSpPr>
          <p:spPr bwMode="auto">
            <a:xfrm flipH="1">
              <a:off x="623" y="251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71"/>
            <p:cNvSpPr>
              <a:spLocks noChangeShapeType="1"/>
            </p:cNvSpPr>
            <p:nvPr/>
          </p:nvSpPr>
          <p:spPr bwMode="auto">
            <a:xfrm flipH="1">
              <a:off x="623" y="211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72"/>
            <p:cNvSpPr>
              <a:spLocks noChangeShapeType="1"/>
            </p:cNvSpPr>
            <p:nvPr/>
          </p:nvSpPr>
          <p:spPr bwMode="auto">
            <a:xfrm flipH="1">
              <a:off x="623" y="1722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73"/>
            <p:cNvSpPr>
              <a:spLocks noChangeShapeType="1"/>
            </p:cNvSpPr>
            <p:nvPr/>
          </p:nvSpPr>
          <p:spPr bwMode="auto">
            <a:xfrm flipH="1">
              <a:off x="623" y="132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74"/>
            <p:cNvSpPr>
              <a:spLocks noChangeShapeType="1"/>
            </p:cNvSpPr>
            <p:nvPr/>
          </p:nvSpPr>
          <p:spPr bwMode="auto">
            <a:xfrm>
              <a:off x="787" y="3421"/>
              <a:ext cx="30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Rectangle 75"/>
            <p:cNvSpPr>
              <a:spLocks noChangeArrowheads="1"/>
            </p:cNvSpPr>
            <p:nvPr/>
          </p:nvSpPr>
          <p:spPr bwMode="auto">
            <a:xfrm>
              <a:off x="2112" y="3748"/>
              <a:ext cx="4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Height</a:t>
              </a:r>
              <a:endParaRPr lang="en-US"/>
            </a:p>
          </p:txBody>
        </p:sp>
        <p:sp>
          <p:nvSpPr>
            <p:cNvPr id="26650" name="Line 76"/>
            <p:cNvSpPr>
              <a:spLocks noChangeShapeType="1"/>
            </p:cNvSpPr>
            <p:nvPr/>
          </p:nvSpPr>
          <p:spPr bwMode="auto">
            <a:xfrm flipV="1">
              <a:off x="732" y="1320"/>
              <a:ext cx="1" cy="2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Rectangle 77"/>
            <p:cNvSpPr>
              <a:spLocks noChangeArrowheads="1"/>
            </p:cNvSpPr>
            <p:nvPr/>
          </p:nvSpPr>
          <p:spPr bwMode="auto">
            <a:xfrm rot="-5400000">
              <a:off x="87" y="2199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Weight</a:t>
              </a:r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 bwMode="auto">
          <a:xfrm flipV="1">
            <a:off x="1509713" y="3069537"/>
            <a:ext cx="4562475" cy="2651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8672" name="Line 16"/>
          <p:cNvSpPr>
            <a:spLocks noChangeShapeType="1"/>
          </p:cNvSpPr>
          <p:nvPr/>
        </p:nvSpPr>
        <p:spPr bwMode="auto">
          <a:xfrm flipH="1">
            <a:off x="1130300" y="4413250"/>
            <a:ext cx="4364038" cy="127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 flipV="1">
            <a:off x="4800600" y="2355850"/>
            <a:ext cx="0" cy="38100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3" grpId="0" animBg="1"/>
      <p:bldP spid="198672" grpId="0" animBg="1"/>
      <p:bldP spid="1986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B6FC7941-AE21-4947-984D-5146EDA88D0C}" type="slidenum">
              <a:rPr lang="en-US"/>
              <a:pPr/>
              <a:t>25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Other Problems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b="1" dirty="0" smtClean="0"/>
              <a:t>Outliers</a:t>
            </a:r>
          </a:p>
          <a:p>
            <a:pPr lvl="1"/>
            <a:r>
              <a:rPr lang="en-US" dirty="0" smtClean="0"/>
              <a:t>a problem because the model does not fit that point</a:t>
            </a:r>
          </a:p>
          <a:p>
            <a:pPr lvl="1"/>
            <a:r>
              <a:rPr lang="en-US" dirty="0" smtClean="0"/>
              <a:t>may or may not remove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Influential Points</a:t>
            </a:r>
          </a:p>
          <a:p>
            <a:pPr lvl="1"/>
            <a:r>
              <a:rPr lang="en-US" dirty="0" smtClean="0"/>
              <a:t>a point that would markedly change the line if it were removed</a:t>
            </a:r>
          </a:p>
          <a:p>
            <a:pPr lvl="1"/>
            <a:r>
              <a:rPr lang="en-US" dirty="0" smtClean="0"/>
              <a:t>typically an outlier in the x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D0F44756-B738-42B2-A32F-5D4E3AC7B60A}" type="slidenum">
              <a:rPr lang="en-US"/>
              <a:pPr/>
              <a:t>3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Recall -- Definitions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Response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dependent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 variable</a:t>
            </a:r>
            <a:endParaRPr lang="en-US" dirty="0" smtClean="0"/>
          </a:p>
          <a:p>
            <a:pPr lvl="1"/>
            <a:r>
              <a:rPr lang="en-US" dirty="0" smtClean="0"/>
              <a:t>variability is being explained or values are predicted</a:t>
            </a:r>
          </a:p>
          <a:p>
            <a:pPr lvl="1"/>
            <a:r>
              <a:rPr lang="en-US" dirty="0" smtClean="0"/>
              <a:t>y-axis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Explanatory 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2"/>
                </a:solidFill>
              </a:rPr>
              <a:t>independent, </a:t>
            </a:r>
            <a:r>
              <a:rPr lang="en-US" dirty="0" smtClean="0">
                <a:solidFill>
                  <a:schemeClr val="accent2"/>
                </a:solidFill>
              </a:rPr>
              <a:t>predictor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 variable</a:t>
            </a:r>
            <a:endParaRPr lang="en-US" dirty="0" smtClean="0"/>
          </a:p>
          <a:p>
            <a:pPr lvl="1"/>
            <a:r>
              <a:rPr lang="en-US" dirty="0" smtClean="0"/>
              <a:t>used to explain variability or make predictions</a:t>
            </a:r>
          </a:p>
          <a:p>
            <a:pPr lvl="1"/>
            <a:r>
              <a:rPr lang="en-US" dirty="0" smtClean="0"/>
              <a:t>x-axis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  <a:r>
              <a:rPr lang="en-US" dirty="0"/>
              <a:t> -- Line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What is the most common equation of a line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does the slope tell us?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does the intercept tell us</a:t>
            </a:r>
            <a:r>
              <a:rPr lang="en-US" i="1" dirty="0" smtClean="0"/>
              <a:t>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Linear 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#</a:t>
            </a:r>
            <a:fld id="{6531D0A2-DD48-42CD-8BAF-ED5A95031E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9D255BB3-5FD3-47B2-8D81-DE3CBDF5C79A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9220" name="Group 124"/>
          <p:cNvGrpSpPr>
            <a:grpSpLocks/>
          </p:cNvGrpSpPr>
          <p:nvPr/>
        </p:nvGrpSpPr>
        <p:grpSpPr bwMode="auto">
          <a:xfrm>
            <a:off x="2097088" y="2127250"/>
            <a:ext cx="5037137" cy="3490913"/>
            <a:chOff x="1321" y="1340"/>
            <a:chExt cx="3173" cy="2199"/>
          </a:xfrm>
        </p:grpSpPr>
        <p:sp>
          <p:nvSpPr>
            <p:cNvPr id="9255" name="Oval 34"/>
            <p:cNvSpPr>
              <a:spLocks noChangeArrowheads="1"/>
            </p:cNvSpPr>
            <p:nvPr/>
          </p:nvSpPr>
          <p:spPr bwMode="auto">
            <a:xfrm>
              <a:off x="2189" y="3167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Oval 35"/>
            <p:cNvSpPr>
              <a:spLocks noChangeArrowheads="1"/>
            </p:cNvSpPr>
            <p:nvPr/>
          </p:nvSpPr>
          <p:spPr bwMode="auto">
            <a:xfrm>
              <a:off x="2296" y="28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Oval 36"/>
            <p:cNvSpPr>
              <a:spLocks noChangeArrowheads="1"/>
            </p:cNvSpPr>
            <p:nvPr/>
          </p:nvSpPr>
          <p:spPr bwMode="auto">
            <a:xfrm>
              <a:off x="1594" y="3357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Oval 37"/>
            <p:cNvSpPr>
              <a:spLocks noChangeArrowheads="1"/>
            </p:cNvSpPr>
            <p:nvPr/>
          </p:nvSpPr>
          <p:spPr bwMode="auto">
            <a:xfrm>
              <a:off x="2610" y="2803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Oval 38"/>
            <p:cNvSpPr>
              <a:spLocks noChangeArrowheads="1"/>
            </p:cNvSpPr>
            <p:nvPr/>
          </p:nvSpPr>
          <p:spPr bwMode="auto">
            <a:xfrm>
              <a:off x="2808" y="286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Oval 39"/>
            <p:cNvSpPr>
              <a:spLocks noChangeArrowheads="1"/>
            </p:cNvSpPr>
            <p:nvPr/>
          </p:nvSpPr>
          <p:spPr bwMode="auto">
            <a:xfrm>
              <a:off x="2899" y="2721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Oval 40"/>
            <p:cNvSpPr>
              <a:spLocks noChangeArrowheads="1"/>
            </p:cNvSpPr>
            <p:nvPr/>
          </p:nvSpPr>
          <p:spPr bwMode="auto">
            <a:xfrm>
              <a:off x="4362" y="163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Oval 41"/>
            <p:cNvSpPr>
              <a:spLocks noChangeArrowheads="1"/>
            </p:cNvSpPr>
            <p:nvPr/>
          </p:nvSpPr>
          <p:spPr bwMode="auto">
            <a:xfrm>
              <a:off x="4246" y="1340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Oval 42"/>
            <p:cNvSpPr>
              <a:spLocks noChangeArrowheads="1"/>
            </p:cNvSpPr>
            <p:nvPr/>
          </p:nvSpPr>
          <p:spPr bwMode="auto">
            <a:xfrm>
              <a:off x="3536" y="2423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Oval 43"/>
            <p:cNvSpPr>
              <a:spLocks noChangeArrowheads="1"/>
            </p:cNvSpPr>
            <p:nvPr/>
          </p:nvSpPr>
          <p:spPr bwMode="auto">
            <a:xfrm>
              <a:off x="2627" y="3002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Oval 44"/>
            <p:cNvSpPr>
              <a:spLocks noChangeArrowheads="1"/>
            </p:cNvSpPr>
            <p:nvPr/>
          </p:nvSpPr>
          <p:spPr bwMode="auto">
            <a:xfrm>
              <a:off x="4412" y="1902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Oval 45"/>
            <p:cNvSpPr>
              <a:spLocks noChangeArrowheads="1"/>
            </p:cNvSpPr>
            <p:nvPr/>
          </p:nvSpPr>
          <p:spPr bwMode="auto">
            <a:xfrm>
              <a:off x="4106" y="262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Oval 46"/>
            <p:cNvSpPr>
              <a:spLocks noChangeArrowheads="1"/>
            </p:cNvSpPr>
            <p:nvPr/>
          </p:nvSpPr>
          <p:spPr bwMode="auto">
            <a:xfrm>
              <a:off x="2808" y="2704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Oval 47"/>
            <p:cNvSpPr>
              <a:spLocks noChangeArrowheads="1"/>
            </p:cNvSpPr>
            <p:nvPr/>
          </p:nvSpPr>
          <p:spPr bwMode="auto">
            <a:xfrm>
              <a:off x="3635" y="2142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Oval 48"/>
            <p:cNvSpPr>
              <a:spLocks noChangeArrowheads="1"/>
            </p:cNvSpPr>
            <p:nvPr/>
          </p:nvSpPr>
          <p:spPr bwMode="auto">
            <a:xfrm>
              <a:off x="3065" y="2729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Oval 49"/>
            <p:cNvSpPr>
              <a:spLocks noChangeArrowheads="1"/>
            </p:cNvSpPr>
            <p:nvPr/>
          </p:nvSpPr>
          <p:spPr bwMode="auto">
            <a:xfrm>
              <a:off x="1610" y="3192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Oval 50"/>
            <p:cNvSpPr>
              <a:spLocks noChangeArrowheads="1"/>
            </p:cNvSpPr>
            <p:nvPr/>
          </p:nvSpPr>
          <p:spPr bwMode="auto">
            <a:xfrm>
              <a:off x="4122" y="187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Oval 51"/>
            <p:cNvSpPr>
              <a:spLocks noChangeArrowheads="1"/>
            </p:cNvSpPr>
            <p:nvPr/>
          </p:nvSpPr>
          <p:spPr bwMode="auto">
            <a:xfrm>
              <a:off x="2478" y="2745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Oval 52"/>
            <p:cNvSpPr>
              <a:spLocks noChangeArrowheads="1"/>
            </p:cNvSpPr>
            <p:nvPr/>
          </p:nvSpPr>
          <p:spPr bwMode="auto">
            <a:xfrm>
              <a:off x="3197" y="2125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Oval 53"/>
            <p:cNvSpPr>
              <a:spLocks noChangeArrowheads="1"/>
            </p:cNvSpPr>
            <p:nvPr/>
          </p:nvSpPr>
          <p:spPr bwMode="auto">
            <a:xfrm>
              <a:off x="3660" y="177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Oval 54"/>
            <p:cNvSpPr>
              <a:spLocks noChangeArrowheads="1"/>
            </p:cNvSpPr>
            <p:nvPr/>
          </p:nvSpPr>
          <p:spPr bwMode="auto">
            <a:xfrm>
              <a:off x="3486" y="17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Oval 56"/>
            <p:cNvSpPr>
              <a:spLocks noChangeArrowheads="1"/>
            </p:cNvSpPr>
            <p:nvPr/>
          </p:nvSpPr>
          <p:spPr bwMode="auto">
            <a:xfrm>
              <a:off x="1941" y="2787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Oval 57"/>
            <p:cNvSpPr>
              <a:spLocks noChangeArrowheads="1"/>
            </p:cNvSpPr>
            <p:nvPr/>
          </p:nvSpPr>
          <p:spPr bwMode="auto">
            <a:xfrm>
              <a:off x="3998" y="1778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Oval 58"/>
            <p:cNvSpPr>
              <a:spLocks noChangeArrowheads="1"/>
            </p:cNvSpPr>
            <p:nvPr/>
          </p:nvSpPr>
          <p:spPr bwMode="auto">
            <a:xfrm>
              <a:off x="3841" y="2043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Oval 61"/>
            <p:cNvSpPr>
              <a:spLocks noChangeArrowheads="1"/>
            </p:cNvSpPr>
            <p:nvPr/>
          </p:nvSpPr>
          <p:spPr bwMode="auto">
            <a:xfrm>
              <a:off x="3932" y="2125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Oval 63"/>
            <p:cNvSpPr>
              <a:spLocks noChangeArrowheads="1"/>
            </p:cNvSpPr>
            <p:nvPr/>
          </p:nvSpPr>
          <p:spPr bwMode="auto">
            <a:xfrm>
              <a:off x="3626" y="192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Oval 65"/>
            <p:cNvSpPr>
              <a:spLocks noChangeArrowheads="1"/>
            </p:cNvSpPr>
            <p:nvPr/>
          </p:nvSpPr>
          <p:spPr bwMode="auto">
            <a:xfrm>
              <a:off x="1899" y="334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Oval 66"/>
            <p:cNvSpPr>
              <a:spLocks noChangeArrowheads="1"/>
            </p:cNvSpPr>
            <p:nvPr/>
          </p:nvSpPr>
          <p:spPr bwMode="auto">
            <a:xfrm>
              <a:off x="3031" y="2134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Oval 67"/>
            <p:cNvSpPr>
              <a:spLocks noChangeArrowheads="1"/>
            </p:cNvSpPr>
            <p:nvPr/>
          </p:nvSpPr>
          <p:spPr bwMode="auto">
            <a:xfrm>
              <a:off x="3304" y="2530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Oval 68"/>
            <p:cNvSpPr>
              <a:spLocks noChangeArrowheads="1"/>
            </p:cNvSpPr>
            <p:nvPr/>
          </p:nvSpPr>
          <p:spPr bwMode="auto">
            <a:xfrm>
              <a:off x="3222" y="286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Oval 69"/>
            <p:cNvSpPr>
              <a:spLocks noChangeArrowheads="1"/>
            </p:cNvSpPr>
            <p:nvPr/>
          </p:nvSpPr>
          <p:spPr bwMode="auto">
            <a:xfrm>
              <a:off x="2759" y="2406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Oval 70"/>
            <p:cNvSpPr>
              <a:spLocks noChangeArrowheads="1"/>
            </p:cNvSpPr>
            <p:nvPr/>
          </p:nvSpPr>
          <p:spPr bwMode="auto">
            <a:xfrm>
              <a:off x="1321" y="320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Oval 71"/>
            <p:cNvSpPr>
              <a:spLocks noChangeArrowheads="1"/>
            </p:cNvSpPr>
            <p:nvPr/>
          </p:nvSpPr>
          <p:spPr bwMode="auto">
            <a:xfrm>
              <a:off x="2379" y="243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Oval 72"/>
            <p:cNvSpPr>
              <a:spLocks noChangeArrowheads="1"/>
            </p:cNvSpPr>
            <p:nvPr/>
          </p:nvSpPr>
          <p:spPr bwMode="auto">
            <a:xfrm>
              <a:off x="1792" y="345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Oval 75"/>
            <p:cNvSpPr>
              <a:spLocks noChangeArrowheads="1"/>
            </p:cNvSpPr>
            <p:nvPr/>
          </p:nvSpPr>
          <p:spPr bwMode="auto">
            <a:xfrm>
              <a:off x="3420" y="248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Oval 76"/>
            <p:cNvSpPr>
              <a:spLocks noChangeArrowheads="1"/>
            </p:cNvSpPr>
            <p:nvPr/>
          </p:nvSpPr>
          <p:spPr bwMode="auto">
            <a:xfrm>
              <a:off x="3354" y="2150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Oval 78"/>
            <p:cNvSpPr>
              <a:spLocks noChangeArrowheads="1"/>
            </p:cNvSpPr>
            <p:nvPr/>
          </p:nvSpPr>
          <p:spPr bwMode="auto">
            <a:xfrm>
              <a:off x="2635" y="2563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Oval 79"/>
            <p:cNvSpPr>
              <a:spLocks noChangeArrowheads="1"/>
            </p:cNvSpPr>
            <p:nvPr/>
          </p:nvSpPr>
          <p:spPr bwMode="auto">
            <a:xfrm>
              <a:off x="2164" y="277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Oval 82"/>
            <p:cNvSpPr>
              <a:spLocks noChangeArrowheads="1"/>
            </p:cNvSpPr>
            <p:nvPr/>
          </p:nvSpPr>
          <p:spPr bwMode="auto">
            <a:xfrm>
              <a:off x="2428" y="28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97"/>
            <p:cNvSpPr>
              <a:spLocks/>
            </p:cNvSpPr>
            <p:nvPr/>
          </p:nvSpPr>
          <p:spPr bwMode="auto">
            <a:xfrm>
              <a:off x="3081" y="2497"/>
              <a:ext cx="17" cy="17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17 w 17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17"/>
                  </a:moveTo>
                  <a:lnTo>
                    <a:pt x="0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99"/>
            <p:cNvSpPr>
              <a:spLocks/>
            </p:cNvSpPr>
            <p:nvPr/>
          </p:nvSpPr>
          <p:spPr bwMode="auto">
            <a:xfrm>
              <a:off x="3222" y="2448"/>
              <a:ext cx="1" cy="16"/>
            </a:xfrm>
            <a:custGeom>
              <a:avLst/>
              <a:gdLst>
                <a:gd name="T0" fmla="*/ 0 w 1"/>
                <a:gd name="T1" fmla="*/ 0 h 16"/>
                <a:gd name="T2" fmla="*/ 0 w 1"/>
                <a:gd name="T3" fmla="*/ 16 h 16"/>
                <a:gd name="T4" fmla="*/ 0 w 1"/>
                <a:gd name="T5" fmla="*/ 16 h 16"/>
                <a:gd name="T6" fmla="*/ 0 w 1"/>
                <a:gd name="T7" fmla="*/ 16 h 16"/>
                <a:gd name="T8" fmla="*/ 0 w 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6"/>
                <a:gd name="T17" fmla="*/ 1 w 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6">
                  <a:moveTo>
                    <a:pt x="0" y="0"/>
                  </a:move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101"/>
            <p:cNvSpPr>
              <a:spLocks/>
            </p:cNvSpPr>
            <p:nvPr/>
          </p:nvSpPr>
          <p:spPr bwMode="auto">
            <a:xfrm>
              <a:off x="3329" y="2365"/>
              <a:ext cx="8" cy="17"/>
            </a:xfrm>
            <a:custGeom>
              <a:avLst/>
              <a:gdLst>
                <a:gd name="T0" fmla="*/ 8 w 8"/>
                <a:gd name="T1" fmla="*/ 17 h 17"/>
                <a:gd name="T2" fmla="*/ 0 w 8"/>
                <a:gd name="T3" fmla="*/ 0 h 17"/>
                <a:gd name="T4" fmla="*/ 0 w 8"/>
                <a:gd name="T5" fmla="*/ 0 h 17"/>
                <a:gd name="T6" fmla="*/ 0 w 8"/>
                <a:gd name="T7" fmla="*/ 0 h 17"/>
                <a:gd name="T8" fmla="*/ 8 w 8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8" y="17"/>
                  </a:moveTo>
                  <a:lnTo>
                    <a:pt x="0" y="0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03"/>
            <p:cNvSpPr>
              <a:spLocks/>
            </p:cNvSpPr>
            <p:nvPr/>
          </p:nvSpPr>
          <p:spPr bwMode="auto">
            <a:xfrm>
              <a:off x="3461" y="2307"/>
              <a:ext cx="8" cy="25"/>
            </a:xfrm>
            <a:custGeom>
              <a:avLst/>
              <a:gdLst>
                <a:gd name="T0" fmla="*/ 0 w 8"/>
                <a:gd name="T1" fmla="*/ 0 h 25"/>
                <a:gd name="T2" fmla="*/ 8 w 8"/>
                <a:gd name="T3" fmla="*/ 25 h 25"/>
                <a:gd name="T4" fmla="*/ 8 w 8"/>
                <a:gd name="T5" fmla="*/ 25 h 25"/>
                <a:gd name="T6" fmla="*/ 8 w 8"/>
                <a:gd name="T7" fmla="*/ 25 h 25"/>
                <a:gd name="T8" fmla="*/ 0 w 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5"/>
                <a:gd name="T17" fmla="*/ 8 w 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5">
                  <a:moveTo>
                    <a:pt x="0" y="0"/>
                  </a:moveTo>
                  <a:lnTo>
                    <a:pt x="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930" name="Line 122"/>
          <p:cNvSpPr>
            <a:spLocks noChangeShapeType="1"/>
          </p:cNvSpPr>
          <p:nvPr/>
        </p:nvSpPr>
        <p:spPr bwMode="auto">
          <a:xfrm flipV="1">
            <a:off x="2193925" y="4103688"/>
            <a:ext cx="5205413" cy="1111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928" name="Line 120"/>
          <p:cNvSpPr>
            <a:spLocks noChangeShapeType="1"/>
          </p:cNvSpPr>
          <p:nvPr/>
        </p:nvSpPr>
        <p:spPr bwMode="auto">
          <a:xfrm flipV="1">
            <a:off x="2346325" y="2895600"/>
            <a:ext cx="495300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929" name="Line 121"/>
          <p:cNvSpPr>
            <a:spLocks noChangeShapeType="1"/>
          </p:cNvSpPr>
          <p:nvPr/>
        </p:nvSpPr>
        <p:spPr bwMode="auto">
          <a:xfrm flipV="1">
            <a:off x="2193925" y="3048000"/>
            <a:ext cx="5257800" cy="2133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931" name="Line 123"/>
          <p:cNvSpPr>
            <a:spLocks noChangeShapeType="1"/>
          </p:cNvSpPr>
          <p:nvPr/>
        </p:nvSpPr>
        <p:spPr bwMode="auto">
          <a:xfrm flipV="1">
            <a:off x="2209800" y="2819400"/>
            <a:ext cx="4953000" cy="2514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800" smtClean="0"/>
              <a:t>Finding the Best-Fit Line</a:t>
            </a:r>
            <a:br>
              <a:rPr lang="en-US" sz="4800" smtClean="0"/>
            </a:br>
            <a:r>
              <a:rPr lang="en-US" sz="3600" smtClean="0">
                <a:solidFill>
                  <a:schemeClr val="accent2"/>
                </a:solidFill>
              </a:rPr>
              <a:t>Candidate Lines</a:t>
            </a:r>
            <a:endParaRPr lang="en-US" sz="4800" smtClean="0"/>
          </a:p>
        </p:txBody>
      </p:sp>
      <p:grpSp>
        <p:nvGrpSpPr>
          <p:cNvPr id="9226" name="Group 115"/>
          <p:cNvGrpSpPr>
            <a:grpSpLocks/>
          </p:cNvGrpSpPr>
          <p:nvPr/>
        </p:nvGrpSpPr>
        <p:grpSpPr bwMode="auto">
          <a:xfrm>
            <a:off x="914400" y="1924050"/>
            <a:ext cx="6434138" cy="4629150"/>
            <a:chOff x="346" y="924"/>
            <a:chExt cx="4053" cy="2916"/>
          </a:xfrm>
        </p:grpSpPr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1136" y="3369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80</a:t>
              </a:r>
              <a:endParaRPr lang="en-US" sz="4000"/>
            </a:p>
          </p:txBody>
        </p:sp>
        <p:sp>
          <p:nvSpPr>
            <p:cNvPr id="9230" name="Rectangle 8"/>
            <p:cNvSpPr>
              <a:spLocks noChangeArrowheads="1"/>
            </p:cNvSpPr>
            <p:nvPr/>
          </p:nvSpPr>
          <p:spPr bwMode="auto">
            <a:xfrm>
              <a:off x="1896" y="3369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90</a:t>
              </a:r>
              <a:endParaRPr lang="en-US" sz="4000"/>
            </a:p>
          </p:txBody>
        </p:sp>
        <p:sp>
          <p:nvSpPr>
            <p:cNvPr id="9231" name="Rectangle 9"/>
            <p:cNvSpPr>
              <a:spLocks noChangeArrowheads="1"/>
            </p:cNvSpPr>
            <p:nvPr/>
          </p:nvSpPr>
          <p:spPr bwMode="auto">
            <a:xfrm>
              <a:off x="2640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4000"/>
            </a:p>
          </p:txBody>
        </p:sp>
        <p:sp>
          <p:nvSpPr>
            <p:cNvPr id="9232" name="Rectangle 10"/>
            <p:cNvSpPr>
              <a:spLocks noChangeArrowheads="1"/>
            </p:cNvSpPr>
            <p:nvPr/>
          </p:nvSpPr>
          <p:spPr bwMode="auto">
            <a:xfrm>
              <a:off x="3392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4000"/>
            </a:p>
          </p:txBody>
        </p:sp>
        <p:sp>
          <p:nvSpPr>
            <p:cNvPr id="9233" name="Rectangle 11"/>
            <p:cNvSpPr>
              <a:spLocks noChangeArrowheads="1"/>
            </p:cNvSpPr>
            <p:nvPr/>
          </p:nvSpPr>
          <p:spPr bwMode="auto">
            <a:xfrm>
              <a:off x="4144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4000"/>
            </a:p>
          </p:txBody>
        </p:sp>
        <p:sp>
          <p:nvSpPr>
            <p:cNvPr id="9234" name="Line 12"/>
            <p:cNvSpPr>
              <a:spLocks noChangeShapeType="1"/>
            </p:cNvSpPr>
            <p:nvPr/>
          </p:nvSpPr>
          <p:spPr bwMode="auto">
            <a:xfrm>
              <a:off x="1248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>
              <a:off x="2008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>
              <a:off x="2760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5"/>
            <p:cNvSpPr>
              <a:spLocks noChangeShapeType="1"/>
            </p:cNvSpPr>
            <p:nvPr/>
          </p:nvSpPr>
          <p:spPr bwMode="auto">
            <a:xfrm>
              <a:off x="3520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>
              <a:off x="4272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Rectangle 17"/>
            <p:cNvSpPr>
              <a:spLocks noChangeArrowheads="1"/>
            </p:cNvSpPr>
            <p:nvPr/>
          </p:nvSpPr>
          <p:spPr bwMode="auto">
            <a:xfrm>
              <a:off x="686" y="3082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80</a:t>
              </a:r>
              <a:endParaRPr lang="en-US" sz="4000"/>
            </a:p>
          </p:txBody>
        </p:sp>
        <p:sp>
          <p:nvSpPr>
            <p:cNvPr id="9240" name="Rectangle 18"/>
            <p:cNvSpPr>
              <a:spLocks noChangeArrowheads="1"/>
            </p:cNvSpPr>
            <p:nvPr/>
          </p:nvSpPr>
          <p:spPr bwMode="auto">
            <a:xfrm>
              <a:off x="686" y="2652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90</a:t>
              </a:r>
              <a:endParaRPr lang="en-US" sz="4000"/>
            </a:p>
          </p:txBody>
        </p:sp>
        <p:sp>
          <p:nvSpPr>
            <p:cNvPr id="9241" name="Rectangle 19"/>
            <p:cNvSpPr>
              <a:spLocks noChangeArrowheads="1"/>
            </p:cNvSpPr>
            <p:nvPr/>
          </p:nvSpPr>
          <p:spPr bwMode="auto">
            <a:xfrm>
              <a:off x="644" y="222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4000"/>
            </a:p>
          </p:txBody>
        </p:sp>
        <p:sp>
          <p:nvSpPr>
            <p:cNvPr id="9242" name="Rectangle 20"/>
            <p:cNvSpPr>
              <a:spLocks noChangeArrowheads="1"/>
            </p:cNvSpPr>
            <p:nvPr/>
          </p:nvSpPr>
          <p:spPr bwMode="auto">
            <a:xfrm>
              <a:off x="644" y="179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4000"/>
            </a:p>
          </p:txBody>
        </p:sp>
        <p:sp>
          <p:nvSpPr>
            <p:cNvPr id="9243" name="Rectangle 21"/>
            <p:cNvSpPr>
              <a:spLocks noChangeArrowheads="1"/>
            </p:cNvSpPr>
            <p:nvPr/>
          </p:nvSpPr>
          <p:spPr bwMode="auto">
            <a:xfrm>
              <a:off x="644" y="136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4000"/>
            </a:p>
          </p:txBody>
        </p:sp>
        <p:sp>
          <p:nvSpPr>
            <p:cNvPr id="9244" name="Rectangle 22"/>
            <p:cNvSpPr>
              <a:spLocks noChangeArrowheads="1"/>
            </p:cNvSpPr>
            <p:nvPr/>
          </p:nvSpPr>
          <p:spPr bwMode="auto">
            <a:xfrm>
              <a:off x="644" y="924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4000"/>
            </a:p>
          </p:txBody>
        </p:sp>
        <p:sp>
          <p:nvSpPr>
            <p:cNvPr id="9245" name="Line 23"/>
            <p:cNvSpPr>
              <a:spLocks noChangeShapeType="1"/>
            </p:cNvSpPr>
            <p:nvPr/>
          </p:nvSpPr>
          <p:spPr bwMode="auto">
            <a:xfrm flipH="1">
              <a:off x="901" y="316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4"/>
            <p:cNvSpPr>
              <a:spLocks noChangeShapeType="1"/>
            </p:cNvSpPr>
            <p:nvPr/>
          </p:nvSpPr>
          <p:spPr bwMode="auto">
            <a:xfrm flipH="1">
              <a:off x="901" y="273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25"/>
            <p:cNvSpPr>
              <a:spLocks noChangeShapeType="1"/>
            </p:cNvSpPr>
            <p:nvPr/>
          </p:nvSpPr>
          <p:spPr bwMode="auto">
            <a:xfrm flipH="1">
              <a:off x="901" y="230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26"/>
            <p:cNvSpPr>
              <a:spLocks noChangeShapeType="1"/>
            </p:cNvSpPr>
            <p:nvPr/>
          </p:nvSpPr>
          <p:spPr bwMode="auto">
            <a:xfrm flipH="1">
              <a:off x="901" y="187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27"/>
            <p:cNvSpPr>
              <a:spLocks noChangeShapeType="1"/>
            </p:cNvSpPr>
            <p:nvPr/>
          </p:nvSpPr>
          <p:spPr bwMode="auto">
            <a:xfrm flipH="1">
              <a:off x="901" y="144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28"/>
            <p:cNvSpPr>
              <a:spLocks noChangeShapeType="1"/>
            </p:cNvSpPr>
            <p:nvPr/>
          </p:nvSpPr>
          <p:spPr bwMode="auto">
            <a:xfrm flipH="1">
              <a:off x="901" y="1002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29"/>
            <p:cNvSpPr>
              <a:spLocks noChangeShapeType="1"/>
            </p:cNvSpPr>
            <p:nvPr/>
          </p:nvSpPr>
          <p:spPr bwMode="auto">
            <a:xfrm>
              <a:off x="1074" y="3292"/>
              <a:ext cx="32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Rectangle 30"/>
            <p:cNvSpPr>
              <a:spLocks noChangeArrowheads="1"/>
            </p:cNvSpPr>
            <p:nvPr/>
          </p:nvSpPr>
          <p:spPr bwMode="auto">
            <a:xfrm>
              <a:off x="2725" y="3648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9253" name="Line 31"/>
            <p:cNvSpPr>
              <a:spLocks noChangeShapeType="1"/>
            </p:cNvSpPr>
            <p:nvPr/>
          </p:nvSpPr>
          <p:spPr bwMode="auto">
            <a:xfrm flipV="1">
              <a:off x="1016" y="1002"/>
              <a:ext cx="1" cy="2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Rectangle 32"/>
            <p:cNvSpPr>
              <a:spLocks noChangeArrowheads="1"/>
            </p:cNvSpPr>
            <p:nvPr/>
          </p:nvSpPr>
          <p:spPr bwMode="auto">
            <a:xfrm rot="-5400000">
              <a:off x="388" y="207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/>
            </a:p>
          </p:txBody>
        </p:sp>
      </p:grpSp>
      <p:sp>
        <p:nvSpPr>
          <p:cNvPr id="119927" name="Line 119"/>
          <p:cNvSpPr>
            <a:spLocks noChangeShapeType="1"/>
          </p:cNvSpPr>
          <p:nvPr/>
        </p:nvSpPr>
        <p:spPr bwMode="auto">
          <a:xfrm flipV="1">
            <a:off x="2193925" y="2743200"/>
            <a:ext cx="495300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933" name="Text Box 125"/>
          <p:cNvSpPr txBox="1">
            <a:spLocks noChangeArrowheads="1"/>
          </p:cNvSpPr>
          <p:nvPr/>
        </p:nvSpPr>
        <p:spPr bwMode="auto">
          <a:xfrm>
            <a:off x="2362200" y="1524000"/>
            <a:ext cx="350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We need an objective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9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9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9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9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19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19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30" grpId="0" animBg="1"/>
      <p:bldP spid="119928" grpId="0" animBg="1"/>
      <p:bldP spid="119929" grpId="0" animBg="1"/>
      <p:bldP spid="119931" grpId="0" animBg="1"/>
      <p:bldP spid="119927" grpId="0" animBg="1"/>
      <p:bldP spid="1199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6E956C52-8C15-4FBB-8F06-86D1908C46F8}" type="slidenum">
              <a:rPr lang="en-US"/>
              <a:pPr/>
              <a:t>6</a:t>
            </a:fld>
            <a:endParaRPr lang="en-US"/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Arial" charset="0"/>
              </a:rPr>
              <a:t>Finding the Best-Fit Line</a:t>
            </a:r>
            <a:br>
              <a:rPr lang="en-US" sz="4800" b="1">
                <a:solidFill>
                  <a:schemeClr val="tx2"/>
                </a:solidFill>
                <a:latin typeface="Arial" charset="0"/>
              </a:rPr>
            </a:br>
            <a:r>
              <a:rPr lang="en-US" sz="3600" b="1">
                <a:solidFill>
                  <a:schemeClr val="accent2"/>
                </a:solidFill>
                <a:latin typeface="Arial" charset="0"/>
              </a:rPr>
              <a:t>Definition -- Predicted Y (   )</a:t>
            </a:r>
            <a:endParaRPr lang="en-US" sz="4800" b="1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7010400" y="685800"/>
          <a:ext cx="3952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126720" imgH="203040" progId="Equation.3">
                  <p:embed/>
                </p:oleObj>
              </mc:Choice>
              <mc:Fallback>
                <p:oleObj name="Equation" r:id="rId3" imgW="126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85800"/>
                        <a:ext cx="3952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6"/>
          <p:cNvSpPr>
            <a:spLocks noChangeArrowheads="1"/>
          </p:cNvSpPr>
          <p:nvPr/>
        </p:nvSpPr>
        <p:spPr bwMode="auto">
          <a:xfrm>
            <a:off x="685800" y="1295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The y-coordinate of the point on the line </a:t>
            </a:r>
            <a:r>
              <a:rPr lang="en-US" sz="3200" dirty="0" smtClean="0"/>
              <a:t>that corresponds </a:t>
            </a:r>
            <a:r>
              <a:rPr lang="en-US" sz="3200" dirty="0"/>
              <a:t>to the observed x value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3486150" y="5286375"/>
            <a:ext cx="404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Arial" charset="0"/>
              </a:rPr>
              <a:t>110</a:t>
            </a:r>
            <a:endParaRPr lang="en-US" sz="4000"/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5588000" y="5286375"/>
            <a:ext cx="404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4000"/>
          </a:p>
        </p:txBody>
      </p:sp>
      <p:sp>
        <p:nvSpPr>
          <p:cNvPr id="1038" name="Line 16"/>
          <p:cNvSpPr>
            <a:spLocks noChangeShapeType="1"/>
          </p:cNvSpPr>
          <p:nvPr/>
        </p:nvSpPr>
        <p:spPr bwMode="auto">
          <a:xfrm>
            <a:off x="3843338" y="5084763"/>
            <a:ext cx="3175" cy="217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Line 17"/>
          <p:cNvSpPr>
            <a:spLocks noChangeShapeType="1"/>
          </p:cNvSpPr>
          <p:nvPr/>
        </p:nvSpPr>
        <p:spPr bwMode="auto">
          <a:xfrm>
            <a:off x="5945188" y="5084763"/>
            <a:ext cx="3175" cy="217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" name="Rectangle 21"/>
          <p:cNvSpPr>
            <a:spLocks noChangeArrowheads="1"/>
          </p:cNvSpPr>
          <p:nvPr/>
        </p:nvSpPr>
        <p:spPr bwMode="auto">
          <a:xfrm>
            <a:off x="3024188" y="4791075"/>
            <a:ext cx="4048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Arial" charset="0"/>
              </a:rPr>
              <a:t>110</a:t>
            </a:r>
            <a:endParaRPr lang="en-US" sz="4000"/>
          </a:p>
        </p:txBody>
      </p:sp>
      <p:sp>
        <p:nvSpPr>
          <p:cNvPr id="1041" name="Rectangle 22"/>
          <p:cNvSpPr>
            <a:spLocks noChangeArrowheads="1"/>
          </p:cNvSpPr>
          <p:nvPr/>
        </p:nvSpPr>
        <p:spPr bwMode="auto">
          <a:xfrm>
            <a:off x="3024188" y="3662363"/>
            <a:ext cx="4048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4000"/>
          </a:p>
        </p:txBody>
      </p:sp>
      <p:sp>
        <p:nvSpPr>
          <p:cNvPr id="1042" name="Rectangle 23"/>
          <p:cNvSpPr>
            <a:spLocks noChangeArrowheads="1"/>
          </p:cNvSpPr>
          <p:nvPr/>
        </p:nvSpPr>
        <p:spPr bwMode="auto">
          <a:xfrm>
            <a:off x="3024188" y="2514600"/>
            <a:ext cx="4048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Arial" charset="0"/>
              </a:rPr>
              <a:t>130</a:t>
            </a:r>
            <a:endParaRPr lang="en-US" sz="4000"/>
          </a:p>
        </p:txBody>
      </p:sp>
      <p:sp>
        <p:nvSpPr>
          <p:cNvPr id="1043" name="Line 27"/>
          <p:cNvSpPr>
            <a:spLocks noChangeShapeType="1"/>
          </p:cNvSpPr>
          <p:nvPr/>
        </p:nvSpPr>
        <p:spPr bwMode="auto">
          <a:xfrm flipH="1">
            <a:off x="3503613" y="4991100"/>
            <a:ext cx="3206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Line 28"/>
          <p:cNvSpPr>
            <a:spLocks noChangeShapeType="1"/>
          </p:cNvSpPr>
          <p:nvPr/>
        </p:nvSpPr>
        <p:spPr bwMode="auto">
          <a:xfrm flipH="1">
            <a:off x="3503613" y="3862388"/>
            <a:ext cx="3206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5" name="Line 29"/>
          <p:cNvSpPr>
            <a:spLocks noChangeShapeType="1"/>
          </p:cNvSpPr>
          <p:nvPr/>
        </p:nvSpPr>
        <p:spPr bwMode="auto">
          <a:xfrm flipH="1">
            <a:off x="3503613" y="2714625"/>
            <a:ext cx="3206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6" name="Line 30"/>
          <p:cNvSpPr>
            <a:spLocks noChangeShapeType="1"/>
          </p:cNvSpPr>
          <p:nvPr/>
        </p:nvSpPr>
        <p:spPr bwMode="auto">
          <a:xfrm flipV="1">
            <a:off x="3835400" y="5087938"/>
            <a:ext cx="211613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1" name="Rectangle 31"/>
          <p:cNvSpPr>
            <a:spLocks noChangeArrowheads="1"/>
          </p:cNvSpPr>
          <p:nvPr/>
        </p:nvSpPr>
        <p:spPr bwMode="auto">
          <a:xfrm>
            <a:off x="5249863" y="5232400"/>
            <a:ext cx="2365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X</a:t>
            </a:r>
            <a:endParaRPr lang="en-US" sz="3200"/>
          </a:p>
        </p:txBody>
      </p:sp>
      <p:sp>
        <p:nvSpPr>
          <p:cNvPr id="1048" name="Line 32"/>
          <p:cNvSpPr>
            <a:spLocks noChangeShapeType="1"/>
          </p:cNvSpPr>
          <p:nvPr/>
        </p:nvSpPr>
        <p:spPr bwMode="auto">
          <a:xfrm flipV="1">
            <a:off x="3824288" y="2714625"/>
            <a:ext cx="3175" cy="2281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9" name="Oval 41"/>
          <p:cNvSpPr>
            <a:spLocks noChangeArrowheads="1"/>
          </p:cNvSpPr>
          <p:nvPr/>
        </p:nvSpPr>
        <p:spPr bwMode="auto">
          <a:xfrm>
            <a:off x="5554663" y="3624263"/>
            <a:ext cx="231775" cy="217487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0" name="Oval 42"/>
          <p:cNvSpPr>
            <a:spLocks noChangeArrowheads="1"/>
          </p:cNvSpPr>
          <p:nvPr/>
        </p:nvSpPr>
        <p:spPr bwMode="auto">
          <a:xfrm>
            <a:off x="5229225" y="2844800"/>
            <a:ext cx="233363" cy="219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Oval 45"/>
          <p:cNvSpPr>
            <a:spLocks noChangeArrowheads="1"/>
          </p:cNvSpPr>
          <p:nvPr/>
        </p:nvSpPr>
        <p:spPr bwMode="auto">
          <a:xfrm>
            <a:off x="5694363" y="4319588"/>
            <a:ext cx="228600" cy="217487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Oval 51"/>
          <p:cNvSpPr>
            <a:spLocks noChangeArrowheads="1"/>
          </p:cNvSpPr>
          <p:nvPr/>
        </p:nvSpPr>
        <p:spPr bwMode="auto">
          <a:xfrm>
            <a:off x="4883150" y="4252913"/>
            <a:ext cx="231775" cy="217487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Oval 57"/>
          <p:cNvSpPr>
            <a:spLocks noChangeArrowheads="1"/>
          </p:cNvSpPr>
          <p:nvPr/>
        </p:nvSpPr>
        <p:spPr bwMode="auto">
          <a:xfrm>
            <a:off x="4537075" y="3994150"/>
            <a:ext cx="231775" cy="217488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Oval 58"/>
          <p:cNvSpPr>
            <a:spLocks noChangeArrowheads="1"/>
          </p:cNvSpPr>
          <p:nvPr/>
        </p:nvSpPr>
        <p:spPr bwMode="auto">
          <a:xfrm>
            <a:off x="4098925" y="4689475"/>
            <a:ext cx="231775" cy="214313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5" name="Oval 59"/>
          <p:cNvSpPr>
            <a:spLocks noChangeArrowheads="1"/>
          </p:cNvSpPr>
          <p:nvPr/>
        </p:nvSpPr>
        <p:spPr bwMode="auto">
          <a:xfrm>
            <a:off x="4352925" y="4903788"/>
            <a:ext cx="231775" cy="217487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6" name="Line 79"/>
          <p:cNvSpPr>
            <a:spLocks noChangeShapeType="1"/>
          </p:cNvSpPr>
          <p:nvPr/>
        </p:nvSpPr>
        <p:spPr bwMode="auto">
          <a:xfrm flipV="1">
            <a:off x="3960813" y="3862388"/>
            <a:ext cx="1984375" cy="10493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7" name="Object 82"/>
          <p:cNvGraphicFramePr>
            <a:graphicFrameLocks noChangeAspect="1"/>
          </p:cNvGraphicFramePr>
          <p:nvPr/>
        </p:nvGraphicFramePr>
        <p:xfrm>
          <a:off x="5410200" y="2336800"/>
          <a:ext cx="121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5" imgW="355320" imgH="215640" progId="Equation.3">
                  <p:embed/>
                </p:oleObj>
              </mc:Choice>
              <mc:Fallback>
                <p:oleObj name="Equation" r:id="rId5" imgW="355320" imgH="21564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36800"/>
                        <a:ext cx="1219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3" name="Object 83"/>
          <p:cNvGraphicFramePr>
            <a:graphicFrameLocks noChangeAspect="1"/>
          </p:cNvGraphicFramePr>
          <p:nvPr/>
        </p:nvGraphicFramePr>
        <p:xfrm>
          <a:off x="5410200" y="3937000"/>
          <a:ext cx="121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7" imgW="355320" imgH="215640" progId="Equation.3">
                  <p:embed/>
                </p:oleObj>
              </mc:Choice>
              <mc:Fallback>
                <p:oleObj name="Equation" r:id="rId7" imgW="355320" imgH="2156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937000"/>
                        <a:ext cx="1219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85" name="Line 85"/>
          <p:cNvSpPr>
            <a:spLocks noChangeShapeType="1"/>
          </p:cNvSpPr>
          <p:nvPr/>
        </p:nvSpPr>
        <p:spPr bwMode="auto">
          <a:xfrm>
            <a:off x="5334000" y="2946400"/>
            <a:ext cx="0" cy="2133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86" name="Line 86"/>
          <p:cNvSpPr>
            <a:spLocks noChangeShapeType="1"/>
          </p:cNvSpPr>
          <p:nvPr/>
        </p:nvSpPr>
        <p:spPr bwMode="auto">
          <a:xfrm flipH="1">
            <a:off x="2971800" y="2946400"/>
            <a:ext cx="2362200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87" name="Line 87"/>
          <p:cNvSpPr>
            <a:spLocks noChangeShapeType="1"/>
          </p:cNvSpPr>
          <p:nvPr/>
        </p:nvSpPr>
        <p:spPr bwMode="auto">
          <a:xfrm flipH="1">
            <a:off x="2971800" y="4165600"/>
            <a:ext cx="2362200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8088" name="Object 88"/>
          <p:cNvGraphicFramePr>
            <a:graphicFrameLocks noChangeAspect="1"/>
          </p:cNvGraphicFramePr>
          <p:nvPr/>
        </p:nvGraphicFramePr>
        <p:xfrm>
          <a:off x="2540000" y="3805238"/>
          <a:ext cx="4318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9" imgW="126720" imgH="203040" progId="Equation.3">
                  <p:embed/>
                </p:oleObj>
              </mc:Choice>
              <mc:Fallback>
                <p:oleObj name="Equation" r:id="rId9" imgW="126720" imgH="20304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805238"/>
                        <a:ext cx="4318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9" name="Object 89"/>
          <p:cNvGraphicFramePr>
            <a:graphicFrameLocks noChangeAspect="1"/>
          </p:cNvGraphicFramePr>
          <p:nvPr/>
        </p:nvGraphicFramePr>
        <p:xfrm>
          <a:off x="2590800" y="2706688"/>
          <a:ext cx="431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06688"/>
                        <a:ext cx="4318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685800" y="5715000"/>
            <a:ext cx="7772400" cy="1066800"/>
            <a:chOff x="432" y="3600"/>
            <a:chExt cx="4896" cy="672"/>
          </a:xfrm>
        </p:grpSpPr>
        <p:sp>
          <p:nvSpPr>
            <p:cNvPr id="1061" name="Rectangle 92"/>
            <p:cNvSpPr>
              <a:spLocks noChangeArrowheads="1"/>
            </p:cNvSpPr>
            <p:nvPr/>
          </p:nvSpPr>
          <p:spPr bwMode="auto">
            <a:xfrm>
              <a:off x="432" y="3600"/>
              <a:ext cx="489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Plug value of x into line equation to get </a:t>
              </a:r>
            </a:p>
          </p:txBody>
        </p:sp>
        <p:graphicFrame>
          <p:nvGraphicFramePr>
            <p:cNvPr id="1031" name="Object 93"/>
            <p:cNvGraphicFramePr>
              <a:graphicFrameLocks noChangeAspect="1"/>
            </p:cNvGraphicFramePr>
            <p:nvPr/>
          </p:nvGraphicFramePr>
          <p:xfrm>
            <a:off x="4791" y="3600"/>
            <a:ext cx="24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Equation" r:id="rId13" imgW="126720" imgH="203040" progId="Equation.3">
                    <p:embed/>
                  </p:oleObj>
                </mc:Choice>
                <mc:Fallback>
                  <p:oleObj name="Equation" r:id="rId13" imgW="126720" imgH="20304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3600"/>
                          <a:ext cx="249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1" grpId="0" autoUpdateAnimBg="0"/>
      <p:bldP spid="128085" grpId="0" animBg="1"/>
      <p:bldP spid="128086" grpId="0" animBg="1"/>
      <p:bldP spid="1280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554832DA-628B-489A-923E-9E6564380CD5}" type="slidenum">
              <a:rPr lang="en-US"/>
              <a:pPr/>
              <a:t>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800" smtClean="0"/>
              <a:t>Finding the Best-Fit Line</a:t>
            </a:r>
            <a:br>
              <a:rPr lang="en-US" sz="4800" smtClean="0"/>
            </a:br>
            <a:r>
              <a:rPr lang="en-US" sz="3600" smtClean="0">
                <a:solidFill>
                  <a:schemeClr val="accent2"/>
                </a:solidFill>
              </a:rPr>
              <a:t>Definition -- Residual</a:t>
            </a:r>
            <a:endParaRPr lang="en-US" sz="4800" smtClean="0"/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914400" y="1924050"/>
            <a:ext cx="6434138" cy="4629150"/>
            <a:chOff x="346" y="924"/>
            <a:chExt cx="4053" cy="2916"/>
          </a:xfrm>
        </p:grpSpPr>
        <p:sp>
          <p:nvSpPr>
            <p:cNvPr id="10303" name="Rectangle 4"/>
            <p:cNvSpPr>
              <a:spLocks noChangeArrowheads="1"/>
            </p:cNvSpPr>
            <p:nvPr/>
          </p:nvSpPr>
          <p:spPr bwMode="auto">
            <a:xfrm>
              <a:off x="1136" y="3369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80</a:t>
              </a:r>
              <a:endParaRPr lang="en-US" sz="4000"/>
            </a:p>
          </p:txBody>
        </p:sp>
        <p:sp>
          <p:nvSpPr>
            <p:cNvPr id="10304" name="Rectangle 5"/>
            <p:cNvSpPr>
              <a:spLocks noChangeArrowheads="1"/>
            </p:cNvSpPr>
            <p:nvPr/>
          </p:nvSpPr>
          <p:spPr bwMode="auto">
            <a:xfrm>
              <a:off x="1896" y="3369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90</a:t>
              </a:r>
              <a:endParaRPr lang="en-US" sz="4000"/>
            </a:p>
          </p:txBody>
        </p:sp>
        <p:sp>
          <p:nvSpPr>
            <p:cNvPr id="10305" name="Rectangle 6"/>
            <p:cNvSpPr>
              <a:spLocks noChangeArrowheads="1"/>
            </p:cNvSpPr>
            <p:nvPr/>
          </p:nvSpPr>
          <p:spPr bwMode="auto">
            <a:xfrm>
              <a:off x="2640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4000"/>
            </a:p>
          </p:txBody>
        </p:sp>
        <p:sp>
          <p:nvSpPr>
            <p:cNvPr id="10306" name="Rectangle 7"/>
            <p:cNvSpPr>
              <a:spLocks noChangeArrowheads="1"/>
            </p:cNvSpPr>
            <p:nvPr/>
          </p:nvSpPr>
          <p:spPr bwMode="auto">
            <a:xfrm>
              <a:off x="3392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4000"/>
            </a:p>
          </p:txBody>
        </p:sp>
        <p:sp>
          <p:nvSpPr>
            <p:cNvPr id="10307" name="Rectangle 8"/>
            <p:cNvSpPr>
              <a:spLocks noChangeArrowheads="1"/>
            </p:cNvSpPr>
            <p:nvPr/>
          </p:nvSpPr>
          <p:spPr bwMode="auto">
            <a:xfrm>
              <a:off x="4144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4000"/>
            </a:p>
          </p:txBody>
        </p:sp>
        <p:sp>
          <p:nvSpPr>
            <p:cNvPr id="10308" name="Line 9"/>
            <p:cNvSpPr>
              <a:spLocks noChangeShapeType="1"/>
            </p:cNvSpPr>
            <p:nvPr/>
          </p:nvSpPr>
          <p:spPr bwMode="auto">
            <a:xfrm>
              <a:off x="1248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0"/>
            <p:cNvSpPr>
              <a:spLocks noChangeShapeType="1"/>
            </p:cNvSpPr>
            <p:nvPr/>
          </p:nvSpPr>
          <p:spPr bwMode="auto">
            <a:xfrm>
              <a:off x="2008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1"/>
            <p:cNvSpPr>
              <a:spLocks noChangeShapeType="1"/>
            </p:cNvSpPr>
            <p:nvPr/>
          </p:nvSpPr>
          <p:spPr bwMode="auto">
            <a:xfrm>
              <a:off x="2760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2"/>
            <p:cNvSpPr>
              <a:spLocks noChangeShapeType="1"/>
            </p:cNvSpPr>
            <p:nvPr/>
          </p:nvSpPr>
          <p:spPr bwMode="auto">
            <a:xfrm>
              <a:off x="3520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3"/>
            <p:cNvSpPr>
              <a:spLocks noChangeShapeType="1"/>
            </p:cNvSpPr>
            <p:nvPr/>
          </p:nvSpPr>
          <p:spPr bwMode="auto">
            <a:xfrm>
              <a:off x="4272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Rectangle 14"/>
            <p:cNvSpPr>
              <a:spLocks noChangeArrowheads="1"/>
            </p:cNvSpPr>
            <p:nvPr/>
          </p:nvSpPr>
          <p:spPr bwMode="auto">
            <a:xfrm>
              <a:off x="686" y="3082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80</a:t>
              </a:r>
              <a:endParaRPr lang="en-US" sz="4000"/>
            </a:p>
          </p:txBody>
        </p:sp>
        <p:sp>
          <p:nvSpPr>
            <p:cNvPr id="10314" name="Rectangle 15"/>
            <p:cNvSpPr>
              <a:spLocks noChangeArrowheads="1"/>
            </p:cNvSpPr>
            <p:nvPr/>
          </p:nvSpPr>
          <p:spPr bwMode="auto">
            <a:xfrm>
              <a:off x="686" y="2652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90</a:t>
              </a:r>
              <a:endParaRPr lang="en-US" sz="4000"/>
            </a:p>
          </p:txBody>
        </p:sp>
        <p:sp>
          <p:nvSpPr>
            <p:cNvPr id="10315" name="Rectangle 16"/>
            <p:cNvSpPr>
              <a:spLocks noChangeArrowheads="1"/>
            </p:cNvSpPr>
            <p:nvPr/>
          </p:nvSpPr>
          <p:spPr bwMode="auto">
            <a:xfrm>
              <a:off x="644" y="222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4000"/>
            </a:p>
          </p:txBody>
        </p:sp>
        <p:sp>
          <p:nvSpPr>
            <p:cNvPr id="10316" name="Rectangle 17"/>
            <p:cNvSpPr>
              <a:spLocks noChangeArrowheads="1"/>
            </p:cNvSpPr>
            <p:nvPr/>
          </p:nvSpPr>
          <p:spPr bwMode="auto">
            <a:xfrm>
              <a:off x="644" y="179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4000"/>
            </a:p>
          </p:txBody>
        </p:sp>
        <p:sp>
          <p:nvSpPr>
            <p:cNvPr id="10317" name="Rectangle 18"/>
            <p:cNvSpPr>
              <a:spLocks noChangeArrowheads="1"/>
            </p:cNvSpPr>
            <p:nvPr/>
          </p:nvSpPr>
          <p:spPr bwMode="auto">
            <a:xfrm>
              <a:off x="644" y="136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4000"/>
            </a:p>
          </p:txBody>
        </p:sp>
        <p:sp>
          <p:nvSpPr>
            <p:cNvPr id="10318" name="Rectangle 19"/>
            <p:cNvSpPr>
              <a:spLocks noChangeArrowheads="1"/>
            </p:cNvSpPr>
            <p:nvPr/>
          </p:nvSpPr>
          <p:spPr bwMode="auto">
            <a:xfrm>
              <a:off x="644" y="924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4000"/>
            </a:p>
          </p:txBody>
        </p:sp>
        <p:sp>
          <p:nvSpPr>
            <p:cNvPr id="10319" name="Line 20"/>
            <p:cNvSpPr>
              <a:spLocks noChangeShapeType="1"/>
            </p:cNvSpPr>
            <p:nvPr/>
          </p:nvSpPr>
          <p:spPr bwMode="auto">
            <a:xfrm flipH="1">
              <a:off x="901" y="316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21"/>
            <p:cNvSpPr>
              <a:spLocks noChangeShapeType="1"/>
            </p:cNvSpPr>
            <p:nvPr/>
          </p:nvSpPr>
          <p:spPr bwMode="auto">
            <a:xfrm flipH="1">
              <a:off x="901" y="273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22"/>
            <p:cNvSpPr>
              <a:spLocks noChangeShapeType="1"/>
            </p:cNvSpPr>
            <p:nvPr/>
          </p:nvSpPr>
          <p:spPr bwMode="auto">
            <a:xfrm flipH="1">
              <a:off x="901" y="230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23"/>
            <p:cNvSpPr>
              <a:spLocks noChangeShapeType="1"/>
            </p:cNvSpPr>
            <p:nvPr/>
          </p:nvSpPr>
          <p:spPr bwMode="auto">
            <a:xfrm flipH="1">
              <a:off x="901" y="187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24"/>
            <p:cNvSpPr>
              <a:spLocks noChangeShapeType="1"/>
            </p:cNvSpPr>
            <p:nvPr/>
          </p:nvSpPr>
          <p:spPr bwMode="auto">
            <a:xfrm flipH="1">
              <a:off x="901" y="144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25"/>
            <p:cNvSpPr>
              <a:spLocks noChangeShapeType="1"/>
            </p:cNvSpPr>
            <p:nvPr/>
          </p:nvSpPr>
          <p:spPr bwMode="auto">
            <a:xfrm flipH="1">
              <a:off x="901" y="1002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26"/>
            <p:cNvSpPr>
              <a:spLocks noChangeShapeType="1"/>
            </p:cNvSpPr>
            <p:nvPr/>
          </p:nvSpPr>
          <p:spPr bwMode="auto">
            <a:xfrm>
              <a:off x="1074" y="3292"/>
              <a:ext cx="32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Rectangle 27"/>
            <p:cNvSpPr>
              <a:spLocks noChangeArrowheads="1"/>
            </p:cNvSpPr>
            <p:nvPr/>
          </p:nvSpPr>
          <p:spPr bwMode="auto">
            <a:xfrm>
              <a:off x="2725" y="3648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10327" name="Line 28"/>
            <p:cNvSpPr>
              <a:spLocks noChangeShapeType="1"/>
            </p:cNvSpPr>
            <p:nvPr/>
          </p:nvSpPr>
          <p:spPr bwMode="auto">
            <a:xfrm flipV="1">
              <a:off x="1016" y="1002"/>
              <a:ext cx="1" cy="2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Rectangle 29"/>
            <p:cNvSpPr>
              <a:spLocks noChangeArrowheads="1"/>
            </p:cNvSpPr>
            <p:nvPr/>
          </p:nvSpPr>
          <p:spPr bwMode="auto">
            <a:xfrm rot="-5400000">
              <a:off x="388" y="207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/>
            </a:p>
          </p:txBody>
        </p:sp>
      </p:grpSp>
      <p:grpSp>
        <p:nvGrpSpPr>
          <p:cNvPr id="10246" name="Group 34"/>
          <p:cNvGrpSpPr>
            <a:grpSpLocks/>
          </p:cNvGrpSpPr>
          <p:nvPr/>
        </p:nvGrpSpPr>
        <p:grpSpPr bwMode="auto">
          <a:xfrm>
            <a:off x="2097088" y="2127250"/>
            <a:ext cx="5037137" cy="3490913"/>
            <a:chOff x="1321" y="1340"/>
            <a:chExt cx="3173" cy="2199"/>
          </a:xfrm>
        </p:grpSpPr>
        <p:sp>
          <p:nvSpPr>
            <p:cNvPr id="10260" name="Oval 35"/>
            <p:cNvSpPr>
              <a:spLocks noChangeArrowheads="1"/>
            </p:cNvSpPr>
            <p:nvPr/>
          </p:nvSpPr>
          <p:spPr bwMode="auto">
            <a:xfrm>
              <a:off x="2189" y="3167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Oval 36"/>
            <p:cNvSpPr>
              <a:spLocks noChangeArrowheads="1"/>
            </p:cNvSpPr>
            <p:nvPr/>
          </p:nvSpPr>
          <p:spPr bwMode="auto">
            <a:xfrm>
              <a:off x="2296" y="28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Oval 37"/>
            <p:cNvSpPr>
              <a:spLocks noChangeArrowheads="1"/>
            </p:cNvSpPr>
            <p:nvPr/>
          </p:nvSpPr>
          <p:spPr bwMode="auto">
            <a:xfrm>
              <a:off x="1594" y="3357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Oval 38"/>
            <p:cNvSpPr>
              <a:spLocks noChangeArrowheads="1"/>
            </p:cNvSpPr>
            <p:nvPr/>
          </p:nvSpPr>
          <p:spPr bwMode="auto">
            <a:xfrm>
              <a:off x="2610" y="2803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Oval 39"/>
            <p:cNvSpPr>
              <a:spLocks noChangeArrowheads="1"/>
            </p:cNvSpPr>
            <p:nvPr/>
          </p:nvSpPr>
          <p:spPr bwMode="auto">
            <a:xfrm>
              <a:off x="2808" y="286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Oval 40"/>
            <p:cNvSpPr>
              <a:spLocks noChangeArrowheads="1"/>
            </p:cNvSpPr>
            <p:nvPr/>
          </p:nvSpPr>
          <p:spPr bwMode="auto">
            <a:xfrm>
              <a:off x="2899" y="2721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Oval 41"/>
            <p:cNvSpPr>
              <a:spLocks noChangeArrowheads="1"/>
            </p:cNvSpPr>
            <p:nvPr/>
          </p:nvSpPr>
          <p:spPr bwMode="auto">
            <a:xfrm>
              <a:off x="4362" y="163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Oval 42"/>
            <p:cNvSpPr>
              <a:spLocks noChangeArrowheads="1"/>
            </p:cNvSpPr>
            <p:nvPr/>
          </p:nvSpPr>
          <p:spPr bwMode="auto">
            <a:xfrm>
              <a:off x="4246" y="1340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Oval 43"/>
            <p:cNvSpPr>
              <a:spLocks noChangeArrowheads="1"/>
            </p:cNvSpPr>
            <p:nvPr/>
          </p:nvSpPr>
          <p:spPr bwMode="auto">
            <a:xfrm>
              <a:off x="3536" y="2423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Oval 44"/>
            <p:cNvSpPr>
              <a:spLocks noChangeArrowheads="1"/>
            </p:cNvSpPr>
            <p:nvPr/>
          </p:nvSpPr>
          <p:spPr bwMode="auto">
            <a:xfrm>
              <a:off x="2627" y="3002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Oval 45"/>
            <p:cNvSpPr>
              <a:spLocks noChangeArrowheads="1"/>
            </p:cNvSpPr>
            <p:nvPr/>
          </p:nvSpPr>
          <p:spPr bwMode="auto">
            <a:xfrm>
              <a:off x="4412" y="1902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Oval 46"/>
            <p:cNvSpPr>
              <a:spLocks noChangeArrowheads="1"/>
            </p:cNvSpPr>
            <p:nvPr/>
          </p:nvSpPr>
          <p:spPr bwMode="auto">
            <a:xfrm>
              <a:off x="4106" y="262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Oval 47"/>
            <p:cNvSpPr>
              <a:spLocks noChangeArrowheads="1"/>
            </p:cNvSpPr>
            <p:nvPr/>
          </p:nvSpPr>
          <p:spPr bwMode="auto">
            <a:xfrm>
              <a:off x="2808" y="2704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Oval 48"/>
            <p:cNvSpPr>
              <a:spLocks noChangeArrowheads="1"/>
            </p:cNvSpPr>
            <p:nvPr/>
          </p:nvSpPr>
          <p:spPr bwMode="auto">
            <a:xfrm>
              <a:off x="3635" y="2142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Oval 49"/>
            <p:cNvSpPr>
              <a:spLocks noChangeArrowheads="1"/>
            </p:cNvSpPr>
            <p:nvPr/>
          </p:nvSpPr>
          <p:spPr bwMode="auto">
            <a:xfrm>
              <a:off x="3065" y="2729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Oval 50"/>
            <p:cNvSpPr>
              <a:spLocks noChangeArrowheads="1"/>
            </p:cNvSpPr>
            <p:nvPr/>
          </p:nvSpPr>
          <p:spPr bwMode="auto">
            <a:xfrm>
              <a:off x="1610" y="3192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Oval 51"/>
            <p:cNvSpPr>
              <a:spLocks noChangeArrowheads="1"/>
            </p:cNvSpPr>
            <p:nvPr/>
          </p:nvSpPr>
          <p:spPr bwMode="auto">
            <a:xfrm>
              <a:off x="4122" y="187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Oval 52"/>
            <p:cNvSpPr>
              <a:spLocks noChangeArrowheads="1"/>
            </p:cNvSpPr>
            <p:nvPr/>
          </p:nvSpPr>
          <p:spPr bwMode="auto">
            <a:xfrm>
              <a:off x="2478" y="2745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Oval 53"/>
            <p:cNvSpPr>
              <a:spLocks noChangeArrowheads="1"/>
            </p:cNvSpPr>
            <p:nvPr/>
          </p:nvSpPr>
          <p:spPr bwMode="auto">
            <a:xfrm>
              <a:off x="3197" y="2125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Oval 54"/>
            <p:cNvSpPr>
              <a:spLocks noChangeArrowheads="1"/>
            </p:cNvSpPr>
            <p:nvPr/>
          </p:nvSpPr>
          <p:spPr bwMode="auto">
            <a:xfrm>
              <a:off x="3660" y="177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Oval 55"/>
            <p:cNvSpPr>
              <a:spLocks noChangeArrowheads="1"/>
            </p:cNvSpPr>
            <p:nvPr/>
          </p:nvSpPr>
          <p:spPr bwMode="auto">
            <a:xfrm>
              <a:off x="3486" y="17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Oval 56"/>
            <p:cNvSpPr>
              <a:spLocks noChangeArrowheads="1"/>
            </p:cNvSpPr>
            <p:nvPr/>
          </p:nvSpPr>
          <p:spPr bwMode="auto">
            <a:xfrm>
              <a:off x="1941" y="2787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Oval 57"/>
            <p:cNvSpPr>
              <a:spLocks noChangeArrowheads="1"/>
            </p:cNvSpPr>
            <p:nvPr/>
          </p:nvSpPr>
          <p:spPr bwMode="auto">
            <a:xfrm>
              <a:off x="3998" y="1778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Oval 58"/>
            <p:cNvSpPr>
              <a:spLocks noChangeArrowheads="1"/>
            </p:cNvSpPr>
            <p:nvPr/>
          </p:nvSpPr>
          <p:spPr bwMode="auto">
            <a:xfrm>
              <a:off x="3841" y="2043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Oval 59"/>
            <p:cNvSpPr>
              <a:spLocks noChangeArrowheads="1"/>
            </p:cNvSpPr>
            <p:nvPr/>
          </p:nvSpPr>
          <p:spPr bwMode="auto">
            <a:xfrm>
              <a:off x="3932" y="2125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Oval 60"/>
            <p:cNvSpPr>
              <a:spLocks noChangeArrowheads="1"/>
            </p:cNvSpPr>
            <p:nvPr/>
          </p:nvSpPr>
          <p:spPr bwMode="auto">
            <a:xfrm>
              <a:off x="3626" y="192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Oval 61"/>
            <p:cNvSpPr>
              <a:spLocks noChangeArrowheads="1"/>
            </p:cNvSpPr>
            <p:nvPr/>
          </p:nvSpPr>
          <p:spPr bwMode="auto">
            <a:xfrm>
              <a:off x="1899" y="334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Oval 62"/>
            <p:cNvSpPr>
              <a:spLocks noChangeArrowheads="1"/>
            </p:cNvSpPr>
            <p:nvPr/>
          </p:nvSpPr>
          <p:spPr bwMode="auto">
            <a:xfrm>
              <a:off x="3031" y="2134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Oval 63"/>
            <p:cNvSpPr>
              <a:spLocks noChangeArrowheads="1"/>
            </p:cNvSpPr>
            <p:nvPr/>
          </p:nvSpPr>
          <p:spPr bwMode="auto">
            <a:xfrm>
              <a:off x="3304" y="2530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Oval 64"/>
            <p:cNvSpPr>
              <a:spLocks noChangeArrowheads="1"/>
            </p:cNvSpPr>
            <p:nvPr/>
          </p:nvSpPr>
          <p:spPr bwMode="auto">
            <a:xfrm>
              <a:off x="3222" y="286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Oval 65"/>
            <p:cNvSpPr>
              <a:spLocks noChangeArrowheads="1"/>
            </p:cNvSpPr>
            <p:nvPr/>
          </p:nvSpPr>
          <p:spPr bwMode="auto">
            <a:xfrm>
              <a:off x="2759" y="2406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Oval 66"/>
            <p:cNvSpPr>
              <a:spLocks noChangeArrowheads="1"/>
            </p:cNvSpPr>
            <p:nvPr/>
          </p:nvSpPr>
          <p:spPr bwMode="auto">
            <a:xfrm>
              <a:off x="1321" y="320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Oval 67"/>
            <p:cNvSpPr>
              <a:spLocks noChangeArrowheads="1"/>
            </p:cNvSpPr>
            <p:nvPr/>
          </p:nvSpPr>
          <p:spPr bwMode="auto">
            <a:xfrm>
              <a:off x="2379" y="243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Oval 68"/>
            <p:cNvSpPr>
              <a:spLocks noChangeArrowheads="1"/>
            </p:cNvSpPr>
            <p:nvPr/>
          </p:nvSpPr>
          <p:spPr bwMode="auto">
            <a:xfrm>
              <a:off x="1792" y="345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Oval 69"/>
            <p:cNvSpPr>
              <a:spLocks noChangeArrowheads="1"/>
            </p:cNvSpPr>
            <p:nvPr/>
          </p:nvSpPr>
          <p:spPr bwMode="auto">
            <a:xfrm>
              <a:off x="3420" y="248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Oval 70"/>
            <p:cNvSpPr>
              <a:spLocks noChangeArrowheads="1"/>
            </p:cNvSpPr>
            <p:nvPr/>
          </p:nvSpPr>
          <p:spPr bwMode="auto">
            <a:xfrm>
              <a:off x="3354" y="2150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Oval 71"/>
            <p:cNvSpPr>
              <a:spLocks noChangeArrowheads="1"/>
            </p:cNvSpPr>
            <p:nvPr/>
          </p:nvSpPr>
          <p:spPr bwMode="auto">
            <a:xfrm>
              <a:off x="2635" y="2563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Oval 72"/>
            <p:cNvSpPr>
              <a:spLocks noChangeArrowheads="1"/>
            </p:cNvSpPr>
            <p:nvPr/>
          </p:nvSpPr>
          <p:spPr bwMode="auto">
            <a:xfrm>
              <a:off x="2164" y="277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Oval 73"/>
            <p:cNvSpPr>
              <a:spLocks noChangeArrowheads="1"/>
            </p:cNvSpPr>
            <p:nvPr/>
          </p:nvSpPr>
          <p:spPr bwMode="auto">
            <a:xfrm>
              <a:off x="2428" y="28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Freeform 74"/>
            <p:cNvSpPr>
              <a:spLocks/>
            </p:cNvSpPr>
            <p:nvPr/>
          </p:nvSpPr>
          <p:spPr bwMode="auto">
            <a:xfrm>
              <a:off x="3081" y="2497"/>
              <a:ext cx="17" cy="17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17 w 17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17"/>
                  </a:moveTo>
                  <a:lnTo>
                    <a:pt x="0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Freeform 75"/>
            <p:cNvSpPr>
              <a:spLocks/>
            </p:cNvSpPr>
            <p:nvPr/>
          </p:nvSpPr>
          <p:spPr bwMode="auto">
            <a:xfrm>
              <a:off x="3222" y="2448"/>
              <a:ext cx="1" cy="16"/>
            </a:xfrm>
            <a:custGeom>
              <a:avLst/>
              <a:gdLst>
                <a:gd name="T0" fmla="*/ 0 w 1"/>
                <a:gd name="T1" fmla="*/ 0 h 16"/>
                <a:gd name="T2" fmla="*/ 0 w 1"/>
                <a:gd name="T3" fmla="*/ 16 h 16"/>
                <a:gd name="T4" fmla="*/ 0 w 1"/>
                <a:gd name="T5" fmla="*/ 16 h 16"/>
                <a:gd name="T6" fmla="*/ 0 w 1"/>
                <a:gd name="T7" fmla="*/ 16 h 16"/>
                <a:gd name="T8" fmla="*/ 0 w 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6"/>
                <a:gd name="T17" fmla="*/ 1 w 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6">
                  <a:moveTo>
                    <a:pt x="0" y="0"/>
                  </a:move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Freeform 76"/>
            <p:cNvSpPr>
              <a:spLocks/>
            </p:cNvSpPr>
            <p:nvPr/>
          </p:nvSpPr>
          <p:spPr bwMode="auto">
            <a:xfrm>
              <a:off x="3329" y="2365"/>
              <a:ext cx="8" cy="17"/>
            </a:xfrm>
            <a:custGeom>
              <a:avLst/>
              <a:gdLst>
                <a:gd name="T0" fmla="*/ 8 w 8"/>
                <a:gd name="T1" fmla="*/ 17 h 17"/>
                <a:gd name="T2" fmla="*/ 0 w 8"/>
                <a:gd name="T3" fmla="*/ 0 h 17"/>
                <a:gd name="T4" fmla="*/ 0 w 8"/>
                <a:gd name="T5" fmla="*/ 0 h 17"/>
                <a:gd name="T6" fmla="*/ 0 w 8"/>
                <a:gd name="T7" fmla="*/ 0 h 17"/>
                <a:gd name="T8" fmla="*/ 8 w 8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8" y="17"/>
                  </a:moveTo>
                  <a:lnTo>
                    <a:pt x="0" y="0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Freeform 77"/>
            <p:cNvSpPr>
              <a:spLocks/>
            </p:cNvSpPr>
            <p:nvPr/>
          </p:nvSpPr>
          <p:spPr bwMode="auto">
            <a:xfrm>
              <a:off x="3461" y="2307"/>
              <a:ext cx="8" cy="25"/>
            </a:xfrm>
            <a:custGeom>
              <a:avLst/>
              <a:gdLst>
                <a:gd name="T0" fmla="*/ 0 w 8"/>
                <a:gd name="T1" fmla="*/ 0 h 25"/>
                <a:gd name="T2" fmla="*/ 8 w 8"/>
                <a:gd name="T3" fmla="*/ 25 h 25"/>
                <a:gd name="T4" fmla="*/ 8 w 8"/>
                <a:gd name="T5" fmla="*/ 25 h 25"/>
                <a:gd name="T6" fmla="*/ 8 w 8"/>
                <a:gd name="T7" fmla="*/ 25 h 25"/>
                <a:gd name="T8" fmla="*/ 0 w 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5"/>
                <a:gd name="T17" fmla="*/ 8 w 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5">
                  <a:moveTo>
                    <a:pt x="0" y="0"/>
                  </a:moveTo>
                  <a:lnTo>
                    <a:pt x="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58" name="Line 78"/>
          <p:cNvSpPr>
            <a:spLocks noChangeShapeType="1"/>
          </p:cNvSpPr>
          <p:nvPr/>
        </p:nvSpPr>
        <p:spPr bwMode="auto">
          <a:xfrm>
            <a:off x="6804025" y="2205038"/>
            <a:ext cx="4763" cy="735012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79"/>
          <p:cNvSpPr>
            <a:spLocks noChangeShapeType="1"/>
          </p:cNvSpPr>
          <p:nvPr/>
        </p:nvSpPr>
        <p:spPr bwMode="auto">
          <a:xfrm flipV="1">
            <a:off x="2057400" y="2743200"/>
            <a:ext cx="5089525" cy="2819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119438" y="1295400"/>
            <a:ext cx="5795962" cy="1600200"/>
            <a:chOff x="1965" y="816"/>
            <a:chExt cx="3651" cy="1008"/>
          </a:xfrm>
        </p:grpSpPr>
        <p:sp>
          <p:nvSpPr>
            <p:cNvPr id="10256" name="Text Box 80"/>
            <p:cNvSpPr txBox="1">
              <a:spLocks noChangeArrowheads="1"/>
            </p:cNvSpPr>
            <p:nvPr/>
          </p:nvSpPr>
          <p:spPr bwMode="auto">
            <a:xfrm>
              <a:off x="1965" y="816"/>
              <a:ext cx="36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Residual</a:t>
              </a:r>
              <a:r>
                <a:rPr lang="en-US" sz="2800"/>
                <a:t> = </a:t>
              </a:r>
              <a:r>
                <a:rPr lang="en-US" sz="2800" b="1"/>
                <a:t>Observed Y</a:t>
              </a:r>
              <a:r>
                <a:rPr lang="en-US" sz="2800"/>
                <a:t> - </a:t>
              </a:r>
              <a:r>
                <a:rPr lang="en-US" sz="2800" b="1">
                  <a:solidFill>
                    <a:schemeClr val="accent2"/>
                  </a:solidFill>
                </a:rPr>
                <a:t>Predicted Y</a:t>
              </a:r>
              <a:endParaRPr lang="en-US" sz="2800"/>
            </a:p>
          </p:txBody>
        </p:sp>
        <p:sp>
          <p:nvSpPr>
            <p:cNvPr id="10257" name="Line 81"/>
            <p:cNvSpPr>
              <a:spLocks noChangeShapeType="1"/>
            </p:cNvSpPr>
            <p:nvPr/>
          </p:nvSpPr>
          <p:spPr bwMode="auto">
            <a:xfrm>
              <a:off x="3696" y="1152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82"/>
            <p:cNvSpPr>
              <a:spLocks noChangeShapeType="1"/>
            </p:cNvSpPr>
            <p:nvPr/>
          </p:nvSpPr>
          <p:spPr bwMode="auto">
            <a:xfrm flipH="1">
              <a:off x="4320" y="1104"/>
              <a:ext cx="576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83"/>
            <p:cNvSpPr>
              <a:spLocks noChangeShapeType="1"/>
            </p:cNvSpPr>
            <p:nvPr/>
          </p:nvSpPr>
          <p:spPr bwMode="auto">
            <a:xfrm>
              <a:off x="2544" y="1104"/>
              <a:ext cx="1728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4" name="Line 84"/>
          <p:cNvSpPr>
            <a:spLocks noChangeShapeType="1"/>
          </p:cNvSpPr>
          <p:nvPr/>
        </p:nvSpPr>
        <p:spPr bwMode="auto">
          <a:xfrm>
            <a:off x="6584950" y="3062288"/>
            <a:ext cx="4763" cy="1176337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3348038" y="3048000"/>
            <a:ext cx="5795962" cy="2500313"/>
            <a:chOff x="2109" y="1920"/>
            <a:chExt cx="3651" cy="1575"/>
          </a:xfrm>
        </p:grpSpPr>
        <p:sp>
          <p:nvSpPr>
            <p:cNvPr id="10252" name="Text Box 85"/>
            <p:cNvSpPr txBox="1">
              <a:spLocks noChangeArrowheads="1"/>
            </p:cNvSpPr>
            <p:nvPr/>
          </p:nvSpPr>
          <p:spPr bwMode="auto">
            <a:xfrm>
              <a:off x="2109" y="3168"/>
              <a:ext cx="36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</a:rPr>
                <a:t>Residual</a:t>
              </a:r>
              <a:r>
                <a:rPr lang="en-US" sz="2800"/>
                <a:t> = </a:t>
              </a:r>
              <a:r>
                <a:rPr lang="en-US" sz="2800" b="1"/>
                <a:t>Observed Y</a:t>
              </a:r>
              <a:r>
                <a:rPr lang="en-US" sz="2800"/>
                <a:t> - </a:t>
              </a:r>
              <a:r>
                <a:rPr lang="en-US" sz="2800" b="1">
                  <a:solidFill>
                    <a:schemeClr val="accent2"/>
                  </a:solidFill>
                </a:rPr>
                <a:t>Predicted Y</a:t>
              </a:r>
              <a:endParaRPr lang="en-US" sz="2800"/>
            </a:p>
          </p:txBody>
        </p:sp>
        <p:sp>
          <p:nvSpPr>
            <p:cNvPr id="10253" name="Line 86"/>
            <p:cNvSpPr>
              <a:spLocks noChangeShapeType="1"/>
            </p:cNvSpPr>
            <p:nvPr/>
          </p:nvSpPr>
          <p:spPr bwMode="auto">
            <a:xfrm flipV="1">
              <a:off x="2688" y="2304"/>
              <a:ext cx="144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87"/>
            <p:cNvSpPr>
              <a:spLocks noChangeShapeType="1"/>
            </p:cNvSpPr>
            <p:nvPr/>
          </p:nvSpPr>
          <p:spPr bwMode="auto">
            <a:xfrm flipV="1">
              <a:off x="3792" y="2688"/>
              <a:ext cx="38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88"/>
            <p:cNvSpPr>
              <a:spLocks noChangeShapeType="1"/>
            </p:cNvSpPr>
            <p:nvPr/>
          </p:nvSpPr>
          <p:spPr bwMode="auto">
            <a:xfrm flipH="1" flipV="1">
              <a:off x="4176" y="1920"/>
              <a:ext cx="1008" cy="12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8" grpId="0" animBg="1"/>
      <p:bldP spid="1229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7ABA3C49-A2A1-4C8F-85E3-EF52E9FA579C}" type="slidenum">
              <a:rPr lang="en-US"/>
              <a:pPr/>
              <a:t>8</a:t>
            </a:fld>
            <a:endParaRPr lang="en-US"/>
          </a:p>
        </p:txBody>
      </p:sp>
      <p:sp>
        <p:nvSpPr>
          <p:cNvPr id="11268" name="Rectangle 57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800" smtClean="0"/>
              <a:t>Finding the Best-Fit Line</a:t>
            </a:r>
            <a:br>
              <a:rPr lang="en-US" sz="4800" smtClean="0"/>
            </a:br>
            <a:r>
              <a:rPr lang="en-US" sz="3600" smtClean="0">
                <a:solidFill>
                  <a:schemeClr val="accent2"/>
                </a:solidFill>
              </a:rPr>
              <a:t>minimize sum of residuals?</a:t>
            </a:r>
            <a:endParaRPr lang="en-US" sz="4800" smtClean="0"/>
          </a:p>
        </p:txBody>
      </p:sp>
      <p:grpSp>
        <p:nvGrpSpPr>
          <p:cNvPr id="11269" name="Group 58"/>
          <p:cNvGrpSpPr>
            <a:grpSpLocks/>
          </p:cNvGrpSpPr>
          <p:nvPr/>
        </p:nvGrpSpPr>
        <p:grpSpPr bwMode="auto">
          <a:xfrm>
            <a:off x="914400" y="1924050"/>
            <a:ext cx="6434138" cy="4629150"/>
            <a:chOff x="346" y="924"/>
            <a:chExt cx="4053" cy="2916"/>
          </a:xfrm>
        </p:grpSpPr>
        <p:sp>
          <p:nvSpPr>
            <p:cNvPr id="11351" name="Rectangle 59"/>
            <p:cNvSpPr>
              <a:spLocks noChangeArrowheads="1"/>
            </p:cNvSpPr>
            <p:nvPr/>
          </p:nvSpPr>
          <p:spPr bwMode="auto">
            <a:xfrm>
              <a:off x="1136" y="3369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80</a:t>
              </a:r>
              <a:endParaRPr lang="en-US" sz="4000"/>
            </a:p>
          </p:txBody>
        </p:sp>
        <p:sp>
          <p:nvSpPr>
            <p:cNvPr id="11352" name="Rectangle 60"/>
            <p:cNvSpPr>
              <a:spLocks noChangeArrowheads="1"/>
            </p:cNvSpPr>
            <p:nvPr/>
          </p:nvSpPr>
          <p:spPr bwMode="auto">
            <a:xfrm>
              <a:off x="1896" y="3369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90</a:t>
              </a:r>
              <a:endParaRPr lang="en-US" sz="4000"/>
            </a:p>
          </p:txBody>
        </p:sp>
        <p:sp>
          <p:nvSpPr>
            <p:cNvPr id="11353" name="Rectangle 61"/>
            <p:cNvSpPr>
              <a:spLocks noChangeArrowheads="1"/>
            </p:cNvSpPr>
            <p:nvPr/>
          </p:nvSpPr>
          <p:spPr bwMode="auto">
            <a:xfrm>
              <a:off x="2640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4000"/>
            </a:p>
          </p:txBody>
        </p:sp>
        <p:sp>
          <p:nvSpPr>
            <p:cNvPr id="11354" name="Rectangle 62"/>
            <p:cNvSpPr>
              <a:spLocks noChangeArrowheads="1"/>
            </p:cNvSpPr>
            <p:nvPr/>
          </p:nvSpPr>
          <p:spPr bwMode="auto">
            <a:xfrm>
              <a:off x="3392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4000"/>
            </a:p>
          </p:txBody>
        </p:sp>
        <p:sp>
          <p:nvSpPr>
            <p:cNvPr id="11355" name="Rectangle 63"/>
            <p:cNvSpPr>
              <a:spLocks noChangeArrowheads="1"/>
            </p:cNvSpPr>
            <p:nvPr/>
          </p:nvSpPr>
          <p:spPr bwMode="auto">
            <a:xfrm>
              <a:off x="4144" y="33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4000"/>
            </a:p>
          </p:txBody>
        </p:sp>
        <p:sp>
          <p:nvSpPr>
            <p:cNvPr id="11356" name="Line 64"/>
            <p:cNvSpPr>
              <a:spLocks noChangeShapeType="1"/>
            </p:cNvSpPr>
            <p:nvPr/>
          </p:nvSpPr>
          <p:spPr bwMode="auto">
            <a:xfrm>
              <a:off x="1248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Line 65"/>
            <p:cNvSpPr>
              <a:spLocks noChangeShapeType="1"/>
            </p:cNvSpPr>
            <p:nvPr/>
          </p:nvSpPr>
          <p:spPr bwMode="auto">
            <a:xfrm>
              <a:off x="2008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66"/>
            <p:cNvSpPr>
              <a:spLocks noChangeShapeType="1"/>
            </p:cNvSpPr>
            <p:nvPr/>
          </p:nvSpPr>
          <p:spPr bwMode="auto">
            <a:xfrm>
              <a:off x="2760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Line 67"/>
            <p:cNvSpPr>
              <a:spLocks noChangeShapeType="1"/>
            </p:cNvSpPr>
            <p:nvPr/>
          </p:nvSpPr>
          <p:spPr bwMode="auto">
            <a:xfrm>
              <a:off x="3520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Line 68"/>
            <p:cNvSpPr>
              <a:spLocks noChangeShapeType="1"/>
            </p:cNvSpPr>
            <p:nvPr/>
          </p:nvSpPr>
          <p:spPr bwMode="auto">
            <a:xfrm>
              <a:off x="4272" y="3292"/>
              <a:ext cx="1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69"/>
            <p:cNvSpPr>
              <a:spLocks noChangeArrowheads="1"/>
            </p:cNvSpPr>
            <p:nvPr/>
          </p:nvSpPr>
          <p:spPr bwMode="auto">
            <a:xfrm>
              <a:off x="686" y="3082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80</a:t>
              </a:r>
              <a:endParaRPr lang="en-US" sz="4000"/>
            </a:p>
          </p:txBody>
        </p:sp>
        <p:sp>
          <p:nvSpPr>
            <p:cNvPr id="11362" name="Rectangle 70"/>
            <p:cNvSpPr>
              <a:spLocks noChangeArrowheads="1"/>
            </p:cNvSpPr>
            <p:nvPr/>
          </p:nvSpPr>
          <p:spPr bwMode="auto">
            <a:xfrm>
              <a:off x="686" y="2652"/>
              <a:ext cx="2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 90</a:t>
              </a:r>
              <a:endParaRPr lang="en-US" sz="4000"/>
            </a:p>
          </p:txBody>
        </p:sp>
        <p:sp>
          <p:nvSpPr>
            <p:cNvPr id="11363" name="Rectangle 71"/>
            <p:cNvSpPr>
              <a:spLocks noChangeArrowheads="1"/>
            </p:cNvSpPr>
            <p:nvPr/>
          </p:nvSpPr>
          <p:spPr bwMode="auto">
            <a:xfrm>
              <a:off x="644" y="222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4000"/>
            </a:p>
          </p:txBody>
        </p:sp>
        <p:sp>
          <p:nvSpPr>
            <p:cNvPr id="11364" name="Rectangle 72"/>
            <p:cNvSpPr>
              <a:spLocks noChangeArrowheads="1"/>
            </p:cNvSpPr>
            <p:nvPr/>
          </p:nvSpPr>
          <p:spPr bwMode="auto">
            <a:xfrm>
              <a:off x="644" y="179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4000"/>
            </a:p>
          </p:txBody>
        </p:sp>
        <p:sp>
          <p:nvSpPr>
            <p:cNvPr id="11365" name="Rectangle 73"/>
            <p:cNvSpPr>
              <a:spLocks noChangeArrowheads="1"/>
            </p:cNvSpPr>
            <p:nvPr/>
          </p:nvSpPr>
          <p:spPr bwMode="auto">
            <a:xfrm>
              <a:off x="644" y="1362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4000"/>
            </a:p>
          </p:txBody>
        </p:sp>
        <p:sp>
          <p:nvSpPr>
            <p:cNvPr id="11366" name="Rectangle 74"/>
            <p:cNvSpPr>
              <a:spLocks noChangeArrowheads="1"/>
            </p:cNvSpPr>
            <p:nvPr/>
          </p:nvSpPr>
          <p:spPr bwMode="auto">
            <a:xfrm>
              <a:off x="644" y="924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4000"/>
            </a:p>
          </p:txBody>
        </p:sp>
        <p:sp>
          <p:nvSpPr>
            <p:cNvPr id="11367" name="Line 75"/>
            <p:cNvSpPr>
              <a:spLocks noChangeShapeType="1"/>
            </p:cNvSpPr>
            <p:nvPr/>
          </p:nvSpPr>
          <p:spPr bwMode="auto">
            <a:xfrm flipH="1">
              <a:off x="901" y="316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Line 76"/>
            <p:cNvSpPr>
              <a:spLocks noChangeShapeType="1"/>
            </p:cNvSpPr>
            <p:nvPr/>
          </p:nvSpPr>
          <p:spPr bwMode="auto">
            <a:xfrm flipH="1">
              <a:off x="901" y="273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Line 77"/>
            <p:cNvSpPr>
              <a:spLocks noChangeShapeType="1"/>
            </p:cNvSpPr>
            <p:nvPr/>
          </p:nvSpPr>
          <p:spPr bwMode="auto">
            <a:xfrm flipH="1">
              <a:off x="901" y="230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Line 78"/>
            <p:cNvSpPr>
              <a:spLocks noChangeShapeType="1"/>
            </p:cNvSpPr>
            <p:nvPr/>
          </p:nvSpPr>
          <p:spPr bwMode="auto">
            <a:xfrm flipH="1">
              <a:off x="901" y="187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79"/>
            <p:cNvSpPr>
              <a:spLocks noChangeShapeType="1"/>
            </p:cNvSpPr>
            <p:nvPr/>
          </p:nvSpPr>
          <p:spPr bwMode="auto">
            <a:xfrm flipH="1">
              <a:off x="901" y="1440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Line 80"/>
            <p:cNvSpPr>
              <a:spLocks noChangeShapeType="1"/>
            </p:cNvSpPr>
            <p:nvPr/>
          </p:nvSpPr>
          <p:spPr bwMode="auto">
            <a:xfrm flipH="1">
              <a:off x="901" y="1002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Line 81"/>
            <p:cNvSpPr>
              <a:spLocks noChangeShapeType="1"/>
            </p:cNvSpPr>
            <p:nvPr/>
          </p:nvSpPr>
          <p:spPr bwMode="auto">
            <a:xfrm>
              <a:off x="1074" y="3292"/>
              <a:ext cx="32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82"/>
            <p:cNvSpPr>
              <a:spLocks noChangeArrowheads="1"/>
            </p:cNvSpPr>
            <p:nvPr/>
          </p:nvSpPr>
          <p:spPr bwMode="auto">
            <a:xfrm>
              <a:off x="2725" y="3648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11375" name="Line 83"/>
            <p:cNvSpPr>
              <a:spLocks noChangeShapeType="1"/>
            </p:cNvSpPr>
            <p:nvPr/>
          </p:nvSpPr>
          <p:spPr bwMode="auto">
            <a:xfrm flipV="1">
              <a:off x="1016" y="1002"/>
              <a:ext cx="1" cy="2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84"/>
            <p:cNvSpPr>
              <a:spLocks noChangeArrowheads="1"/>
            </p:cNvSpPr>
            <p:nvPr/>
          </p:nvSpPr>
          <p:spPr bwMode="auto">
            <a:xfrm rot="-5400000">
              <a:off x="388" y="207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/>
            </a:p>
          </p:txBody>
        </p:sp>
      </p:grpSp>
      <p:grpSp>
        <p:nvGrpSpPr>
          <p:cNvPr id="11270" name="Group 86"/>
          <p:cNvGrpSpPr>
            <a:grpSpLocks/>
          </p:cNvGrpSpPr>
          <p:nvPr/>
        </p:nvGrpSpPr>
        <p:grpSpPr bwMode="auto">
          <a:xfrm>
            <a:off x="2097088" y="2127250"/>
            <a:ext cx="5037137" cy="3490913"/>
            <a:chOff x="1321" y="1340"/>
            <a:chExt cx="3173" cy="2199"/>
          </a:xfrm>
        </p:grpSpPr>
        <p:sp>
          <p:nvSpPr>
            <p:cNvPr id="11308" name="Oval 87"/>
            <p:cNvSpPr>
              <a:spLocks noChangeArrowheads="1"/>
            </p:cNvSpPr>
            <p:nvPr/>
          </p:nvSpPr>
          <p:spPr bwMode="auto">
            <a:xfrm>
              <a:off x="2189" y="3167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Oval 88"/>
            <p:cNvSpPr>
              <a:spLocks noChangeArrowheads="1"/>
            </p:cNvSpPr>
            <p:nvPr/>
          </p:nvSpPr>
          <p:spPr bwMode="auto">
            <a:xfrm>
              <a:off x="2296" y="28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Oval 89"/>
            <p:cNvSpPr>
              <a:spLocks noChangeArrowheads="1"/>
            </p:cNvSpPr>
            <p:nvPr/>
          </p:nvSpPr>
          <p:spPr bwMode="auto">
            <a:xfrm>
              <a:off x="1594" y="3357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Oval 90"/>
            <p:cNvSpPr>
              <a:spLocks noChangeArrowheads="1"/>
            </p:cNvSpPr>
            <p:nvPr/>
          </p:nvSpPr>
          <p:spPr bwMode="auto">
            <a:xfrm>
              <a:off x="2610" y="2803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Oval 91"/>
            <p:cNvSpPr>
              <a:spLocks noChangeArrowheads="1"/>
            </p:cNvSpPr>
            <p:nvPr/>
          </p:nvSpPr>
          <p:spPr bwMode="auto">
            <a:xfrm>
              <a:off x="2808" y="286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Oval 92"/>
            <p:cNvSpPr>
              <a:spLocks noChangeArrowheads="1"/>
            </p:cNvSpPr>
            <p:nvPr/>
          </p:nvSpPr>
          <p:spPr bwMode="auto">
            <a:xfrm>
              <a:off x="2899" y="2721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Oval 93"/>
            <p:cNvSpPr>
              <a:spLocks noChangeArrowheads="1"/>
            </p:cNvSpPr>
            <p:nvPr/>
          </p:nvSpPr>
          <p:spPr bwMode="auto">
            <a:xfrm>
              <a:off x="4362" y="163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Oval 94"/>
            <p:cNvSpPr>
              <a:spLocks noChangeArrowheads="1"/>
            </p:cNvSpPr>
            <p:nvPr/>
          </p:nvSpPr>
          <p:spPr bwMode="auto">
            <a:xfrm>
              <a:off x="4246" y="1340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Oval 95"/>
            <p:cNvSpPr>
              <a:spLocks noChangeArrowheads="1"/>
            </p:cNvSpPr>
            <p:nvPr/>
          </p:nvSpPr>
          <p:spPr bwMode="auto">
            <a:xfrm>
              <a:off x="3536" y="2423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Oval 96"/>
            <p:cNvSpPr>
              <a:spLocks noChangeArrowheads="1"/>
            </p:cNvSpPr>
            <p:nvPr/>
          </p:nvSpPr>
          <p:spPr bwMode="auto">
            <a:xfrm>
              <a:off x="2627" y="3002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Oval 97"/>
            <p:cNvSpPr>
              <a:spLocks noChangeArrowheads="1"/>
            </p:cNvSpPr>
            <p:nvPr/>
          </p:nvSpPr>
          <p:spPr bwMode="auto">
            <a:xfrm>
              <a:off x="4412" y="1902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Oval 98"/>
            <p:cNvSpPr>
              <a:spLocks noChangeArrowheads="1"/>
            </p:cNvSpPr>
            <p:nvPr/>
          </p:nvSpPr>
          <p:spPr bwMode="auto">
            <a:xfrm>
              <a:off x="4106" y="262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Oval 99"/>
            <p:cNvSpPr>
              <a:spLocks noChangeArrowheads="1"/>
            </p:cNvSpPr>
            <p:nvPr/>
          </p:nvSpPr>
          <p:spPr bwMode="auto">
            <a:xfrm>
              <a:off x="2808" y="2704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Oval 100"/>
            <p:cNvSpPr>
              <a:spLocks noChangeArrowheads="1"/>
            </p:cNvSpPr>
            <p:nvPr/>
          </p:nvSpPr>
          <p:spPr bwMode="auto">
            <a:xfrm>
              <a:off x="3635" y="2142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Oval 101"/>
            <p:cNvSpPr>
              <a:spLocks noChangeArrowheads="1"/>
            </p:cNvSpPr>
            <p:nvPr/>
          </p:nvSpPr>
          <p:spPr bwMode="auto">
            <a:xfrm>
              <a:off x="3065" y="2729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Oval 102"/>
            <p:cNvSpPr>
              <a:spLocks noChangeArrowheads="1"/>
            </p:cNvSpPr>
            <p:nvPr/>
          </p:nvSpPr>
          <p:spPr bwMode="auto">
            <a:xfrm>
              <a:off x="1610" y="3192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Oval 103"/>
            <p:cNvSpPr>
              <a:spLocks noChangeArrowheads="1"/>
            </p:cNvSpPr>
            <p:nvPr/>
          </p:nvSpPr>
          <p:spPr bwMode="auto">
            <a:xfrm>
              <a:off x="4122" y="187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Oval 104"/>
            <p:cNvSpPr>
              <a:spLocks noChangeArrowheads="1"/>
            </p:cNvSpPr>
            <p:nvPr/>
          </p:nvSpPr>
          <p:spPr bwMode="auto">
            <a:xfrm>
              <a:off x="2478" y="2745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Oval 105"/>
            <p:cNvSpPr>
              <a:spLocks noChangeArrowheads="1"/>
            </p:cNvSpPr>
            <p:nvPr/>
          </p:nvSpPr>
          <p:spPr bwMode="auto">
            <a:xfrm>
              <a:off x="3197" y="2125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Oval 106"/>
            <p:cNvSpPr>
              <a:spLocks noChangeArrowheads="1"/>
            </p:cNvSpPr>
            <p:nvPr/>
          </p:nvSpPr>
          <p:spPr bwMode="auto">
            <a:xfrm>
              <a:off x="3660" y="177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Oval 107"/>
            <p:cNvSpPr>
              <a:spLocks noChangeArrowheads="1"/>
            </p:cNvSpPr>
            <p:nvPr/>
          </p:nvSpPr>
          <p:spPr bwMode="auto">
            <a:xfrm>
              <a:off x="3486" y="17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Oval 108"/>
            <p:cNvSpPr>
              <a:spLocks noChangeArrowheads="1"/>
            </p:cNvSpPr>
            <p:nvPr/>
          </p:nvSpPr>
          <p:spPr bwMode="auto">
            <a:xfrm>
              <a:off x="1941" y="2787"/>
              <a:ext cx="82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Oval 109"/>
            <p:cNvSpPr>
              <a:spLocks noChangeArrowheads="1"/>
            </p:cNvSpPr>
            <p:nvPr/>
          </p:nvSpPr>
          <p:spPr bwMode="auto">
            <a:xfrm>
              <a:off x="3998" y="1778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Oval 110"/>
            <p:cNvSpPr>
              <a:spLocks noChangeArrowheads="1"/>
            </p:cNvSpPr>
            <p:nvPr/>
          </p:nvSpPr>
          <p:spPr bwMode="auto">
            <a:xfrm>
              <a:off x="3841" y="2043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Oval 111"/>
            <p:cNvSpPr>
              <a:spLocks noChangeArrowheads="1"/>
            </p:cNvSpPr>
            <p:nvPr/>
          </p:nvSpPr>
          <p:spPr bwMode="auto">
            <a:xfrm>
              <a:off x="3932" y="2125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Oval 112"/>
            <p:cNvSpPr>
              <a:spLocks noChangeArrowheads="1"/>
            </p:cNvSpPr>
            <p:nvPr/>
          </p:nvSpPr>
          <p:spPr bwMode="auto">
            <a:xfrm>
              <a:off x="3626" y="1927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Oval 113"/>
            <p:cNvSpPr>
              <a:spLocks noChangeArrowheads="1"/>
            </p:cNvSpPr>
            <p:nvPr/>
          </p:nvSpPr>
          <p:spPr bwMode="auto">
            <a:xfrm>
              <a:off x="1899" y="334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Oval 114"/>
            <p:cNvSpPr>
              <a:spLocks noChangeArrowheads="1"/>
            </p:cNvSpPr>
            <p:nvPr/>
          </p:nvSpPr>
          <p:spPr bwMode="auto">
            <a:xfrm>
              <a:off x="3031" y="2134"/>
              <a:ext cx="83" cy="8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115"/>
            <p:cNvSpPr>
              <a:spLocks noChangeArrowheads="1"/>
            </p:cNvSpPr>
            <p:nvPr/>
          </p:nvSpPr>
          <p:spPr bwMode="auto">
            <a:xfrm>
              <a:off x="3304" y="2530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Oval 116"/>
            <p:cNvSpPr>
              <a:spLocks noChangeArrowheads="1"/>
            </p:cNvSpPr>
            <p:nvPr/>
          </p:nvSpPr>
          <p:spPr bwMode="auto">
            <a:xfrm>
              <a:off x="3222" y="286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Oval 117"/>
            <p:cNvSpPr>
              <a:spLocks noChangeArrowheads="1"/>
            </p:cNvSpPr>
            <p:nvPr/>
          </p:nvSpPr>
          <p:spPr bwMode="auto">
            <a:xfrm>
              <a:off x="2759" y="2406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Oval 118"/>
            <p:cNvSpPr>
              <a:spLocks noChangeArrowheads="1"/>
            </p:cNvSpPr>
            <p:nvPr/>
          </p:nvSpPr>
          <p:spPr bwMode="auto">
            <a:xfrm>
              <a:off x="1321" y="320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Oval 119"/>
            <p:cNvSpPr>
              <a:spLocks noChangeArrowheads="1"/>
            </p:cNvSpPr>
            <p:nvPr/>
          </p:nvSpPr>
          <p:spPr bwMode="auto">
            <a:xfrm>
              <a:off x="2379" y="2431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Oval 120"/>
            <p:cNvSpPr>
              <a:spLocks noChangeArrowheads="1"/>
            </p:cNvSpPr>
            <p:nvPr/>
          </p:nvSpPr>
          <p:spPr bwMode="auto">
            <a:xfrm>
              <a:off x="1792" y="345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Oval 121"/>
            <p:cNvSpPr>
              <a:spLocks noChangeArrowheads="1"/>
            </p:cNvSpPr>
            <p:nvPr/>
          </p:nvSpPr>
          <p:spPr bwMode="auto">
            <a:xfrm>
              <a:off x="3420" y="2489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Oval 122"/>
            <p:cNvSpPr>
              <a:spLocks noChangeArrowheads="1"/>
            </p:cNvSpPr>
            <p:nvPr/>
          </p:nvSpPr>
          <p:spPr bwMode="auto">
            <a:xfrm>
              <a:off x="3354" y="2150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Oval 123"/>
            <p:cNvSpPr>
              <a:spLocks noChangeArrowheads="1"/>
            </p:cNvSpPr>
            <p:nvPr/>
          </p:nvSpPr>
          <p:spPr bwMode="auto">
            <a:xfrm>
              <a:off x="2635" y="2563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124"/>
            <p:cNvSpPr>
              <a:spLocks noChangeArrowheads="1"/>
            </p:cNvSpPr>
            <p:nvPr/>
          </p:nvSpPr>
          <p:spPr bwMode="auto">
            <a:xfrm>
              <a:off x="2164" y="2778"/>
              <a:ext cx="82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Oval 125"/>
            <p:cNvSpPr>
              <a:spLocks noChangeArrowheads="1"/>
            </p:cNvSpPr>
            <p:nvPr/>
          </p:nvSpPr>
          <p:spPr bwMode="auto">
            <a:xfrm>
              <a:off x="2428" y="2886"/>
              <a:ext cx="83" cy="8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Freeform 126"/>
            <p:cNvSpPr>
              <a:spLocks/>
            </p:cNvSpPr>
            <p:nvPr/>
          </p:nvSpPr>
          <p:spPr bwMode="auto">
            <a:xfrm>
              <a:off x="3081" y="2497"/>
              <a:ext cx="17" cy="17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17 w 17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17"/>
                  </a:moveTo>
                  <a:lnTo>
                    <a:pt x="0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Freeform 127"/>
            <p:cNvSpPr>
              <a:spLocks/>
            </p:cNvSpPr>
            <p:nvPr/>
          </p:nvSpPr>
          <p:spPr bwMode="auto">
            <a:xfrm>
              <a:off x="3222" y="2448"/>
              <a:ext cx="1" cy="16"/>
            </a:xfrm>
            <a:custGeom>
              <a:avLst/>
              <a:gdLst>
                <a:gd name="T0" fmla="*/ 0 w 1"/>
                <a:gd name="T1" fmla="*/ 0 h 16"/>
                <a:gd name="T2" fmla="*/ 0 w 1"/>
                <a:gd name="T3" fmla="*/ 16 h 16"/>
                <a:gd name="T4" fmla="*/ 0 w 1"/>
                <a:gd name="T5" fmla="*/ 16 h 16"/>
                <a:gd name="T6" fmla="*/ 0 w 1"/>
                <a:gd name="T7" fmla="*/ 16 h 16"/>
                <a:gd name="T8" fmla="*/ 0 w 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6"/>
                <a:gd name="T17" fmla="*/ 1 w 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6">
                  <a:moveTo>
                    <a:pt x="0" y="0"/>
                  </a:move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Freeform 128"/>
            <p:cNvSpPr>
              <a:spLocks/>
            </p:cNvSpPr>
            <p:nvPr/>
          </p:nvSpPr>
          <p:spPr bwMode="auto">
            <a:xfrm>
              <a:off x="3329" y="2365"/>
              <a:ext cx="8" cy="17"/>
            </a:xfrm>
            <a:custGeom>
              <a:avLst/>
              <a:gdLst>
                <a:gd name="T0" fmla="*/ 8 w 8"/>
                <a:gd name="T1" fmla="*/ 17 h 17"/>
                <a:gd name="T2" fmla="*/ 0 w 8"/>
                <a:gd name="T3" fmla="*/ 0 h 17"/>
                <a:gd name="T4" fmla="*/ 0 w 8"/>
                <a:gd name="T5" fmla="*/ 0 h 17"/>
                <a:gd name="T6" fmla="*/ 0 w 8"/>
                <a:gd name="T7" fmla="*/ 0 h 17"/>
                <a:gd name="T8" fmla="*/ 8 w 8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8" y="17"/>
                  </a:moveTo>
                  <a:lnTo>
                    <a:pt x="0" y="0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Freeform 129"/>
            <p:cNvSpPr>
              <a:spLocks/>
            </p:cNvSpPr>
            <p:nvPr/>
          </p:nvSpPr>
          <p:spPr bwMode="auto">
            <a:xfrm>
              <a:off x="3461" y="2307"/>
              <a:ext cx="8" cy="25"/>
            </a:xfrm>
            <a:custGeom>
              <a:avLst/>
              <a:gdLst>
                <a:gd name="T0" fmla="*/ 0 w 8"/>
                <a:gd name="T1" fmla="*/ 0 h 25"/>
                <a:gd name="T2" fmla="*/ 8 w 8"/>
                <a:gd name="T3" fmla="*/ 25 h 25"/>
                <a:gd name="T4" fmla="*/ 8 w 8"/>
                <a:gd name="T5" fmla="*/ 25 h 25"/>
                <a:gd name="T6" fmla="*/ 8 w 8"/>
                <a:gd name="T7" fmla="*/ 25 h 25"/>
                <a:gd name="T8" fmla="*/ 0 w 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5"/>
                <a:gd name="T17" fmla="*/ 8 w 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5">
                  <a:moveTo>
                    <a:pt x="0" y="0"/>
                  </a:moveTo>
                  <a:lnTo>
                    <a:pt x="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1" name="Line 130"/>
          <p:cNvSpPr>
            <a:spLocks noChangeShapeType="1"/>
          </p:cNvSpPr>
          <p:nvPr/>
        </p:nvSpPr>
        <p:spPr bwMode="auto">
          <a:xfrm flipV="1">
            <a:off x="4765675" y="1905000"/>
            <a:ext cx="0" cy="3810000"/>
          </a:xfrm>
          <a:prstGeom prst="line">
            <a:avLst/>
          </a:prstGeom>
          <a:noFill/>
          <a:ln w="31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31"/>
          <p:cNvSpPr>
            <a:spLocks noChangeShapeType="1"/>
          </p:cNvSpPr>
          <p:nvPr/>
        </p:nvSpPr>
        <p:spPr bwMode="auto">
          <a:xfrm flipV="1">
            <a:off x="2008188" y="4094163"/>
            <a:ext cx="5334000" cy="6350"/>
          </a:xfrm>
          <a:prstGeom prst="line">
            <a:avLst/>
          </a:prstGeom>
          <a:noFill/>
          <a:ln w="31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88" name="Line 132"/>
          <p:cNvSpPr>
            <a:spLocks noChangeShapeType="1"/>
          </p:cNvSpPr>
          <p:nvPr/>
        </p:nvSpPr>
        <p:spPr bwMode="auto">
          <a:xfrm>
            <a:off x="2163763" y="5165725"/>
            <a:ext cx="0" cy="3429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89" name="Line 133"/>
          <p:cNvSpPr>
            <a:spLocks noChangeShapeType="1"/>
          </p:cNvSpPr>
          <p:nvPr/>
        </p:nvSpPr>
        <p:spPr bwMode="auto">
          <a:xfrm>
            <a:off x="2616200" y="5127625"/>
            <a:ext cx="7938" cy="122238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0" name="Line 134"/>
          <p:cNvSpPr>
            <a:spLocks noChangeShapeType="1"/>
          </p:cNvSpPr>
          <p:nvPr/>
        </p:nvSpPr>
        <p:spPr bwMode="auto">
          <a:xfrm>
            <a:off x="3151188" y="4494213"/>
            <a:ext cx="0" cy="4572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1" name="Line 135"/>
          <p:cNvSpPr>
            <a:spLocks noChangeShapeType="1"/>
          </p:cNvSpPr>
          <p:nvPr/>
        </p:nvSpPr>
        <p:spPr bwMode="auto">
          <a:xfrm>
            <a:off x="3508375" y="4475163"/>
            <a:ext cx="0" cy="274637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2" name="Line 136"/>
          <p:cNvSpPr>
            <a:spLocks noChangeShapeType="1"/>
          </p:cNvSpPr>
          <p:nvPr/>
        </p:nvSpPr>
        <p:spPr bwMode="auto">
          <a:xfrm>
            <a:off x="4000500" y="4418013"/>
            <a:ext cx="0" cy="68262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3" name="Line 137"/>
          <p:cNvSpPr>
            <a:spLocks noChangeShapeType="1"/>
          </p:cNvSpPr>
          <p:nvPr/>
        </p:nvSpPr>
        <p:spPr bwMode="auto">
          <a:xfrm>
            <a:off x="3848100" y="3938588"/>
            <a:ext cx="0" cy="612775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4" name="Line 138"/>
          <p:cNvSpPr>
            <a:spLocks noChangeShapeType="1"/>
          </p:cNvSpPr>
          <p:nvPr/>
        </p:nvSpPr>
        <p:spPr bwMode="auto">
          <a:xfrm>
            <a:off x="4251325" y="4140200"/>
            <a:ext cx="0" cy="206375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5" name="Line 139"/>
          <p:cNvSpPr>
            <a:spLocks noChangeShapeType="1"/>
          </p:cNvSpPr>
          <p:nvPr/>
        </p:nvSpPr>
        <p:spPr bwMode="auto">
          <a:xfrm>
            <a:off x="4451350" y="3898900"/>
            <a:ext cx="0" cy="3429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6" name="Line 140"/>
          <p:cNvSpPr>
            <a:spLocks noChangeShapeType="1"/>
          </p:cNvSpPr>
          <p:nvPr/>
        </p:nvSpPr>
        <p:spPr bwMode="auto">
          <a:xfrm>
            <a:off x="4886325" y="3468688"/>
            <a:ext cx="0" cy="5334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7" name="Line 141"/>
          <p:cNvSpPr>
            <a:spLocks noChangeShapeType="1"/>
          </p:cNvSpPr>
          <p:nvPr/>
        </p:nvSpPr>
        <p:spPr bwMode="auto">
          <a:xfrm>
            <a:off x="5145088" y="3446463"/>
            <a:ext cx="3175" cy="41275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8" name="Line 142"/>
          <p:cNvSpPr>
            <a:spLocks noChangeShapeType="1"/>
          </p:cNvSpPr>
          <p:nvPr/>
        </p:nvSpPr>
        <p:spPr bwMode="auto">
          <a:xfrm>
            <a:off x="5408613" y="3503613"/>
            <a:ext cx="0" cy="204787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99" name="Line 143"/>
          <p:cNvSpPr>
            <a:spLocks noChangeShapeType="1"/>
          </p:cNvSpPr>
          <p:nvPr/>
        </p:nvSpPr>
        <p:spPr bwMode="auto">
          <a:xfrm>
            <a:off x="5610225" y="2913063"/>
            <a:ext cx="0" cy="677862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0" name="Line 144"/>
          <p:cNvSpPr>
            <a:spLocks noChangeShapeType="1"/>
          </p:cNvSpPr>
          <p:nvPr/>
        </p:nvSpPr>
        <p:spPr bwMode="auto">
          <a:xfrm flipH="1">
            <a:off x="5821363" y="3130550"/>
            <a:ext cx="3175" cy="347663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1" name="Line 145"/>
          <p:cNvSpPr>
            <a:spLocks noChangeShapeType="1"/>
          </p:cNvSpPr>
          <p:nvPr/>
        </p:nvSpPr>
        <p:spPr bwMode="auto">
          <a:xfrm>
            <a:off x="5878513" y="2895600"/>
            <a:ext cx="0" cy="5715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2" name="Line 146"/>
          <p:cNvSpPr>
            <a:spLocks noChangeShapeType="1"/>
          </p:cNvSpPr>
          <p:nvPr/>
        </p:nvSpPr>
        <p:spPr bwMode="auto">
          <a:xfrm>
            <a:off x="6418263" y="2894013"/>
            <a:ext cx="0" cy="255587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3" name="Line 147"/>
          <p:cNvSpPr>
            <a:spLocks noChangeShapeType="1"/>
          </p:cNvSpPr>
          <p:nvPr/>
        </p:nvSpPr>
        <p:spPr bwMode="auto">
          <a:xfrm>
            <a:off x="6804025" y="2205038"/>
            <a:ext cx="4763" cy="735012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4" name="Line 148"/>
          <p:cNvSpPr>
            <a:spLocks noChangeShapeType="1"/>
          </p:cNvSpPr>
          <p:nvPr/>
        </p:nvSpPr>
        <p:spPr bwMode="auto">
          <a:xfrm>
            <a:off x="6989763" y="2676525"/>
            <a:ext cx="6350" cy="14605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85"/>
          <p:cNvSpPr>
            <a:spLocks noChangeShapeType="1"/>
          </p:cNvSpPr>
          <p:nvPr/>
        </p:nvSpPr>
        <p:spPr bwMode="auto">
          <a:xfrm flipV="1">
            <a:off x="2057400" y="2743200"/>
            <a:ext cx="5089525" cy="2819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5" name="Line 149"/>
          <p:cNvSpPr>
            <a:spLocks noChangeShapeType="1"/>
          </p:cNvSpPr>
          <p:nvPr/>
        </p:nvSpPr>
        <p:spPr bwMode="auto">
          <a:xfrm>
            <a:off x="7064375" y="2809875"/>
            <a:ext cx="4763" cy="277813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6" name="Line 150"/>
          <p:cNvSpPr>
            <a:spLocks noChangeShapeType="1"/>
          </p:cNvSpPr>
          <p:nvPr/>
        </p:nvSpPr>
        <p:spPr bwMode="auto">
          <a:xfrm>
            <a:off x="6302375" y="3213100"/>
            <a:ext cx="4763" cy="231775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7" name="Line 151"/>
          <p:cNvSpPr>
            <a:spLocks noChangeShapeType="1"/>
          </p:cNvSpPr>
          <p:nvPr/>
        </p:nvSpPr>
        <p:spPr bwMode="auto">
          <a:xfrm>
            <a:off x="5678488" y="3686175"/>
            <a:ext cx="4762" cy="231775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8" name="Line 152"/>
          <p:cNvSpPr>
            <a:spLocks noChangeShapeType="1"/>
          </p:cNvSpPr>
          <p:nvPr/>
        </p:nvSpPr>
        <p:spPr bwMode="auto">
          <a:xfrm flipH="1">
            <a:off x="5310188" y="3765550"/>
            <a:ext cx="3175" cy="327025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09" name="Line 153"/>
          <p:cNvSpPr>
            <a:spLocks noChangeShapeType="1"/>
          </p:cNvSpPr>
          <p:nvPr/>
        </p:nvSpPr>
        <p:spPr bwMode="auto">
          <a:xfrm flipH="1">
            <a:off x="5492750" y="3670300"/>
            <a:ext cx="3175" cy="358775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0" name="Line 154"/>
          <p:cNvSpPr>
            <a:spLocks noChangeShapeType="1"/>
          </p:cNvSpPr>
          <p:nvPr/>
        </p:nvSpPr>
        <p:spPr bwMode="auto">
          <a:xfrm>
            <a:off x="6584950" y="3062288"/>
            <a:ext cx="4763" cy="1176337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1" name="Line 155"/>
          <p:cNvSpPr>
            <a:spLocks noChangeShapeType="1"/>
          </p:cNvSpPr>
          <p:nvPr/>
        </p:nvSpPr>
        <p:spPr bwMode="auto">
          <a:xfrm>
            <a:off x="2589213" y="5259388"/>
            <a:ext cx="4762" cy="141287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2" name="Line 156"/>
          <p:cNvSpPr>
            <a:spLocks noChangeShapeType="1"/>
          </p:cNvSpPr>
          <p:nvPr/>
        </p:nvSpPr>
        <p:spPr bwMode="auto">
          <a:xfrm>
            <a:off x="3078163" y="5005388"/>
            <a:ext cx="4762" cy="3810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3" name="Line 157"/>
          <p:cNvSpPr>
            <a:spLocks noChangeShapeType="1"/>
          </p:cNvSpPr>
          <p:nvPr/>
        </p:nvSpPr>
        <p:spPr bwMode="auto">
          <a:xfrm flipH="1">
            <a:off x="3544888" y="4752975"/>
            <a:ext cx="1587" cy="3429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4" name="Line 158"/>
          <p:cNvSpPr>
            <a:spLocks noChangeShapeType="1"/>
          </p:cNvSpPr>
          <p:nvPr/>
        </p:nvSpPr>
        <p:spPr bwMode="auto">
          <a:xfrm>
            <a:off x="4244975" y="4348163"/>
            <a:ext cx="4763" cy="48895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5" name="Line 159"/>
          <p:cNvSpPr>
            <a:spLocks noChangeShapeType="1"/>
          </p:cNvSpPr>
          <p:nvPr/>
        </p:nvSpPr>
        <p:spPr bwMode="auto">
          <a:xfrm>
            <a:off x="4210050" y="4376738"/>
            <a:ext cx="4763" cy="141287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6" name="Line 160"/>
          <p:cNvSpPr>
            <a:spLocks noChangeShapeType="1"/>
          </p:cNvSpPr>
          <p:nvPr/>
        </p:nvSpPr>
        <p:spPr bwMode="auto">
          <a:xfrm>
            <a:off x="3921125" y="4516438"/>
            <a:ext cx="4763" cy="141287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7" name="Line 161"/>
          <p:cNvSpPr>
            <a:spLocks noChangeShapeType="1"/>
          </p:cNvSpPr>
          <p:nvPr/>
        </p:nvSpPr>
        <p:spPr bwMode="auto">
          <a:xfrm>
            <a:off x="4525963" y="4191000"/>
            <a:ext cx="4762" cy="436563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8" name="Line 162"/>
          <p:cNvSpPr>
            <a:spLocks noChangeShapeType="1"/>
          </p:cNvSpPr>
          <p:nvPr/>
        </p:nvSpPr>
        <p:spPr bwMode="auto">
          <a:xfrm>
            <a:off x="4664075" y="4127500"/>
            <a:ext cx="4763" cy="26035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19" name="Line 163"/>
          <p:cNvSpPr>
            <a:spLocks noChangeShapeType="1"/>
          </p:cNvSpPr>
          <p:nvPr/>
        </p:nvSpPr>
        <p:spPr bwMode="auto">
          <a:xfrm>
            <a:off x="4922838" y="3970338"/>
            <a:ext cx="4762" cy="428625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20" name="Line 164"/>
          <p:cNvSpPr>
            <a:spLocks noChangeShapeType="1"/>
          </p:cNvSpPr>
          <p:nvPr/>
        </p:nvSpPr>
        <p:spPr bwMode="auto">
          <a:xfrm>
            <a:off x="5178425" y="3825875"/>
            <a:ext cx="4763" cy="790575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21" name="Line 165"/>
          <p:cNvSpPr>
            <a:spLocks noChangeShapeType="1"/>
          </p:cNvSpPr>
          <p:nvPr/>
        </p:nvSpPr>
        <p:spPr bwMode="auto">
          <a:xfrm>
            <a:off x="2901950" y="5095875"/>
            <a:ext cx="4763" cy="465138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88" grpId="0" animBg="1"/>
      <p:bldP spid="121989" grpId="0" animBg="1"/>
      <p:bldP spid="121990" grpId="0" animBg="1"/>
      <p:bldP spid="121991" grpId="0" animBg="1"/>
      <p:bldP spid="121992" grpId="0" animBg="1"/>
      <p:bldP spid="121993" grpId="0" animBg="1"/>
      <p:bldP spid="121994" grpId="0" animBg="1"/>
      <p:bldP spid="121995" grpId="0" animBg="1"/>
      <p:bldP spid="121996" grpId="0" animBg="1"/>
      <p:bldP spid="121997" grpId="0" animBg="1"/>
      <p:bldP spid="121998" grpId="0" animBg="1"/>
      <p:bldP spid="121999" grpId="0" animBg="1"/>
      <p:bldP spid="122000" grpId="0" animBg="1"/>
      <p:bldP spid="122001" grpId="0" animBg="1"/>
      <p:bldP spid="122002" grpId="0" animBg="1"/>
      <p:bldP spid="122003" grpId="0" animBg="1"/>
      <p:bldP spid="122004" grpId="0" animBg="1"/>
      <p:bldP spid="122005" grpId="0" animBg="1"/>
      <p:bldP spid="122006" grpId="0" animBg="1"/>
      <p:bldP spid="122007" grpId="0" animBg="1"/>
      <p:bldP spid="122008" grpId="0" animBg="1"/>
      <p:bldP spid="122009" grpId="0" animBg="1"/>
      <p:bldP spid="122010" grpId="0" animBg="1"/>
      <p:bldP spid="122011" grpId="0" animBg="1"/>
      <p:bldP spid="122012" grpId="0" animBg="1"/>
      <p:bldP spid="122013" grpId="0" animBg="1"/>
      <p:bldP spid="122014" grpId="0" animBg="1"/>
      <p:bldP spid="122015" grpId="0" animBg="1"/>
      <p:bldP spid="122016" grpId="0" animBg="1"/>
      <p:bldP spid="122017" grpId="0" animBg="1"/>
      <p:bldP spid="122018" grpId="0" animBg="1"/>
      <p:bldP spid="122019" grpId="0" animBg="1"/>
      <p:bldP spid="122020" grpId="0" animBg="1"/>
      <p:bldP spid="1220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0B54CB6C-8081-48B5-849B-44D2FA0F2B1B}" type="slidenum">
              <a:rPr lang="en-US"/>
              <a:pPr/>
              <a:t>9</a:t>
            </a:fld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5181600"/>
          </a:xfrm>
        </p:spPr>
        <p:txBody>
          <a:bodyPr/>
          <a:lstStyle/>
          <a:p>
            <a:r>
              <a:rPr lang="en-US" dirty="0" smtClean="0"/>
              <a:t>RSS = sum of squared residuals</a:t>
            </a:r>
          </a:p>
          <a:p>
            <a:r>
              <a:rPr lang="en-US" dirty="0" smtClean="0"/>
              <a:t>the line out of all possible lines that minimizes the RSS</a:t>
            </a:r>
          </a:p>
          <a:p>
            <a:endParaRPr lang="en-US" sz="1600" dirty="0" smtClean="0"/>
          </a:p>
          <a:p>
            <a:r>
              <a:rPr lang="en-US" dirty="0" smtClean="0"/>
              <a:t>Should the RSS be computed for all lines?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457200" y="762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Arial" charset="0"/>
              </a:rPr>
              <a:t>Finding the Best-Fit Line</a:t>
            </a:r>
            <a:br>
              <a:rPr lang="en-US" sz="4800" b="1">
                <a:solidFill>
                  <a:schemeClr val="tx2"/>
                </a:solidFill>
                <a:latin typeface="Arial" charset="0"/>
              </a:rPr>
            </a:br>
            <a:r>
              <a:rPr lang="en-US" sz="3600" b="1">
                <a:solidFill>
                  <a:schemeClr val="accent2"/>
                </a:solidFill>
                <a:latin typeface="Arial" charset="0"/>
              </a:rPr>
              <a:t>minimize sum of </a:t>
            </a:r>
            <a:r>
              <a:rPr lang="en-US" sz="3600" b="1">
                <a:solidFill>
                  <a:schemeClr val="accent1"/>
                </a:solidFill>
                <a:latin typeface="Arial" charset="0"/>
              </a:rPr>
              <a:t>squared</a:t>
            </a:r>
            <a:r>
              <a:rPr lang="en-US" sz="3600" b="1">
                <a:solidFill>
                  <a:schemeClr val="accent2"/>
                </a:solidFill>
                <a:latin typeface="Arial" charset="0"/>
              </a:rPr>
              <a:t> residuals?</a:t>
            </a:r>
            <a:endParaRPr lang="en-US" sz="4800" b="1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182055"/>
              </p:ext>
            </p:extLst>
          </p:nvPr>
        </p:nvGraphicFramePr>
        <p:xfrm>
          <a:off x="3124200" y="4445000"/>
          <a:ext cx="2433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45000"/>
                        <a:ext cx="2433638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2005013" y="5749925"/>
          <a:ext cx="48307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5" imgW="1587240" imgH="190440" progId="Equation.3">
                  <p:embed/>
                </p:oleObj>
              </mc:Choice>
              <mc:Fallback>
                <p:oleObj name="Equation" r:id="rId5" imgW="158724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749925"/>
                        <a:ext cx="48307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3615</TotalTime>
  <Words>1051</Words>
  <Application>Microsoft Office PowerPoint</Application>
  <PresentationFormat>On-screen Show (4:3)</PresentationFormat>
  <Paragraphs>317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Times New Roman</vt:lpstr>
      <vt:lpstr>107 Template</vt:lpstr>
      <vt:lpstr>Equation</vt:lpstr>
      <vt:lpstr>Linear Regression</vt:lpstr>
      <vt:lpstr>Simple Linear Regression</vt:lpstr>
      <vt:lpstr>Recall -- Definitions</vt:lpstr>
      <vt:lpstr>Review -- Line Characteristics</vt:lpstr>
      <vt:lpstr>Finding the Best-Fit Line Candidate Lines</vt:lpstr>
      <vt:lpstr>PowerPoint Presentation</vt:lpstr>
      <vt:lpstr>Finding the Best-Fit Line Definition -- Residual</vt:lpstr>
      <vt:lpstr>Finding the Best-Fit Line minimize sum of residuals?</vt:lpstr>
      <vt:lpstr>PowerPoint Presentation</vt:lpstr>
      <vt:lpstr>So ….</vt:lpstr>
      <vt:lpstr>Example -- Rabbit Metabolic Rate</vt:lpstr>
      <vt:lpstr>Example -- Rabbit Metabolic Rate</vt:lpstr>
      <vt:lpstr>Example -- Rabbit Metabolic Rate</vt:lpstr>
      <vt:lpstr>Example -- Rabbit Metabolic Rate</vt:lpstr>
      <vt:lpstr>Example -- Rabbit Metabolic Rate</vt:lpstr>
      <vt:lpstr>One More Regression Statistic</vt:lpstr>
      <vt:lpstr>Visualizing r2</vt:lpstr>
      <vt:lpstr>Characteristics of r2</vt:lpstr>
      <vt:lpstr>Example -- Rabbit Metabolic Rate</vt:lpstr>
      <vt:lpstr>Simple Linear Regression in R</vt:lpstr>
      <vt:lpstr>Regression is the Most Used and Most Abused Statistical Technique</vt:lpstr>
      <vt:lpstr>A Line Models the Data</vt:lpstr>
      <vt:lpstr>Homoscedasticity</vt:lpstr>
      <vt:lpstr>r2 doesn’t depend on x because of homoscedasticity</vt:lpstr>
      <vt:lpstr>Other Problems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160</cp:revision>
  <dcterms:created xsi:type="dcterms:W3CDTF">1999-07-29T13:14:22Z</dcterms:created>
  <dcterms:modified xsi:type="dcterms:W3CDTF">2014-09-29T16:07:45Z</dcterms:modified>
</cp:coreProperties>
</file>