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9"/>
  </p:notesMasterIdLst>
  <p:sldIdLst>
    <p:sldId id="327" r:id="rId2"/>
    <p:sldId id="328" r:id="rId3"/>
    <p:sldId id="342" r:id="rId4"/>
    <p:sldId id="269" r:id="rId5"/>
    <p:sldId id="344" r:id="rId6"/>
    <p:sldId id="345" r:id="rId7"/>
    <p:sldId id="346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66FF"/>
    <a:srgbClr val="00CC99"/>
    <a:srgbClr val="CC0000"/>
    <a:srgbClr val="C0C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94667" autoAdjust="0"/>
  </p:normalViewPr>
  <p:slideViewPr>
    <p:cSldViewPr>
      <p:cViewPr>
        <p:scale>
          <a:sx n="70" d="100"/>
          <a:sy n="70" d="100"/>
        </p:scale>
        <p:origin x="13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E8D8D4-850E-40BA-8591-3E5120B70F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10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09F5EF8-71C1-4729-BFAE-D820FFF639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3086E585-2F4E-4A38-9791-AB5C4E3394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00F3BD1-9D22-4726-8094-DC3A567478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9E4D3C7-93B7-44FA-8BAC-AD491ECCC1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7C873CC-DC3F-4AC5-AA23-17818A89F4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9215314-81DA-44EE-9BAA-8C708F83E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6FDBC168-0612-4D37-ADAC-2DA987CD3D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A8A90689-1386-46EA-A45D-795B2ED27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B0E1770-80AC-4116-B738-F072FAB77B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894AB29-7364-411B-BC9C-81B649BEDC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456A42D-0813-488E-A599-7AEA671CF8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Normal Distributions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4FB120B-8232-4A6E-A601-EE169185DA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2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154A3349-7F42-43D8-BAFF-5F9290AD7925}" type="slidenum">
              <a:rPr lang="en-US"/>
              <a:pPr/>
              <a:t>1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Distribution Model</a:t>
            </a:r>
          </a:p>
        </p:txBody>
      </p:sp>
      <p:sp>
        <p:nvSpPr>
          <p:cNvPr id="87241" name="Rectangle 201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1295400"/>
          </a:xfrm>
        </p:spPr>
        <p:txBody>
          <a:bodyPr/>
          <a:lstStyle/>
          <a:p>
            <a:r>
              <a:rPr lang="en-US" dirty="0"/>
              <a:t>A smooth </a:t>
            </a:r>
            <a:r>
              <a:rPr lang="en-US" dirty="0" smtClean="0"/>
              <a:t>representation </a:t>
            </a:r>
            <a:r>
              <a:rPr lang="en-US" dirty="0"/>
              <a:t>of </a:t>
            </a:r>
            <a:r>
              <a:rPr lang="en-US" dirty="0" smtClean="0"/>
              <a:t>the distribution of </a:t>
            </a:r>
            <a:r>
              <a:rPr lang="en-US" b="1" dirty="0" smtClean="0">
                <a:solidFill>
                  <a:schemeClr val="accent1"/>
                </a:solidFill>
              </a:rPr>
              <a:t>ALL</a:t>
            </a:r>
            <a:r>
              <a:rPr lang="en-US" dirty="0" smtClean="0"/>
              <a:t> </a:t>
            </a:r>
            <a:r>
              <a:rPr lang="en-US" dirty="0"/>
              <a:t>individuals in the </a:t>
            </a:r>
            <a:r>
              <a:rPr lang="en-US" b="1" dirty="0">
                <a:solidFill>
                  <a:schemeClr val="accent1"/>
                </a:solidFill>
              </a:rPr>
              <a:t>POPULATION</a:t>
            </a:r>
            <a:r>
              <a:rPr lang="en-US" dirty="0"/>
              <a:t>.</a:t>
            </a:r>
          </a:p>
        </p:txBody>
      </p:sp>
      <p:grpSp>
        <p:nvGrpSpPr>
          <p:cNvPr id="87243" name="Group 203"/>
          <p:cNvGrpSpPr>
            <a:grpSpLocks/>
          </p:cNvGrpSpPr>
          <p:nvPr/>
        </p:nvGrpSpPr>
        <p:grpSpPr bwMode="auto">
          <a:xfrm>
            <a:off x="1773238" y="2624138"/>
            <a:ext cx="6188075" cy="4233862"/>
            <a:chOff x="1190" y="1269"/>
            <a:chExt cx="3898" cy="2667"/>
          </a:xfrm>
        </p:grpSpPr>
        <p:sp>
          <p:nvSpPr>
            <p:cNvPr id="87244" name="Line 204"/>
            <p:cNvSpPr>
              <a:spLocks noChangeShapeType="1"/>
            </p:cNvSpPr>
            <p:nvPr/>
          </p:nvSpPr>
          <p:spPr bwMode="auto">
            <a:xfrm>
              <a:off x="1477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45" name="Line 205"/>
            <p:cNvSpPr>
              <a:spLocks noChangeShapeType="1"/>
            </p:cNvSpPr>
            <p:nvPr/>
          </p:nvSpPr>
          <p:spPr bwMode="auto">
            <a:xfrm>
              <a:off x="1985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46" name="Line 206"/>
            <p:cNvSpPr>
              <a:spLocks noChangeShapeType="1"/>
            </p:cNvSpPr>
            <p:nvPr/>
          </p:nvSpPr>
          <p:spPr bwMode="auto">
            <a:xfrm>
              <a:off x="2494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47" name="Line 207"/>
            <p:cNvSpPr>
              <a:spLocks noChangeShapeType="1"/>
            </p:cNvSpPr>
            <p:nvPr/>
          </p:nvSpPr>
          <p:spPr bwMode="auto">
            <a:xfrm>
              <a:off x="3002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48" name="Line 208"/>
            <p:cNvSpPr>
              <a:spLocks noChangeShapeType="1"/>
            </p:cNvSpPr>
            <p:nvPr/>
          </p:nvSpPr>
          <p:spPr bwMode="auto">
            <a:xfrm>
              <a:off x="3503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49" name="Line 209"/>
            <p:cNvSpPr>
              <a:spLocks noChangeShapeType="1"/>
            </p:cNvSpPr>
            <p:nvPr/>
          </p:nvSpPr>
          <p:spPr bwMode="auto">
            <a:xfrm>
              <a:off x="4012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50" name="Line 210"/>
            <p:cNvSpPr>
              <a:spLocks noChangeShapeType="1"/>
            </p:cNvSpPr>
            <p:nvPr/>
          </p:nvSpPr>
          <p:spPr bwMode="auto">
            <a:xfrm>
              <a:off x="4520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51" name="Line 211"/>
            <p:cNvSpPr>
              <a:spLocks noChangeShapeType="1"/>
            </p:cNvSpPr>
            <p:nvPr/>
          </p:nvSpPr>
          <p:spPr bwMode="auto">
            <a:xfrm>
              <a:off x="5029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52" name="Line 212"/>
            <p:cNvSpPr>
              <a:spLocks noChangeShapeType="1"/>
            </p:cNvSpPr>
            <p:nvPr/>
          </p:nvSpPr>
          <p:spPr bwMode="auto">
            <a:xfrm flipH="1">
              <a:off x="1190" y="3222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53" name="Line 213"/>
            <p:cNvSpPr>
              <a:spLocks noChangeShapeType="1"/>
            </p:cNvSpPr>
            <p:nvPr/>
          </p:nvSpPr>
          <p:spPr bwMode="auto">
            <a:xfrm flipH="1">
              <a:off x="1190" y="2854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54" name="Line 214"/>
            <p:cNvSpPr>
              <a:spLocks noChangeShapeType="1"/>
            </p:cNvSpPr>
            <p:nvPr/>
          </p:nvSpPr>
          <p:spPr bwMode="auto">
            <a:xfrm flipH="1">
              <a:off x="1190" y="2493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55" name="Line 215"/>
            <p:cNvSpPr>
              <a:spLocks noChangeShapeType="1"/>
            </p:cNvSpPr>
            <p:nvPr/>
          </p:nvSpPr>
          <p:spPr bwMode="auto">
            <a:xfrm flipH="1">
              <a:off x="1190" y="2132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56" name="Line 216"/>
            <p:cNvSpPr>
              <a:spLocks noChangeShapeType="1"/>
            </p:cNvSpPr>
            <p:nvPr/>
          </p:nvSpPr>
          <p:spPr bwMode="auto">
            <a:xfrm flipH="1">
              <a:off x="1190" y="1763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57" name="Line 217"/>
            <p:cNvSpPr>
              <a:spLocks noChangeShapeType="1"/>
            </p:cNvSpPr>
            <p:nvPr/>
          </p:nvSpPr>
          <p:spPr bwMode="auto">
            <a:xfrm flipH="1">
              <a:off x="1190" y="1402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58" name="Line 218"/>
            <p:cNvSpPr>
              <a:spLocks noChangeShapeType="1"/>
            </p:cNvSpPr>
            <p:nvPr/>
          </p:nvSpPr>
          <p:spPr bwMode="auto">
            <a:xfrm>
              <a:off x="1315" y="3311"/>
              <a:ext cx="371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7259" name="Group 219"/>
            <p:cNvGrpSpPr>
              <a:grpSpLocks/>
            </p:cNvGrpSpPr>
            <p:nvPr/>
          </p:nvGrpSpPr>
          <p:grpSpPr bwMode="auto">
            <a:xfrm>
              <a:off x="1433" y="3407"/>
              <a:ext cx="3655" cy="529"/>
              <a:chOff x="1433" y="3407"/>
              <a:chExt cx="3655" cy="529"/>
            </a:xfrm>
          </p:grpSpPr>
          <p:sp>
            <p:nvSpPr>
              <p:cNvPr id="87260" name="Rectangle 220"/>
              <p:cNvSpPr>
                <a:spLocks noChangeArrowheads="1"/>
              </p:cNvSpPr>
              <p:nvPr/>
            </p:nvSpPr>
            <p:spPr bwMode="auto">
              <a:xfrm>
                <a:off x="1433" y="3407"/>
                <a:ext cx="1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-3</a:t>
                </a:r>
                <a:endParaRPr lang="en-US" sz="4000"/>
              </a:p>
            </p:txBody>
          </p:sp>
          <p:sp>
            <p:nvSpPr>
              <p:cNvPr id="87261" name="Rectangle 221"/>
              <p:cNvSpPr>
                <a:spLocks noChangeArrowheads="1"/>
              </p:cNvSpPr>
              <p:nvPr/>
            </p:nvSpPr>
            <p:spPr bwMode="auto">
              <a:xfrm>
                <a:off x="1941" y="3407"/>
                <a:ext cx="1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-2</a:t>
                </a:r>
                <a:endParaRPr lang="en-US" sz="4000"/>
              </a:p>
            </p:txBody>
          </p:sp>
          <p:sp>
            <p:nvSpPr>
              <p:cNvPr id="87262" name="Rectangle 222"/>
              <p:cNvSpPr>
                <a:spLocks noChangeArrowheads="1"/>
              </p:cNvSpPr>
              <p:nvPr/>
            </p:nvSpPr>
            <p:spPr bwMode="auto">
              <a:xfrm>
                <a:off x="2450" y="3407"/>
                <a:ext cx="1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-1</a:t>
                </a:r>
                <a:endParaRPr lang="en-US" sz="4000"/>
              </a:p>
            </p:txBody>
          </p:sp>
          <p:sp>
            <p:nvSpPr>
              <p:cNvPr id="87263" name="Rectangle 223"/>
              <p:cNvSpPr>
                <a:spLocks noChangeArrowheads="1"/>
              </p:cNvSpPr>
              <p:nvPr/>
            </p:nvSpPr>
            <p:spPr bwMode="auto">
              <a:xfrm>
                <a:off x="2973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4000"/>
              </a:p>
            </p:txBody>
          </p:sp>
          <p:sp>
            <p:nvSpPr>
              <p:cNvPr id="87264" name="Rectangle 224"/>
              <p:cNvSpPr>
                <a:spLocks noChangeArrowheads="1"/>
              </p:cNvSpPr>
              <p:nvPr/>
            </p:nvSpPr>
            <p:spPr bwMode="auto">
              <a:xfrm>
                <a:off x="3474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4000"/>
              </a:p>
            </p:txBody>
          </p:sp>
          <p:sp>
            <p:nvSpPr>
              <p:cNvPr id="87265" name="Rectangle 225"/>
              <p:cNvSpPr>
                <a:spLocks noChangeArrowheads="1"/>
              </p:cNvSpPr>
              <p:nvPr/>
            </p:nvSpPr>
            <p:spPr bwMode="auto">
              <a:xfrm>
                <a:off x="3982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4000"/>
              </a:p>
            </p:txBody>
          </p:sp>
          <p:sp>
            <p:nvSpPr>
              <p:cNvPr id="87266" name="Rectangle 226"/>
              <p:cNvSpPr>
                <a:spLocks noChangeArrowheads="1"/>
              </p:cNvSpPr>
              <p:nvPr/>
            </p:nvSpPr>
            <p:spPr bwMode="auto">
              <a:xfrm>
                <a:off x="4491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4000"/>
              </a:p>
            </p:txBody>
          </p:sp>
          <p:sp>
            <p:nvSpPr>
              <p:cNvPr id="87267" name="Rectangle 227"/>
              <p:cNvSpPr>
                <a:spLocks noChangeArrowheads="1"/>
              </p:cNvSpPr>
              <p:nvPr/>
            </p:nvSpPr>
            <p:spPr bwMode="auto">
              <a:xfrm>
                <a:off x="4999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4</a:t>
                </a:r>
                <a:endParaRPr lang="en-US" sz="4000"/>
              </a:p>
            </p:txBody>
          </p:sp>
          <p:sp>
            <p:nvSpPr>
              <p:cNvPr id="87268" name="Rectangle 228"/>
              <p:cNvSpPr>
                <a:spLocks noChangeArrowheads="1"/>
              </p:cNvSpPr>
              <p:nvPr/>
            </p:nvSpPr>
            <p:spPr bwMode="auto">
              <a:xfrm>
                <a:off x="2070" y="3667"/>
                <a:ext cx="183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>
                    <a:solidFill>
                      <a:srgbClr val="000000"/>
                    </a:solidFill>
                    <a:latin typeface="Arial" charset="0"/>
                  </a:rPr>
                  <a:t>Quantitative Value</a:t>
                </a:r>
                <a:endParaRPr lang="en-US" sz="4000"/>
              </a:p>
            </p:txBody>
          </p:sp>
        </p:grpSp>
        <p:sp>
          <p:nvSpPr>
            <p:cNvPr id="87269" name="Line 229"/>
            <p:cNvSpPr>
              <a:spLocks noChangeShapeType="1"/>
            </p:cNvSpPr>
            <p:nvPr/>
          </p:nvSpPr>
          <p:spPr bwMode="auto">
            <a:xfrm flipV="1">
              <a:off x="1263" y="1269"/>
              <a:ext cx="1" cy="20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270" name="Group 230"/>
          <p:cNvGrpSpPr>
            <a:grpSpLocks/>
          </p:cNvGrpSpPr>
          <p:nvPr/>
        </p:nvGrpSpPr>
        <p:grpSpPr bwMode="auto">
          <a:xfrm>
            <a:off x="838200" y="2697163"/>
            <a:ext cx="900113" cy="3194050"/>
            <a:chOff x="601" y="1315"/>
            <a:chExt cx="567" cy="2012"/>
          </a:xfrm>
        </p:grpSpPr>
        <p:sp>
          <p:nvSpPr>
            <p:cNvPr id="87271" name="Rectangle 231"/>
            <p:cNvSpPr>
              <a:spLocks noChangeArrowheads="1"/>
            </p:cNvSpPr>
            <p:nvPr/>
          </p:nvSpPr>
          <p:spPr bwMode="auto">
            <a:xfrm>
              <a:off x="1042" y="3135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4000"/>
            </a:p>
          </p:txBody>
        </p:sp>
        <p:sp>
          <p:nvSpPr>
            <p:cNvPr id="87272" name="Rectangle 232"/>
            <p:cNvSpPr>
              <a:spLocks noChangeArrowheads="1"/>
            </p:cNvSpPr>
            <p:nvPr/>
          </p:nvSpPr>
          <p:spPr bwMode="auto">
            <a:xfrm>
              <a:off x="990" y="276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en-US" sz="4000"/>
            </a:p>
          </p:txBody>
        </p:sp>
        <p:sp>
          <p:nvSpPr>
            <p:cNvPr id="87273" name="Rectangle 233"/>
            <p:cNvSpPr>
              <a:spLocks noChangeArrowheads="1"/>
            </p:cNvSpPr>
            <p:nvPr/>
          </p:nvSpPr>
          <p:spPr bwMode="auto">
            <a:xfrm>
              <a:off x="990" y="2405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20</a:t>
              </a:r>
              <a:endParaRPr lang="en-US" sz="4000"/>
            </a:p>
          </p:txBody>
        </p:sp>
        <p:sp>
          <p:nvSpPr>
            <p:cNvPr id="87274" name="Rectangle 234"/>
            <p:cNvSpPr>
              <a:spLocks noChangeArrowheads="1"/>
            </p:cNvSpPr>
            <p:nvPr/>
          </p:nvSpPr>
          <p:spPr bwMode="auto">
            <a:xfrm>
              <a:off x="990" y="20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30</a:t>
              </a:r>
              <a:endParaRPr lang="en-US" sz="4000"/>
            </a:p>
          </p:txBody>
        </p:sp>
        <p:sp>
          <p:nvSpPr>
            <p:cNvPr id="87275" name="Rectangle 235"/>
            <p:cNvSpPr>
              <a:spLocks noChangeArrowheads="1"/>
            </p:cNvSpPr>
            <p:nvPr/>
          </p:nvSpPr>
          <p:spPr bwMode="auto">
            <a:xfrm>
              <a:off x="990" y="167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40</a:t>
              </a:r>
              <a:endParaRPr lang="en-US" sz="4000"/>
            </a:p>
          </p:txBody>
        </p:sp>
        <p:sp>
          <p:nvSpPr>
            <p:cNvPr id="87276" name="Rectangle 236"/>
            <p:cNvSpPr>
              <a:spLocks noChangeArrowheads="1"/>
            </p:cNvSpPr>
            <p:nvPr/>
          </p:nvSpPr>
          <p:spPr bwMode="auto">
            <a:xfrm>
              <a:off x="990" y="1315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50</a:t>
              </a:r>
              <a:endParaRPr lang="en-US" sz="4000"/>
            </a:p>
          </p:txBody>
        </p:sp>
        <p:sp>
          <p:nvSpPr>
            <p:cNvPr id="87277" name="Rectangle 237"/>
            <p:cNvSpPr>
              <a:spLocks noChangeArrowheads="1"/>
            </p:cNvSpPr>
            <p:nvPr/>
          </p:nvSpPr>
          <p:spPr bwMode="auto">
            <a:xfrm rot="16200000">
              <a:off x="205" y="2143"/>
              <a:ext cx="106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Arial" charset="0"/>
                </a:rPr>
                <a:t>Frequency</a:t>
              </a:r>
              <a:endParaRPr lang="en-US" sz="4000"/>
            </a:p>
          </p:txBody>
        </p:sp>
      </p:grpSp>
      <p:grpSp>
        <p:nvGrpSpPr>
          <p:cNvPr id="87278" name="Group 238"/>
          <p:cNvGrpSpPr>
            <a:grpSpLocks/>
          </p:cNvGrpSpPr>
          <p:nvPr/>
        </p:nvGrpSpPr>
        <p:grpSpPr bwMode="auto">
          <a:xfrm>
            <a:off x="2211515" y="2730500"/>
            <a:ext cx="5240338" cy="3054350"/>
            <a:chOff x="1411" y="1336"/>
            <a:chExt cx="3301" cy="1924"/>
          </a:xfrm>
        </p:grpSpPr>
        <p:sp>
          <p:nvSpPr>
            <p:cNvPr id="87279" name="Rectangle 239"/>
            <p:cNvSpPr>
              <a:spLocks noChangeArrowheads="1"/>
            </p:cNvSpPr>
            <p:nvPr/>
          </p:nvSpPr>
          <p:spPr bwMode="auto">
            <a:xfrm>
              <a:off x="1411" y="3141"/>
              <a:ext cx="132" cy="7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0" name="Rectangle 240"/>
            <p:cNvSpPr>
              <a:spLocks noChangeArrowheads="1"/>
            </p:cNvSpPr>
            <p:nvPr/>
          </p:nvSpPr>
          <p:spPr bwMode="auto">
            <a:xfrm>
              <a:off x="1543" y="3112"/>
              <a:ext cx="126" cy="10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1" name="Rectangle 241"/>
            <p:cNvSpPr>
              <a:spLocks noChangeArrowheads="1"/>
            </p:cNvSpPr>
            <p:nvPr/>
          </p:nvSpPr>
          <p:spPr bwMode="auto">
            <a:xfrm>
              <a:off x="1669" y="3038"/>
              <a:ext cx="125" cy="17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2" name="Rectangle 242"/>
            <p:cNvSpPr>
              <a:spLocks noChangeArrowheads="1"/>
            </p:cNvSpPr>
            <p:nvPr/>
          </p:nvSpPr>
          <p:spPr bwMode="auto">
            <a:xfrm>
              <a:off x="1794" y="3178"/>
              <a:ext cx="125" cy="3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3" name="Rectangle 243"/>
            <p:cNvSpPr>
              <a:spLocks noChangeArrowheads="1"/>
            </p:cNvSpPr>
            <p:nvPr/>
          </p:nvSpPr>
          <p:spPr bwMode="auto">
            <a:xfrm>
              <a:off x="1919" y="3038"/>
              <a:ext cx="125" cy="17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4" name="Rectangle 244"/>
            <p:cNvSpPr>
              <a:spLocks noChangeArrowheads="1"/>
            </p:cNvSpPr>
            <p:nvPr/>
          </p:nvSpPr>
          <p:spPr bwMode="auto">
            <a:xfrm>
              <a:off x="2044" y="2891"/>
              <a:ext cx="133" cy="32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5" name="Rectangle 245"/>
            <p:cNvSpPr>
              <a:spLocks noChangeArrowheads="1"/>
            </p:cNvSpPr>
            <p:nvPr/>
          </p:nvSpPr>
          <p:spPr bwMode="auto">
            <a:xfrm>
              <a:off x="2177" y="2603"/>
              <a:ext cx="125" cy="61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6" name="Rectangle 246"/>
            <p:cNvSpPr>
              <a:spLocks noChangeArrowheads="1"/>
            </p:cNvSpPr>
            <p:nvPr/>
          </p:nvSpPr>
          <p:spPr bwMode="auto">
            <a:xfrm>
              <a:off x="2302" y="2382"/>
              <a:ext cx="126" cy="8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7" name="Rectangle 247"/>
            <p:cNvSpPr>
              <a:spLocks noChangeArrowheads="1"/>
            </p:cNvSpPr>
            <p:nvPr/>
          </p:nvSpPr>
          <p:spPr bwMode="auto">
            <a:xfrm>
              <a:off x="2428" y="2058"/>
              <a:ext cx="125" cy="115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8" name="Rectangle 248"/>
            <p:cNvSpPr>
              <a:spLocks noChangeArrowheads="1"/>
            </p:cNvSpPr>
            <p:nvPr/>
          </p:nvSpPr>
          <p:spPr bwMode="auto">
            <a:xfrm>
              <a:off x="2553" y="1660"/>
              <a:ext cx="132" cy="155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89" name="Rectangle 249"/>
            <p:cNvSpPr>
              <a:spLocks noChangeArrowheads="1"/>
            </p:cNvSpPr>
            <p:nvPr/>
          </p:nvSpPr>
          <p:spPr bwMode="auto">
            <a:xfrm>
              <a:off x="2685" y="1660"/>
              <a:ext cx="126" cy="155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0" name="Rectangle 250"/>
            <p:cNvSpPr>
              <a:spLocks noChangeArrowheads="1"/>
            </p:cNvSpPr>
            <p:nvPr/>
          </p:nvSpPr>
          <p:spPr bwMode="auto">
            <a:xfrm>
              <a:off x="2811" y="1623"/>
              <a:ext cx="125" cy="159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1" name="Rectangle 251"/>
            <p:cNvSpPr>
              <a:spLocks noChangeArrowheads="1"/>
            </p:cNvSpPr>
            <p:nvPr/>
          </p:nvSpPr>
          <p:spPr bwMode="auto">
            <a:xfrm>
              <a:off x="2936" y="1409"/>
              <a:ext cx="125" cy="180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2" name="Rectangle 252"/>
            <p:cNvSpPr>
              <a:spLocks noChangeArrowheads="1"/>
            </p:cNvSpPr>
            <p:nvPr/>
          </p:nvSpPr>
          <p:spPr bwMode="auto">
            <a:xfrm>
              <a:off x="3061" y="1336"/>
              <a:ext cx="126" cy="1879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3" name="Rectangle 253"/>
            <p:cNvSpPr>
              <a:spLocks noChangeArrowheads="1"/>
            </p:cNvSpPr>
            <p:nvPr/>
          </p:nvSpPr>
          <p:spPr bwMode="auto">
            <a:xfrm>
              <a:off x="3187" y="1476"/>
              <a:ext cx="132" cy="1739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4" name="Rectangle 254"/>
            <p:cNvSpPr>
              <a:spLocks noChangeArrowheads="1"/>
            </p:cNvSpPr>
            <p:nvPr/>
          </p:nvSpPr>
          <p:spPr bwMode="auto">
            <a:xfrm>
              <a:off x="3319" y="2242"/>
              <a:ext cx="125" cy="97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5" name="Rectangle 255"/>
            <p:cNvSpPr>
              <a:spLocks noChangeArrowheads="1"/>
            </p:cNvSpPr>
            <p:nvPr/>
          </p:nvSpPr>
          <p:spPr bwMode="auto">
            <a:xfrm>
              <a:off x="3444" y="2058"/>
              <a:ext cx="126" cy="115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6" name="Rectangle 256"/>
            <p:cNvSpPr>
              <a:spLocks noChangeArrowheads="1"/>
            </p:cNvSpPr>
            <p:nvPr/>
          </p:nvSpPr>
          <p:spPr bwMode="auto">
            <a:xfrm>
              <a:off x="3570" y="2382"/>
              <a:ext cx="125" cy="8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7" name="Rectangle 257"/>
            <p:cNvSpPr>
              <a:spLocks noChangeArrowheads="1"/>
            </p:cNvSpPr>
            <p:nvPr/>
          </p:nvSpPr>
          <p:spPr bwMode="auto">
            <a:xfrm>
              <a:off x="3695" y="2603"/>
              <a:ext cx="125" cy="61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8" name="Rectangle 258"/>
            <p:cNvSpPr>
              <a:spLocks noChangeArrowheads="1"/>
            </p:cNvSpPr>
            <p:nvPr/>
          </p:nvSpPr>
          <p:spPr bwMode="auto">
            <a:xfrm>
              <a:off x="3820" y="2891"/>
              <a:ext cx="133" cy="32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299" name="Rectangle 259"/>
            <p:cNvSpPr>
              <a:spLocks noChangeArrowheads="1"/>
            </p:cNvSpPr>
            <p:nvPr/>
          </p:nvSpPr>
          <p:spPr bwMode="auto">
            <a:xfrm>
              <a:off x="3953" y="3001"/>
              <a:ext cx="125" cy="21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00" name="Rectangle 260"/>
            <p:cNvSpPr>
              <a:spLocks noChangeArrowheads="1"/>
            </p:cNvSpPr>
            <p:nvPr/>
          </p:nvSpPr>
          <p:spPr bwMode="auto">
            <a:xfrm>
              <a:off x="4078" y="3001"/>
              <a:ext cx="125" cy="21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01" name="Rectangle 261"/>
            <p:cNvSpPr>
              <a:spLocks noChangeArrowheads="1"/>
            </p:cNvSpPr>
            <p:nvPr/>
          </p:nvSpPr>
          <p:spPr bwMode="auto">
            <a:xfrm>
              <a:off x="4203" y="3141"/>
              <a:ext cx="126" cy="7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02" name="Rectangle 262"/>
            <p:cNvSpPr>
              <a:spLocks noChangeArrowheads="1"/>
            </p:cNvSpPr>
            <p:nvPr/>
          </p:nvSpPr>
          <p:spPr bwMode="auto">
            <a:xfrm>
              <a:off x="4329" y="3215"/>
              <a:ext cx="132" cy="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03" name="Rectangle 263"/>
            <p:cNvSpPr>
              <a:spLocks noChangeArrowheads="1"/>
            </p:cNvSpPr>
            <p:nvPr/>
          </p:nvSpPr>
          <p:spPr bwMode="auto">
            <a:xfrm>
              <a:off x="4461" y="3215"/>
              <a:ext cx="126" cy="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04" name="Rectangle 264"/>
            <p:cNvSpPr>
              <a:spLocks noChangeArrowheads="1"/>
            </p:cNvSpPr>
            <p:nvPr/>
          </p:nvSpPr>
          <p:spPr bwMode="auto">
            <a:xfrm>
              <a:off x="4587" y="3178"/>
              <a:ext cx="125" cy="3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05" name="Freeform 265"/>
            <p:cNvSpPr>
              <a:spLocks/>
            </p:cNvSpPr>
            <p:nvPr/>
          </p:nvSpPr>
          <p:spPr bwMode="auto">
            <a:xfrm>
              <a:off x="1835" y="3186"/>
              <a:ext cx="1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06" name="Freeform 266"/>
            <p:cNvSpPr>
              <a:spLocks/>
            </p:cNvSpPr>
            <p:nvPr/>
          </p:nvSpPr>
          <p:spPr bwMode="auto">
            <a:xfrm>
              <a:off x="3921" y="3259"/>
              <a:ext cx="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307" name="Group 267"/>
          <p:cNvGrpSpPr>
            <a:grpSpLocks/>
          </p:cNvGrpSpPr>
          <p:nvPr/>
        </p:nvGrpSpPr>
        <p:grpSpPr bwMode="auto">
          <a:xfrm>
            <a:off x="2211515" y="2859088"/>
            <a:ext cx="5270500" cy="2882900"/>
            <a:chOff x="1261" y="1638"/>
            <a:chExt cx="3320" cy="1816"/>
          </a:xfrm>
        </p:grpSpPr>
        <p:sp>
          <p:nvSpPr>
            <p:cNvPr id="87308" name="Freeform 268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09" name="Freeform 269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0" name="Freeform 270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1" name="Freeform 271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2" name="Freeform 272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3" name="Freeform 273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4" name="Freeform 274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5" name="Freeform 275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6" name="Freeform 276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7" name="Freeform 277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8" name="Freeform 278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19" name="Freeform 279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0" name="Freeform 280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1" name="Freeform 281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2" name="Freeform 282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3" name="Freeform 283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4" name="Freeform 284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5" name="Freeform 285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6" name="Freeform 286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7" name="Freeform 287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8" name="Freeform 288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29" name="Freeform 289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0" name="Freeform 290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1" name="Freeform 291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2" name="Freeform 292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3" name="Freeform 293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4" name="Freeform 294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5" name="Freeform 295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6" name="Freeform 296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7" name="Freeform 297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8" name="Freeform 298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39" name="Freeform 299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0" name="Freeform 300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1" name="Freeform 301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2" name="Freeform 302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3" name="Freeform 303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4" name="Freeform 304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5" name="Freeform 305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6" name="Freeform 306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7" name="Freeform 307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8" name="Freeform 308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49" name="Freeform 309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0" name="Freeform 310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1" name="Freeform 311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2" name="Freeform 312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3" name="Freeform 313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4" name="Freeform 314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5" name="Freeform 315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6" name="Freeform 316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7" name="Freeform 317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8" name="Freeform 318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59" name="Freeform 319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0" name="Freeform 320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1" name="Freeform 321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2" name="Freeform 322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3" name="Freeform 323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4" name="Freeform 324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5" name="Freeform 325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6" name="Freeform 326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7" name="Freeform 327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8" name="Freeform 328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69" name="Freeform 329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0" name="Freeform 330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1" name="Freeform 331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2" name="Freeform 332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3" name="Freeform 333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4" name="Freeform 334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5" name="Freeform 335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6" name="Freeform 336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7" name="Freeform 337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8" name="Freeform 338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79" name="Freeform 339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0" name="Freeform 340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1" name="Freeform 341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2" name="Freeform 342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3" name="Freeform 343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4" name="Freeform 344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5" name="Freeform 345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6" name="Freeform 346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7" name="Freeform 347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8" name="Freeform 348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89" name="Freeform 349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0" name="Freeform 350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1" name="Freeform 351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2" name="Freeform 352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3" name="Freeform 353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4" name="Freeform 354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5" name="Rectangle 355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6" name="Freeform 356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7" name="Freeform 357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8" name="Freeform 358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399" name="Freeform 359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0" name="Freeform 360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1" name="Freeform 361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2" name="Freeform 362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3" name="Freeform 363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4" name="Freeform 364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5" name="Freeform 365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6" name="Freeform 366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7" name="Freeform 367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8" name="Freeform 368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09" name="Freeform 369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0" name="Freeform 370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1" name="Freeform 371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2" name="Freeform 372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3" name="Freeform 373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4" name="Freeform 374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5" name="Freeform 375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6" name="Freeform 376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7" name="Freeform 377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8" name="Freeform 378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19" name="Freeform 379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0" name="Freeform 380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1" name="Freeform 381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2" name="Freeform 382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3" name="Freeform 383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4" name="Freeform 384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5" name="Freeform 385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6" name="Freeform 386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7" name="Freeform 387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8" name="Freeform 388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29" name="Freeform 389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0" name="Freeform 390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1" name="Freeform 391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2" name="Freeform 392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3" name="Freeform 393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4" name="Freeform 394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5" name="Freeform 395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6" name="Freeform 396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7" name="Freeform 397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8" name="Freeform 398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39" name="Freeform 399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0" name="Freeform 400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1" name="Freeform 401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2" name="Freeform 402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3" name="Freeform 403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4" name="Freeform 404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5" name="Freeform 405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6" name="Freeform 406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7" name="Freeform 407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8" name="Freeform 408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49" name="Freeform 409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0" name="Freeform 410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1" name="Freeform 411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2" name="Freeform 412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3" name="Freeform 413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4" name="Freeform 414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5" name="Freeform 415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6" name="Freeform 416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7" name="Freeform 417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8" name="Freeform 418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59" name="Freeform 419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0" name="Freeform 420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1" name="Freeform 421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2" name="Freeform 422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3" name="Freeform 423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4" name="Freeform 424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5" name="Freeform 425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6" name="Freeform 426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7" name="Freeform 427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8" name="Freeform 428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69" name="Freeform 429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0" name="Freeform 430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1" name="Freeform 431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2" name="Freeform 432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3" name="Freeform 433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4" name="Freeform 434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5" name="Freeform 435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6" name="Freeform 436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7" name="Freeform 437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8" name="Rectangle 438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79" name="Freeform 439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80" name="Freeform 440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81" name="Freeform 441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82" name="Rectangle 442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83" name="Freeform 443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84" name="Rectangle 444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85" name="Freeform 445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86" name="Freeform 446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487" name="Rectangle 447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407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7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2000"/>
                                        <p:tgtEl>
                                          <p:spTgt spid="87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87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/>
                                        <p:tgtEl>
                                          <p:spTgt spid="87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2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C5F5D78F-D17B-4C2A-9386-A0AC96454554}" type="slidenum">
              <a:rPr lang="en-US"/>
              <a:pPr/>
              <a:t>2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Distribution Model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Useful for estimating the proportion of individuals within a particular range of values </a:t>
            </a:r>
            <a:r>
              <a:rPr lang="en-US" dirty="0" smtClean="0"/>
              <a:t>(</a:t>
            </a:r>
            <a:r>
              <a:rPr lang="en-US" dirty="0"/>
              <a:t>e.g., X </a:t>
            </a:r>
            <a:r>
              <a:rPr lang="en-US" u="sng" dirty="0"/>
              <a:t>&lt;</a:t>
            </a:r>
            <a:r>
              <a:rPr lang="en-US" dirty="0"/>
              <a:t> -1).</a:t>
            </a:r>
          </a:p>
        </p:txBody>
      </p:sp>
      <p:grpSp>
        <p:nvGrpSpPr>
          <p:cNvPr id="90116" name="Group 4"/>
          <p:cNvGrpSpPr>
            <a:grpSpLocks/>
          </p:cNvGrpSpPr>
          <p:nvPr/>
        </p:nvGrpSpPr>
        <p:grpSpPr bwMode="auto">
          <a:xfrm>
            <a:off x="1773238" y="2624138"/>
            <a:ext cx="6188075" cy="4233862"/>
            <a:chOff x="1190" y="1269"/>
            <a:chExt cx="3898" cy="2667"/>
          </a:xfrm>
        </p:grpSpPr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>
              <a:off x="1477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1985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19" name="Line 7"/>
            <p:cNvSpPr>
              <a:spLocks noChangeShapeType="1"/>
            </p:cNvSpPr>
            <p:nvPr/>
          </p:nvSpPr>
          <p:spPr bwMode="auto">
            <a:xfrm>
              <a:off x="2494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0" name="Line 8"/>
            <p:cNvSpPr>
              <a:spLocks noChangeShapeType="1"/>
            </p:cNvSpPr>
            <p:nvPr/>
          </p:nvSpPr>
          <p:spPr bwMode="auto">
            <a:xfrm>
              <a:off x="3002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1" name="Line 9"/>
            <p:cNvSpPr>
              <a:spLocks noChangeShapeType="1"/>
            </p:cNvSpPr>
            <p:nvPr/>
          </p:nvSpPr>
          <p:spPr bwMode="auto">
            <a:xfrm>
              <a:off x="3503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2" name="Line 10"/>
            <p:cNvSpPr>
              <a:spLocks noChangeShapeType="1"/>
            </p:cNvSpPr>
            <p:nvPr/>
          </p:nvSpPr>
          <p:spPr bwMode="auto">
            <a:xfrm>
              <a:off x="4012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3" name="Line 11"/>
            <p:cNvSpPr>
              <a:spLocks noChangeShapeType="1"/>
            </p:cNvSpPr>
            <p:nvPr/>
          </p:nvSpPr>
          <p:spPr bwMode="auto">
            <a:xfrm>
              <a:off x="4520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4" name="Line 12"/>
            <p:cNvSpPr>
              <a:spLocks noChangeShapeType="1"/>
            </p:cNvSpPr>
            <p:nvPr/>
          </p:nvSpPr>
          <p:spPr bwMode="auto">
            <a:xfrm>
              <a:off x="5029" y="3311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5" name="Line 13"/>
            <p:cNvSpPr>
              <a:spLocks noChangeShapeType="1"/>
            </p:cNvSpPr>
            <p:nvPr/>
          </p:nvSpPr>
          <p:spPr bwMode="auto">
            <a:xfrm flipH="1">
              <a:off x="1190" y="3222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6" name="Line 14"/>
            <p:cNvSpPr>
              <a:spLocks noChangeShapeType="1"/>
            </p:cNvSpPr>
            <p:nvPr/>
          </p:nvSpPr>
          <p:spPr bwMode="auto">
            <a:xfrm flipH="1">
              <a:off x="1190" y="2854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7" name="Line 15"/>
            <p:cNvSpPr>
              <a:spLocks noChangeShapeType="1"/>
            </p:cNvSpPr>
            <p:nvPr/>
          </p:nvSpPr>
          <p:spPr bwMode="auto">
            <a:xfrm flipH="1">
              <a:off x="1190" y="2493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8" name="Line 16"/>
            <p:cNvSpPr>
              <a:spLocks noChangeShapeType="1"/>
            </p:cNvSpPr>
            <p:nvPr/>
          </p:nvSpPr>
          <p:spPr bwMode="auto">
            <a:xfrm flipH="1">
              <a:off x="1190" y="2132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29" name="Line 17"/>
            <p:cNvSpPr>
              <a:spLocks noChangeShapeType="1"/>
            </p:cNvSpPr>
            <p:nvPr/>
          </p:nvSpPr>
          <p:spPr bwMode="auto">
            <a:xfrm flipH="1">
              <a:off x="1190" y="1763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30" name="Line 18"/>
            <p:cNvSpPr>
              <a:spLocks noChangeShapeType="1"/>
            </p:cNvSpPr>
            <p:nvPr/>
          </p:nvSpPr>
          <p:spPr bwMode="auto">
            <a:xfrm flipH="1">
              <a:off x="1190" y="1402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31" name="Line 19"/>
            <p:cNvSpPr>
              <a:spLocks noChangeShapeType="1"/>
            </p:cNvSpPr>
            <p:nvPr/>
          </p:nvSpPr>
          <p:spPr bwMode="auto">
            <a:xfrm>
              <a:off x="1315" y="3311"/>
              <a:ext cx="371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0132" name="Group 20"/>
            <p:cNvGrpSpPr>
              <a:grpSpLocks/>
            </p:cNvGrpSpPr>
            <p:nvPr/>
          </p:nvGrpSpPr>
          <p:grpSpPr bwMode="auto">
            <a:xfrm>
              <a:off x="1433" y="3407"/>
              <a:ext cx="3655" cy="529"/>
              <a:chOff x="1433" y="3407"/>
              <a:chExt cx="3655" cy="529"/>
            </a:xfrm>
          </p:grpSpPr>
          <p:sp>
            <p:nvSpPr>
              <p:cNvPr id="90133" name="Rectangle 21"/>
              <p:cNvSpPr>
                <a:spLocks noChangeArrowheads="1"/>
              </p:cNvSpPr>
              <p:nvPr/>
            </p:nvSpPr>
            <p:spPr bwMode="auto">
              <a:xfrm>
                <a:off x="1433" y="3407"/>
                <a:ext cx="1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-3</a:t>
                </a:r>
                <a:endParaRPr lang="en-US" sz="4000"/>
              </a:p>
            </p:txBody>
          </p:sp>
          <p:sp>
            <p:nvSpPr>
              <p:cNvPr id="90134" name="Rectangle 22"/>
              <p:cNvSpPr>
                <a:spLocks noChangeArrowheads="1"/>
              </p:cNvSpPr>
              <p:nvPr/>
            </p:nvSpPr>
            <p:spPr bwMode="auto">
              <a:xfrm>
                <a:off x="1941" y="3407"/>
                <a:ext cx="1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-2</a:t>
                </a:r>
                <a:endParaRPr lang="en-US" sz="4000"/>
              </a:p>
            </p:txBody>
          </p:sp>
          <p:sp>
            <p:nvSpPr>
              <p:cNvPr id="90135" name="Rectangle 23"/>
              <p:cNvSpPr>
                <a:spLocks noChangeArrowheads="1"/>
              </p:cNvSpPr>
              <p:nvPr/>
            </p:nvSpPr>
            <p:spPr bwMode="auto">
              <a:xfrm>
                <a:off x="2450" y="3407"/>
                <a:ext cx="1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-1</a:t>
                </a:r>
                <a:endParaRPr lang="en-US" sz="4000"/>
              </a:p>
            </p:txBody>
          </p:sp>
          <p:sp>
            <p:nvSpPr>
              <p:cNvPr id="90136" name="Rectangle 24"/>
              <p:cNvSpPr>
                <a:spLocks noChangeArrowheads="1"/>
              </p:cNvSpPr>
              <p:nvPr/>
            </p:nvSpPr>
            <p:spPr bwMode="auto">
              <a:xfrm>
                <a:off x="2973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sz="4000"/>
              </a:p>
            </p:txBody>
          </p:sp>
          <p:sp>
            <p:nvSpPr>
              <p:cNvPr id="90137" name="Rectangle 25"/>
              <p:cNvSpPr>
                <a:spLocks noChangeArrowheads="1"/>
              </p:cNvSpPr>
              <p:nvPr/>
            </p:nvSpPr>
            <p:spPr bwMode="auto">
              <a:xfrm>
                <a:off x="3474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1</a:t>
                </a:r>
                <a:endParaRPr lang="en-US" sz="4000"/>
              </a:p>
            </p:txBody>
          </p:sp>
          <p:sp>
            <p:nvSpPr>
              <p:cNvPr id="90138" name="Rectangle 26"/>
              <p:cNvSpPr>
                <a:spLocks noChangeArrowheads="1"/>
              </p:cNvSpPr>
              <p:nvPr/>
            </p:nvSpPr>
            <p:spPr bwMode="auto">
              <a:xfrm>
                <a:off x="3982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2</a:t>
                </a:r>
                <a:endParaRPr lang="en-US" sz="4000"/>
              </a:p>
            </p:txBody>
          </p:sp>
          <p:sp>
            <p:nvSpPr>
              <p:cNvPr id="90139" name="Rectangle 27"/>
              <p:cNvSpPr>
                <a:spLocks noChangeArrowheads="1"/>
              </p:cNvSpPr>
              <p:nvPr/>
            </p:nvSpPr>
            <p:spPr bwMode="auto">
              <a:xfrm>
                <a:off x="4491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3</a:t>
                </a:r>
                <a:endParaRPr lang="en-US" sz="4000"/>
              </a:p>
            </p:txBody>
          </p:sp>
          <p:sp>
            <p:nvSpPr>
              <p:cNvPr id="90140" name="Rectangle 28"/>
              <p:cNvSpPr>
                <a:spLocks noChangeArrowheads="1"/>
              </p:cNvSpPr>
              <p:nvPr/>
            </p:nvSpPr>
            <p:spPr bwMode="auto">
              <a:xfrm>
                <a:off x="4999" y="3407"/>
                <a:ext cx="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Arial" charset="0"/>
                  </a:rPr>
                  <a:t>4</a:t>
                </a:r>
                <a:endParaRPr lang="en-US" sz="4000"/>
              </a:p>
            </p:txBody>
          </p:sp>
          <p:sp>
            <p:nvSpPr>
              <p:cNvPr id="90141" name="Rectangle 29"/>
              <p:cNvSpPr>
                <a:spLocks noChangeArrowheads="1"/>
              </p:cNvSpPr>
              <p:nvPr/>
            </p:nvSpPr>
            <p:spPr bwMode="auto">
              <a:xfrm>
                <a:off x="2070" y="3667"/>
                <a:ext cx="183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800">
                    <a:solidFill>
                      <a:srgbClr val="000000"/>
                    </a:solidFill>
                    <a:latin typeface="Arial" charset="0"/>
                  </a:rPr>
                  <a:t>Quantitative Value</a:t>
                </a:r>
                <a:endParaRPr lang="en-US" sz="4000"/>
              </a:p>
            </p:txBody>
          </p:sp>
        </p:grpSp>
        <p:sp>
          <p:nvSpPr>
            <p:cNvPr id="90142" name="Line 30"/>
            <p:cNvSpPr>
              <a:spLocks noChangeShapeType="1"/>
            </p:cNvSpPr>
            <p:nvPr/>
          </p:nvSpPr>
          <p:spPr bwMode="auto">
            <a:xfrm flipV="1">
              <a:off x="1263" y="1269"/>
              <a:ext cx="1" cy="20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143" name="Group 31"/>
          <p:cNvGrpSpPr>
            <a:grpSpLocks/>
          </p:cNvGrpSpPr>
          <p:nvPr/>
        </p:nvGrpSpPr>
        <p:grpSpPr bwMode="auto">
          <a:xfrm>
            <a:off x="838200" y="2697163"/>
            <a:ext cx="900113" cy="3194050"/>
            <a:chOff x="601" y="1315"/>
            <a:chExt cx="567" cy="2012"/>
          </a:xfrm>
        </p:grpSpPr>
        <p:sp>
          <p:nvSpPr>
            <p:cNvPr id="90144" name="Rectangle 32"/>
            <p:cNvSpPr>
              <a:spLocks noChangeArrowheads="1"/>
            </p:cNvSpPr>
            <p:nvPr/>
          </p:nvSpPr>
          <p:spPr bwMode="auto">
            <a:xfrm>
              <a:off x="1042" y="3135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4000"/>
            </a:p>
          </p:txBody>
        </p:sp>
        <p:sp>
          <p:nvSpPr>
            <p:cNvPr id="90145" name="Rectangle 33"/>
            <p:cNvSpPr>
              <a:spLocks noChangeArrowheads="1"/>
            </p:cNvSpPr>
            <p:nvPr/>
          </p:nvSpPr>
          <p:spPr bwMode="auto">
            <a:xfrm>
              <a:off x="990" y="2767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10</a:t>
              </a:r>
              <a:endParaRPr lang="en-US" sz="4000"/>
            </a:p>
          </p:txBody>
        </p:sp>
        <p:sp>
          <p:nvSpPr>
            <p:cNvPr id="90146" name="Rectangle 34"/>
            <p:cNvSpPr>
              <a:spLocks noChangeArrowheads="1"/>
            </p:cNvSpPr>
            <p:nvPr/>
          </p:nvSpPr>
          <p:spPr bwMode="auto">
            <a:xfrm>
              <a:off x="990" y="2405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20</a:t>
              </a:r>
              <a:endParaRPr lang="en-US" sz="4000"/>
            </a:p>
          </p:txBody>
        </p:sp>
        <p:sp>
          <p:nvSpPr>
            <p:cNvPr id="90147" name="Rectangle 35"/>
            <p:cNvSpPr>
              <a:spLocks noChangeArrowheads="1"/>
            </p:cNvSpPr>
            <p:nvPr/>
          </p:nvSpPr>
          <p:spPr bwMode="auto">
            <a:xfrm>
              <a:off x="990" y="20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30</a:t>
              </a:r>
              <a:endParaRPr lang="en-US" sz="4000"/>
            </a:p>
          </p:txBody>
        </p:sp>
        <p:sp>
          <p:nvSpPr>
            <p:cNvPr id="90148" name="Rectangle 36"/>
            <p:cNvSpPr>
              <a:spLocks noChangeArrowheads="1"/>
            </p:cNvSpPr>
            <p:nvPr/>
          </p:nvSpPr>
          <p:spPr bwMode="auto">
            <a:xfrm>
              <a:off x="990" y="167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40</a:t>
              </a:r>
              <a:endParaRPr lang="en-US" sz="4000"/>
            </a:p>
          </p:txBody>
        </p:sp>
        <p:sp>
          <p:nvSpPr>
            <p:cNvPr id="90149" name="Rectangle 37"/>
            <p:cNvSpPr>
              <a:spLocks noChangeArrowheads="1"/>
            </p:cNvSpPr>
            <p:nvPr/>
          </p:nvSpPr>
          <p:spPr bwMode="auto">
            <a:xfrm>
              <a:off x="990" y="1315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Arial" charset="0"/>
                </a:rPr>
                <a:t>50</a:t>
              </a:r>
              <a:endParaRPr lang="en-US" sz="4000"/>
            </a:p>
          </p:txBody>
        </p:sp>
        <p:sp>
          <p:nvSpPr>
            <p:cNvPr id="90150" name="Rectangle 38"/>
            <p:cNvSpPr>
              <a:spLocks noChangeArrowheads="1"/>
            </p:cNvSpPr>
            <p:nvPr/>
          </p:nvSpPr>
          <p:spPr bwMode="auto">
            <a:xfrm rot="16200000">
              <a:off x="205" y="2143"/>
              <a:ext cx="106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Arial" charset="0"/>
                </a:rPr>
                <a:t>Frequency</a:t>
              </a:r>
              <a:endParaRPr lang="en-US" sz="4000"/>
            </a:p>
          </p:txBody>
        </p:sp>
      </p:grpSp>
      <p:grpSp>
        <p:nvGrpSpPr>
          <p:cNvPr id="90151" name="Group 39"/>
          <p:cNvGrpSpPr>
            <a:grpSpLocks/>
          </p:cNvGrpSpPr>
          <p:nvPr/>
        </p:nvGrpSpPr>
        <p:grpSpPr bwMode="auto">
          <a:xfrm>
            <a:off x="2236229" y="2730500"/>
            <a:ext cx="5240338" cy="3054350"/>
            <a:chOff x="1411" y="1336"/>
            <a:chExt cx="3301" cy="1924"/>
          </a:xfrm>
        </p:grpSpPr>
        <p:sp>
          <p:nvSpPr>
            <p:cNvPr id="90152" name="Rectangle 40"/>
            <p:cNvSpPr>
              <a:spLocks noChangeArrowheads="1"/>
            </p:cNvSpPr>
            <p:nvPr/>
          </p:nvSpPr>
          <p:spPr bwMode="auto">
            <a:xfrm>
              <a:off x="1411" y="3141"/>
              <a:ext cx="132" cy="7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3" name="Rectangle 41"/>
            <p:cNvSpPr>
              <a:spLocks noChangeArrowheads="1"/>
            </p:cNvSpPr>
            <p:nvPr/>
          </p:nvSpPr>
          <p:spPr bwMode="auto">
            <a:xfrm>
              <a:off x="1543" y="3112"/>
              <a:ext cx="126" cy="10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4" name="Rectangle 42"/>
            <p:cNvSpPr>
              <a:spLocks noChangeArrowheads="1"/>
            </p:cNvSpPr>
            <p:nvPr/>
          </p:nvSpPr>
          <p:spPr bwMode="auto">
            <a:xfrm>
              <a:off x="1669" y="3038"/>
              <a:ext cx="125" cy="17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5" name="Rectangle 43"/>
            <p:cNvSpPr>
              <a:spLocks noChangeArrowheads="1"/>
            </p:cNvSpPr>
            <p:nvPr/>
          </p:nvSpPr>
          <p:spPr bwMode="auto">
            <a:xfrm>
              <a:off x="1794" y="3178"/>
              <a:ext cx="125" cy="3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6" name="Rectangle 44"/>
            <p:cNvSpPr>
              <a:spLocks noChangeArrowheads="1"/>
            </p:cNvSpPr>
            <p:nvPr/>
          </p:nvSpPr>
          <p:spPr bwMode="auto">
            <a:xfrm>
              <a:off x="1919" y="3038"/>
              <a:ext cx="125" cy="17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7" name="Rectangle 45"/>
            <p:cNvSpPr>
              <a:spLocks noChangeArrowheads="1"/>
            </p:cNvSpPr>
            <p:nvPr/>
          </p:nvSpPr>
          <p:spPr bwMode="auto">
            <a:xfrm>
              <a:off x="2044" y="2891"/>
              <a:ext cx="133" cy="32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8" name="Rectangle 46"/>
            <p:cNvSpPr>
              <a:spLocks noChangeArrowheads="1"/>
            </p:cNvSpPr>
            <p:nvPr/>
          </p:nvSpPr>
          <p:spPr bwMode="auto">
            <a:xfrm>
              <a:off x="2177" y="2603"/>
              <a:ext cx="125" cy="61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9" name="Rectangle 47"/>
            <p:cNvSpPr>
              <a:spLocks noChangeArrowheads="1"/>
            </p:cNvSpPr>
            <p:nvPr/>
          </p:nvSpPr>
          <p:spPr bwMode="auto">
            <a:xfrm>
              <a:off x="2302" y="2382"/>
              <a:ext cx="126" cy="8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0" name="Rectangle 48"/>
            <p:cNvSpPr>
              <a:spLocks noChangeArrowheads="1"/>
            </p:cNvSpPr>
            <p:nvPr/>
          </p:nvSpPr>
          <p:spPr bwMode="auto">
            <a:xfrm>
              <a:off x="2428" y="2058"/>
              <a:ext cx="125" cy="115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1" name="Rectangle 49"/>
            <p:cNvSpPr>
              <a:spLocks noChangeArrowheads="1"/>
            </p:cNvSpPr>
            <p:nvPr/>
          </p:nvSpPr>
          <p:spPr bwMode="auto">
            <a:xfrm>
              <a:off x="2553" y="1660"/>
              <a:ext cx="132" cy="155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2" name="Rectangle 50"/>
            <p:cNvSpPr>
              <a:spLocks noChangeArrowheads="1"/>
            </p:cNvSpPr>
            <p:nvPr/>
          </p:nvSpPr>
          <p:spPr bwMode="auto">
            <a:xfrm>
              <a:off x="2685" y="1660"/>
              <a:ext cx="126" cy="155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3" name="Rectangle 51"/>
            <p:cNvSpPr>
              <a:spLocks noChangeArrowheads="1"/>
            </p:cNvSpPr>
            <p:nvPr/>
          </p:nvSpPr>
          <p:spPr bwMode="auto">
            <a:xfrm>
              <a:off x="2811" y="1623"/>
              <a:ext cx="125" cy="159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4" name="Rectangle 52"/>
            <p:cNvSpPr>
              <a:spLocks noChangeArrowheads="1"/>
            </p:cNvSpPr>
            <p:nvPr/>
          </p:nvSpPr>
          <p:spPr bwMode="auto">
            <a:xfrm>
              <a:off x="2936" y="1409"/>
              <a:ext cx="125" cy="180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5" name="Rectangle 53"/>
            <p:cNvSpPr>
              <a:spLocks noChangeArrowheads="1"/>
            </p:cNvSpPr>
            <p:nvPr/>
          </p:nvSpPr>
          <p:spPr bwMode="auto">
            <a:xfrm>
              <a:off x="3061" y="1336"/>
              <a:ext cx="126" cy="1879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6" name="Rectangle 54"/>
            <p:cNvSpPr>
              <a:spLocks noChangeArrowheads="1"/>
            </p:cNvSpPr>
            <p:nvPr/>
          </p:nvSpPr>
          <p:spPr bwMode="auto">
            <a:xfrm>
              <a:off x="3187" y="1476"/>
              <a:ext cx="132" cy="1739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7" name="Rectangle 55"/>
            <p:cNvSpPr>
              <a:spLocks noChangeArrowheads="1"/>
            </p:cNvSpPr>
            <p:nvPr/>
          </p:nvSpPr>
          <p:spPr bwMode="auto">
            <a:xfrm>
              <a:off x="3319" y="2242"/>
              <a:ext cx="125" cy="97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8" name="Rectangle 56"/>
            <p:cNvSpPr>
              <a:spLocks noChangeArrowheads="1"/>
            </p:cNvSpPr>
            <p:nvPr/>
          </p:nvSpPr>
          <p:spPr bwMode="auto">
            <a:xfrm>
              <a:off x="3444" y="2058"/>
              <a:ext cx="126" cy="115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9" name="Rectangle 57"/>
            <p:cNvSpPr>
              <a:spLocks noChangeArrowheads="1"/>
            </p:cNvSpPr>
            <p:nvPr/>
          </p:nvSpPr>
          <p:spPr bwMode="auto">
            <a:xfrm>
              <a:off x="3570" y="2382"/>
              <a:ext cx="125" cy="83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0" name="Rectangle 58"/>
            <p:cNvSpPr>
              <a:spLocks noChangeArrowheads="1"/>
            </p:cNvSpPr>
            <p:nvPr/>
          </p:nvSpPr>
          <p:spPr bwMode="auto">
            <a:xfrm>
              <a:off x="3695" y="2603"/>
              <a:ext cx="125" cy="61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1" name="Rectangle 59"/>
            <p:cNvSpPr>
              <a:spLocks noChangeArrowheads="1"/>
            </p:cNvSpPr>
            <p:nvPr/>
          </p:nvSpPr>
          <p:spPr bwMode="auto">
            <a:xfrm>
              <a:off x="3820" y="2891"/>
              <a:ext cx="133" cy="32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2" name="Rectangle 60"/>
            <p:cNvSpPr>
              <a:spLocks noChangeArrowheads="1"/>
            </p:cNvSpPr>
            <p:nvPr/>
          </p:nvSpPr>
          <p:spPr bwMode="auto">
            <a:xfrm>
              <a:off x="3953" y="3001"/>
              <a:ext cx="125" cy="21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3" name="Rectangle 61"/>
            <p:cNvSpPr>
              <a:spLocks noChangeArrowheads="1"/>
            </p:cNvSpPr>
            <p:nvPr/>
          </p:nvSpPr>
          <p:spPr bwMode="auto">
            <a:xfrm>
              <a:off x="4078" y="3001"/>
              <a:ext cx="125" cy="21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4" name="Rectangle 62"/>
            <p:cNvSpPr>
              <a:spLocks noChangeArrowheads="1"/>
            </p:cNvSpPr>
            <p:nvPr/>
          </p:nvSpPr>
          <p:spPr bwMode="auto">
            <a:xfrm>
              <a:off x="4203" y="3141"/>
              <a:ext cx="126" cy="7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5" name="Rectangle 63"/>
            <p:cNvSpPr>
              <a:spLocks noChangeArrowheads="1"/>
            </p:cNvSpPr>
            <p:nvPr/>
          </p:nvSpPr>
          <p:spPr bwMode="auto">
            <a:xfrm>
              <a:off x="4329" y="3215"/>
              <a:ext cx="132" cy="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6" name="Rectangle 64"/>
            <p:cNvSpPr>
              <a:spLocks noChangeArrowheads="1"/>
            </p:cNvSpPr>
            <p:nvPr/>
          </p:nvSpPr>
          <p:spPr bwMode="auto">
            <a:xfrm>
              <a:off x="4461" y="3215"/>
              <a:ext cx="126" cy="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7" name="Rectangle 65"/>
            <p:cNvSpPr>
              <a:spLocks noChangeArrowheads="1"/>
            </p:cNvSpPr>
            <p:nvPr/>
          </p:nvSpPr>
          <p:spPr bwMode="auto">
            <a:xfrm>
              <a:off x="4587" y="3178"/>
              <a:ext cx="125" cy="3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8" name="Freeform 66"/>
            <p:cNvSpPr>
              <a:spLocks/>
            </p:cNvSpPr>
            <p:nvPr/>
          </p:nvSpPr>
          <p:spPr bwMode="auto">
            <a:xfrm>
              <a:off x="1835" y="3186"/>
              <a:ext cx="1" cy="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9" name="Freeform 67"/>
            <p:cNvSpPr>
              <a:spLocks/>
            </p:cNvSpPr>
            <p:nvPr/>
          </p:nvSpPr>
          <p:spPr bwMode="auto">
            <a:xfrm>
              <a:off x="3921" y="3259"/>
              <a:ext cx="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236229" y="4392613"/>
            <a:ext cx="1614488" cy="1322387"/>
            <a:chOff x="2236229" y="4392613"/>
            <a:chExt cx="1614488" cy="1322387"/>
          </a:xfrm>
        </p:grpSpPr>
        <p:sp>
          <p:nvSpPr>
            <p:cNvPr id="90363" name="Rectangle 251"/>
            <p:cNvSpPr>
              <a:spLocks noChangeArrowheads="1"/>
            </p:cNvSpPr>
            <p:nvPr/>
          </p:nvSpPr>
          <p:spPr bwMode="auto">
            <a:xfrm>
              <a:off x="2236229" y="5597525"/>
              <a:ext cx="209550" cy="117475"/>
            </a:xfrm>
            <a:prstGeom prst="rect">
              <a:avLst/>
            </a:prstGeom>
            <a:solidFill>
              <a:schemeClr val="accent2"/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4" name="Rectangle 252"/>
            <p:cNvSpPr>
              <a:spLocks noChangeArrowheads="1"/>
            </p:cNvSpPr>
            <p:nvPr/>
          </p:nvSpPr>
          <p:spPr bwMode="auto">
            <a:xfrm>
              <a:off x="2445779" y="5551488"/>
              <a:ext cx="200025" cy="163512"/>
            </a:xfrm>
            <a:prstGeom prst="rect">
              <a:avLst/>
            </a:prstGeom>
            <a:solidFill>
              <a:schemeClr val="accent2"/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5" name="Rectangle 253"/>
            <p:cNvSpPr>
              <a:spLocks noChangeArrowheads="1"/>
            </p:cNvSpPr>
            <p:nvPr/>
          </p:nvSpPr>
          <p:spPr bwMode="auto">
            <a:xfrm>
              <a:off x="2645804" y="5434013"/>
              <a:ext cx="198438" cy="280987"/>
            </a:xfrm>
            <a:prstGeom prst="rect">
              <a:avLst/>
            </a:prstGeom>
            <a:solidFill>
              <a:schemeClr val="accent2"/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6" name="Rectangle 254"/>
            <p:cNvSpPr>
              <a:spLocks noChangeArrowheads="1"/>
            </p:cNvSpPr>
            <p:nvPr/>
          </p:nvSpPr>
          <p:spPr bwMode="auto">
            <a:xfrm>
              <a:off x="2844242" y="5656263"/>
              <a:ext cx="198438" cy="58737"/>
            </a:xfrm>
            <a:prstGeom prst="rect">
              <a:avLst/>
            </a:prstGeom>
            <a:solidFill>
              <a:schemeClr val="accent2"/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7" name="Rectangle 255"/>
            <p:cNvSpPr>
              <a:spLocks noChangeArrowheads="1"/>
            </p:cNvSpPr>
            <p:nvPr/>
          </p:nvSpPr>
          <p:spPr bwMode="auto">
            <a:xfrm>
              <a:off x="3042679" y="5434013"/>
              <a:ext cx="198438" cy="280987"/>
            </a:xfrm>
            <a:prstGeom prst="rect">
              <a:avLst/>
            </a:prstGeom>
            <a:solidFill>
              <a:schemeClr val="accent2"/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8" name="Rectangle 256"/>
            <p:cNvSpPr>
              <a:spLocks noChangeArrowheads="1"/>
            </p:cNvSpPr>
            <p:nvPr/>
          </p:nvSpPr>
          <p:spPr bwMode="auto">
            <a:xfrm>
              <a:off x="3241117" y="5200650"/>
              <a:ext cx="211138" cy="514350"/>
            </a:xfrm>
            <a:prstGeom prst="rect">
              <a:avLst/>
            </a:prstGeom>
            <a:solidFill>
              <a:schemeClr val="accent2"/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9" name="Rectangle 257"/>
            <p:cNvSpPr>
              <a:spLocks noChangeArrowheads="1"/>
            </p:cNvSpPr>
            <p:nvPr/>
          </p:nvSpPr>
          <p:spPr bwMode="auto">
            <a:xfrm>
              <a:off x="3452254" y="4743450"/>
              <a:ext cx="198438" cy="971550"/>
            </a:xfrm>
            <a:prstGeom prst="rect">
              <a:avLst/>
            </a:prstGeom>
            <a:solidFill>
              <a:schemeClr val="accent2"/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70" name="Rectangle 258"/>
            <p:cNvSpPr>
              <a:spLocks noChangeArrowheads="1"/>
            </p:cNvSpPr>
            <p:nvPr/>
          </p:nvSpPr>
          <p:spPr bwMode="auto">
            <a:xfrm>
              <a:off x="3650692" y="4392613"/>
              <a:ext cx="200025" cy="1322387"/>
            </a:xfrm>
            <a:prstGeom prst="rect">
              <a:avLst/>
            </a:prstGeom>
            <a:solidFill>
              <a:schemeClr val="accent2"/>
            </a:solidFill>
            <a:ln w="1117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361" name="Freeform 249"/>
          <p:cNvSpPr>
            <a:spLocks/>
          </p:cNvSpPr>
          <p:nvPr/>
        </p:nvSpPr>
        <p:spPr bwMode="auto">
          <a:xfrm>
            <a:off x="2209799" y="4231425"/>
            <a:ext cx="1647623" cy="1485039"/>
          </a:xfrm>
          <a:custGeom>
            <a:avLst/>
            <a:gdLst>
              <a:gd name="connsiteX0" fmla="*/ 9982 w 10000"/>
              <a:gd name="connsiteY0" fmla="*/ 8602 h 8649"/>
              <a:gd name="connsiteX1" fmla="*/ 9445 w 10000"/>
              <a:gd name="connsiteY1" fmla="*/ 0 h 8649"/>
              <a:gd name="connsiteX2" fmla="*/ 9319 w 10000"/>
              <a:gd name="connsiteY2" fmla="*/ 0 h 8649"/>
              <a:gd name="connsiteX3" fmla="*/ 8786 w 10000"/>
              <a:gd name="connsiteY3" fmla="*/ 1238 h 8649"/>
              <a:gd name="connsiteX4" fmla="*/ 8086 w 10000"/>
              <a:gd name="connsiteY4" fmla="*/ 2495 h 8649"/>
              <a:gd name="connsiteX5" fmla="*/ 7534 w 10000"/>
              <a:gd name="connsiteY5" fmla="*/ 3555 h 8649"/>
              <a:gd name="connsiteX6" fmla="*/ 6734 w 10000"/>
              <a:gd name="connsiteY6" fmla="*/ 4747 h 8649"/>
              <a:gd name="connsiteX7" fmla="*/ 5851 w 10000"/>
              <a:gd name="connsiteY7" fmla="*/ 5919 h 8649"/>
              <a:gd name="connsiteX8" fmla="*/ 4811 w 10000"/>
              <a:gd name="connsiteY8" fmla="*/ 6848 h 8649"/>
              <a:gd name="connsiteX9" fmla="*/ 4195 w 10000"/>
              <a:gd name="connsiteY9" fmla="*/ 7317 h 8649"/>
              <a:gd name="connsiteX10" fmla="*/ 3487 w 10000"/>
              <a:gd name="connsiteY10" fmla="*/ 7767 h 8649"/>
              <a:gd name="connsiteX11" fmla="*/ 2318 w 10000"/>
              <a:gd name="connsiteY11" fmla="*/ 8199 h 8649"/>
              <a:gd name="connsiteX12" fmla="*/ 929 w 10000"/>
              <a:gd name="connsiteY12" fmla="*/ 8508 h 8649"/>
              <a:gd name="connsiteX13" fmla="*/ 0 w 10000"/>
              <a:gd name="connsiteY13" fmla="*/ 8649 h 8649"/>
              <a:gd name="connsiteX14" fmla="*/ 10000 w 10000"/>
              <a:gd name="connsiteY14" fmla="*/ 8649 h 8649"/>
              <a:gd name="connsiteX15" fmla="*/ 9982 w 10000"/>
              <a:gd name="connsiteY15" fmla="*/ 8602 h 8649"/>
              <a:gd name="connsiteX0" fmla="*/ 9552 w 10000"/>
              <a:gd name="connsiteY0" fmla="*/ 9904 h 10000"/>
              <a:gd name="connsiteX1" fmla="*/ 9445 w 10000"/>
              <a:gd name="connsiteY1" fmla="*/ 0 h 10000"/>
              <a:gd name="connsiteX2" fmla="*/ 9319 w 10000"/>
              <a:gd name="connsiteY2" fmla="*/ 0 h 10000"/>
              <a:gd name="connsiteX3" fmla="*/ 8786 w 10000"/>
              <a:gd name="connsiteY3" fmla="*/ 1431 h 10000"/>
              <a:gd name="connsiteX4" fmla="*/ 8086 w 10000"/>
              <a:gd name="connsiteY4" fmla="*/ 2885 h 10000"/>
              <a:gd name="connsiteX5" fmla="*/ 7534 w 10000"/>
              <a:gd name="connsiteY5" fmla="*/ 4110 h 10000"/>
              <a:gd name="connsiteX6" fmla="*/ 6734 w 10000"/>
              <a:gd name="connsiteY6" fmla="*/ 5488 h 10000"/>
              <a:gd name="connsiteX7" fmla="*/ 5851 w 10000"/>
              <a:gd name="connsiteY7" fmla="*/ 6844 h 10000"/>
              <a:gd name="connsiteX8" fmla="*/ 4811 w 10000"/>
              <a:gd name="connsiteY8" fmla="*/ 7918 h 10000"/>
              <a:gd name="connsiteX9" fmla="*/ 4195 w 10000"/>
              <a:gd name="connsiteY9" fmla="*/ 8460 h 10000"/>
              <a:gd name="connsiteX10" fmla="*/ 3487 w 10000"/>
              <a:gd name="connsiteY10" fmla="*/ 8980 h 10000"/>
              <a:gd name="connsiteX11" fmla="*/ 2318 w 10000"/>
              <a:gd name="connsiteY11" fmla="*/ 9480 h 10000"/>
              <a:gd name="connsiteX12" fmla="*/ 929 w 10000"/>
              <a:gd name="connsiteY12" fmla="*/ 9837 h 10000"/>
              <a:gd name="connsiteX13" fmla="*/ 0 w 10000"/>
              <a:gd name="connsiteY13" fmla="*/ 10000 h 10000"/>
              <a:gd name="connsiteX14" fmla="*/ 10000 w 10000"/>
              <a:gd name="connsiteY14" fmla="*/ 10000 h 10000"/>
              <a:gd name="connsiteX15" fmla="*/ 9552 w 10000"/>
              <a:gd name="connsiteY15" fmla="*/ 9904 h 10000"/>
              <a:gd name="connsiteX0" fmla="*/ 9552 w 9552"/>
              <a:gd name="connsiteY0" fmla="*/ 9904 h 10000"/>
              <a:gd name="connsiteX1" fmla="*/ 9445 w 9552"/>
              <a:gd name="connsiteY1" fmla="*/ 0 h 10000"/>
              <a:gd name="connsiteX2" fmla="*/ 9319 w 9552"/>
              <a:gd name="connsiteY2" fmla="*/ 0 h 10000"/>
              <a:gd name="connsiteX3" fmla="*/ 8786 w 9552"/>
              <a:gd name="connsiteY3" fmla="*/ 1431 h 10000"/>
              <a:gd name="connsiteX4" fmla="*/ 8086 w 9552"/>
              <a:gd name="connsiteY4" fmla="*/ 2885 h 10000"/>
              <a:gd name="connsiteX5" fmla="*/ 7534 w 9552"/>
              <a:gd name="connsiteY5" fmla="*/ 4110 h 10000"/>
              <a:gd name="connsiteX6" fmla="*/ 6734 w 9552"/>
              <a:gd name="connsiteY6" fmla="*/ 5488 h 10000"/>
              <a:gd name="connsiteX7" fmla="*/ 5851 w 9552"/>
              <a:gd name="connsiteY7" fmla="*/ 6844 h 10000"/>
              <a:gd name="connsiteX8" fmla="*/ 4811 w 9552"/>
              <a:gd name="connsiteY8" fmla="*/ 7918 h 10000"/>
              <a:gd name="connsiteX9" fmla="*/ 4195 w 9552"/>
              <a:gd name="connsiteY9" fmla="*/ 8460 h 10000"/>
              <a:gd name="connsiteX10" fmla="*/ 3487 w 9552"/>
              <a:gd name="connsiteY10" fmla="*/ 8980 h 10000"/>
              <a:gd name="connsiteX11" fmla="*/ 2318 w 9552"/>
              <a:gd name="connsiteY11" fmla="*/ 9480 h 10000"/>
              <a:gd name="connsiteX12" fmla="*/ 929 w 9552"/>
              <a:gd name="connsiteY12" fmla="*/ 9837 h 10000"/>
              <a:gd name="connsiteX13" fmla="*/ 0 w 9552"/>
              <a:gd name="connsiteY13" fmla="*/ 10000 h 10000"/>
              <a:gd name="connsiteX14" fmla="*/ 9552 w 9552"/>
              <a:gd name="connsiteY14" fmla="*/ 9904 h 10000"/>
              <a:gd name="connsiteX0" fmla="*/ 9960 w 9960"/>
              <a:gd name="connsiteY0" fmla="*/ 10010 h 10010"/>
              <a:gd name="connsiteX1" fmla="*/ 9888 w 9960"/>
              <a:gd name="connsiteY1" fmla="*/ 0 h 10010"/>
              <a:gd name="connsiteX2" fmla="*/ 9756 w 9960"/>
              <a:gd name="connsiteY2" fmla="*/ 0 h 10010"/>
              <a:gd name="connsiteX3" fmla="*/ 9198 w 9960"/>
              <a:gd name="connsiteY3" fmla="*/ 1431 h 10010"/>
              <a:gd name="connsiteX4" fmla="*/ 8465 w 9960"/>
              <a:gd name="connsiteY4" fmla="*/ 2885 h 10010"/>
              <a:gd name="connsiteX5" fmla="*/ 7887 w 9960"/>
              <a:gd name="connsiteY5" fmla="*/ 4110 h 10010"/>
              <a:gd name="connsiteX6" fmla="*/ 7050 w 9960"/>
              <a:gd name="connsiteY6" fmla="*/ 5488 h 10010"/>
              <a:gd name="connsiteX7" fmla="*/ 6125 w 9960"/>
              <a:gd name="connsiteY7" fmla="*/ 6844 h 10010"/>
              <a:gd name="connsiteX8" fmla="*/ 5037 w 9960"/>
              <a:gd name="connsiteY8" fmla="*/ 7918 h 10010"/>
              <a:gd name="connsiteX9" fmla="*/ 4392 w 9960"/>
              <a:gd name="connsiteY9" fmla="*/ 8460 h 10010"/>
              <a:gd name="connsiteX10" fmla="*/ 3651 w 9960"/>
              <a:gd name="connsiteY10" fmla="*/ 8980 h 10010"/>
              <a:gd name="connsiteX11" fmla="*/ 2427 w 9960"/>
              <a:gd name="connsiteY11" fmla="*/ 9480 h 10010"/>
              <a:gd name="connsiteX12" fmla="*/ 973 w 9960"/>
              <a:gd name="connsiteY12" fmla="*/ 9837 h 10010"/>
              <a:gd name="connsiteX13" fmla="*/ 0 w 9960"/>
              <a:gd name="connsiteY13" fmla="*/ 10000 h 10010"/>
              <a:gd name="connsiteX14" fmla="*/ 9960 w 9960"/>
              <a:gd name="connsiteY14" fmla="*/ 10010 h 10010"/>
              <a:gd name="connsiteX0" fmla="*/ 10000 w 10000"/>
              <a:gd name="connsiteY0" fmla="*/ 10000 h 10000"/>
              <a:gd name="connsiteX1" fmla="*/ 9982 w 10000"/>
              <a:gd name="connsiteY1" fmla="*/ 15 h 10000"/>
              <a:gd name="connsiteX2" fmla="*/ 9795 w 10000"/>
              <a:gd name="connsiteY2" fmla="*/ 0 h 10000"/>
              <a:gd name="connsiteX3" fmla="*/ 9235 w 10000"/>
              <a:gd name="connsiteY3" fmla="*/ 1430 h 10000"/>
              <a:gd name="connsiteX4" fmla="*/ 8499 w 10000"/>
              <a:gd name="connsiteY4" fmla="*/ 2882 h 10000"/>
              <a:gd name="connsiteX5" fmla="*/ 7919 w 10000"/>
              <a:gd name="connsiteY5" fmla="*/ 4106 h 10000"/>
              <a:gd name="connsiteX6" fmla="*/ 7078 w 10000"/>
              <a:gd name="connsiteY6" fmla="*/ 5483 h 10000"/>
              <a:gd name="connsiteX7" fmla="*/ 6150 w 10000"/>
              <a:gd name="connsiteY7" fmla="*/ 6837 h 10000"/>
              <a:gd name="connsiteX8" fmla="*/ 5057 w 10000"/>
              <a:gd name="connsiteY8" fmla="*/ 7910 h 10000"/>
              <a:gd name="connsiteX9" fmla="*/ 4410 w 10000"/>
              <a:gd name="connsiteY9" fmla="*/ 8452 h 10000"/>
              <a:gd name="connsiteX10" fmla="*/ 3666 w 10000"/>
              <a:gd name="connsiteY10" fmla="*/ 8971 h 10000"/>
              <a:gd name="connsiteX11" fmla="*/ 2437 w 10000"/>
              <a:gd name="connsiteY11" fmla="*/ 9471 h 10000"/>
              <a:gd name="connsiteX12" fmla="*/ 977 w 10000"/>
              <a:gd name="connsiteY12" fmla="*/ 9827 h 10000"/>
              <a:gd name="connsiteX13" fmla="*/ 0 w 10000"/>
              <a:gd name="connsiteY13" fmla="*/ 9990 h 10000"/>
              <a:gd name="connsiteX14" fmla="*/ 10000 w 10000"/>
              <a:gd name="connsiteY14" fmla="*/ 10000 h 10000"/>
              <a:gd name="connsiteX0" fmla="*/ 10000 w 10043"/>
              <a:gd name="connsiteY0" fmla="*/ 10136 h 10136"/>
              <a:gd name="connsiteX1" fmla="*/ 10036 w 10043"/>
              <a:gd name="connsiteY1" fmla="*/ 0 h 10136"/>
              <a:gd name="connsiteX2" fmla="*/ 9795 w 10043"/>
              <a:gd name="connsiteY2" fmla="*/ 136 h 10136"/>
              <a:gd name="connsiteX3" fmla="*/ 9235 w 10043"/>
              <a:gd name="connsiteY3" fmla="*/ 1566 h 10136"/>
              <a:gd name="connsiteX4" fmla="*/ 8499 w 10043"/>
              <a:gd name="connsiteY4" fmla="*/ 3018 h 10136"/>
              <a:gd name="connsiteX5" fmla="*/ 7919 w 10043"/>
              <a:gd name="connsiteY5" fmla="*/ 4242 h 10136"/>
              <a:gd name="connsiteX6" fmla="*/ 7078 w 10043"/>
              <a:gd name="connsiteY6" fmla="*/ 5619 h 10136"/>
              <a:gd name="connsiteX7" fmla="*/ 6150 w 10043"/>
              <a:gd name="connsiteY7" fmla="*/ 6973 h 10136"/>
              <a:gd name="connsiteX8" fmla="*/ 5057 w 10043"/>
              <a:gd name="connsiteY8" fmla="*/ 8046 h 10136"/>
              <a:gd name="connsiteX9" fmla="*/ 4410 w 10043"/>
              <a:gd name="connsiteY9" fmla="*/ 8588 h 10136"/>
              <a:gd name="connsiteX10" fmla="*/ 3666 w 10043"/>
              <a:gd name="connsiteY10" fmla="*/ 9107 h 10136"/>
              <a:gd name="connsiteX11" fmla="*/ 2437 w 10043"/>
              <a:gd name="connsiteY11" fmla="*/ 9607 h 10136"/>
              <a:gd name="connsiteX12" fmla="*/ 977 w 10043"/>
              <a:gd name="connsiteY12" fmla="*/ 9963 h 10136"/>
              <a:gd name="connsiteX13" fmla="*/ 0 w 10043"/>
              <a:gd name="connsiteY13" fmla="*/ 10126 h 10136"/>
              <a:gd name="connsiteX14" fmla="*/ 10000 w 10043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235 w 10036"/>
              <a:gd name="connsiteY3" fmla="*/ 1566 h 10136"/>
              <a:gd name="connsiteX4" fmla="*/ 8499 w 10036"/>
              <a:gd name="connsiteY4" fmla="*/ 3018 h 10136"/>
              <a:gd name="connsiteX5" fmla="*/ 7919 w 10036"/>
              <a:gd name="connsiteY5" fmla="*/ 4242 h 10136"/>
              <a:gd name="connsiteX6" fmla="*/ 7078 w 10036"/>
              <a:gd name="connsiteY6" fmla="*/ 5619 h 10136"/>
              <a:gd name="connsiteX7" fmla="*/ 6150 w 10036"/>
              <a:gd name="connsiteY7" fmla="*/ 6973 h 10136"/>
              <a:gd name="connsiteX8" fmla="*/ 5057 w 10036"/>
              <a:gd name="connsiteY8" fmla="*/ 8046 h 10136"/>
              <a:gd name="connsiteX9" fmla="*/ 4410 w 10036"/>
              <a:gd name="connsiteY9" fmla="*/ 8588 h 10136"/>
              <a:gd name="connsiteX10" fmla="*/ 3666 w 10036"/>
              <a:gd name="connsiteY10" fmla="*/ 9107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235 w 10036"/>
              <a:gd name="connsiteY3" fmla="*/ 1566 h 10136"/>
              <a:gd name="connsiteX4" fmla="*/ 8499 w 10036"/>
              <a:gd name="connsiteY4" fmla="*/ 3018 h 10136"/>
              <a:gd name="connsiteX5" fmla="*/ 7919 w 10036"/>
              <a:gd name="connsiteY5" fmla="*/ 4242 h 10136"/>
              <a:gd name="connsiteX6" fmla="*/ 7078 w 10036"/>
              <a:gd name="connsiteY6" fmla="*/ 5619 h 10136"/>
              <a:gd name="connsiteX7" fmla="*/ 6691 w 10036"/>
              <a:gd name="connsiteY7" fmla="*/ 7640 h 10136"/>
              <a:gd name="connsiteX8" fmla="*/ 5057 w 10036"/>
              <a:gd name="connsiteY8" fmla="*/ 8046 h 10136"/>
              <a:gd name="connsiteX9" fmla="*/ 4410 w 10036"/>
              <a:gd name="connsiteY9" fmla="*/ 8588 h 10136"/>
              <a:gd name="connsiteX10" fmla="*/ 3666 w 10036"/>
              <a:gd name="connsiteY10" fmla="*/ 9107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235 w 10036"/>
              <a:gd name="connsiteY3" fmla="*/ 1566 h 10136"/>
              <a:gd name="connsiteX4" fmla="*/ 8499 w 10036"/>
              <a:gd name="connsiteY4" fmla="*/ 3018 h 10136"/>
              <a:gd name="connsiteX5" fmla="*/ 7919 w 10036"/>
              <a:gd name="connsiteY5" fmla="*/ 4242 h 10136"/>
              <a:gd name="connsiteX6" fmla="*/ 7078 w 10036"/>
              <a:gd name="connsiteY6" fmla="*/ 5619 h 10136"/>
              <a:gd name="connsiteX7" fmla="*/ 6177 w 10036"/>
              <a:gd name="connsiteY7" fmla="*/ 7186 h 10136"/>
              <a:gd name="connsiteX8" fmla="*/ 5057 w 10036"/>
              <a:gd name="connsiteY8" fmla="*/ 8046 h 10136"/>
              <a:gd name="connsiteX9" fmla="*/ 4410 w 10036"/>
              <a:gd name="connsiteY9" fmla="*/ 8588 h 10136"/>
              <a:gd name="connsiteX10" fmla="*/ 3666 w 10036"/>
              <a:gd name="connsiteY10" fmla="*/ 9107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235 w 10036"/>
              <a:gd name="connsiteY3" fmla="*/ 1566 h 10136"/>
              <a:gd name="connsiteX4" fmla="*/ 8499 w 10036"/>
              <a:gd name="connsiteY4" fmla="*/ 3018 h 10136"/>
              <a:gd name="connsiteX5" fmla="*/ 7919 w 10036"/>
              <a:gd name="connsiteY5" fmla="*/ 4242 h 10136"/>
              <a:gd name="connsiteX6" fmla="*/ 7078 w 10036"/>
              <a:gd name="connsiteY6" fmla="*/ 5619 h 10136"/>
              <a:gd name="connsiteX7" fmla="*/ 6177 w 10036"/>
              <a:gd name="connsiteY7" fmla="*/ 7186 h 10136"/>
              <a:gd name="connsiteX8" fmla="*/ 5165 w 10036"/>
              <a:gd name="connsiteY8" fmla="*/ 8152 h 10136"/>
              <a:gd name="connsiteX9" fmla="*/ 4410 w 10036"/>
              <a:gd name="connsiteY9" fmla="*/ 8588 h 10136"/>
              <a:gd name="connsiteX10" fmla="*/ 3666 w 10036"/>
              <a:gd name="connsiteY10" fmla="*/ 9107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235 w 10036"/>
              <a:gd name="connsiteY3" fmla="*/ 1566 h 10136"/>
              <a:gd name="connsiteX4" fmla="*/ 8499 w 10036"/>
              <a:gd name="connsiteY4" fmla="*/ 3018 h 10136"/>
              <a:gd name="connsiteX5" fmla="*/ 7919 w 10036"/>
              <a:gd name="connsiteY5" fmla="*/ 4242 h 10136"/>
              <a:gd name="connsiteX6" fmla="*/ 7078 w 10036"/>
              <a:gd name="connsiteY6" fmla="*/ 5619 h 10136"/>
              <a:gd name="connsiteX7" fmla="*/ 6177 w 10036"/>
              <a:gd name="connsiteY7" fmla="*/ 7186 h 10136"/>
              <a:gd name="connsiteX8" fmla="*/ 5165 w 10036"/>
              <a:gd name="connsiteY8" fmla="*/ 8152 h 10136"/>
              <a:gd name="connsiteX9" fmla="*/ 4532 w 10036"/>
              <a:gd name="connsiteY9" fmla="*/ 8694 h 10136"/>
              <a:gd name="connsiteX10" fmla="*/ 3666 w 10036"/>
              <a:gd name="connsiteY10" fmla="*/ 9107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235 w 10036"/>
              <a:gd name="connsiteY3" fmla="*/ 1566 h 10136"/>
              <a:gd name="connsiteX4" fmla="*/ 8499 w 10036"/>
              <a:gd name="connsiteY4" fmla="*/ 3018 h 10136"/>
              <a:gd name="connsiteX5" fmla="*/ 7919 w 10036"/>
              <a:gd name="connsiteY5" fmla="*/ 4242 h 10136"/>
              <a:gd name="connsiteX6" fmla="*/ 7078 w 10036"/>
              <a:gd name="connsiteY6" fmla="*/ 5619 h 10136"/>
              <a:gd name="connsiteX7" fmla="*/ 6177 w 10036"/>
              <a:gd name="connsiteY7" fmla="*/ 7186 h 10136"/>
              <a:gd name="connsiteX8" fmla="*/ 5165 w 10036"/>
              <a:gd name="connsiteY8" fmla="*/ 8152 h 10136"/>
              <a:gd name="connsiteX9" fmla="*/ 4532 w 10036"/>
              <a:gd name="connsiteY9" fmla="*/ 8694 h 10136"/>
              <a:gd name="connsiteX10" fmla="*/ 3531 w 10036"/>
              <a:gd name="connsiteY10" fmla="*/ 9258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235 w 10036"/>
              <a:gd name="connsiteY3" fmla="*/ 1566 h 10136"/>
              <a:gd name="connsiteX4" fmla="*/ 8499 w 10036"/>
              <a:gd name="connsiteY4" fmla="*/ 3018 h 10136"/>
              <a:gd name="connsiteX5" fmla="*/ 7919 w 10036"/>
              <a:gd name="connsiteY5" fmla="*/ 4242 h 10136"/>
              <a:gd name="connsiteX6" fmla="*/ 7227 w 10036"/>
              <a:gd name="connsiteY6" fmla="*/ 5664 h 10136"/>
              <a:gd name="connsiteX7" fmla="*/ 6177 w 10036"/>
              <a:gd name="connsiteY7" fmla="*/ 7186 h 10136"/>
              <a:gd name="connsiteX8" fmla="*/ 5165 w 10036"/>
              <a:gd name="connsiteY8" fmla="*/ 8152 h 10136"/>
              <a:gd name="connsiteX9" fmla="*/ 4532 w 10036"/>
              <a:gd name="connsiteY9" fmla="*/ 8694 h 10136"/>
              <a:gd name="connsiteX10" fmla="*/ 3531 w 10036"/>
              <a:gd name="connsiteY10" fmla="*/ 9258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235 w 10036"/>
              <a:gd name="connsiteY3" fmla="*/ 1566 h 10136"/>
              <a:gd name="connsiteX4" fmla="*/ 8499 w 10036"/>
              <a:gd name="connsiteY4" fmla="*/ 3018 h 10136"/>
              <a:gd name="connsiteX5" fmla="*/ 8041 w 10036"/>
              <a:gd name="connsiteY5" fmla="*/ 4272 h 10136"/>
              <a:gd name="connsiteX6" fmla="*/ 7227 w 10036"/>
              <a:gd name="connsiteY6" fmla="*/ 5664 h 10136"/>
              <a:gd name="connsiteX7" fmla="*/ 6177 w 10036"/>
              <a:gd name="connsiteY7" fmla="*/ 7186 h 10136"/>
              <a:gd name="connsiteX8" fmla="*/ 5165 w 10036"/>
              <a:gd name="connsiteY8" fmla="*/ 8152 h 10136"/>
              <a:gd name="connsiteX9" fmla="*/ 4532 w 10036"/>
              <a:gd name="connsiteY9" fmla="*/ 8694 h 10136"/>
              <a:gd name="connsiteX10" fmla="*/ 3531 w 10036"/>
              <a:gd name="connsiteY10" fmla="*/ 9258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235 w 10036"/>
              <a:gd name="connsiteY3" fmla="*/ 1566 h 10136"/>
              <a:gd name="connsiteX4" fmla="*/ 8702 w 10036"/>
              <a:gd name="connsiteY4" fmla="*/ 2927 h 10136"/>
              <a:gd name="connsiteX5" fmla="*/ 8041 w 10036"/>
              <a:gd name="connsiteY5" fmla="*/ 4272 h 10136"/>
              <a:gd name="connsiteX6" fmla="*/ 7227 w 10036"/>
              <a:gd name="connsiteY6" fmla="*/ 5664 h 10136"/>
              <a:gd name="connsiteX7" fmla="*/ 6177 w 10036"/>
              <a:gd name="connsiteY7" fmla="*/ 7186 h 10136"/>
              <a:gd name="connsiteX8" fmla="*/ 5165 w 10036"/>
              <a:gd name="connsiteY8" fmla="*/ 8152 h 10136"/>
              <a:gd name="connsiteX9" fmla="*/ 4532 w 10036"/>
              <a:gd name="connsiteY9" fmla="*/ 8694 h 10136"/>
              <a:gd name="connsiteX10" fmla="*/ 3531 w 10036"/>
              <a:gd name="connsiteY10" fmla="*/ 9258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795 w 10036"/>
              <a:gd name="connsiteY2" fmla="*/ 136 h 10136"/>
              <a:gd name="connsiteX3" fmla="*/ 9438 w 10036"/>
              <a:gd name="connsiteY3" fmla="*/ 1399 h 10136"/>
              <a:gd name="connsiteX4" fmla="*/ 8702 w 10036"/>
              <a:gd name="connsiteY4" fmla="*/ 2927 h 10136"/>
              <a:gd name="connsiteX5" fmla="*/ 8041 w 10036"/>
              <a:gd name="connsiteY5" fmla="*/ 4272 h 10136"/>
              <a:gd name="connsiteX6" fmla="*/ 7227 w 10036"/>
              <a:gd name="connsiteY6" fmla="*/ 5664 h 10136"/>
              <a:gd name="connsiteX7" fmla="*/ 6177 w 10036"/>
              <a:gd name="connsiteY7" fmla="*/ 7186 h 10136"/>
              <a:gd name="connsiteX8" fmla="*/ 5165 w 10036"/>
              <a:gd name="connsiteY8" fmla="*/ 8152 h 10136"/>
              <a:gd name="connsiteX9" fmla="*/ 4532 w 10036"/>
              <a:gd name="connsiteY9" fmla="*/ 8694 h 10136"/>
              <a:gd name="connsiteX10" fmla="*/ 3531 w 10036"/>
              <a:gd name="connsiteY10" fmla="*/ 9258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  <a:gd name="connsiteX0" fmla="*/ 10000 w 10036"/>
              <a:gd name="connsiteY0" fmla="*/ 10136 h 10136"/>
              <a:gd name="connsiteX1" fmla="*/ 10036 w 10036"/>
              <a:gd name="connsiteY1" fmla="*/ 0 h 10136"/>
              <a:gd name="connsiteX2" fmla="*/ 9930 w 10036"/>
              <a:gd name="connsiteY2" fmla="*/ 136 h 10136"/>
              <a:gd name="connsiteX3" fmla="*/ 9438 w 10036"/>
              <a:gd name="connsiteY3" fmla="*/ 1399 h 10136"/>
              <a:gd name="connsiteX4" fmla="*/ 8702 w 10036"/>
              <a:gd name="connsiteY4" fmla="*/ 2927 h 10136"/>
              <a:gd name="connsiteX5" fmla="*/ 8041 w 10036"/>
              <a:gd name="connsiteY5" fmla="*/ 4272 h 10136"/>
              <a:gd name="connsiteX6" fmla="*/ 7227 w 10036"/>
              <a:gd name="connsiteY6" fmla="*/ 5664 h 10136"/>
              <a:gd name="connsiteX7" fmla="*/ 6177 w 10036"/>
              <a:gd name="connsiteY7" fmla="*/ 7186 h 10136"/>
              <a:gd name="connsiteX8" fmla="*/ 5165 w 10036"/>
              <a:gd name="connsiteY8" fmla="*/ 8152 h 10136"/>
              <a:gd name="connsiteX9" fmla="*/ 4532 w 10036"/>
              <a:gd name="connsiteY9" fmla="*/ 8694 h 10136"/>
              <a:gd name="connsiteX10" fmla="*/ 3531 w 10036"/>
              <a:gd name="connsiteY10" fmla="*/ 9258 h 10136"/>
              <a:gd name="connsiteX11" fmla="*/ 2437 w 10036"/>
              <a:gd name="connsiteY11" fmla="*/ 9607 h 10136"/>
              <a:gd name="connsiteX12" fmla="*/ 977 w 10036"/>
              <a:gd name="connsiteY12" fmla="*/ 9963 h 10136"/>
              <a:gd name="connsiteX13" fmla="*/ 0 w 10036"/>
              <a:gd name="connsiteY13" fmla="*/ 10126 h 10136"/>
              <a:gd name="connsiteX14" fmla="*/ 10000 w 10036"/>
              <a:gd name="connsiteY14" fmla="*/ 10136 h 1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36" h="10136">
                <a:moveTo>
                  <a:pt x="10000" y="10136"/>
                </a:moveTo>
                <a:cubicBezTo>
                  <a:pt x="9962" y="6838"/>
                  <a:pt x="10006" y="3313"/>
                  <a:pt x="10036" y="0"/>
                </a:cubicBezTo>
                <a:lnTo>
                  <a:pt x="9930" y="136"/>
                </a:lnTo>
                <a:lnTo>
                  <a:pt x="9438" y="1399"/>
                </a:lnTo>
                <a:lnTo>
                  <a:pt x="8702" y="2927"/>
                </a:lnTo>
                <a:lnTo>
                  <a:pt x="8041" y="4272"/>
                </a:lnTo>
                <a:lnTo>
                  <a:pt x="7227" y="5664"/>
                </a:lnTo>
                <a:cubicBezTo>
                  <a:pt x="6927" y="6119"/>
                  <a:pt x="6516" y="6785"/>
                  <a:pt x="6177" y="7186"/>
                </a:cubicBezTo>
                <a:lnTo>
                  <a:pt x="5165" y="8152"/>
                </a:lnTo>
                <a:lnTo>
                  <a:pt x="4532" y="8694"/>
                </a:lnTo>
                <a:lnTo>
                  <a:pt x="3531" y="9258"/>
                </a:lnTo>
                <a:lnTo>
                  <a:pt x="2437" y="9607"/>
                </a:lnTo>
                <a:lnTo>
                  <a:pt x="977" y="9963"/>
                </a:lnTo>
                <a:lnTo>
                  <a:pt x="0" y="10126"/>
                </a:lnTo>
                <a:lnTo>
                  <a:pt x="10000" y="10136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0180" name="Group 68"/>
          <p:cNvGrpSpPr>
            <a:grpSpLocks/>
          </p:cNvGrpSpPr>
          <p:nvPr/>
        </p:nvGrpSpPr>
        <p:grpSpPr bwMode="auto">
          <a:xfrm>
            <a:off x="2236229" y="2859088"/>
            <a:ext cx="5270500" cy="2882900"/>
            <a:chOff x="1261" y="1638"/>
            <a:chExt cx="3320" cy="1816"/>
          </a:xfrm>
        </p:grpSpPr>
        <p:sp>
          <p:nvSpPr>
            <p:cNvPr id="90181" name="Freeform 69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2" name="Freeform 70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3" name="Freeform 71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4" name="Freeform 72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5" name="Freeform 73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6" name="Freeform 74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7" name="Freeform 75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8" name="Freeform 76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9" name="Freeform 77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0" name="Freeform 78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1" name="Freeform 79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2" name="Freeform 80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3" name="Freeform 81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4" name="Freeform 82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5" name="Freeform 83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6" name="Freeform 84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7" name="Freeform 85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8" name="Freeform 86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9" name="Freeform 87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0" name="Freeform 88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1" name="Freeform 89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2" name="Freeform 90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3" name="Freeform 91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4" name="Freeform 92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5" name="Freeform 93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6" name="Freeform 94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7" name="Freeform 95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8" name="Freeform 96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9" name="Freeform 97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0" name="Freeform 98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1" name="Freeform 99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2" name="Freeform 100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3" name="Freeform 101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4" name="Freeform 102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5" name="Freeform 103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6" name="Freeform 104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7" name="Freeform 105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8" name="Freeform 106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9" name="Freeform 107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0" name="Freeform 108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1" name="Freeform 109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2" name="Freeform 110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3" name="Freeform 111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4" name="Freeform 112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5" name="Freeform 113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6" name="Freeform 114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7" name="Freeform 115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8" name="Freeform 116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9" name="Freeform 117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0" name="Freeform 118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1" name="Freeform 119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2" name="Freeform 120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3" name="Freeform 121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4" name="Freeform 122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5" name="Freeform 123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6" name="Freeform 124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7" name="Freeform 125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8" name="Freeform 126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9" name="Freeform 127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0" name="Freeform 128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1" name="Freeform 129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2" name="Freeform 130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3" name="Freeform 131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4" name="Freeform 132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5" name="Freeform 133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6" name="Freeform 134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7" name="Freeform 135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8" name="Freeform 136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9" name="Freeform 137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0" name="Freeform 138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1" name="Freeform 139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2" name="Freeform 140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3" name="Freeform 141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4" name="Freeform 142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5" name="Freeform 143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6" name="Freeform 144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7" name="Freeform 145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8" name="Freeform 146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9" name="Freeform 147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0" name="Freeform 148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1" name="Freeform 149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2" name="Freeform 150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3" name="Freeform 151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4" name="Freeform 152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5" name="Freeform 153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6" name="Freeform 154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7" name="Freeform 155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8" name="Rectangle 156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9" name="Freeform 157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0" name="Freeform 158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1" name="Freeform 159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2" name="Freeform 160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3" name="Freeform 161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4" name="Freeform 162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5" name="Freeform 163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6" name="Freeform 164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7" name="Freeform 165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8" name="Freeform 166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9" name="Freeform 167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0" name="Freeform 168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1" name="Freeform 169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2" name="Freeform 170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3" name="Freeform 171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4" name="Freeform 172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5" name="Freeform 173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6" name="Freeform 174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7" name="Freeform 175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8" name="Freeform 176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9" name="Freeform 177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0" name="Freeform 178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1" name="Freeform 179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2" name="Freeform 180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3" name="Freeform 181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4" name="Freeform 182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5" name="Freeform 183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6" name="Freeform 184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7" name="Freeform 185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8" name="Freeform 186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9" name="Freeform 187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0" name="Freeform 188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1" name="Freeform 189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2" name="Freeform 190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3" name="Freeform 191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4" name="Freeform 192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5" name="Freeform 193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6" name="Freeform 194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7" name="Freeform 195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8" name="Freeform 196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9" name="Freeform 197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0" name="Freeform 198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1" name="Freeform 199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2" name="Freeform 200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3" name="Freeform 201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4" name="Freeform 202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5" name="Freeform 203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6" name="Freeform 204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7" name="Freeform 205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8" name="Freeform 206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19" name="Freeform 207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0" name="Freeform 208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1" name="Freeform 209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2" name="Freeform 210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3" name="Freeform 211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4" name="Freeform 212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5" name="Freeform 213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6" name="Freeform 214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7" name="Freeform 215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8" name="Freeform 216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29" name="Freeform 217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0" name="Freeform 218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1" name="Freeform 219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2" name="Freeform 220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3" name="Freeform 221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4" name="Freeform 222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5" name="Freeform 223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6" name="Freeform 224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7" name="Freeform 225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8" name="Freeform 226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9" name="Freeform 227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0" name="Freeform 228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1" name="Freeform 229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2" name="Freeform 230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3" name="Freeform 231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4" name="Freeform 232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5" name="Freeform 233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6" name="Freeform 234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7" name="Freeform 235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8" name="Freeform 236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9" name="Freeform 237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0" name="Freeform 238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1" name="Rectangle 239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2" name="Freeform 240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3" name="Freeform 241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4" name="Freeform 242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5" name="Rectangle 243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6" name="Freeform 244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7" name="Rectangle 245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8" name="Freeform 246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9" name="Freeform 247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0" name="Rectangle 248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426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0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0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1000"/>
                                        <p:tgtEl>
                                          <p:spTgt spid="90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2000"/>
                                        <p:tgtEl>
                                          <p:spTgt spid="90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/>
                                        <p:tgtEl>
                                          <p:spTgt spid="90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2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09DF58D1-D3ED-4327-B743-0C14C1418A8D}" type="slidenum">
              <a:rPr lang="en-US"/>
              <a:pPr/>
              <a:t>3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Normal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91600" cy="3352800"/>
          </a:xfrm>
        </p:spPr>
        <p:txBody>
          <a:bodyPr/>
          <a:lstStyle/>
          <a:p>
            <a:r>
              <a:rPr lang="en-US" dirty="0"/>
              <a:t>Most important distribution </a:t>
            </a:r>
            <a:r>
              <a:rPr lang="en-US" dirty="0" smtClean="0"/>
              <a:t>model</a:t>
            </a:r>
          </a:p>
          <a:p>
            <a:endParaRPr lang="en-US" sz="1600" dirty="0"/>
          </a:p>
          <a:p>
            <a:r>
              <a:rPr lang="en-US" dirty="0"/>
              <a:t>Infinite </a:t>
            </a:r>
            <a:r>
              <a:rPr lang="en-US" dirty="0" smtClean="0"/>
              <a:t>number, </a:t>
            </a:r>
            <a:r>
              <a:rPr lang="en-US" dirty="0"/>
              <a:t>but each </a:t>
            </a:r>
            <a:r>
              <a:rPr lang="en-US" dirty="0" smtClean="0"/>
              <a:t>is 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bell-shaped</a:t>
            </a:r>
          </a:p>
          <a:p>
            <a:pPr lvl="1"/>
            <a:r>
              <a:rPr lang="en-US" dirty="0"/>
              <a:t>centered on </a:t>
            </a:r>
            <a:r>
              <a:rPr lang="en-US" b="1" dirty="0">
                <a:solidFill>
                  <a:schemeClr val="accent1"/>
                </a:solidFill>
                <a:latin typeface="Symbol" pitchFamily="18" charset="2"/>
              </a:rPr>
              <a:t>m</a:t>
            </a:r>
            <a:endParaRPr lang="en-US" dirty="0"/>
          </a:p>
          <a:p>
            <a:pPr lvl="1"/>
            <a:r>
              <a:rPr lang="en-US" dirty="0"/>
              <a:t>dispersion of </a:t>
            </a:r>
            <a:r>
              <a:rPr lang="en-US" b="1" dirty="0" smtClean="0">
                <a:solidFill>
                  <a:schemeClr val="accent1"/>
                </a:solidFill>
                <a:latin typeface="Symbol" pitchFamily="18" charset="2"/>
              </a:rPr>
              <a:t>s</a:t>
            </a:r>
          </a:p>
          <a:p>
            <a:pPr lvl="1"/>
            <a:endParaRPr lang="en-US" sz="1600" b="1" dirty="0">
              <a:solidFill>
                <a:schemeClr val="accent1"/>
              </a:solidFill>
              <a:latin typeface="Symbol" pitchFamily="18" charset="2"/>
            </a:endParaRPr>
          </a:p>
          <a:p>
            <a:r>
              <a:rPr lang="en-US" dirty="0"/>
              <a:t>x ~ N(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dirty="0" err="1"/>
              <a:t>,</a:t>
            </a:r>
            <a:r>
              <a:rPr lang="en-US" dirty="0" err="1">
                <a:latin typeface="Symbol" pitchFamily="18" charset="2"/>
              </a:rPr>
              <a:t>s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32151" name="Group 407"/>
          <p:cNvGrpSpPr>
            <a:grpSpLocks/>
          </p:cNvGrpSpPr>
          <p:nvPr/>
        </p:nvGrpSpPr>
        <p:grpSpPr bwMode="auto">
          <a:xfrm>
            <a:off x="2286000" y="5756275"/>
            <a:ext cx="5897563" cy="995363"/>
            <a:chOff x="1997" y="3626"/>
            <a:chExt cx="3715" cy="627"/>
          </a:xfrm>
        </p:grpSpPr>
        <p:sp>
          <p:nvSpPr>
            <p:cNvPr id="31947" name="Line 203"/>
            <p:cNvSpPr>
              <a:spLocks noChangeShapeType="1"/>
            </p:cNvSpPr>
            <p:nvPr/>
          </p:nvSpPr>
          <p:spPr bwMode="auto">
            <a:xfrm>
              <a:off x="2159" y="362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48" name="Line 204"/>
            <p:cNvSpPr>
              <a:spLocks noChangeShapeType="1"/>
            </p:cNvSpPr>
            <p:nvPr/>
          </p:nvSpPr>
          <p:spPr bwMode="auto">
            <a:xfrm>
              <a:off x="2667" y="362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49" name="Line 205"/>
            <p:cNvSpPr>
              <a:spLocks noChangeShapeType="1"/>
            </p:cNvSpPr>
            <p:nvPr/>
          </p:nvSpPr>
          <p:spPr bwMode="auto">
            <a:xfrm>
              <a:off x="3176" y="362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50" name="Line 206"/>
            <p:cNvSpPr>
              <a:spLocks noChangeShapeType="1"/>
            </p:cNvSpPr>
            <p:nvPr/>
          </p:nvSpPr>
          <p:spPr bwMode="auto">
            <a:xfrm>
              <a:off x="3684" y="362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51" name="Line 207"/>
            <p:cNvSpPr>
              <a:spLocks noChangeShapeType="1"/>
            </p:cNvSpPr>
            <p:nvPr/>
          </p:nvSpPr>
          <p:spPr bwMode="auto">
            <a:xfrm>
              <a:off x="4185" y="362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52" name="Line 208"/>
            <p:cNvSpPr>
              <a:spLocks noChangeShapeType="1"/>
            </p:cNvSpPr>
            <p:nvPr/>
          </p:nvSpPr>
          <p:spPr bwMode="auto">
            <a:xfrm>
              <a:off x="4694" y="362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53" name="Line 209"/>
            <p:cNvSpPr>
              <a:spLocks noChangeShapeType="1"/>
            </p:cNvSpPr>
            <p:nvPr/>
          </p:nvSpPr>
          <p:spPr bwMode="auto">
            <a:xfrm>
              <a:off x="5202" y="362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54" name="Line 210"/>
            <p:cNvSpPr>
              <a:spLocks noChangeShapeType="1"/>
            </p:cNvSpPr>
            <p:nvPr/>
          </p:nvSpPr>
          <p:spPr bwMode="auto">
            <a:xfrm>
              <a:off x="5711" y="3626"/>
              <a:ext cx="1" cy="7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61" name="Line 217"/>
            <p:cNvSpPr>
              <a:spLocks noChangeShapeType="1"/>
            </p:cNvSpPr>
            <p:nvPr/>
          </p:nvSpPr>
          <p:spPr bwMode="auto">
            <a:xfrm>
              <a:off x="1997" y="3626"/>
              <a:ext cx="371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62" name="Rectangle 218"/>
            <p:cNvSpPr>
              <a:spLocks noChangeArrowheads="1"/>
            </p:cNvSpPr>
            <p:nvPr/>
          </p:nvSpPr>
          <p:spPr bwMode="auto">
            <a:xfrm>
              <a:off x="2746" y="3984"/>
              <a:ext cx="183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  <a:latin typeface="Arial" charset="0"/>
                </a:rPr>
                <a:t>Quantitative Value</a:t>
              </a:r>
              <a:endParaRPr lang="en-US" sz="4000"/>
            </a:p>
          </p:txBody>
        </p:sp>
      </p:grpSp>
      <p:sp>
        <p:nvSpPr>
          <p:cNvPr id="31964" name="Freeform 220"/>
          <p:cNvSpPr>
            <a:spLocks/>
          </p:cNvSpPr>
          <p:nvPr/>
        </p:nvSpPr>
        <p:spPr bwMode="auto">
          <a:xfrm>
            <a:off x="3995738" y="5557838"/>
            <a:ext cx="1587" cy="11112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965" name="Freeform 221"/>
          <p:cNvSpPr>
            <a:spLocks/>
          </p:cNvSpPr>
          <p:nvPr/>
        </p:nvSpPr>
        <p:spPr bwMode="auto">
          <a:xfrm>
            <a:off x="7307263" y="5673725"/>
            <a:ext cx="111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966" name="Group 222"/>
          <p:cNvGrpSpPr>
            <a:grpSpLocks/>
          </p:cNvGrpSpPr>
          <p:nvPr/>
        </p:nvGrpSpPr>
        <p:grpSpPr bwMode="auto">
          <a:xfrm>
            <a:off x="2438400" y="2749550"/>
            <a:ext cx="5270500" cy="2882900"/>
            <a:chOff x="1261" y="1638"/>
            <a:chExt cx="3320" cy="1816"/>
          </a:xfrm>
        </p:grpSpPr>
        <p:sp>
          <p:nvSpPr>
            <p:cNvPr id="31967" name="Freeform 223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68" name="Freeform 224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69" name="Freeform 225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0" name="Freeform 226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1" name="Freeform 227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2" name="Freeform 228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3" name="Freeform 229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4" name="Freeform 230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5" name="Freeform 231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6" name="Freeform 232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7" name="Freeform 233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8" name="Freeform 234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79" name="Freeform 235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0" name="Freeform 236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1" name="Freeform 237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2" name="Freeform 238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3" name="Freeform 239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4" name="Freeform 240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5" name="Freeform 241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6" name="Freeform 242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7" name="Freeform 243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8" name="Freeform 244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89" name="Freeform 245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0" name="Freeform 246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1" name="Freeform 247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2" name="Freeform 248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3" name="Freeform 249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4" name="Freeform 250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5" name="Freeform 251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6" name="Freeform 252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7" name="Freeform 253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8" name="Freeform 254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99" name="Freeform 255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0" name="Freeform 256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1" name="Freeform 257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2" name="Freeform 258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3" name="Freeform 259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4" name="Freeform 260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5" name="Freeform 261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6" name="Freeform 262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7" name="Freeform 263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8" name="Freeform 264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09" name="Freeform 265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0" name="Freeform 266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1" name="Freeform 267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2" name="Freeform 268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3" name="Freeform 269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4" name="Freeform 270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5" name="Freeform 271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6" name="Freeform 272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7" name="Freeform 273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8" name="Freeform 274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19" name="Freeform 275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0" name="Freeform 276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1" name="Freeform 277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2" name="Freeform 278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3" name="Freeform 279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4" name="Freeform 280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5" name="Freeform 281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6" name="Freeform 282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7" name="Freeform 283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8" name="Freeform 284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29" name="Freeform 285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0" name="Freeform 286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1" name="Freeform 287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2" name="Freeform 288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3" name="Freeform 289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4" name="Freeform 290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5" name="Freeform 291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6" name="Freeform 292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7" name="Freeform 293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8" name="Freeform 294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39" name="Freeform 295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0" name="Freeform 296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1" name="Freeform 297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2" name="Freeform 298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3" name="Freeform 299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4" name="Freeform 300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5" name="Freeform 301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6" name="Freeform 302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7" name="Freeform 303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8" name="Freeform 304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49" name="Freeform 305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0" name="Freeform 306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1" name="Freeform 307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2" name="Freeform 308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3" name="Freeform 309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4" name="Rectangle 310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5" name="Freeform 311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6" name="Freeform 312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7" name="Freeform 313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8" name="Freeform 314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59" name="Freeform 315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0" name="Freeform 316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1" name="Freeform 317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2" name="Freeform 318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3" name="Freeform 319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4" name="Freeform 320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5" name="Freeform 321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6" name="Freeform 322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7" name="Freeform 323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8" name="Freeform 324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69" name="Freeform 325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0" name="Freeform 326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1" name="Freeform 327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2" name="Freeform 328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3" name="Freeform 329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4" name="Freeform 330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5" name="Freeform 331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6" name="Freeform 332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7" name="Freeform 333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8" name="Freeform 334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79" name="Freeform 335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0" name="Freeform 336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1" name="Freeform 337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2" name="Freeform 338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3" name="Freeform 339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4" name="Freeform 340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5" name="Freeform 341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6" name="Freeform 342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7" name="Freeform 343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8" name="Freeform 344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89" name="Freeform 345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0" name="Freeform 346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1" name="Freeform 347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2" name="Freeform 348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3" name="Freeform 349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4" name="Freeform 350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5" name="Freeform 351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6" name="Freeform 352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7" name="Freeform 353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8" name="Freeform 354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99" name="Freeform 355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0" name="Freeform 356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1" name="Freeform 357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2" name="Freeform 358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3" name="Freeform 359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4" name="Freeform 360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5" name="Freeform 361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6" name="Freeform 362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7" name="Freeform 363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8" name="Freeform 364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09" name="Freeform 365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0" name="Freeform 366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1" name="Freeform 367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2" name="Freeform 368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3" name="Freeform 369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4" name="Freeform 370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5" name="Freeform 371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6" name="Freeform 372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7" name="Freeform 373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8" name="Freeform 374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19" name="Freeform 375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0" name="Freeform 376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1" name="Freeform 377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2" name="Freeform 378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3" name="Freeform 379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4" name="Freeform 380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5" name="Freeform 381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6" name="Freeform 382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7" name="Freeform 383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8" name="Freeform 384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29" name="Freeform 385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0" name="Freeform 386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1" name="Freeform 387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2" name="Freeform 388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3" name="Freeform 389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4" name="Freeform 390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5" name="Freeform 391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6" name="Freeform 392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7" name="Rectangle 393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8" name="Freeform 394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39" name="Freeform 395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0" name="Freeform 396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1" name="Rectangle 397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2" name="Freeform 398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3" name="Rectangle 399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4" name="Freeform 400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5" name="Freeform 401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46" name="Rectangle 402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147" name="AutoShape 403"/>
          <p:cNvSpPr>
            <a:spLocks noChangeArrowheads="1"/>
          </p:cNvSpPr>
          <p:nvPr/>
        </p:nvSpPr>
        <p:spPr bwMode="auto">
          <a:xfrm>
            <a:off x="4935538" y="2771775"/>
            <a:ext cx="76200" cy="3009900"/>
          </a:xfrm>
          <a:prstGeom prst="downArrow">
            <a:avLst>
              <a:gd name="adj1" fmla="val 50000"/>
              <a:gd name="adj2" fmla="val 98750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48" name="AutoShape 404"/>
          <p:cNvSpPr>
            <a:spLocks noChangeArrowheads="1"/>
          </p:cNvSpPr>
          <p:nvPr/>
        </p:nvSpPr>
        <p:spPr bwMode="auto">
          <a:xfrm>
            <a:off x="4983163" y="3959225"/>
            <a:ext cx="814387" cy="74613"/>
          </a:xfrm>
          <a:prstGeom prst="rightArrow">
            <a:avLst>
              <a:gd name="adj1" fmla="val 50000"/>
              <a:gd name="adj2" fmla="val 27287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49" name="Text Box 405"/>
          <p:cNvSpPr txBox="1">
            <a:spLocks noChangeArrowheads="1"/>
          </p:cNvSpPr>
          <p:nvPr/>
        </p:nvSpPr>
        <p:spPr bwMode="auto">
          <a:xfrm>
            <a:off x="4716463" y="5562600"/>
            <a:ext cx="5365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Symbol" pitchFamily="18" charset="2"/>
              </a:rPr>
              <a:t>m</a:t>
            </a:r>
            <a:endParaRPr lang="en-US" sz="4800" b="1" dirty="0">
              <a:solidFill>
                <a:schemeClr val="accent2"/>
              </a:solidFill>
            </a:endParaRPr>
          </a:p>
        </p:txBody>
      </p:sp>
      <p:sp>
        <p:nvSpPr>
          <p:cNvPr id="32150" name="Text Box 406"/>
          <p:cNvSpPr txBox="1">
            <a:spLocks noChangeArrowheads="1"/>
          </p:cNvSpPr>
          <p:nvPr/>
        </p:nvSpPr>
        <p:spPr bwMode="auto">
          <a:xfrm>
            <a:off x="5013325" y="3270250"/>
            <a:ext cx="5524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chemeClr val="hlink"/>
                </a:solidFill>
                <a:latin typeface="Symbol" pitchFamily="18" charset="2"/>
              </a:rPr>
              <a:t>s</a:t>
            </a:r>
            <a:endParaRPr lang="en-US" sz="4800" b="1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30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 bldLvl="2" autoUpdateAnimBg="0"/>
      <p:bldP spid="32147" grpId="0" uiExpand="1" animBg="1"/>
      <p:bldP spid="32148" grpId="0" animBg="1"/>
      <p:bldP spid="32149" grpId="0" uiExpand="1" autoUpdateAnimBg="0"/>
      <p:bldP spid="3215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2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A40F711D-FDC1-4026-946D-892EB559842D}" type="slidenum">
              <a:rPr lang="en-US"/>
              <a:pPr/>
              <a:t>4</a:t>
            </a:fld>
            <a:endParaRPr lang="en-US"/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2344738" y="525621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3151188" y="525621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3959225" y="525621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765675" y="525621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5561013" y="525621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6369050" y="525621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7175500" y="525621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2087563" y="5256213"/>
            <a:ext cx="5532437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276600" y="6354763"/>
            <a:ext cx="29098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Arial" charset="0"/>
              </a:rPr>
              <a:t>Quantitative Value</a:t>
            </a:r>
            <a:endParaRPr lang="en-US" sz="4000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 rot="16200000">
            <a:off x="1258888" y="3732213"/>
            <a:ext cx="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4000"/>
          </a:p>
        </p:txBody>
      </p:sp>
      <p:sp>
        <p:nvSpPr>
          <p:cNvPr id="36885" name="Freeform 21"/>
          <p:cNvSpPr>
            <a:spLocks/>
          </p:cNvSpPr>
          <p:nvPr/>
        </p:nvSpPr>
        <p:spPr bwMode="auto">
          <a:xfrm>
            <a:off x="2540000" y="5314950"/>
            <a:ext cx="1588" cy="1111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6" name="Freeform 22"/>
          <p:cNvSpPr>
            <a:spLocks/>
          </p:cNvSpPr>
          <p:nvPr/>
        </p:nvSpPr>
        <p:spPr bwMode="auto">
          <a:xfrm>
            <a:off x="2913063" y="5057775"/>
            <a:ext cx="1587" cy="1111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7" name="Freeform 23"/>
          <p:cNvSpPr>
            <a:spLocks/>
          </p:cNvSpPr>
          <p:nvPr/>
        </p:nvSpPr>
        <p:spPr bwMode="auto">
          <a:xfrm>
            <a:off x="3228975" y="4648200"/>
            <a:ext cx="1588" cy="1111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8" name="Freeform 24"/>
          <p:cNvSpPr>
            <a:spLocks/>
          </p:cNvSpPr>
          <p:nvPr/>
        </p:nvSpPr>
        <p:spPr bwMode="auto">
          <a:xfrm>
            <a:off x="3335338" y="4471988"/>
            <a:ext cx="1587" cy="11112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9" name="Freeform 25"/>
          <p:cNvSpPr>
            <a:spLocks/>
          </p:cNvSpPr>
          <p:nvPr/>
        </p:nvSpPr>
        <p:spPr bwMode="auto">
          <a:xfrm>
            <a:off x="3544888" y="4062413"/>
            <a:ext cx="1587" cy="11112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0" name="Freeform 26"/>
          <p:cNvSpPr>
            <a:spLocks/>
          </p:cNvSpPr>
          <p:nvPr/>
        </p:nvSpPr>
        <p:spPr bwMode="auto">
          <a:xfrm>
            <a:off x="3790950" y="3500438"/>
            <a:ext cx="111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1" name="Freeform 27"/>
          <p:cNvSpPr>
            <a:spLocks/>
          </p:cNvSpPr>
          <p:nvPr/>
        </p:nvSpPr>
        <p:spPr bwMode="auto">
          <a:xfrm>
            <a:off x="4762500" y="2728913"/>
            <a:ext cx="1588" cy="11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7"/>
              </a:cxn>
              <a:cxn ang="0">
                <a:pos x="0" y="0"/>
              </a:cxn>
            </a:cxnLst>
            <a:rect l="0" t="0" r="r" b="b"/>
            <a:pathLst>
              <a:path h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2" name="Freeform 28"/>
          <p:cNvSpPr>
            <a:spLocks/>
          </p:cNvSpPr>
          <p:nvPr/>
        </p:nvSpPr>
        <p:spPr bwMode="auto">
          <a:xfrm>
            <a:off x="5381625" y="3886200"/>
            <a:ext cx="127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3" name="Freeform 29"/>
          <p:cNvSpPr>
            <a:spLocks/>
          </p:cNvSpPr>
          <p:nvPr/>
        </p:nvSpPr>
        <p:spPr bwMode="auto">
          <a:xfrm>
            <a:off x="5803900" y="4683125"/>
            <a:ext cx="111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4" name="Freeform 30"/>
          <p:cNvSpPr>
            <a:spLocks/>
          </p:cNvSpPr>
          <p:nvPr/>
        </p:nvSpPr>
        <p:spPr bwMode="auto">
          <a:xfrm>
            <a:off x="5967413" y="4905375"/>
            <a:ext cx="111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5" name="Freeform 31"/>
          <p:cNvSpPr>
            <a:spLocks/>
          </p:cNvSpPr>
          <p:nvPr/>
        </p:nvSpPr>
        <p:spPr bwMode="auto">
          <a:xfrm>
            <a:off x="6224588" y="5173663"/>
            <a:ext cx="111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6" name="Freeform 32"/>
          <p:cNvSpPr>
            <a:spLocks/>
          </p:cNvSpPr>
          <p:nvPr/>
        </p:nvSpPr>
        <p:spPr bwMode="auto">
          <a:xfrm>
            <a:off x="6388100" y="5280025"/>
            <a:ext cx="111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7" name="Freeform 33"/>
          <p:cNvSpPr>
            <a:spLocks/>
          </p:cNvSpPr>
          <p:nvPr/>
        </p:nvSpPr>
        <p:spPr bwMode="auto">
          <a:xfrm>
            <a:off x="6551613" y="5349875"/>
            <a:ext cx="111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8" name="Freeform 34"/>
          <p:cNvSpPr>
            <a:spLocks/>
          </p:cNvSpPr>
          <p:nvPr/>
        </p:nvSpPr>
        <p:spPr bwMode="auto">
          <a:xfrm>
            <a:off x="6715125" y="5395913"/>
            <a:ext cx="1588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8"/>
              </a:cxn>
              <a:cxn ang="0">
                <a:pos x="0" y="8"/>
              </a:cxn>
              <a:cxn ang="0">
                <a:pos x="0" y="0"/>
              </a:cxn>
              <a:cxn ang="0">
                <a:pos x="0" y="8"/>
              </a:cxn>
            </a:cxnLst>
            <a:rect l="0" t="0" r="r" b="b"/>
            <a:pathLst>
              <a:path h="8">
                <a:moveTo>
                  <a:pt x="0" y="8"/>
                </a:moveTo>
                <a:lnTo>
                  <a:pt x="0" y="8"/>
                </a:lnTo>
                <a:lnTo>
                  <a:pt x="0" y="8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6821488" y="5419725"/>
            <a:ext cx="0" cy="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7137400" y="5454650"/>
            <a:ext cx="0" cy="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6901" name="Group 37"/>
          <p:cNvGrpSpPr>
            <a:grpSpLocks/>
          </p:cNvGrpSpPr>
          <p:nvPr/>
        </p:nvGrpSpPr>
        <p:grpSpPr bwMode="auto">
          <a:xfrm>
            <a:off x="2239963" y="2249488"/>
            <a:ext cx="5270500" cy="2882900"/>
            <a:chOff x="1261" y="1638"/>
            <a:chExt cx="3320" cy="1816"/>
          </a:xfrm>
        </p:grpSpPr>
        <p:sp>
          <p:nvSpPr>
            <p:cNvPr id="36902" name="Freeform 38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Freeform 39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Freeform 40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Freeform 41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Freeform 42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Freeform 43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Freeform 44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Freeform 45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Freeform 46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1" name="Freeform 47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2" name="Freeform 48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Freeform 49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4" name="Freeform 50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5" name="Freeform 51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Freeform 52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7" name="Freeform 53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8" name="Freeform 54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Freeform 55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0" name="Freeform 56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1" name="Freeform 57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2" name="Freeform 58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3" name="Freeform 59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4" name="Freeform 60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5" name="Freeform 61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6" name="Freeform 62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7" name="Freeform 63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8" name="Freeform 64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9" name="Freeform 65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0" name="Freeform 66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1" name="Freeform 67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2" name="Freeform 68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3" name="Freeform 69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4" name="Freeform 70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5" name="Freeform 71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6" name="Freeform 72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7" name="Freeform 73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Freeform 74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9" name="Freeform 75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0" name="Freeform 76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Freeform 77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2" name="Freeform 78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3" name="Freeform 79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4" name="Freeform 80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Freeform 81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6" name="Freeform 82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Freeform 83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8" name="Freeform 84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9" name="Freeform 85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0" name="Freeform 86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1" name="Freeform 87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2" name="Freeform 88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3" name="Freeform 89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4" name="Freeform 90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5" name="Freeform 91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6" name="Freeform 92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7" name="Freeform 93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8" name="Freeform 94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9" name="Freeform 95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0" name="Freeform 96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1" name="Freeform 97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2" name="Freeform 98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3" name="Freeform 99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4" name="Freeform 100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5" name="Freeform 101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6" name="Freeform 102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7" name="Freeform 103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8" name="Freeform 104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9" name="Freeform 105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0" name="Freeform 106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1" name="Freeform 107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2" name="Freeform 108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3" name="Freeform 109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4" name="Freeform 110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5" name="Freeform 111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6" name="Freeform 112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7" name="Freeform 113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8" name="Freeform 114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9" name="Freeform 115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0" name="Freeform 116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1" name="Freeform 117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2" name="Freeform 118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3" name="Freeform 119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4" name="Freeform 120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5" name="Freeform 121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6" name="Freeform 122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7" name="Freeform 123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8" name="Freeform 124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9" name="Rectangle 125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0" name="Freeform 126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1" name="Freeform 127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2" name="Freeform 128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3" name="Freeform 129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4" name="Freeform 130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5" name="Freeform 131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6" name="Freeform 132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7" name="Freeform 133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8" name="Freeform 134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9" name="Freeform 135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0" name="Freeform 136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1" name="Freeform 137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2" name="Freeform 138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3" name="Freeform 139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4" name="Freeform 140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5" name="Freeform 141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6" name="Freeform 142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7" name="Freeform 143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8" name="Freeform 144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9" name="Freeform 145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0" name="Freeform 146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1" name="Freeform 147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2" name="Freeform 148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3" name="Freeform 149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4" name="Freeform 150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5" name="Freeform 151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6" name="Freeform 152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7" name="Freeform 153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8" name="Freeform 154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9" name="Freeform 155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0" name="Freeform 156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1" name="Freeform 157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2" name="Freeform 158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3" name="Freeform 159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4" name="Freeform 160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5" name="Freeform 161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6" name="Freeform 162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7" name="Freeform 163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8" name="Freeform 164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9" name="Freeform 165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0" name="Freeform 166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1" name="Freeform 167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2" name="Freeform 168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3" name="Freeform 169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4" name="Freeform 170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5" name="Freeform 171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6" name="Freeform 172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7" name="Freeform 173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8" name="Freeform 174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9" name="Freeform 175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0" name="Freeform 176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1" name="Freeform 177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2" name="Freeform 178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3" name="Freeform 179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4" name="Freeform 180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5" name="Freeform 181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6" name="Freeform 182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7" name="Freeform 183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8" name="Freeform 184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9" name="Freeform 185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0" name="Freeform 186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1" name="Freeform 187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2" name="Freeform 188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3" name="Freeform 189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4" name="Freeform 190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5" name="Freeform 191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6" name="Freeform 192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7" name="Freeform 193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8" name="Freeform 194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9" name="Freeform 195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0" name="Freeform 196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1" name="Freeform 197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2" name="Freeform 198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3" name="Freeform 199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4" name="Freeform 200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5" name="Freeform 201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6" name="Freeform 202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7" name="Freeform 203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8" name="Freeform 204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9" name="Freeform 205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0" name="Freeform 206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1" name="Freeform 207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2" name="Rectangle 208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3" name="Freeform 209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4" name="Freeform 210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5" name="Freeform 211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6" name="Rectangle 212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7" name="Freeform 213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8" name="Rectangle 214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9" name="Freeform 215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80" name="Freeform 216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81" name="Rectangle 217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082" name="AutoShape 218"/>
          <p:cNvSpPr>
            <a:spLocks noChangeArrowheads="1"/>
          </p:cNvSpPr>
          <p:nvPr/>
        </p:nvSpPr>
        <p:spPr bwMode="auto">
          <a:xfrm>
            <a:off x="4737100" y="2271713"/>
            <a:ext cx="76200" cy="3009900"/>
          </a:xfrm>
          <a:prstGeom prst="downArrow">
            <a:avLst>
              <a:gd name="adj1" fmla="val 50000"/>
              <a:gd name="adj2" fmla="val 98750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83" name="AutoShape 219"/>
          <p:cNvSpPr>
            <a:spLocks noChangeArrowheads="1"/>
          </p:cNvSpPr>
          <p:nvPr/>
        </p:nvSpPr>
        <p:spPr bwMode="auto">
          <a:xfrm>
            <a:off x="4784725" y="3459163"/>
            <a:ext cx="814388" cy="74612"/>
          </a:xfrm>
          <a:prstGeom prst="rightArrow">
            <a:avLst>
              <a:gd name="adj1" fmla="val 50000"/>
              <a:gd name="adj2" fmla="val 272874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84" name="Text Box 220"/>
          <p:cNvSpPr txBox="1">
            <a:spLocks noChangeArrowheads="1"/>
          </p:cNvSpPr>
          <p:nvPr/>
        </p:nvSpPr>
        <p:spPr bwMode="auto">
          <a:xfrm>
            <a:off x="4518025" y="5164138"/>
            <a:ext cx="4778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  <a:latin typeface="Symbol" pitchFamily="18" charset="2"/>
              </a:rPr>
              <a:t>m</a:t>
            </a:r>
            <a:endParaRPr lang="en-US" sz="4000" b="1">
              <a:solidFill>
                <a:schemeClr val="accent2"/>
              </a:solidFill>
            </a:endParaRPr>
          </a:p>
        </p:txBody>
      </p:sp>
      <p:sp>
        <p:nvSpPr>
          <p:cNvPr id="37085" name="Text Box 221"/>
          <p:cNvSpPr txBox="1">
            <a:spLocks noChangeArrowheads="1"/>
          </p:cNvSpPr>
          <p:nvPr/>
        </p:nvSpPr>
        <p:spPr bwMode="auto">
          <a:xfrm>
            <a:off x="4814888" y="2871788"/>
            <a:ext cx="4905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hlink"/>
                </a:solidFill>
                <a:latin typeface="Symbol" pitchFamily="18" charset="2"/>
              </a:rPr>
              <a:t>s</a:t>
            </a:r>
            <a:endParaRPr lang="en-US" sz="4000" b="1">
              <a:solidFill>
                <a:schemeClr val="hlink"/>
              </a:solidFill>
            </a:endParaRPr>
          </a:p>
        </p:txBody>
      </p:sp>
      <p:sp>
        <p:nvSpPr>
          <p:cNvPr id="37087" name="Text Box 223"/>
          <p:cNvSpPr txBox="1">
            <a:spLocks noChangeAspect="1" noChangeArrowheads="1"/>
          </p:cNvSpPr>
          <p:nvPr/>
        </p:nvSpPr>
        <p:spPr bwMode="auto">
          <a:xfrm rot="2700000">
            <a:off x="5084763" y="5365750"/>
            <a:ext cx="1063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4000" b="1">
                <a:latin typeface="Symbol" pitchFamily="18" charset="2"/>
              </a:rPr>
              <a:t>+</a:t>
            </a:r>
            <a:r>
              <a:rPr lang="en-US" sz="4000" b="1">
                <a:solidFill>
                  <a:schemeClr val="hlink"/>
                </a:solidFill>
                <a:latin typeface="Symbol" pitchFamily="18" charset="2"/>
              </a:rPr>
              <a:t>s</a:t>
            </a:r>
            <a:endParaRPr lang="en-US" sz="4000" b="1">
              <a:solidFill>
                <a:schemeClr val="accent2"/>
              </a:solidFill>
            </a:endParaRPr>
          </a:p>
        </p:txBody>
      </p:sp>
      <p:sp>
        <p:nvSpPr>
          <p:cNvPr id="37088" name="Text Box 224"/>
          <p:cNvSpPr txBox="1">
            <a:spLocks noChangeAspect="1" noChangeArrowheads="1"/>
          </p:cNvSpPr>
          <p:nvPr/>
        </p:nvSpPr>
        <p:spPr bwMode="auto">
          <a:xfrm rot="2700000">
            <a:off x="5859463" y="5453063"/>
            <a:ext cx="1317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4000" b="1">
                <a:latin typeface="Symbol" pitchFamily="18" charset="2"/>
              </a:rPr>
              <a:t>+</a:t>
            </a:r>
            <a:r>
              <a:rPr lang="en-US" sz="4000" b="1">
                <a:solidFill>
                  <a:schemeClr val="accent1"/>
                </a:solidFill>
                <a:latin typeface="Symbol" pitchFamily="18" charset="2"/>
              </a:rPr>
              <a:t>2</a:t>
            </a:r>
            <a:r>
              <a:rPr lang="en-US" sz="4000" b="1">
                <a:solidFill>
                  <a:schemeClr val="hlink"/>
                </a:solidFill>
                <a:latin typeface="Symbol" pitchFamily="18" charset="2"/>
              </a:rPr>
              <a:t>s</a:t>
            </a:r>
            <a:endParaRPr lang="en-US" sz="4000" b="1">
              <a:solidFill>
                <a:schemeClr val="accent2"/>
              </a:solidFill>
            </a:endParaRPr>
          </a:p>
        </p:txBody>
      </p:sp>
      <p:sp>
        <p:nvSpPr>
          <p:cNvPr id="37089" name="Text Box 225"/>
          <p:cNvSpPr txBox="1">
            <a:spLocks noChangeAspect="1" noChangeArrowheads="1"/>
          </p:cNvSpPr>
          <p:nvPr/>
        </p:nvSpPr>
        <p:spPr bwMode="auto">
          <a:xfrm rot="2700000">
            <a:off x="6686550" y="5467350"/>
            <a:ext cx="1317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4000" b="1">
                <a:latin typeface="Symbol" pitchFamily="18" charset="2"/>
              </a:rPr>
              <a:t>+</a:t>
            </a:r>
            <a:r>
              <a:rPr lang="en-US" sz="4000" b="1">
                <a:solidFill>
                  <a:schemeClr val="accent1"/>
                </a:solidFill>
                <a:latin typeface="Symbol" pitchFamily="18" charset="2"/>
              </a:rPr>
              <a:t>3</a:t>
            </a:r>
            <a:r>
              <a:rPr lang="en-US" sz="4000" b="1">
                <a:solidFill>
                  <a:schemeClr val="hlink"/>
                </a:solidFill>
                <a:latin typeface="Symbol" pitchFamily="18" charset="2"/>
              </a:rPr>
              <a:t>s</a:t>
            </a:r>
            <a:endParaRPr lang="en-US" sz="4000" b="1">
              <a:solidFill>
                <a:schemeClr val="accent2"/>
              </a:solidFill>
            </a:endParaRPr>
          </a:p>
        </p:txBody>
      </p:sp>
      <p:sp>
        <p:nvSpPr>
          <p:cNvPr id="37090" name="Text Box 226"/>
          <p:cNvSpPr txBox="1">
            <a:spLocks noChangeAspect="1" noChangeArrowheads="1"/>
          </p:cNvSpPr>
          <p:nvPr/>
        </p:nvSpPr>
        <p:spPr bwMode="auto">
          <a:xfrm rot="2700000">
            <a:off x="3473450" y="5362575"/>
            <a:ext cx="1063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4000" b="1">
                <a:latin typeface="Symbol" pitchFamily="18" charset="2"/>
              </a:rPr>
              <a:t>-</a:t>
            </a:r>
            <a:r>
              <a:rPr lang="en-US" sz="4000" b="1">
                <a:solidFill>
                  <a:schemeClr val="hlink"/>
                </a:solidFill>
                <a:latin typeface="Symbol" pitchFamily="18" charset="2"/>
              </a:rPr>
              <a:t>s</a:t>
            </a:r>
            <a:endParaRPr lang="en-US" sz="4000" b="1">
              <a:solidFill>
                <a:schemeClr val="accent2"/>
              </a:solidFill>
            </a:endParaRPr>
          </a:p>
        </p:txBody>
      </p:sp>
      <p:sp>
        <p:nvSpPr>
          <p:cNvPr id="37091" name="Text Box 227"/>
          <p:cNvSpPr txBox="1">
            <a:spLocks noChangeAspect="1" noChangeArrowheads="1"/>
          </p:cNvSpPr>
          <p:nvPr/>
        </p:nvSpPr>
        <p:spPr bwMode="auto">
          <a:xfrm rot="2700000">
            <a:off x="2584450" y="5467350"/>
            <a:ext cx="1317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4000" b="1">
                <a:latin typeface="Symbol" pitchFamily="18" charset="2"/>
              </a:rPr>
              <a:t>-</a:t>
            </a:r>
            <a:r>
              <a:rPr lang="en-US" sz="4000" b="1">
                <a:solidFill>
                  <a:schemeClr val="accent1"/>
                </a:solidFill>
                <a:latin typeface="Symbol" pitchFamily="18" charset="2"/>
              </a:rPr>
              <a:t>2</a:t>
            </a:r>
            <a:r>
              <a:rPr lang="en-US" sz="4000" b="1">
                <a:solidFill>
                  <a:schemeClr val="hlink"/>
                </a:solidFill>
                <a:latin typeface="Symbol" pitchFamily="18" charset="2"/>
              </a:rPr>
              <a:t>s</a:t>
            </a:r>
            <a:endParaRPr lang="en-US" sz="4000" b="1">
              <a:solidFill>
                <a:schemeClr val="accent2"/>
              </a:solidFill>
            </a:endParaRPr>
          </a:p>
        </p:txBody>
      </p:sp>
      <p:sp>
        <p:nvSpPr>
          <p:cNvPr id="37092" name="Text Box 228"/>
          <p:cNvSpPr txBox="1">
            <a:spLocks noChangeAspect="1" noChangeArrowheads="1"/>
          </p:cNvSpPr>
          <p:nvPr/>
        </p:nvSpPr>
        <p:spPr bwMode="auto">
          <a:xfrm rot="2700000">
            <a:off x="1746250" y="5467350"/>
            <a:ext cx="1317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4000" b="1">
                <a:latin typeface="Symbol" pitchFamily="18" charset="2"/>
              </a:rPr>
              <a:t>-</a:t>
            </a:r>
            <a:r>
              <a:rPr lang="en-US" sz="4000" b="1">
                <a:solidFill>
                  <a:schemeClr val="accent1"/>
                </a:solidFill>
                <a:latin typeface="Symbol" pitchFamily="18" charset="2"/>
              </a:rPr>
              <a:t>3</a:t>
            </a:r>
            <a:r>
              <a:rPr lang="en-US" sz="4000" b="1">
                <a:solidFill>
                  <a:schemeClr val="hlink"/>
                </a:solidFill>
                <a:latin typeface="Symbol" pitchFamily="18" charset="2"/>
              </a:rPr>
              <a:t>s</a:t>
            </a:r>
            <a:endParaRPr lang="en-US" sz="4000" b="1">
              <a:solidFill>
                <a:schemeClr val="accent2"/>
              </a:solidFill>
            </a:endParaRPr>
          </a:p>
        </p:txBody>
      </p:sp>
      <p:sp>
        <p:nvSpPr>
          <p:cNvPr id="2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N(</a:t>
            </a:r>
            <a:r>
              <a:rPr lang="en-US" dirty="0" err="1">
                <a:latin typeface="Symbol" pitchFamily="18" charset="2"/>
              </a:rPr>
              <a:t>m</a:t>
            </a:r>
            <a:r>
              <a:rPr lang="en-US" dirty="0" err="1"/>
              <a:t>,</a:t>
            </a:r>
            <a:r>
              <a:rPr lang="en-US" dirty="0" err="1">
                <a:latin typeface="Symbol" pitchFamily="18" charset="2"/>
              </a:rPr>
              <a:t>s</a:t>
            </a:r>
            <a:r>
              <a:rPr lang="en-US" dirty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87" grpId="0" autoUpdateAnimBg="0"/>
      <p:bldP spid="37088" grpId="0" autoUpdateAnimBg="0"/>
      <p:bldP spid="37089" grpId="0" autoUpdateAnimBg="0"/>
      <p:bldP spid="37090" grpId="0" autoUpdateAnimBg="0"/>
      <p:bldP spid="37091" grpId="0" autoUpdateAnimBg="0"/>
      <p:bldP spid="3709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2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A40F711D-FDC1-4026-946D-892EB559842D}" type="slidenum">
              <a:rPr lang="en-US"/>
              <a:pPr/>
              <a:t>5</a:t>
            </a:fld>
            <a:endParaRPr lang="en-US"/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2344738" y="525621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3151188" y="525621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3959225" y="525621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765675" y="525621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5561013" y="525621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6369050" y="525621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7175500" y="525621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2087563" y="5256213"/>
            <a:ext cx="5532437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276600" y="6354763"/>
            <a:ext cx="29098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Arial" charset="0"/>
              </a:rPr>
              <a:t>Quantitative Value</a:t>
            </a:r>
            <a:endParaRPr lang="en-US" sz="4000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 rot="16200000">
            <a:off x="1258888" y="3732213"/>
            <a:ext cx="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4000"/>
          </a:p>
        </p:txBody>
      </p:sp>
      <p:sp>
        <p:nvSpPr>
          <p:cNvPr id="36885" name="Freeform 21"/>
          <p:cNvSpPr>
            <a:spLocks/>
          </p:cNvSpPr>
          <p:nvPr/>
        </p:nvSpPr>
        <p:spPr bwMode="auto">
          <a:xfrm>
            <a:off x="2540000" y="5314950"/>
            <a:ext cx="1588" cy="1111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6" name="Freeform 22"/>
          <p:cNvSpPr>
            <a:spLocks/>
          </p:cNvSpPr>
          <p:nvPr/>
        </p:nvSpPr>
        <p:spPr bwMode="auto">
          <a:xfrm>
            <a:off x="2913063" y="5057775"/>
            <a:ext cx="1587" cy="1111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7" name="Freeform 23"/>
          <p:cNvSpPr>
            <a:spLocks/>
          </p:cNvSpPr>
          <p:nvPr/>
        </p:nvSpPr>
        <p:spPr bwMode="auto">
          <a:xfrm>
            <a:off x="3228975" y="4648200"/>
            <a:ext cx="1588" cy="1111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8" name="Freeform 24"/>
          <p:cNvSpPr>
            <a:spLocks/>
          </p:cNvSpPr>
          <p:nvPr/>
        </p:nvSpPr>
        <p:spPr bwMode="auto">
          <a:xfrm>
            <a:off x="3335338" y="4471988"/>
            <a:ext cx="1587" cy="11112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9" name="Freeform 25"/>
          <p:cNvSpPr>
            <a:spLocks/>
          </p:cNvSpPr>
          <p:nvPr/>
        </p:nvSpPr>
        <p:spPr bwMode="auto">
          <a:xfrm>
            <a:off x="3544888" y="4062413"/>
            <a:ext cx="1587" cy="11112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0" name="Freeform 26"/>
          <p:cNvSpPr>
            <a:spLocks/>
          </p:cNvSpPr>
          <p:nvPr/>
        </p:nvSpPr>
        <p:spPr bwMode="auto">
          <a:xfrm>
            <a:off x="3790950" y="3500438"/>
            <a:ext cx="111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1" name="Freeform 27"/>
          <p:cNvSpPr>
            <a:spLocks/>
          </p:cNvSpPr>
          <p:nvPr/>
        </p:nvSpPr>
        <p:spPr bwMode="auto">
          <a:xfrm>
            <a:off x="4762500" y="2728913"/>
            <a:ext cx="1588" cy="11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7"/>
              </a:cxn>
              <a:cxn ang="0">
                <a:pos x="0" y="0"/>
              </a:cxn>
            </a:cxnLst>
            <a:rect l="0" t="0" r="r" b="b"/>
            <a:pathLst>
              <a:path h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2" name="Freeform 28"/>
          <p:cNvSpPr>
            <a:spLocks/>
          </p:cNvSpPr>
          <p:nvPr/>
        </p:nvSpPr>
        <p:spPr bwMode="auto">
          <a:xfrm>
            <a:off x="5381625" y="3886200"/>
            <a:ext cx="127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3" name="Freeform 29"/>
          <p:cNvSpPr>
            <a:spLocks/>
          </p:cNvSpPr>
          <p:nvPr/>
        </p:nvSpPr>
        <p:spPr bwMode="auto">
          <a:xfrm>
            <a:off x="5803900" y="4683125"/>
            <a:ext cx="111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4" name="Freeform 30"/>
          <p:cNvSpPr>
            <a:spLocks/>
          </p:cNvSpPr>
          <p:nvPr/>
        </p:nvSpPr>
        <p:spPr bwMode="auto">
          <a:xfrm>
            <a:off x="5967413" y="4905375"/>
            <a:ext cx="111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5" name="Freeform 31"/>
          <p:cNvSpPr>
            <a:spLocks/>
          </p:cNvSpPr>
          <p:nvPr/>
        </p:nvSpPr>
        <p:spPr bwMode="auto">
          <a:xfrm>
            <a:off x="6224588" y="5173663"/>
            <a:ext cx="111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6" name="Freeform 32"/>
          <p:cNvSpPr>
            <a:spLocks/>
          </p:cNvSpPr>
          <p:nvPr/>
        </p:nvSpPr>
        <p:spPr bwMode="auto">
          <a:xfrm>
            <a:off x="6388100" y="5280025"/>
            <a:ext cx="111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7" name="Freeform 33"/>
          <p:cNvSpPr>
            <a:spLocks/>
          </p:cNvSpPr>
          <p:nvPr/>
        </p:nvSpPr>
        <p:spPr bwMode="auto">
          <a:xfrm>
            <a:off x="6551613" y="5349875"/>
            <a:ext cx="111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8" name="Freeform 34"/>
          <p:cNvSpPr>
            <a:spLocks/>
          </p:cNvSpPr>
          <p:nvPr/>
        </p:nvSpPr>
        <p:spPr bwMode="auto">
          <a:xfrm>
            <a:off x="6715125" y="5395913"/>
            <a:ext cx="1588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8"/>
              </a:cxn>
              <a:cxn ang="0">
                <a:pos x="0" y="8"/>
              </a:cxn>
              <a:cxn ang="0">
                <a:pos x="0" y="0"/>
              </a:cxn>
              <a:cxn ang="0">
                <a:pos x="0" y="8"/>
              </a:cxn>
            </a:cxnLst>
            <a:rect l="0" t="0" r="r" b="b"/>
            <a:pathLst>
              <a:path h="8">
                <a:moveTo>
                  <a:pt x="0" y="8"/>
                </a:moveTo>
                <a:lnTo>
                  <a:pt x="0" y="8"/>
                </a:lnTo>
                <a:lnTo>
                  <a:pt x="0" y="8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6821488" y="5419725"/>
            <a:ext cx="0" cy="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7137400" y="5454650"/>
            <a:ext cx="0" cy="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6901" name="Group 37"/>
          <p:cNvGrpSpPr>
            <a:grpSpLocks/>
          </p:cNvGrpSpPr>
          <p:nvPr/>
        </p:nvGrpSpPr>
        <p:grpSpPr bwMode="auto">
          <a:xfrm>
            <a:off x="2239963" y="2249488"/>
            <a:ext cx="5270500" cy="2882900"/>
            <a:chOff x="1261" y="1638"/>
            <a:chExt cx="3320" cy="1816"/>
          </a:xfrm>
        </p:grpSpPr>
        <p:sp>
          <p:nvSpPr>
            <p:cNvPr id="36902" name="Freeform 38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Freeform 39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Freeform 40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Freeform 41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Freeform 42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Freeform 43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Freeform 44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Freeform 45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Freeform 46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1" name="Freeform 47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2" name="Freeform 48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Freeform 49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4" name="Freeform 50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5" name="Freeform 51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Freeform 52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7" name="Freeform 53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8" name="Freeform 54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Freeform 55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0" name="Freeform 56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1" name="Freeform 57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2" name="Freeform 58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3" name="Freeform 59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4" name="Freeform 60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5" name="Freeform 61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6" name="Freeform 62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7" name="Freeform 63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8" name="Freeform 64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9" name="Freeform 65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0" name="Freeform 66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1" name="Freeform 67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2" name="Freeform 68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3" name="Freeform 69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4" name="Freeform 70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5" name="Freeform 71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6" name="Freeform 72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7" name="Freeform 73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Freeform 74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9" name="Freeform 75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0" name="Freeform 76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Freeform 77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2" name="Freeform 78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3" name="Freeform 79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4" name="Freeform 80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Freeform 81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6" name="Freeform 82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Freeform 83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8" name="Freeform 84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9" name="Freeform 85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0" name="Freeform 86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1" name="Freeform 87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2" name="Freeform 88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3" name="Freeform 89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4" name="Freeform 90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5" name="Freeform 91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6" name="Freeform 92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7" name="Freeform 93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8" name="Freeform 94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9" name="Freeform 95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0" name="Freeform 96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1" name="Freeform 97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2" name="Freeform 98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3" name="Freeform 99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4" name="Freeform 100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5" name="Freeform 101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6" name="Freeform 102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7" name="Freeform 103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8" name="Freeform 104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9" name="Freeform 105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0" name="Freeform 106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1" name="Freeform 107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2" name="Freeform 108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3" name="Freeform 109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4" name="Freeform 110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5" name="Freeform 111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6" name="Freeform 112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7" name="Freeform 113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8" name="Freeform 114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9" name="Freeform 115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0" name="Freeform 116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1" name="Freeform 117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2" name="Freeform 118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3" name="Freeform 119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4" name="Freeform 120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5" name="Freeform 121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6" name="Freeform 122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7" name="Freeform 123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8" name="Freeform 124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9" name="Rectangle 125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0" name="Freeform 126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1" name="Freeform 127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2" name="Freeform 128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3" name="Freeform 129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4" name="Freeform 130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5" name="Freeform 131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6" name="Freeform 132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7" name="Freeform 133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8" name="Freeform 134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9" name="Freeform 135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0" name="Freeform 136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1" name="Freeform 137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2" name="Freeform 138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3" name="Freeform 139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4" name="Freeform 140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5" name="Freeform 141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6" name="Freeform 142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7" name="Freeform 143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8" name="Freeform 144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9" name="Freeform 145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0" name="Freeform 146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1" name="Freeform 147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2" name="Freeform 148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3" name="Freeform 149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4" name="Freeform 150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5" name="Freeform 151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6" name="Freeform 152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7" name="Freeform 153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8" name="Freeform 154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9" name="Freeform 155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0" name="Freeform 156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1" name="Freeform 157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2" name="Freeform 158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3" name="Freeform 159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4" name="Freeform 160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5" name="Freeform 161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6" name="Freeform 162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7" name="Freeform 163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8" name="Freeform 164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9" name="Freeform 165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0" name="Freeform 166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1" name="Freeform 167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2" name="Freeform 168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3" name="Freeform 169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4" name="Freeform 170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5" name="Freeform 171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6" name="Freeform 172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7" name="Freeform 173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8" name="Freeform 174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9" name="Freeform 175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0" name="Freeform 176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1" name="Freeform 177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2" name="Freeform 178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3" name="Freeform 179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4" name="Freeform 180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5" name="Freeform 181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6" name="Freeform 182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7" name="Freeform 183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8" name="Freeform 184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9" name="Freeform 185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0" name="Freeform 186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1" name="Freeform 187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2" name="Freeform 188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3" name="Freeform 189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4" name="Freeform 190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5" name="Freeform 191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6" name="Freeform 192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7" name="Freeform 193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8" name="Freeform 194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9" name="Freeform 195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0" name="Freeform 196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1" name="Freeform 197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2" name="Freeform 198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3" name="Freeform 199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4" name="Freeform 200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5" name="Freeform 201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6" name="Freeform 202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7" name="Freeform 203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8" name="Freeform 204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9" name="Freeform 205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0" name="Freeform 206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1" name="Freeform 207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2" name="Rectangle 208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3" name="Freeform 209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4" name="Freeform 210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5" name="Freeform 211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6" name="Rectangle 212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7" name="Freeform 213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8" name="Rectangle 214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9" name="Freeform 215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80" name="Freeform 216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81" name="Rectangle 217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084" name="Text Box 220"/>
          <p:cNvSpPr txBox="1">
            <a:spLocks noChangeArrowheads="1"/>
          </p:cNvSpPr>
          <p:nvPr/>
        </p:nvSpPr>
        <p:spPr bwMode="auto">
          <a:xfrm>
            <a:off x="4426265" y="5235714"/>
            <a:ext cx="7553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latin typeface="+mj-lt"/>
              </a:rPr>
              <a:t>10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7085" name="Text Box 221"/>
          <p:cNvSpPr txBox="1">
            <a:spLocks noChangeArrowheads="1"/>
          </p:cNvSpPr>
          <p:nvPr/>
        </p:nvSpPr>
        <p:spPr bwMode="auto">
          <a:xfrm>
            <a:off x="4876800" y="2871788"/>
            <a:ext cx="47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hlink"/>
                </a:solidFill>
                <a:latin typeface="+mj-lt"/>
              </a:rPr>
              <a:t>4</a:t>
            </a:r>
            <a:endParaRPr lang="en-US" sz="4000" b="1" dirty="0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2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 smtClean="0"/>
              <a:t>N(10,4)</a:t>
            </a:r>
            <a:endParaRPr lang="en-US" dirty="0"/>
          </a:p>
        </p:txBody>
      </p:sp>
      <p:sp>
        <p:nvSpPr>
          <p:cNvPr id="223" name="AutoShape 403"/>
          <p:cNvSpPr>
            <a:spLocks noChangeArrowheads="1"/>
          </p:cNvSpPr>
          <p:nvPr/>
        </p:nvSpPr>
        <p:spPr bwMode="auto">
          <a:xfrm>
            <a:off x="4724400" y="2287434"/>
            <a:ext cx="76200" cy="3009900"/>
          </a:xfrm>
          <a:prstGeom prst="downArrow">
            <a:avLst>
              <a:gd name="adj1" fmla="val 50000"/>
              <a:gd name="adj2" fmla="val 98750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AutoShape 404"/>
          <p:cNvSpPr>
            <a:spLocks noChangeArrowheads="1"/>
          </p:cNvSpPr>
          <p:nvPr/>
        </p:nvSpPr>
        <p:spPr bwMode="auto">
          <a:xfrm>
            <a:off x="4772025" y="3492136"/>
            <a:ext cx="814387" cy="74613"/>
          </a:xfrm>
          <a:prstGeom prst="rightArrow">
            <a:avLst>
              <a:gd name="adj1" fmla="val 50000"/>
              <a:gd name="adj2" fmla="val 27287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Text Box 220"/>
          <p:cNvSpPr txBox="1">
            <a:spLocks noChangeArrowheads="1"/>
          </p:cNvSpPr>
          <p:nvPr/>
        </p:nvSpPr>
        <p:spPr bwMode="auto">
          <a:xfrm>
            <a:off x="5181600" y="5235714"/>
            <a:ext cx="7553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4000" b="1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27" name="Text Box 220"/>
          <p:cNvSpPr txBox="1">
            <a:spLocks noChangeArrowheads="1"/>
          </p:cNvSpPr>
          <p:nvPr/>
        </p:nvSpPr>
        <p:spPr bwMode="auto">
          <a:xfrm>
            <a:off x="5978104" y="5235714"/>
            <a:ext cx="7553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latin typeface="+mj-lt"/>
              </a:rPr>
              <a:t>18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30" name="Text Box 220"/>
          <p:cNvSpPr txBox="1">
            <a:spLocks noChangeArrowheads="1"/>
          </p:cNvSpPr>
          <p:nvPr/>
        </p:nvSpPr>
        <p:spPr bwMode="auto">
          <a:xfrm>
            <a:off x="6781800" y="5235714"/>
            <a:ext cx="7553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latin typeface="+mj-lt"/>
              </a:rPr>
              <a:t>22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31" name="Text Box 220"/>
          <p:cNvSpPr txBox="1">
            <a:spLocks noChangeArrowheads="1"/>
          </p:cNvSpPr>
          <p:nvPr/>
        </p:nvSpPr>
        <p:spPr bwMode="auto">
          <a:xfrm>
            <a:off x="3721000" y="5235714"/>
            <a:ext cx="47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latin typeface="+mj-lt"/>
              </a:rPr>
              <a:t>6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32" name="Text Box 220"/>
          <p:cNvSpPr txBox="1">
            <a:spLocks noChangeArrowheads="1"/>
          </p:cNvSpPr>
          <p:nvPr/>
        </p:nvSpPr>
        <p:spPr bwMode="auto">
          <a:xfrm>
            <a:off x="2895600" y="5235714"/>
            <a:ext cx="47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33" name="Text Box 220"/>
          <p:cNvSpPr txBox="1">
            <a:spLocks noChangeArrowheads="1"/>
          </p:cNvSpPr>
          <p:nvPr/>
        </p:nvSpPr>
        <p:spPr bwMode="auto">
          <a:xfrm>
            <a:off x="2057400" y="5235714"/>
            <a:ext cx="6415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latin typeface="+mj-lt"/>
              </a:rPr>
              <a:t>-2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95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84" grpId="0"/>
      <p:bldP spid="37085" grpId="0"/>
      <p:bldP spid="223" grpId="0" animBg="1"/>
      <p:bldP spid="225" grpId="0" animBg="1"/>
      <p:bldP spid="226" grpId="0"/>
      <p:bldP spid="227" grpId="0"/>
      <p:bldP spid="230" grpId="0"/>
      <p:bldP spid="231" grpId="0"/>
      <p:bldP spid="232" grpId="0"/>
      <p:bldP spid="2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2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A40F711D-FDC1-4026-946D-892EB559842D}" type="slidenum">
              <a:rPr lang="en-US"/>
              <a:pPr/>
              <a:t>6</a:t>
            </a:fld>
            <a:endParaRPr lang="en-US"/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2344738" y="525621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3151188" y="525621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3959225" y="525621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765675" y="525621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5561013" y="525621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6369050" y="525621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7175500" y="525621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2087563" y="5256213"/>
            <a:ext cx="5532437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276600" y="6354763"/>
            <a:ext cx="29098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Arial" charset="0"/>
              </a:rPr>
              <a:t>Quantitative Value</a:t>
            </a:r>
            <a:endParaRPr lang="en-US" sz="4000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 rot="16200000">
            <a:off x="1258888" y="3732213"/>
            <a:ext cx="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4000"/>
          </a:p>
        </p:txBody>
      </p:sp>
      <p:sp>
        <p:nvSpPr>
          <p:cNvPr id="36885" name="Freeform 21"/>
          <p:cNvSpPr>
            <a:spLocks/>
          </p:cNvSpPr>
          <p:nvPr/>
        </p:nvSpPr>
        <p:spPr bwMode="auto">
          <a:xfrm>
            <a:off x="2540000" y="5314950"/>
            <a:ext cx="1588" cy="1111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6" name="Freeform 22"/>
          <p:cNvSpPr>
            <a:spLocks/>
          </p:cNvSpPr>
          <p:nvPr/>
        </p:nvSpPr>
        <p:spPr bwMode="auto">
          <a:xfrm>
            <a:off x="2913063" y="5057775"/>
            <a:ext cx="1587" cy="1111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7" name="Freeform 23"/>
          <p:cNvSpPr>
            <a:spLocks/>
          </p:cNvSpPr>
          <p:nvPr/>
        </p:nvSpPr>
        <p:spPr bwMode="auto">
          <a:xfrm>
            <a:off x="3228975" y="4648200"/>
            <a:ext cx="1588" cy="1111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8" name="Freeform 24"/>
          <p:cNvSpPr>
            <a:spLocks/>
          </p:cNvSpPr>
          <p:nvPr/>
        </p:nvSpPr>
        <p:spPr bwMode="auto">
          <a:xfrm>
            <a:off x="3335338" y="4471988"/>
            <a:ext cx="1587" cy="11112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9" name="Freeform 25"/>
          <p:cNvSpPr>
            <a:spLocks/>
          </p:cNvSpPr>
          <p:nvPr/>
        </p:nvSpPr>
        <p:spPr bwMode="auto">
          <a:xfrm>
            <a:off x="3544888" y="4062413"/>
            <a:ext cx="1587" cy="11112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0" name="Freeform 26"/>
          <p:cNvSpPr>
            <a:spLocks/>
          </p:cNvSpPr>
          <p:nvPr/>
        </p:nvSpPr>
        <p:spPr bwMode="auto">
          <a:xfrm>
            <a:off x="3790950" y="3500438"/>
            <a:ext cx="111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1" name="Freeform 27"/>
          <p:cNvSpPr>
            <a:spLocks/>
          </p:cNvSpPr>
          <p:nvPr/>
        </p:nvSpPr>
        <p:spPr bwMode="auto">
          <a:xfrm>
            <a:off x="4762500" y="2728913"/>
            <a:ext cx="1588" cy="11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7"/>
              </a:cxn>
              <a:cxn ang="0">
                <a:pos x="0" y="0"/>
              </a:cxn>
            </a:cxnLst>
            <a:rect l="0" t="0" r="r" b="b"/>
            <a:pathLst>
              <a:path h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2" name="Freeform 28"/>
          <p:cNvSpPr>
            <a:spLocks/>
          </p:cNvSpPr>
          <p:nvPr/>
        </p:nvSpPr>
        <p:spPr bwMode="auto">
          <a:xfrm>
            <a:off x="5381625" y="3886200"/>
            <a:ext cx="127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3" name="Freeform 29"/>
          <p:cNvSpPr>
            <a:spLocks/>
          </p:cNvSpPr>
          <p:nvPr/>
        </p:nvSpPr>
        <p:spPr bwMode="auto">
          <a:xfrm>
            <a:off x="5803900" y="4683125"/>
            <a:ext cx="111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4" name="Freeform 30"/>
          <p:cNvSpPr>
            <a:spLocks/>
          </p:cNvSpPr>
          <p:nvPr/>
        </p:nvSpPr>
        <p:spPr bwMode="auto">
          <a:xfrm>
            <a:off x="5967413" y="4905375"/>
            <a:ext cx="111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5" name="Freeform 31"/>
          <p:cNvSpPr>
            <a:spLocks/>
          </p:cNvSpPr>
          <p:nvPr/>
        </p:nvSpPr>
        <p:spPr bwMode="auto">
          <a:xfrm>
            <a:off x="6224588" y="5173663"/>
            <a:ext cx="111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6" name="Freeform 32"/>
          <p:cNvSpPr>
            <a:spLocks/>
          </p:cNvSpPr>
          <p:nvPr/>
        </p:nvSpPr>
        <p:spPr bwMode="auto">
          <a:xfrm>
            <a:off x="6388100" y="5280025"/>
            <a:ext cx="111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7" name="Freeform 33"/>
          <p:cNvSpPr>
            <a:spLocks/>
          </p:cNvSpPr>
          <p:nvPr/>
        </p:nvSpPr>
        <p:spPr bwMode="auto">
          <a:xfrm>
            <a:off x="6551613" y="5349875"/>
            <a:ext cx="111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8" name="Freeform 34"/>
          <p:cNvSpPr>
            <a:spLocks/>
          </p:cNvSpPr>
          <p:nvPr/>
        </p:nvSpPr>
        <p:spPr bwMode="auto">
          <a:xfrm>
            <a:off x="6715125" y="5395913"/>
            <a:ext cx="1588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8"/>
              </a:cxn>
              <a:cxn ang="0">
                <a:pos x="0" y="8"/>
              </a:cxn>
              <a:cxn ang="0">
                <a:pos x="0" y="0"/>
              </a:cxn>
              <a:cxn ang="0">
                <a:pos x="0" y="8"/>
              </a:cxn>
            </a:cxnLst>
            <a:rect l="0" t="0" r="r" b="b"/>
            <a:pathLst>
              <a:path h="8">
                <a:moveTo>
                  <a:pt x="0" y="8"/>
                </a:moveTo>
                <a:lnTo>
                  <a:pt x="0" y="8"/>
                </a:lnTo>
                <a:lnTo>
                  <a:pt x="0" y="8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6821488" y="5419725"/>
            <a:ext cx="0" cy="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7137400" y="5454650"/>
            <a:ext cx="0" cy="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6901" name="Group 37"/>
          <p:cNvGrpSpPr>
            <a:grpSpLocks/>
          </p:cNvGrpSpPr>
          <p:nvPr/>
        </p:nvGrpSpPr>
        <p:grpSpPr bwMode="auto">
          <a:xfrm>
            <a:off x="2239963" y="2249488"/>
            <a:ext cx="5270500" cy="2882900"/>
            <a:chOff x="1261" y="1638"/>
            <a:chExt cx="3320" cy="1816"/>
          </a:xfrm>
        </p:grpSpPr>
        <p:sp>
          <p:nvSpPr>
            <p:cNvPr id="36902" name="Freeform 38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Freeform 39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Freeform 40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Freeform 41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Freeform 42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Freeform 43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Freeform 44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Freeform 45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Freeform 46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1" name="Freeform 47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2" name="Freeform 48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Freeform 49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4" name="Freeform 50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5" name="Freeform 51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Freeform 52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7" name="Freeform 53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8" name="Freeform 54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Freeform 55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0" name="Freeform 56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1" name="Freeform 57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2" name="Freeform 58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3" name="Freeform 59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4" name="Freeform 60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5" name="Freeform 61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6" name="Freeform 62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7" name="Freeform 63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8" name="Freeform 64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9" name="Freeform 65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0" name="Freeform 66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1" name="Freeform 67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2" name="Freeform 68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3" name="Freeform 69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4" name="Freeform 70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5" name="Freeform 71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6" name="Freeform 72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7" name="Freeform 73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Freeform 74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9" name="Freeform 75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0" name="Freeform 76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Freeform 77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2" name="Freeform 78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3" name="Freeform 79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4" name="Freeform 80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Freeform 81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6" name="Freeform 82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Freeform 83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8" name="Freeform 84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9" name="Freeform 85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0" name="Freeform 86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1" name="Freeform 87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2" name="Freeform 88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3" name="Freeform 89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4" name="Freeform 90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5" name="Freeform 91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6" name="Freeform 92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7" name="Freeform 93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8" name="Freeform 94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9" name="Freeform 95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0" name="Freeform 96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1" name="Freeform 97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2" name="Freeform 98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3" name="Freeform 99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4" name="Freeform 100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5" name="Freeform 101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6" name="Freeform 102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7" name="Freeform 103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8" name="Freeform 104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9" name="Freeform 105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0" name="Freeform 106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1" name="Freeform 107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2" name="Freeform 108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3" name="Freeform 109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4" name="Freeform 110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5" name="Freeform 111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6" name="Freeform 112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7" name="Freeform 113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8" name="Freeform 114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9" name="Freeform 115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0" name="Freeform 116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1" name="Freeform 117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2" name="Freeform 118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3" name="Freeform 119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4" name="Freeform 120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5" name="Freeform 121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6" name="Freeform 122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7" name="Freeform 123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8" name="Freeform 124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9" name="Rectangle 125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0" name="Freeform 126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1" name="Freeform 127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2" name="Freeform 128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3" name="Freeform 129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4" name="Freeform 130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5" name="Freeform 131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6" name="Freeform 132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7" name="Freeform 133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8" name="Freeform 134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9" name="Freeform 135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0" name="Freeform 136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1" name="Freeform 137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2" name="Freeform 138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3" name="Freeform 139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4" name="Freeform 140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5" name="Freeform 141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6" name="Freeform 142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7" name="Freeform 143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8" name="Freeform 144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9" name="Freeform 145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0" name="Freeform 146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1" name="Freeform 147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2" name="Freeform 148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3" name="Freeform 149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4" name="Freeform 150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5" name="Freeform 151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6" name="Freeform 152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7" name="Freeform 153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8" name="Freeform 154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9" name="Freeform 155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0" name="Freeform 156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1" name="Freeform 157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2" name="Freeform 158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3" name="Freeform 159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4" name="Freeform 160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5" name="Freeform 161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6" name="Freeform 162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7" name="Freeform 163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8" name="Freeform 164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9" name="Freeform 165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0" name="Freeform 166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1" name="Freeform 167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2" name="Freeform 168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3" name="Freeform 169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4" name="Freeform 170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5" name="Freeform 171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6" name="Freeform 172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7" name="Freeform 173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8" name="Freeform 174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9" name="Freeform 175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0" name="Freeform 176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1" name="Freeform 177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2" name="Freeform 178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3" name="Freeform 179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4" name="Freeform 180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5" name="Freeform 181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6" name="Freeform 182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7" name="Freeform 183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8" name="Freeform 184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9" name="Freeform 185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0" name="Freeform 186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1" name="Freeform 187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2" name="Freeform 188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3" name="Freeform 189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4" name="Freeform 190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5" name="Freeform 191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6" name="Freeform 192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7" name="Freeform 193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8" name="Freeform 194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9" name="Freeform 195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0" name="Freeform 196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1" name="Freeform 197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2" name="Freeform 198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3" name="Freeform 199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4" name="Freeform 200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5" name="Freeform 201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6" name="Freeform 202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7" name="Freeform 203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8" name="Freeform 204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9" name="Freeform 205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0" name="Freeform 206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1" name="Freeform 207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2" name="Rectangle 208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3" name="Freeform 209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4" name="Freeform 210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5" name="Freeform 211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6" name="Rectangle 212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7" name="Freeform 213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8" name="Rectangle 214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9" name="Freeform 215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80" name="Freeform 216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81" name="Rectangle 217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084" name="Text Box 220"/>
          <p:cNvSpPr txBox="1">
            <a:spLocks noChangeArrowheads="1"/>
          </p:cNvSpPr>
          <p:nvPr/>
        </p:nvSpPr>
        <p:spPr bwMode="auto">
          <a:xfrm>
            <a:off x="4559200" y="5235714"/>
            <a:ext cx="47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latin typeface="+mj-lt"/>
              </a:rPr>
              <a:t>0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7085" name="Text Box 221"/>
          <p:cNvSpPr txBox="1">
            <a:spLocks noChangeArrowheads="1"/>
          </p:cNvSpPr>
          <p:nvPr/>
        </p:nvSpPr>
        <p:spPr bwMode="auto">
          <a:xfrm>
            <a:off x="4876800" y="2871788"/>
            <a:ext cx="47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hlink"/>
                </a:solidFill>
                <a:latin typeface="+mj-lt"/>
              </a:rPr>
              <a:t>1</a:t>
            </a:r>
            <a:endParaRPr lang="en-US" sz="4000" b="1" dirty="0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2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 smtClean="0"/>
              <a:t>N(0,1)</a:t>
            </a:r>
            <a:endParaRPr lang="en-US" dirty="0"/>
          </a:p>
        </p:txBody>
      </p:sp>
      <p:sp>
        <p:nvSpPr>
          <p:cNvPr id="223" name="AutoShape 403"/>
          <p:cNvSpPr>
            <a:spLocks noChangeArrowheads="1"/>
          </p:cNvSpPr>
          <p:nvPr/>
        </p:nvSpPr>
        <p:spPr bwMode="auto">
          <a:xfrm>
            <a:off x="4724400" y="2287434"/>
            <a:ext cx="76200" cy="3009900"/>
          </a:xfrm>
          <a:prstGeom prst="downArrow">
            <a:avLst>
              <a:gd name="adj1" fmla="val 50000"/>
              <a:gd name="adj2" fmla="val 98750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AutoShape 404"/>
          <p:cNvSpPr>
            <a:spLocks noChangeArrowheads="1"/>
          </p:cNvSpPr>
          <p:nvPr/>
        </p:nvSpPr>
        <p:spPr bwMode="auto">
          <a:xfrm>
            <a:off x="4772025" y="3492136"/>
            <a:ext cx="814387" cy="74613"/>
          </a:xfrm>
          <a:prstGeom prst="rightArrow">
            <a:avLst>
              <a:gd name="adj1" fmla="val 50000"/>
              <a:gd name="adj2" fmla="val 27287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Text Box 220"/>
          <p:cNvSpPr txBox="1">
            <a:spLocks noChangeArrowheads="1"/>
          </p:cNvSpPr>
          <p:nvPr/>
        </p:nvSpPr>
        <p:spPr bwMode="auto">
          <a:xfrm>
            <a:off x="5321200" y="5235714"/>
            <a:ext cx="47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latin typeface="+mj-lt"/>
              </a:rPr>
              <a:t>1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27" name="Text Box 220"/>
          <p:cNvSpPr txBox="1">
            <a:spLocks noChangeArrowheads="1"/>
          </p:cNvSpPr>
          <p:nvPr/>
        </p:nvSpPr>
        <p:spPr bwMode="auto">
          <a:xfrm>
            <a:off x="6117704" y="5235714"/>
            <a:ext cx="47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+mj-lt"/>
              </a:rPr>
              <a:t>2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30" name="Text Box 220"/>
          <p:cNvSpPr txBox="1">
            <a:spLocks noChangeArrowheads="1"/>
          </p:cNvSpPr>
          <p:nvPr/>
        </p:nvSpPr>
        <p:spPr bwMode="auto">
          <a:xfrm>
            <a:off x="6921400" y="5235714"/>
            <a:ext cx="47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latin typeface="+mj-lt"/>
              </a:rPr>
              <a:t>3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31" name="Text Box 220"/>
          <p:cNvSpPr txBox="1">
            <a:spLocks noChangeArrowheads="1"/>
          </p:cNvSpPr>
          <p:nvPr/>
        </p:nvSpPr>
        <p:spPr bwMode="auto">
          <a:xfrm>
            <a:off x="3644800" y="5235714"/>
            <a:ext cx="6415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latin typeface="+mj-lt"/>
              </a:rPr>
              <a:t>-1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32" name="Text Box 220"/>
          <p:cNvSpPr txBox="1">
            <a:spLocks noChangeArrowheads="1"/>
          </p:cNvSpPr>
          <p:nvPr/>
        </p:nvSpPr>
        <p:spPr bwMode="auto">
          <a:xfrm>
            <a:off x="2819400" y="5235714"/>
            <a:ext cx="6415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+mj-lt"/>
              </a:rPr>
              <a:t>-</a:t>
            </a:r>
            <a:r>
              <a:rPr lang="en-US" sz="4000" b="1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33" name="Text Box 220"/>
          <p:cNvSpPr txBox="1">
            <a:spLocks noChangeArrowheads="1"/>
          </p:cNvSpPr>
          <p:nvPr/>
        </p:nvSpPr>
        <p:spPr bwMode="auto">
          <a:xfrm>
            <a:off x="1981200" y="5235714"/>
            <a:ext cx="6415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latin typeface="+mj-lt"/>
              </a:rPr>
              <a:t>-3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157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84" grpId="0"/>
      <p:bldP spid="37085" grpId="0"/>
      <p:bldP spid="223" grpId="0" animBg="1"/>
      <p:bldP spid="225" grpId="0" animBg="1"/>
      <p:bldP spid="226" grpId="0"/>
      <p:bldP spid="227" grpId="0"/>
      <p:bldP spid="230" grpId="0"/>
      <p:bldP spid="231" grpId="0"/>
      <p:bldP spid="232" grpId="0"/>
      <p:bldP spid="2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Freeform 851"/>
          <p:cNvSpPr>
            <a:spLocks/>
          </p:cNvSpPr>
          <p:nvPr/>
        </p:nvSpPr>
        <p:spPr bwMode="auto">
          <a:xfrm>
            <a:off x="2057400" y="4968306"/>
            <a:ext cx="785561" cy="284080"/>
          </a:xfrm>
          <a:custGeom>
            <a:avLst/>
            <a:gdLst>
              <a:gd name="connsiteX0" fmla="*/ 12496 w 12496"/>
              <a:gd name="connsiteY0" fmla="*/ 9550 h 10000"/>
              <a:gd name="connsiteX1" fmla="*/ 10000 w 12496"/>
              <a:gd name="connsiteY1" fmla="*/ 0 h 10000"/>
              <a:gd name="connsiteX2" fmla="*/ 8712 w 12496"/>
              <a:gd name="connsiteY2" fmla="*/ 2449 h 10000"/>
              <a:gd name="connsiteX3" fmla="*/ 7576 w 12496"/>
              <a:gd name="connsiteY3" fmla="*/ 3878 h 10000"/>
              <a:gd name="connsiteX4" fmla="*/ 5934 w 12496"/>
              <a:gd name="connsiteY4" fmla="*/ 5612 h 10000"/>
              <a:gd name="connsiteX5" fmla="*/ 3990 w 12496"/>
              <a:gd name="connsiteY5" fmla="*/ 6480 h 10000"/>
              <a:gd name="connsiteX6" fmla="*/ 1995 w 12496"/>
              <a:gd name="connsiteY6" fmla="*/ 7194 h 10000"/>
              <a:gd name="connsiteX7" fmla="*/ 51 w 12496"/>
              <a:gd name="connsiteY7" fmla="*/ 7551 h 10000"/>
              <a:gd name="connsiteX8" fmla="*/ 0 w 12496"/>
              <a:gd name="connsiteY8" fmla="*/ 10000 h 10000"/>
              <a:gd name="connsiteX9" fmla="*/ 12496 w 12496"/>
              <a:gd name="connsiteY9" fmla="*/ 9550 h 10000"/>
              <a:gd name="connsiteX0" fmla="*/ 12496 w 12496"/>
              <a:gd name="connsiteY0" fmla="*/ 8854 h 9304"/>
              <a:gd name="connsiteX1" fmla="*/ 12496 w 12496"/>
              <a:gd name="connsiteY1" fmla="*/ 0 h 9304"/>
              <a:gd name="connsiteX2" fmla="*/ 8712 w 12496"/>
              <a:gd name="connsiteY2" fmla="*/ 1753 h 9304"/>
              <a:gd name="connsiteX3" fmla="*/ 7576 w 12496"/>
              <a:gd name="connsiteY3" fmla="*/ 3182 h 9304"/>
              <a:gd name="connsiteX4" fmla="*/ 5934 w 12496"/>
              <a:gd name="connsiteY4" fmla="*/ 4916 h 9304"/>
              <a:gd name="connsiteX5" fmla="*/ 3990 w 12496"/>
              <a:gd name="connsiteY5" fmla="*/ 5784 h 9304"/>
              <a:gd name="connsiteX6" fmla="*/ 1995 w 12496"/>
              <a:gd name="connsiteY6" fmla="*/ 6498 h 9304"/>
              <a:gd name="connsiteX7" fmla="*/ 51 w 12496"/>
              <a:gd name="connsiteY7" fmla="*/ 6855 h 9304"/>
              <a:gd name="connsiteX8" fmla="*/ 0 w 12496"/>
              <a:gd name="connsiteY8" fmla="*/ 9304 h 9304"/>
              <a:gd name="connsiteX9" fmla="*/ 12496 w 12496"/>
              <a:gd name="connsiteY9" fmla="*/ 8854 h 9304"/>
              <a:gd name="connsiteX0" fmla="*/ 10000 w 10000"/>
              <a:gd name="connsiteY0" fmla="*/ 9516 h 10000"/>
              <a:gd name="connsiteX1" fmla="*/ 10000 w 10000"/>
              <a:gd name="connsiteY1" fmla="*/ 0 h 10000"/>
              <a:gd name="connsiteX2" fmla="*/ 8350 w 10000"/>
              <a:gd name="connsiteY2" fmla="*/ 1323 h 10000"/>
              <a:gd name="connsiteX3" fmla="*/ 6063 w 10000"/>
              <a:gd name="connsiteY3" fmla="*/ 3420 h 10000"/>
              <a:gd name="connsiteX4" fmla="*/ 4749 w 10000"/>
              <a:gd name="connsiteY4" fmla="*/ 5284 h 10000"/>
              <a:gd name="connsiteX5" fmla="*/ 3193 w 10000"/>
              <a:gd name="connsiteY5" fmla="*/ 6217 h 10000"/>
              <a:gd name="connsiteX6" fmla="*/ 1597 w 10000"/>
              <a:gd name="connsiteY6" fmla="*/ 6984 h 10000"/>
              <a:gd name="connsiteX7" fmla="*/ 41 w 10000"/>
              <a:gd name="connsiteY7" fmla="*/ 7368 h 10000"/>
              <a:gd name="connsiteX8" fmla="*/ 0 w 10000"/>
              <a:gd name="connsiteY8" fmla="*/ 10000 h 10000"/>
              <a:gd name="connsiteX9" fmla="*/ 10000 w 10000"/>
              <a:gd name="connsiteY9" fmla="*/ 9516 h 10000"/>
              <a:gd name="connsiteX0" fmla="*/ 10000 w 10000"/>
              <a:gd name="connsiteY0" fmla="*/ 9516 h 10000"/>
              <a:gd name="connsiteX1" fmla="*/ 10000 w 10000"/>
              <a:gd name="connsiteY1" fmla="*/ 0 h 10000"/>
              <a:gd name="connsiteX2" fmla="*/ 8350 w 10000"/>
              <a:gd name="connsiteY2" fmla="*/ 1323 h 10000"/>
              <a:gd name="connsiteX3" fmla="*/ 6270 w 10000"/>
              <a:gd name="connsiteY3" fmla="*/ 3046 h 10000"/>
              <a:gd name="connsiteX4" fmla="*/ 4749 w 10000"/>
              <a:gd name="connsiteY4" fmla="*/ 5284 h 10000"/>
              <a:gd name="connsiteX5" fmla="*/ 3193 w 10000"/>
              <a:gd name="connsiteY5" fmla="*/ 6217 h 10000"/>
              <a:gd name="connsiteX6" fmla="*/ 1597 w 10000"/>
              <a:gd name="connsiteY6" fmla="*/ 6984 h 10000"/>
              <a:gd name="connsiteX7" fmla="*/ 41 w 10000"/>
              <a:gd name="connsiteY7" fmla="*/ 7368 h 10000"/>
              <a:gd name="connsiteX8" fmla="*/ 0 w 10000"/>
              <a:gd name="connsiteY8" fmla="*/ 10000 h 10000"/>
              <a:gd name="connsiteX9" fmla="*/ 10000 w 10000"/>
              <a:gd name="connsiteY9" fmla="*/ 9516 h 10000"/>
              <a:gd name="connsiteX0" fmla="*/ 10000 w 10000"/>
              <a:gd name="connsiteY0" fmla="*/ 9516 h 10000"/>
              <a:gd name="connsiteX1" fmla="*/ 10000 w 10000"/>
              <a:gd name="connsiteY1" fmla="*/ 0 h 10000"/>
              <a:gd name="connsiteX2" fmla="*/ 8350 w 10000"/>
              <a:gd name="connsiteY2" fmla="*/ 1323 h 10000"/>
              <a:gd name="connsiteX3" fmla="*/ 6270 w 10000"/>
              <a:gd name="connsiteY3" fmla="*/ 3046 h 10000"/>
              <a:gd name="connsiteX4" fmla="*/ 4473 w 10000"/>
              <a:gd name="connsiteY4" fmla="*/ 3976 h 10000"/>
              <a:gd name="connsiteX5" fmla="*/ 3193 w 10000"/>
              <a:gd name="connsiteY5" fmla="*/ 6217 h 10000"/>
              <a:gd name="connsiteX6" fmla="*/ 1597 w 10000"/>
              <a:gd name="connsiteY6" fmla="*/ 6984 h 10000"/>
              <a:gd name="connsiteX7" fmla="*/ 41 w 10000"/>
              <a:gd name="connsiteY7" fmla="*/ 7368 h 10000"/>
              <a:gd name="connsiteX8" fmla="*/ 0 w 10000"/>
              <a:gd name="connsiteY8" fmla="*/ 10000 h 10000"/>
              <a:gd name="connsiteX9" fmla="*/ 10000 w 10000"/>
              <a:gd name="connsiteY9" fmla="*/ 9516 h 10000"/>
              <a:gd name="connsiteX0" fmla="*/ 10000 w 10000"/>
              <a:gd name="connsiteY0" fmla="*/ 9516 h 10000"/>
              <a:gd name="connsiteX1" fmla="*/ 10000 w 10000"/>
              <a:gd name="connsiteY1" fmla="*/ 0 h 10000"/>
              <a:gd name="connsiteX2" fmla="*/ 8350 w 10000"/>
              <a:gd name="connsiteY2" fmla="*/ 1323 h 10000"/>
              <a:gd name="connsiteX3" fmla="*/ 6270 w 10000"/>
              <a:gd name="connsiteY3" fmla="*/ 3046 h 10000"/>
              <a:gd name="connsiteX4" fmla="*/ 4473 w 10000"/>
              <a:gd name="connsiteY4" fmla="*/ 3976 h 10000"/>
              <a:gd name="connsiteX5" fmla="*/ 3193 w 10000"/>
              <a:gd name="connsiteY5" fmla="*/ 4535 h 10000"/>
              <a:gd name="connsiteX6" fmla="*/ 1597 w 10000"/>
              <a:gd name="connsiteY6" fmla="*/ 6984 h 10000"/>
              <a:gd name="connsiteX7" fmla="*/ 41 w 10000"/>
              <a:gd name="connsiteY7" fmla="*/ 7368 h 10000"/>
              <a:gd name="connsiteX8" fmla="*/ 0 w 10000"/>
              <a:gd name="connsiteY8" fmla="*/ 10000 h 10000"/>
              <a:gd name="connsiteX9" fmla="*/ 10000 w 10000"/>
              <a:gd name="connsiteY9" fmla="*/ 9516 h 10000"/>
              <a:gd name="connsiteX0" fmla="*/ 10000 w 10000"/>
              <a:gd name="connsiteY0" fmla="*/ 9516 h 10000"/>
              <a:gd name="connsiteX1" fmla="*/ 10000 w 10000"/>
              <a:gd name="connsiteY1" fmla="*/ 0 h 10000"/>
              <a:gd name="connsiteX2" fmla="*/ 8350 w 10000"/>
              <a:gd name="connsiteY2" fmla="*/ 1323 h 10000"/>
              <a:gd name="connsiteX3" fmla="*/ 6270 w 10000"/>
              <a:gd name="connsiteY3" fmla="*/ 3046 h 10000"/>
              <a:gd name="connsiteX4" fmla="*/ 4473 w 10000"/>
              <a:gd name="connsiteY4" fmla="*/ 3976 h 10000"/>
              <a:gd name="connsiteX5" fmla="*/ 3193 w 10000"/>
              <a:gd name="connsiteY5" fmla="*/ 4535 h 10000"/>
              <a:gd name="connsiteX6" fmla="*/ 1597 w 10000"/>
              <a:gd name="connsiteY6" fmla="*/ 5489 h 10000"/>
              <a:gd name="connsiteX7" fmla="*/ 41 w 10000"/>
              <a:gd name="connsiteY7" fmla="*/ 7368 h 10000"/>
              <a:gd name="connsiteX8" fmla="*/ 0 w 10000"/>
              <a:gd name="connsiteY8" fmla="*/ 10000 h 10000"/>
              <a:gd name="connsiteX9" fmla="*/ 10000 w 10000"/>
              <a:gd name="connsiteY9" fmla="*/ 9516 h 10000"/>
              <a:gd name="connsiteX0" fmla="*/ 10000 w 10000"/>
              <a:gd name="connsiteY0" fmla="*/ 9516 h 10000"/>
              <a:gd name="connsiteX1" fmla="*/ 10000 w 10000"/>
              <a:gd name="connsiteY1" fmla="*/ 0 h 10000"/>
              <a:gd name="connsiteX2" fmla="*/ 8350 w 10000"/>
              <a:gd name="connsiteY2" fmla="*/ 1323 h 10000"/>
              <a:gd name="connsiteX3" fmla="*/ 6270 w 10000"/>
              <a:gd name="connsiteY3" fmla="*/ 3046 h 10000"/>
              <a:gd name="connsiteX4" fmla="*/ 4473 w 10000"/>
              <a:gd name="connsiteY4" fmla="*/ 3976 h 10000"/>
              <a:gd name="connsiteX5" fmla="*/ 3193 w 10000"/>
              <a:gd name="connsiteY5" fmla="*/ 4535 h 10000"/>
              <a:gd name="connsiteX6" fmla="*/ 1597 w 10000"/>
              <a:gd name="connsiteY6" fmla="*/ 5489 h 10000"/>
              <a:gd name="connsiteX7" fmla="*/ 41 w 10000"/>
              <a:gd name="connsiteY7" fmla="*/ 6434 h 10000"/>
              <a:gd name="connsiteX8" fmla="*/ 0 w 10000"/>
              <a:gd name="connsiteY8" fmla="*/ 10000 h 10000"/>
              <a:gd name="connsiteX9" fmla="*/ 10000 w 10000"/>
              <a:gd name="connsiteY9" fmla="*/ 9516 h 10000"/>
              <a:gd name="connsiteX0" fmla="*/ 10000 w 10000"/>
              <a:gd name="connsiteY0" fmla="*/ 9516 h 9813"/>
              <a:gd name="connsiteX1" fmla="*/ 10000 w 10000"/>
              <a:gd name="connsiteY1" fmla="*/ 0 h 9813"/>
              <a:gd name="connsiteX2" fmla="*/ 8350 w 10000"/>
              <a:gd name="connsiteY2" fmla="*/ 1323 h 9813"/>
              <a:gd name="connsiteX3" fmla="*/ 6270 w 10000"/>
              <a:gd name="connsiteY3" fmla="*/ 3046 h 9813"/>
              <a:gd name="connsiteX4" fmla="*/ 4473 w 10000"/>
              <a:gd name="connsiteY4" fmla="*/ 3976 h 9813"/>
              <a:gd name="connsiteX5" fmla="*/ 3193 w 10000"/>
              <a:gd name="connsiteY5" fmla="*/ 4535 h 9813"/>
              <a:gd name="connsiteX6" fmla="*/ 1597 w 10000"/>
              <a:gd name="connsiteY6" fmla="*/ 5489 h 9813"/>
              <a:gd name="connsiteX7" fmla="*/ 41 w 10000"/>
              <a:gd name="connsiteY7" fmla="*/ 6434 h 9813"/>
              <a:gd name="connsiteX8" fmla="*/ 0 w 10000"/>
              <a:gd name="connsiteY8" fmla="*/ 9813 h 9813"/>
              <a:gd name="connsiteX9" fmla="*/ 10000 w 10000"/>
              <a:gd name="connsiteY9" fmla="*/ 9516 h 9813"/>
              <a:gd name="connsiteX0" fmla="*/ 10000 w 10000"/>
              <a:gd name="connsiteY0" fmla="*/ 9507 h 10000"/>
              <a:gd name="connsiteX1" fmla="*/ 10000 w 10000"/>
              <a:gd name="connsiteY1" fmla="*/ 0 h 10000"/>
              <a:gd name="connsiteX2" fmla="*/ 8350 w 10000"/>
              <a:gd name="connsiteY2" fmla="*/ 1348 h 10000"/>
              <a:gd name="connsiteX3" fmla="*/ 6270 w 10000"/>
              <a:gd name="connsiteY3" fmla="*/ 3104 h 10000"/>
              <a:gd name="connsiteX4" fmla="*/ 4473 w 10000"/>
              <a:gd name="connsiteY4" fmla="*/ 4052 h 10000"/>
              <a:gd name="connsiteX5" fmla="*/ 3193 w 10000"/>
              <a:gd name="connsiteY5" fmla="*/ 4621 h 10000"/>
              <a:gd name="connsiteX6" fmla="*/ 1597 w 10000"/>
              <a:gd name="connsiteY6" fmla="*/ 5594 h 10000"/>
              <a:gd name="connsiteX7" fmla="*/ 41 w 10000"/>
              <a:gd name="connsiteY7" fmla="*/ 6557 h 10000"/>
              <a:gd name="connsiteX8" fmla="*/ 0 w 10000"/>
              <a:gd name="connsiteY8" fmla="*/ 10000 h 10000"/>
              <a:gd name="connsiteX9" fmla="*/ 10000 w 10000"/>
              <a:gd name="connsiteY9" fmla="*/ 950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000">
                <a:moveTo>
                  <a:pt x="10000" y="9507"/>
                </a:moveTo>
                <a:lnTo>
                  <a:pt x="10000" y="0"/>
                </a:lnTo>
                <a:lnTo>
                  <a:pt x="8350" y="1348"/>
                </a:lnTo>
                <a:lnTo>
                  <a:pt x="6270" y="3104"/>
                </a:lnTo>
                <a:lnTo>
                  <a:pt x="4473" y="4052"/>
                </a:lnTo>
                <a:lnTo>
                  <a:pt x="3193" y="4621"/>
                </a:lnTo>
                <a:lnTo>
                  <a:pt x="1597" y="5594"/>
                </a:lnTo>
                <a:lnTo>
                  <a:pt x="41" y="6557"/>
                </a:lnTo>
                <a:cubicBezTo>
                  <a:pt x="27" y="7450"/>
                  <a:pt x="14" y="9106"/>
                  <a:pt x="0" y="10000"/>
                </a:cubicBezTo>
                <a:lnTo>
                  <a:pt x="10000" y="9507"/>
                </a:lnTo>
                <a:close/>
              </a:path>
            </a:pathLst>
          </a:custGeom>
          <a:solidFill>
            <a:srgbClr val="00B0F0"/>
          </a:solidFill>
          <a:ln w="19050">
            <a:solidFill>
              <a:srgbClr val="00B0F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230"/>
          <p:cNvSpPr>
            <a:spLocks/>
          </p:cNvSpPr>
          <p:nvPr/>
        </p:nvSpPr>
        <p:spPr bwMode="auto">
          <a:xfrm>
            <a:off x="3962400" y="2286000"/>
            <a:ext cx="1597025" cy="2963863"/>
          </a:xfrm>
          <a:custGeom>
            <a:avLst/>
            <a:gdLst/>
            <a:ahLst/>
            <a:cxnLst>
              <a:cxn ang="0">
                <a:pos x="0" y="1867"/>
              </a:cxn>
              <a:cxn ang="0">
                <a:pos x="0" y="718"/>
              </a:cxn>
              <a:cxn ang="0">
                <a:pos x="51" y="605"/>
              </a:cxn>
              <a:cxn ang="0">
                <a:pos x="116" y="485"/>
              </a:cxn>
              <a:cxn ang="0">
                <a:pos x="156" y="398"/>
              </a:cxn>
              <a:cxn ang="0">
                <a:pos x="195" y="326"/>
              </a:cxn>
              <a:cxn ang="0">
                <a:pos x="243" y="245"/>
              </a:cxn>
              <a:cxn ang="0">
                <a:pos x="305" y="154"/>
              </a:cxn>
              <a:cxn ang="0">
                <a:pos x="358" y="86"/>
              </a:cxn>
              <a:cxn ang="0">
                <a:pos x="401" y="38"/>
              </a:cxn>
              <a:cxn ang="0">
                <a:pos x="454" y="10"/>
              </a:cxn>
              <a:cxn ang="0">
                <a:pos x="492" y="0"/>
              </a:cxn>
              <a:cxn ang="0">
                <a:pos x="545" y="0"/>
              </a:cxn>
              <a:cxn ang="0">
                <a:pos x="588" y="34"/>
              </a:cxn>
              <a:cxn ang="0">
                <a:pos x="646" y="67"/>
              </a:cxn>
              <a:cxn ang="0">
                <a:pos x="684" y="125"/>
              </a:cxn>
              <a:cxn ang="0">
                <a:pos x="737" y="192"/>
              </a:cxn>
              <a:cxn ang="0">
                <a:pos x="776" y="259"/>
              </a:cxn>
              <a:cxn ang="0">
                <a:pos x="824" y="336"/>
              </a:cxn>
              <a:cxn ang="0">
                <a:pos x="857" y="389"/>
              </a:cxn>
              <a:cxn ang="0">
                <a:pos x="900" y="480"/>
              </a:cxn>
              <a:cxn ang="0">
                <a:pos x="958" y="614"/>
              </a:cxn>
              <a:cxn ang="0">
                <a:pos x="1006" y="720"/>
              </a:cxn>
              <a:cxn ang="0">
                <a:pos x="1006" y="1867"/>
              </a:cxn>
              <a:cxn ang="0">
                <a:pos x="0" y="1867"/>
              </a:cxn>
            </a:cxnLst>
            <a:rect l="0" t="0" r="r" b="b"/>
            <a:pathLst>
              <a:path w="1006" h="1867">
                <a:moveTo>
                  <a:pt x="0" y="1867"/>
                </a:moveTo>
                <a:lnTo>
                  <a:pt x="0" y="718"/>
                </a:lnTo>
                <a:lnTo>
                  <a:pt x="51" y="605"/>
                </a:lnTo>
                <a:lnTo>
                  <a:pt x="116" y="485"/>
                </a:lnTo>
                <a:lnTo>
                  <a:pt x="156" y="398"/>
                </a:lnTo>
                <a:lnTo>
                  <a:pt x="195" y="326"/>
                </a:lnTo>
                <a:lnTo>
                  <a:pt x="243" y="245"/>
                </a:lnTo>
                <a:lnTo>
                  <a:pt x="305" y="154"/>
                </a:lnTo>
                <a:lnTo>
                  <a:pt x="358" y="86"/>
                </a:lnTo>
                <a:lnTo>
                  <a:pt x="401" y="38"/>
                </a:lnTo>
                <a:lnTo>
                  <a:pt x="454" y="10"/>
                </a:lnTo>
                <a:lnTo>
                  <a:pt x="492" y="0"/>
                </a:lnTo>
                <a:lnTo>
                  <a:pt x="545" y="0"/>
                </a:lnTo>
                <a:lnTo>
                  <a:pt x="588" y="34"/>
                </a:lnTo>
                <a:lnTo>
                  <a:pt x="646" y="67"/>
                </a:lnTo>
                <a:lnTo>
                  <a:pt x="684" y="125"/>
                </a:lnTo>
                <a:lnTo>
                  <a:pt x="737" y="192"/>
                </a:lnTo>
                <a:lnTo>
                  <a:pt x="776" y="259"/>
                </a:lnTo>
                <a:lnTo>
                  <a:pt x="824" y="336"/>
                </a:lnTo>
                <a:lnTo>
                  <a:pt x="857" y="389"/>
                </a:lnTo>
                <a:lnTo>
                  <a:pt x="900" y="480"/>
                </a:lnTo>
                <a:lnTo>
                  <a:pt x="958" y="614"/>
                </a:lnTo>
                <a:lnTo>
                  <a:pt x="1006" y="720"/>
                </a:lnTo>
                <a:lnTo>
                  <a:pt x="1006" y="1867"/>
                </a:lnTo>
                <a:lnTo>
                  <a:pt x="0" y="1867"/>
                </a:lnTo>
                <a:close/>
              </a:path>
            </a:pathLst>
          </a:custGeom>
          <a:solidFill>
            <a:srgbClr val="800000"/>
          </a:solidFill>
          <a:ln w="1905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845"/>
          <p:cNvSpPr>
            <a:spLocks/>
          </p:cNvSpPr>
          <p:nvPr/>
        </p:nvSpPr>
        <p:spPr bwMode="auto">
          <a:xfrm>
            <a:off x="5886451" y="4054864"/>
            <a:ext cx="1683251" cy="1202936"/>
          </a:xfrm>
          <a:custGeom>
            <a:avLst/>
            <a:gdLst>
              <a:gd name="connsiteX0" fmla="*/ 59 w 12489"/>
              <a:gd name="connsiteY0" fmla="*/ 9933 h 9933"/>
              <a:gd name="connsiteX1" fmla="*/ 0 w 12489"/>
              <a:gd name="connsiteY1" fmla="*/ 0 h 9933"/>
              <a:gd name="connsiteX2" fmla="*/ 1519 w 12489"/>
              <a:gd name="connsiteY2" fmla="*/ 3955 h 9933"/>
              <a:gd name="connsiteX3" fmla="*/ 2085 w 12489"/>
              <a:gd name="connsiteY3" fmla="*/ 5300 h 9933"/>
              <a:gd name="connsiteX4" fmla="*/ 2933 w 12489"/>
              <a:gd name="connsiteY4" fmla="*/ 6804 h 9933"/>
              <a:gd name="connsiteX5" fmla="*/ 3675 w 12489"/>
              <a:gd name="connsiteY5" fmla="*/ 7696 h 9933"/>
              <a:gd name="connsiteX6" fmla="*/ 4547 w 12489"/>
              <a:gd name="connsiteY6" fmla="*/ 8336 h 9933"/>
              <a:gd name="connsiteX7" fmla="*/ 5253 w 12489"/>
              <a:gd name="connsiteY7" fmla="*/ 8722 h 9933"/>
              <a:gd name="connsiteX8" fmla="*/ 6985 w 12489"/>
              <a:gd name="connsiteY8" fmla="*/ 9201 h 9933"/>
              <a:gd name="connsiteX9" fmla="*/ 8869 w 12489"/>
              <a:gd name="connsiteY9" fmla="*/ 9361 h 9933"/>
              <a:gd name="connsiteX10" fmla="*/ 10000 w 12489"/>
              <a:gd name="connsiteY10" fmla="*/ 9454 h 9933"/>
              <a:gd name="connsiteX11" fmla="*/ 12489 w 12489"/>
              <a:gd name="connsiteY11" fmla="*/ 9092 h 9933"/>
              <a:gd name="connsiteX0" fmla="*/ 47 w 10000"/>
              <a:gd name="connsiteY0" fmla="*/ 10000 h 10158"/>
              <a:gd name="connsiteX1" fmla="*/ 0 w 10000"/>
              <a:gd name="connsiteY1" fmla="*/ 0 h 10158"/>
              <a:gd name="connsiteX2" fmla="*/ 1216 w 10000"/>
              <a:gd name="connsiteY2" fmla="*/ 3982 h 10158"/>
              <a:gd name="connsiteX3" fmla="*/ 1669 w 10000"/>
              <a:gd name="connsiteY3" fmla="*/ 5336 h 10158"/>
              <a:gd name="connsiteX4" fmla="*/ 2348 w 10000"/>
              <a:gd name="connsiteY4" fmla="*/ 6850 h 10158"/>
              <a:gd name="connsiteX5" fmla="*/ 2943 w 10000"/>
              <a:gd name="connsiteY5" fmla="*/ 7748 h 10158"/>
              <a:gd name="connsiteX6" fmla="*/ 3641 w 10000"/>
              <a:gd name="connsiteY6" fmla="*/ 8392 h 10158"/>
              <a:gd name="connsiteX7" fmla="*/ 4206 w 10000"/>
              <a:gd name="connsiteY7" fmla="*/ 8781 h 10158"/>
              <a:gd name="connsiteX8" fmla="*/ 5593 w 10000"/>
              <a:gd name="connsiteY8" fmla="*/ 9263 h 10158"/>
              <a:gd name="connsiteX9" fmla="*/ 7101 w 10000"/>
              <a:gd name="connsiteY9" fmla="*/ 9424 h 10158"/>
              <a:gd name="connsiteX10" fmla="*/ 8007 w 10000"/>
              <a:gd name="connsiteY10" fmla="*/ 9518 h 10158"/>
              <a:gd name="connsiteX11" fmla="*/ 10000 w 10000"/>
              <a:gd name="connsiteY11" fmla="*/ 10158 h 10158"/>
              <a:gd name="connsiteX0" fmla="*/ 47 w 10000"/>
              <a:gd name="connsiteY0" fmla="*/ 10000 h 10158"/>
              <a:gd name="connsiteX1" fmla="*/ 0 w 10000"/>
              <a:gd name="connsiteY1" fmla="*/ 0 h 10158"/>
              <a:gd name="connsiteX2" fmla="*/ 1216 w 10000"/>
              <a:gd name="connsiteY2" fmla="*/ 3982 h 10158"/>
              <a:gd name="connsiteX3" fmla="*/ 1669 w 10000"/>
              <a:gd name="connsiteY3" fmla="*/ 5336 h 10158"/>
              <a:gd name="connsiteX4" fmla="*/ 2348 w 10000"/>
              <a:gd name="connsiteY4" fmla="*/ 6850 h 10158"/>
              <a:gd name="connsiteX5" fmla="*/ 2943 w 10000"/>
              <a:gd name="connsiteY5" fmla="*/ 7748 h 10158"/>
              <a:gd name="connsiteX6" fmla="*/ 3641 w 10000"/>
              <a:gd name="connsiteY6" fmla="*/ 8392 h 10158"/>
              <a:gd name="connsiteX7" fmla="*/ 4206 w 10000"/>
              <a:gd name="connsiteY7" fmla="*/ 8781 h 10158"/>
              <a:gd name="connsiteX8" fmla="*/ 5593 w 10000"/>
              <a:gd name="connsiteY8" fmla="*/ 9263 h 10158"/>
              <a:gd name="connsiteX9" fmla="*/ 7101 w 10000"/>
              <a:gd name="connsiteY9" fmla="*/ 9424 h 10158"/>
              <a:gd name="connsiteX10" fmla="*/ 9968 w 10000"/>
              <a:gd name="connsiteY10" fmla="*/ 8878 h 10158"/>
              <a:gd name="connsiteX11" fmla="*/ 10000 w 10000"/>
              <a:gd name="connsiteY11" fmla="*/ 10158 h 10158"/>
              <a:gd name="connsiteX0" fmla="*/ 47 w 10000"/>
              <a:gd name="connsiteY0" fmla="*/ 10000 h 10158"/>
              <a:gd name="connsiteX1" fmla="*/ 0 w 10000"/>
              <a:gd name="connsiteY1" fmla="*/ 0 h 10158"/>
              <a:gd name="connsiteX2" fmla="*/ 1216 w 10000"/>
              <a:gd name="connsiteY2" fmla="*/ 3982 h 10158"/>
              <a:gd name="connsiteX3" fmla="*/ 1669 w 10000"/>
              <a:gd name="connsiteY3" fmla="*/ 5336 h 10158"/>
              <a:gd name="connsiteX4" fmla="*/ 2348 w 10000"/>
              <a:gd name="connsiteY4" fmla="*/ 6850 h 10158"/>
              <a:gd name="connsiteX5" fmla="*/ 2943 w 10000"/>
              <a:gd name="connsiteY5" fmla="*/ 7748 h 10158"/>
              <a:gd name="connsiteX6" fmla="*/ 3641 w 10000"/>
              <a:gd name="connsiteY6" fmla="*/ 8392 h 10158"/>
              <a:gd name="connsiteX7" fmla="*/ 4206 w 10000"/>
              <a:gd name="connsiteY7" fmla="*/ 8781 h 10158"/>
              <a:gd name="connsiteX8" fmla="*/ 5593 w 10000"/>
              <a:gd name="connsiteY8" fmla="*/ 9263 h 10158"/>
              <a:gd name="connsiteX9" fmla="*/ 7165 w 10000"/>
              <a:gd name="connsiteY9" fmla="*/ 8647 h 10158"/>
              <a:gd name="connsiteX10" fmla="*/ 9968 w 10000"/>
              <a:gd name="connsiteY10" fmla="*/ 8878 h 10158"/>
              <a:gd name="connsiteX11" fmla="*/ 10000 w 10000"/>
              <a:gd name="connsiteY11" fmla="*/ 10158 h 10158"/>
              <a:gd name="connsiteX0" fmla="*/ 47 w 10000"/>
              <a:gd name="connsiteY0" fmla="*/ 10000 h 10158"/>
              <a:gd name="connsiteX1" fmla="*/ 0 w 10000"/>
              <a:gd name="connsiteY1" fmla="*/ 0 h 10158"/>
              <a:gd name="connsiteX2" fmla="*/ 1216 w 10000"/>
              <a:gd name="connsiteY2" fmla="*/ 3982 h 10158"/>
              <a:gd name="connsiteX3" fmla="*/ 1669 w 10000"/>
              <a:gd name="connsiteY3" fmla="*/ 5336 h 10158"/>
              <a:gd name="connsiteX4" fmla="*/ 2348 w 10000"/>
              <a:gd name="connsiteY4" fmla="*/ 6850 h 10158"/>
              <a:gd name="connsiteX5" fmla="*/ 2943 w 10000"/>
              <a:gd name="connsiteY5" fmla="*/ 7748 h 10158"/>
              <a:gd name="connsiteX6" fmla="*/ 3641 w 10000"/>
              <a:gd name="connsiteY6" fmla="*/ 8392 h 10158"/>
              <a:gd name="connsiteX7" fmla="*/ 4206 w 10000"/>
              <a:gd name="connsiteY7" fmla="*/ 8781 h 10158"/>
              <a:gd name="connsiteX8" fmla="*/ 5561 w 10000"/>
              <a:gd name="connsiteY8" fmla="*/ 8212 h 10158"/>
              <a:gd name="connsiteX9" fmla="*/ 7165 w 10000"/>
              <a:gd name="connsiteY9" fmla="*/ 8647 h 10158"/>
              <a:gd name="connsiteX10" fmla="*/ 9968 w 10000"/>
              <a:gd name="connsiteY10" fmla="*/ 8878 h 10158"/>
              <a:gd name="connsiteX11" fmla="*/ 10000 w 10000"/>
              <a:gd name="connsiteY11" fmla="*/ 10158 h 10158"/>
              <a:gd name="connsiteX0" fmla="*/ 47 w 10000"/>
              <a:gd name="connsiteY0" fmla="*/ 10000 h 10158"/>
              <a:gd name="connsiteX1" fmla="*/ 0 w 10000"/>
              <a:gd name="connsiteY1" fmla="*/ 0 h 10158"/>
              <a:gd name="connsiteX2" fmla="*/ 1216 w 10000"/>
              <a:gd name="connsiteY2" fmla="*/ 3982 h 10158"/>
              <a:gd name="connsiteX3" fmla="*/ 1669 w 10000"/>
              <a:gd name="connsiteY3" fmla="*/ 5336 h 10158"/>
              <a:gd name="connsiteX4" fmla="*/ 2348 w 10000"/>
              <a:gd name="connsiteY4" fmla="*/ 6850 h 10158"/>
              <a:gd name="connsiteX5" fmla="*/ 2943 w 10000"/>
              <a:gd name="connsiteY5" fmla="*/ 7748 h 10158"/>
              <a:gd name="connsiteX6" fmla="*/ 3641 w 10000"/>
              <a:gd name="connsiteY6" fmla="*/ 8392 h 10158"/>
              <a:gd name="connsiteX7" fmla="*/ 4720 w 10000"/>
              <a:gd name="connsiteY7" fmla="*/ 7547 h 10158"/>
              <a:gd name="connsiteX8" fmla="*/ 5561 w 10000"/>
              <a:gd name="connsiteY8" fmla="*/ 8212 h 10158"/>
              <a:gd name="connsiteX9" fmla="*/ 7165 w 10000"/>
              <a:gd name="connsiteY9" fmla="*/ 8647 h 10158"/>
              <a:gd name="connsiteX10" fmla="*/ 9968 w 10000"/>
              <a:gd name="connsiteY10" fmla="*/ 8878 h 10158"/>
              <a:gd name="connsiteX11" fmla="*/ 10000 w 10000"/>
              <a:gd name="connsiteY11" fmla="*/ 10158 h 10158"/>
              <a:gd name="connsiteX0" fmla="*/ 47 w 10000"/>
              <a:gd name="connsiteY0" fmla="*/ 10000 h 10158"/>
              <a:gd name="connsiteX1" fmla="*/ 0 w 10000"/>
              <a:gd name="connsiteY1" fmla="*/ 0 h 10158"/>
              <a:gd name="connsiteX2" fmla="*/ 1216 w 10000"/>
              <a:gd name="connsiteY2" fmla="*/ 3982 h 10158"/>
              <a:gd name="connsiteX3" fmla="*/ 1669 w 10000"/>
              <a:gd name="connsiteY3" fmla="*/ 5336 h 10158"/>
              <a:gd name="connsiteX4" fmla="*/ 2348 w 10000"/>
              <a:gd name="connsiteY4" fmla="*/ 6850 h 10158"/>
              <a:gd name="connsiteX5" fmla="*/ 2943 w 10000"/>
              <a:gd name="connsiteY5" fmla="*/ 7748 h 10158"/>
              <a:gd name="connsiteX6" fmla="*/ 3995 w 10000"/>
              <a:gd name="connsiteY6" fmla="*/ 6930 h 10158"/>
              <a:gd name="connsiteX7" fmla="*/ 4720 w 10000"/>
              <a:gd name="connsiteY7" fmla="*/ 7547 h 10158"/>
              <a:gd name="connsiteX8" fmla="*/ 5561 w 10000"/>
              <a:gd name="connsiteY8" fmla="*/ 8212 h 10158"/>
              <a:gd name="connsiteX9" fmla="*/ 7165 w 10000"/>
              <a:gd name="connsiteY9" fmla="*/ 8647 h 10158"/>
              <a:gd name="connsiteX10" fmla="*/ 9968 w 10000"/>
              <a:gd name="connsiteY10" fmla="*/ 8878 h 10158"/>
              <a:gd name="connsiteX11" fmla="*/ 10000 w 10000"/>
              <a:gd name="connsiteY11" fmla="*/ 10158 h 10158"/>
              <a:gd name="connsiteX0" fmla="*/ 47 w 10000"/>
              <a:gd name="connsiteY0" fmla="*/ 10000 h 10158"/>
              <a:gd name="connsiteX1" fmla="*/ 0 w 10000"/>
              <a:gd name="connsiteY1" fmla="*/ 0 h 10158"/>
              <a:gd name="connsiteX2" fmla="*/ 1216 w 10000"/>
              <a:gd name="connsiteY2" fmla="*/ 3982 h 10158"/>
              <a:gd name="connsiteX3" fmla="*/ 1669 w 10000"/>
              <a:gd name="connsiteY3" fmla="*/ 5336 h 10158"/>
              <a:gd name="connsiteX4" fmla="*/ 2348 w 10000"/>
              <a:gd name="connsiteY4" fmla="*/ 6850 h 10158"/>
              <a:gd name="connsiteX5" fmla="*/ 3457 w 10000"/>
              <a:gd name="connsiteY5" fmla="*/ 6286 h 10158"/>
              <a:gd name="connsiteX6" fmla="*/ 3995 w 10000"/>
              <a:gd name="connsiteY6" fmla="*/ 6930 h 10158"/>
              <a:gd name="connsiteX7" fmla="*/ 4720 w 10000"/>
              <a:gd name="connsiteY7" fmla="*/ 7547 h 10158"/>
              <a:gd name="connsiteX8" fmla="*/ 5561 w 10000"/>
              <a:gd name="connsiteY8" fmla="*/ 8212 h 10158"/>
              <a:gd name="connsiteX9" fmla="*/ 7165 w 10000"/>
              <a:gd name="connsiteY9" fmla="*/ 8647 h 10158"/>
              <a:gd name="connsiteX10" fmla="*/ 9968 w 10000"/>
              <a:gd name="connsiteY10" fmla="*/ 8878 h 10158"/>
              <a:gd name="connsiteX11" fmla="*/ 10000 w 10000"/>
              <a:gd name="connsiteY11" fmla="*/ 10158 h 10158"/>
              <a:gd name="connsiteX0" fmla="*/ 47 w 10000"/>
              <a:gd name="connsiteY0" fmla="*/ 10000 h 10158"/>
              <a:gd name="connsiteX1" fmla="*/ 0 w 10000"/>
              <a:gd name="connsiteY1" fmla="*/ 0 h 10158"/>
              <a:gd name="connsiteX2" fmla="*/ 1216 w 10000"/>
              <a:gd name="connsiteY2" fmla="*/ 3982 h 10158"/>
              <a:gd name="connsiteX3" fmla="*/ 1669 w 10000"/>
              <a:gd name="connsiteY3" fmla="*/ 5336 h 10158"/>
              <a:gd name="connsiteX4" fmla="*/ 2637 w 10000"/>
              <a:gd name="connsiteY4" fmla="*/ 5753 h 10158"/>
              <a:gd name="connsiteX5" fmla="*/ 3457 w 10000"/>
              <a:gd name="connsiteY5" fmla="*/ 6286 h 10158"/>
              <a:gd name="connsiteX6" fmla="*/ 3995 w 10000"/>
              <a:gd name="connsiteY6" fmla="*/ 6930 h 10158"/>
              <a:gd name="connsiteX7" fmla="*/ 4720 w 10000"/>
              <a:gd name="connsiteY7" fmla="*/ 7547 h 10158"/>
              <a:gd name="connsiteX8" fmla="*/ 5561 w 10000"/>
              <a:gd name="connsiteY8" fmla="*/ 8212 h 10158"/>
              <a:gd name="connsiteX9" fmla="*/ 7165 w 10000"/>
              <a:gd name="connsiteY9" fmla="*/ 8647 h 10158"/>
              <a:gd name="connsiteX10" fmla="*/ 9968 w 10000"/>
              <a:gd name="connsiteY10" fmla="*/ 8878 h 10158"/>
              <a:gd name="connsiteX11" fmla="*/ 10000 w 10000"/>
              <a:gd name="connsiteY11" fmla="*/ 10158 h 10158"/>
              <a:gd name="connsiteX0" fmla="*/ 47 w 10000"/>
              <a:gd name="connsiteY0" fmla="*/ 10000 h 10158"/>
              <a:gd name="connsiteX1" fmla="*/ 0 w 10000"/>
              <a:gd name="connsiteY1" fmla="*/ 0 h 10158"/>
              <a:gd name="connsiteX2" fmla="*/ 1216 w 10000"/>
              <a:gd name="connsiteY2" fmla="*/ 3982 h 10158"/>
              <a:gd name="connsiteX3" fmla="*/ 1926 w 10000"/>
              <a:gd name="connsiteY3" fmla="*/ 4559 h 10158"/>
              <a:gd name="connsiteX4" fmla="*/ 2637 w 10000"/>
              <a:gd name="connsiteY4" fmla="*/ 5753 h 10158"/>
              <a:gd name="connsiteX5" fmla="*/ 3457 w 10000"/>
              <a:gd name="connsiteY5" fmla="*/ 6286 h 10158"/>
              <a:gd name="connsiteX6" fmla="*/ 3995 w 10000"/>
              <a:gd name="connsiteY6" fmla="*/ 6930 h 10158"/>
              <a:gd name="connsiteX7" fmla="*/ 4720 w 10000"/>
              <a:gd name="connsiteY7" fmla="*/ 7547 h 10158"/>
              <a:gd name="connsiteX8" fmla="*/ 5561 w 10000"/>
              <a:gd name="connsiteY8" fmla="*/ 8212 h 10158"/>
              <a:gd name="connsiteX9" fmla="*/ 7165 w 10000"/>
              <a:gd name="connsiteY9" fmla="*/ 8647 h 10158"/>
              <a:gd name="connsiteX10" fmla="*/ 9968 w 10000"/>
              <a:gd name="connsiteY10" fmla="*/ 8878 h 10158"/>
              <a:gd name="connsiteX11" fmla="*/ 10000 w 10000"/>
              <a:gd name="connsiteY11" fmla="*/ 10158 h 10158"/>
              <a:gd name="connsiteX0" fmla="*/ 47 w 10000"/>
              <a:gd name="connsiteY0" fmla="*/ 10000 h 10158"/>
              <a:gd name="connsiteX1" fmla="*/ 0 w 10000"/>
              <a:gd name="connsiteY1" fmla="*/ 0 h 10158"/>
              <a:gd name="connsiteX2" fmla="*/ 1409 w 10000"/>
              <a:gd name="connsiteY2" fmla="*/ 3342 h 10158"/>
              <a:gd name="connsiteX3" fmla="*/ 1926 w 10000"/>
              <a:gd name="connsiteY3" fmla="*/ 4559 h 10158"/>
              <a:gd name="connsiteX4" fmla="*/ 2637 w 10000"/>
              <a:gd name="connsiteY4" fmla="*/ 5753 h 10158"/>
              <a:gd name="connsiteX5" fmla="*/ 3457 w 10000"/>
              <a:gd name="connsiteY5" fmla="*/ 6286 h 10158"/>
              <a:gd name="connsiteX6" fmla="*/ 3995 w 10000"/>
              <a:gd name="connsiteY6" fmla="*/ 6930 h 10158"/>
              <a:gd name="connsiteX7" fmla="*/ 4720 w 10000"/>
              <a:gd name="connsiteY7" fmla="*/ 7547 h 10158"/>
              <a:gd name="connsiteX8" fmla="*/ 5561 w 10000"/>
              <a:gd name="connsiteY8" fmla="*/ 8212 h 10158"/>
              <a:gd name="connsiteX9" fmla="*/ 7165 w 10000"/>
              <a:gd name="connsiteY9" fmla="*/ 8647 h 10158"/>
              <a:gd name="connsiteX10" fmla="*/ 9968 w 10000"/>
              <a:gd name="connsiteY10" fmla="*/ 8878 h 10158"/>
              <a:gd name="connsiteX11" fmla="*/ 10000 w 10000"/>
              <a:gd name="connsiteY11" fmla="*/ 10158 h 1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00" h="10158">
                <a:moveTo>
                  <a:pt x="47" y="10000"/>
                </a:moveTo>
                <a:cubicBezTo>
                  <a:pt x="31" y="6667"/>
                  <a:pt x="16" y="3333"/>
                  <a:pt x="0" y="0"/>
                </a:cubicBezTo>
                <a:lnTo>
                  <a:pt x="1409" y="3342"/>
                </a:lnTo>
                <a:lnTo>
                  <a:pt x="1926" y="4559"/>
                </a:lnTo>
                <a:lnTo>
                  <a:pt x="2637" y="5753"/>
                </a:lnTo>
                <a:lnTo>
                  <a:pt x="3457" y="6286"/>
                </a:lnTo>
                <a:lnTo>
                  <a:pt x="3995" y="6930"/>
                </a:lnTo>
                <a:lnTo>
                  <a:pt x="4720" y="7547"/>
                </a:lnTo>
                <a:lnTo>
                  <a:pt x="5561" y="8212"/>
                </a:lnTo>
                <a:lnTo>
                  <a:pt x="7165" y="8647"/>
                </a:lnTo>
                <a:lnTo>
                  <a:pt x="9968" y="8878"/>
                </a:lnTo>
                <a:cubicBezTo>
                  <a:pt x="9968" y="9061"/>
                  <a:pt x="10000" y="9975"/>
                  <a:pt x="10000" y="10158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Normal Distributions</a:t>
            </a:r>
          </a:p>
        </p:txBody>
      </p:sp>
      <p:sp>
        <p:nvSpPr>
          <p:cNvPr id="2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A40F711D-FDC1-4026-946D-892EB559842D}" type="slidenum">
              <a:rPr lang="en-US"/>
              <a:pPr/>
              <a:t>7</a:t>
            </a:fld>
            <a:endParaRPr lang="en-US"/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2344738" y="525621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3151188" y="525621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3959225" y="525621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765675" y="525621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5561013" y="5256213"/>
            <a:ext cx="1587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6369050" y="525621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7175500" y="5256213"/>
            <a:ext cx="1588" cy="1174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2087563" y="5256213"/>
            <a:ext cx="5532437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276600" y="6354763"/>
            <a:ext cx="29098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Arial" charset="0"/>
              </a:rPr>
              <a:t>Quantitative Value</a:t>
            </a:r>
            <a:endParaRPr lang="en-US" sz="4000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 rot="16200000">
            <a:off x="1258888" y="3732213"/>
            <a:ext cx="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4000"/>
          </a:p>
        </p:txBody>
      </p:sp>
      <p:sp>
        <p:nvSpPr>
          <p:cNvPr id="36885" name="Freeform 21"/>
          <p:cNvSpPr>
            <a:spLocks/>
          </p:cNvSpPr>
          <p:nvPr/>
        </p:nvSpPr>
        <p:spPr bwMode="auto">
          <a:xfrm>
            <a:off x="2540000" y="5314950"/>
            <a:ext cx="1588" cy="1111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6" name="Freeform 22"/>
          <p:cNvSpPr>
            <a:spLocks/>
          </p:cNvSpPr>
          <p:nvPr/>
        </p:nvSpPr>
        <p:spPr bwMode="auto">
          <a:xfrm>
            <a:off x="2913063" y="5057775"/>
            <a:ext cx="1587" cy="1111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7" name="Freeform 23"/>
          <p:cNvSpPr>
            <a:spLocks/>
          </p:cNvSpPr>
          <p:nvPr/>
        </p:nvSpPr>
        <p:spPr bwMode="auto">
          <a:xfrm>
            <a:off x="3228975" y="4648200"/>
            <a:ext cx="1588" cy="11113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8" name="Freeform 24"/>
          <p:cNvSpPr>
            <a:spLocks/>
          </p:cNvSpPr>
          <p:nvPr/>
        </p:nvSpPr>
        <p:spPr bwMode="auto">
          <a:xfrm>
            <a:off x="3335338" y="4471988"/>
            <a:ext cx="1587" cy="11112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9" name="Freeform 25"/>
          <p:cNvSpPr>
            <a:spLocks/>
          </p:cNvSpPr>
          <p:nvPr/>
        </p:nvSpPr>
        <p:spPr bwMode="auto">
          <a:xfrm>
            <a:off x="3544888" y="4062413"/>
            <a:ext cx="1587" cy="11112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0" y="7"/>
              </a:cxn>
              <a:cxn ang="0">
                <a:pos x="0" y="7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h="7">
                <a:moveTo>
                  <a:pt x="0" y="7"/>
                </a:moveTo>
                <a:lnTo>
                  <a:pt x="0" y="7"/>
                </a:ln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0" name="Freeform 26"/>
          <p:cNvSpPr>
            <a:spLocks/>
          </p:cNvSpPr>
          <p:nvPr/>
        </p:nvSpPr>
        <p:spPr bwMode="auto">
          <a:xfrm>
            <a:off x="3790950" y="3500438"/>
            <a:ext cx="111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1" name="Freeform 27"/>
          <p:cNvSpPr>
            <a:spLocks/>
          </p:cNvSpPr>
          <p:nvPr/>
        </p:nvSpPr>
        <p:spPr bwMode="auto">
          <a:xfrm>
            <a:off x="4762500" y="2728913"/>
            <a:ext cx="1588" cy="11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7"/>
              </a:cxn>
              <a:cxn ang="0">
                <a:pos x="0" y="0"/>
              </a:cxn>
            </a:cxnLst>
            <a:rect l="0" t="0" r="r" b="b"/>
            <a:pathLst>
              <a:path h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7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2" name="Freeform 28"/>
          <p:cNvSpPr>
            <a:spLocks/>
          </p:cNvSpPr>
          <p:nvPr/>
        </p:nvSpPr>
        <p:spPr bwMode="auto">
          <a:xfrm>
            <a:off x="5381625" y="3886200"/>
            <a:ext cx="127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8" y="0"/>
              </a:cxn>
              <a:cxn ang="0">
                <a:pos x="0" y="0"/>
              </a:cxn>
            </a:cxnLst>
            <a:rect l="0" t="0" r="r" b="b"/>
            <a:pathLst>
              <a:path w="8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3" name="Freeform 29"/>
          <p:cNvSpPr>
            <a:spLocks/>
          </p:cNvSpPr>
          <p:nvPr/>
        </p:nvSpPr>
        <p:spPr bwMode="auto">
          <a:xfrm>
            <a:off x="5803900" y="4683125"/>
            <a:ext cx="111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4" name="Freeform 30"/>
          <p:cNvSpPr>
            <a:spLocks/>
          </p:cNvSpPr>
          <p:nvPr/>
        </p:nvSpPr>
        <p:spPr bwMode="auto">
          <a:xfrm>
            <a:off x="5967413" y="4905375"/>
            <a:ext cx="111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5" name="Freeform 31"/>
          <p:cNvSpPr>
            <a:spLocks/>
          </p:cNvSpPr>
          <p:nvPr/>
        </p:nvSpPr>
        <p:spPr bwMode="auto">
          <a:xfrm>
            <a:off x="6224588" y="5173663"/>
            <a:ext cx="11112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6" name="Freeform 32"/>
          <p:cNvSpPr>
            <a:spLocks/>
          </p:cNvSpPr>
          <p:nvPr/>
        </p:nvSpPr>
        <p:spPr bwMode="auto">
          <a:xfrm>
            <a:off x="6388100" y="5280025"/>
            <a:ext cx="111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7" name="Freeform 33"/>
          <p:cNvSpPr>
            <a:spLocks/>
          </p:cNvSpPr>
          <p:nvPr/>
        </p:nvSpPr>
        <p:spPr bwMode="auto">
          <a:xfrm>
            <a:off x="6551613" y="5349875"/>
            <a:ext cx="111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7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8" name="Freeform 34"/>
          <p:cNvSpPr>
            <a:spLocks/>
          </p:cNvSpPr>
          <p:nvPr/>
        </p:nvSpPr>
        <p:spPr bwMode="auto">
          <a:xfrm>
            <a:off x="6715125" y="5395913"/>
            <a:ext cx="1588" cy="1270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8"/>
              </a:cxn>
              <a:cxn ang="0">
                <a:pos x="0" y="8"/>
              </a:cxn>
              <a:cxn ang="0">
                <a:pos x="0" y="0"/>
              </a:cxn>
              <a:cxn ang="0">
                <a:pos x="0" y="8"/>
              </a:cxn>
            </a:cxnLst>
            <a:rect l="0" t="0" r="r" b="b"/>
            <a:pathLst>
              <a:path h="8">
                <a:moveTo>
                  <a:pt x="0" y="8"/>
                </a:moveTo>
                <a:lnTo>
                  <a:pt x="0" y="8"/>
                </a:lnTo>
                <a:lnTo>
                  <a:pt x="0" y="8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6821488" y="5419725"/>
            <a:ext cx="0" cy="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7137400" y="5454650"/>
            <a:ext cx="0" cy="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6901" name="Group 37"/>
          <p:cNvGrpSpPr>
            <a:grpSpLocks/>
          </p:cNvGrpSpPr>
          <p:nvPr/>
        </p:nvGrpSpPr>
        <p:grpSpPr bwMode="auto">
          <a:xfrm>
            <a:off x="2239963" y="2249488"/>
            <a:ext cx="5270500" cy="2882900"/>
            <a:chOff x="1261" y="1638"/>
            <a:chExt cx="3320" cy="1816"/>
          </a:xfrm>
        </p:grpSpPr>
        <p:sp>
          <p:nvSpPr>
            <p:cNvPr id="36902" name="Freeform 38"/>
            <p:cNvSpPr>
              <a:spLocks noChangeAspect="1"/>
            </p:cNvSpPr>
            <p:nvPr/>
          </p:nvSpPr>
          <p:spPr bwMode="auto">
            <a:xfrm>
              <a:off x="1261" y="3414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Freeform 39"/>
            <p:cNvSpPr>
              <a:spLocks noChangeAspect="1"/>
            </p:cNvSpPr>
            <p:nvPr/>
          </p:nvSpPr>
          <p:spPr bwMode="auto">
            <a:xfrm>
              <a:off x="1298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Freeform 40"/>
            <p:cNvSpPr>
              <a:spLocks noChangeAspect="1"/>
            </p:cNvSpPr>
            <p:nvPr/>
          </p:nvSpPr>
          <p:spPr bwMode="auto">
            <a:xfrm>
              <a:off x="1298" y="3414"/>
              <a:ext cx="54" cy="2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6" y="15"/>
                </a:cxn>
              </a:cxnLst>
              <a:rect l="0" t="0" r="r" b="b"/>
              <a:pathLst>
                <a:path w="36" h="15">
                  <a:moveTo>
                    <a:pt x="36" y="15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Freeform 41"/>
            <p:cNvSpPr>
              <a:spLocks noChangeAspect="1"/>
            </p:cNvSpPr>
            <p:nvPr/>
          </p:nvSpPr>
          <p:spPr bwMode="auto">
            <a:xfrm>
              <a:off x="1334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Freeform 42"/>
            <p:cNvSpPr>
              <a:spLocks noChangeAspect="1"/>
            </p:cNvSpPr>
            <p:nvPr/>
          </p:nvSpPr>
          <p:spPr bwMode="auto">
            <a:xfrm>
              <a:off x="1327" y="3407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Freeform 43"/>
            <p:cNvSpPr>
              <a:spLocks noChangeAspect="1"/>
            </p:cNvSpPr>
            <p:nvPr/>
          </p:nvSpPr>
          <p:spPr bwMode="auto">
            <a:xfrm>
              <a:off x="1364" y="3414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Freeform 44"/>
            <p:cNvSpPr>
              <a:spLocks noChangeAspect="1"/>
            </p:cNvSpPr>
            <p:nvPr/>
          </p:nvSpPr>
          <p:spPr bwMode="auto">
            <a:xfrm>
              <a:off x="1364" y="3399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8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Freeform 45"/>
            <p:cNvSpPr>
              <a:spLocks noChangeAspect="1"/>
            </p:cNvSpPr>
            <p:nvPr/>
          </p:nvSpPr>
          <p:spPr bwMode="auto">
            <a:xfrm>
              <a:off x="1401" y="3407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Freeform 46"/>
            <p:cNvSpPr>
              <a:spLocks noChangeAspect="1"/>
            </p:cNvSpPr>
            <p:nvPr/>
          </p:nvSpPr>
          <p:spPr bwMode="auto">
            <a:xfrm>
              <a:off x="1393" y="3392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1" name="Freeform 47"/>
            <p:cNvSpPr>
              <a:spLocks noChangeAspect="1"/>
            </p:cNvSpPr>
            <p:nvPr/>
          </p:nvSpPr>
          <p:spPr bwMode="auto">
            <a:xfrm>
              <a:off x="1430" y="3399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2" name="Freeform 48"/>
            <p:cNvSpPr>
              <a:spLocks noChangeAspect="1"/>
            </p:cNvSpPr>
            <p:nvPr/>
          </p:nvSpPr>
          <p:spPr bwMode="auto">
            <a:xfrm>
              <a:off x="1430" y="3385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Freeform 49"/>
            <p:cNvSpPr>
              <a:spLocks noChangeAspect="1"/>
            </p:cNvSpPr>
            <p:nvPr/>
          </p:nvSpPr>
          <p:spPr bwMode="auto">
            <a:xfrm>
              <a:off x="1467" y="33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4" name="Freeform 50"/>
            <p:cNvSpPr>
              <a:spLocks noChangeAspect="1"/>
            </p:cNvSpPr>
            <p:nvPr/>
          </p:nvSpPr>
          <p:spPr bwMode="auto">
            <a:xfrm>
              <a:off x="1460" y="3377"/>
              <a:ext cx="54" cy="33"/>
            </a:xfrm>
            <a:custGeom>
              <a:avLst/>
              <a:gdLst/>
              <a:ahLst/>
              <a:cxnLst>
                <a:cxn ang="0">
                  <a:pos x="36" y="15"/>
                </a:cxn>
                <a:cxn ang="0">
                  <a:pos x="36" y="0"/>
                </a:cxn>
                <a:cxn ang="0">
                  <a:pos x="0" y="8"/>
                </a:cxn>
                <a:cxn ang="0">
                  <a:pos x="7" y="22"/>
                </a:cxn>
                <a:cxn ang="0">
                  <a:pos x="36" y="15"/>
                </a:cxn>
              </a:cxnLst>
              <a:rect l="0" t="0" r="r" b="b"/>
              <a:pathLst>
                <a:path w="36" h="22">
                  <a:moveTo>
                    <a:pt x="36" y="15"/>
                  </a:moveTo>
                  <a:lnTo>
                    <a:pt x="36" y="0"/>
                  </a:lnTo>
                  <a:lnTo>
                    <a:pt x="0" y="8"/>
                  </a:lnTo>
                  <a:lnTo>
                    <a:pt x="7" y="22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5" name="Freeform 51"/>
            <p:cNvSpPr>
              <a:spLocks noChangeAspect="1"/>
            </p:cNvSpPr>
            <p:nvPr/>
          </p:nvSpPr>
          <p:spPr bwMode="auto">
            <a:xfrm>
              <a:off x="1496" y="338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Freeform 52"/>
            <p:cNvSpPr>
              <a:spLocks noChangeAspect="1"/>
            </p:cNvSpPr>
            <p:nvPr/>
          </p:nvSpPr>
          <p:spPr bwMode="auto">
            <a:xfrm>
              <a:off x="1496" y="3370"/>
              <a:ext cx="56" cy="3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0" y="0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37" y="15"/>
                </a:cxn>
              </a:cxnLst>
              <a:rect l="0" t="0" r="r" b="b"/>
              <a:pathLst>
                <a:path w="37" h="22">
                  <a:moveTo>
                    <a:pt x="37" y="15"/>
                  </a:moveTo>
                  <a:lnTo>
                    <a:pt x="30" y="0"/>
                  </a:lnTo>
                  <a:lnTo>
                    <a:pt x="0" y="7"/>
                  </a:lnTo>
                  <a:lnTo>
                    <a:pt x="0" y="22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7" name="Freeform 53"/>
            <p:cNvSpPr>
              <a:spLocks noChangeAspect="1"/>
            </p:cNvSpPr>
            <p:nvPr/>
          </p:nvSpPr>
          <p:spPr bwMode="auto">
            <a:xfrm>
              <a:off x="1533" y="3370"/>
              <a:ext cx="2" cy="2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0"/>
                </a:cxn>
                <a:cxn ang="0">
                  <a:pos x="0" y="15"/>
                </a:cxn>
              </a:cxnLst>
              <a:rect l="0" t="0" r="r" b="b"/>
              <a:pathLst>
                <a:path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8" name="Freeform 54"/>
            <p:cNvSpPr>
              <a:spLocks noChangeAspect="1"/>
            </p:cNvSpPr>
            <p:nvPr/>
          </p:nvSpPr>
          <p:spPr bwMode="auto">
            <a:xfrm>
              <a:off x="1526" y="3355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37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Freeform 55"/>
            <p:cNvSpPr>
              <a:spLocks noChangeAspect="1"/>
            </p:cNvSpPr>
            <p:nvPr/>
          </p:nvSpPr>
          <p:spPr bwMode="auto">
            <a:xfrm>
              <a:off x="1563" y="3362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0" name="Freeform 56"/>
            <p:cNvSpPr>
              <a:spLocks noChangeAspect="1"/>
            </p:cNvSpPr>
            <p:nvPr/>
          </p:nvSpPr>
          <p:spPr bwMode="auto">
            <a:xfrm>
              <a:off x="1563" y="3340"/>
              <a:ext cx="56" cy="45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9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37" y="15"/>
                </a:cxn>
              </a:cxnLst>
              <a:rect l="0" t="0" r="r" b="b"/>
              <a:pathLst>
                <a:path w="37" h="30">
                  <a:moveTo>
                    <a:pt x="37" y="15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1" name="Freeform 57"/>
            <p:cNvSpPr>
              <a:spLocks noChangeAspect="1"/>
            </p:cNvSpPr>
            <p:nvPr/>
          </p:nvSpPr>
          <p:spPr bwMode="auto">
            <a:xfrm>
              <a:off x="1592" y="3326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7" y="0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7" y="0"/>
                  </a:lnTo>
                  <a:lnTo>
                    <a:pt x="0" y="14"/>
                  </a:lnTo>
                  <a:lnTo>
                    <a:pt x="8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2" name="Freeform 58"/>
            <p:cNvSpPr>
              <a:spLocks noChangeAspect="1"/>
            </p:cNvSpPr>
            <p:nvPr/>
          </p:nvSpPr>
          <p:spPr bwMode="auto">
            <a:xfrm>
              <a:off x="1636" y="3333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3" name="Freeform 59"/>
            <p:cNvSpPr>
              <a:spLocks noChangeAspect="1"/>
            </p:cNvSpPr>
            <p:nvPr/>
          </p:nvSpPr>
          <p:spPr bwMode="auto">
            <a:xfrm>
              <a:off x="1629" y="3311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15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4" name="Freeform 60"/>
            <p:cNvSpPr>
              <a:spLocks noChangeAspect="1"/>
            </p:cNvSpPr>
            <p:nvPr/>
          </p:nvSpPr>
          <p:spPr bwMode="auto">
            <a:xfrm>
              <a:off x="1666" y="3311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5" name="Freeform 61"/>
            <p:cNvSpPr>
              <a:spLocks noChangeAspect="1"/>
            </p:cNvSpPr>
            <p:nvPr/>
          </p:nvSpPr>
          <p:spPr bwMode="auto">
            <a:xfrm>
              <a:off x="1659" y="3289"/>
              <a:ext cx="66" cy="4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36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44" y="14"/>
                </a:cxn>
              </a:cxnLst>
              <a:rect l="0" t="0" r="r" b="b"/>
              <a:pathLst>
                <a:path w="44" h="29">
                  <a:moveTo>
                    <a:pt x="44" y="14"/>
                  </a:moveTo>
                  <a:lnTo>
                    <a:pt x="36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6" name="Freeform 62"/>
            <p:cNvSpPr>
              <a:spLocks noChangeAspect="1"/>
            </p:cNvSpPr>
            <p:nvPr/>
          </p:nvSpPr>
          <p:spPr bwMode="auto">
            <a:xfrm>
              <a:off x="1703" y="3289"/>
              <a:ext cx="2" cy="2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14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7" name="Freeform 63"/>
            <p:cNvSpPr>
              <a:spLocks noChangeAspect="1"/>
            </p:cNvSpPr>
            <p:nvPr/>
          </p:nvSpPr>
          <p:spPr bwMode="auto">
            <a:xfrm>
              <a:off x="1695" y="3267"/>
              <a:ext cx="56" cy="54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8" y="36"/>
                </a:cxn>
                <a:cxn ang="0">
                  <a:pos x="37" y="14"/>
                </a:cxn>
              </a:cxnLst>
              <a:rect l="0" t="0" r="r" b="b"/>
              <a:pathLst>
                <a:path w="37" h="36">
                  <a:moveTo>
                    <a:pt x="37" y="14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8" y="36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8" name="Freeform 64"/>
            <p:cNvSpPr>
              <a:spLocks noChangeAspect="1"/>
            </p:cNvSpPr>
            <p:nvPr/>
          </p:nvSpPr>
          <p:spPr bwMode="auto">
            <a:xfrm>
              <a:off x="1732" y="3267"/>
              <a:ext cx="2" cy="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14">
                  <a:moveTo>
                    <a:pt x="0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9" name="Freeform 65"/>
            <p:cNvSpPr>
              <a:spLocks noChangeAspect="1"/>
            </p:cNvSpPr>
            <p:nvPr/>
          </p:nvSpPr>
          <p:spPr bwMode="auto">
            <a:xfrm>
              <a:off x="1725" y="3237"/>
              <a:ext cx="66" cy="5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0"/>
                </a:cxn>
                <a:cxn ang="0">
                  <a:pos x="7" y="37"/>
                </a:cxn>
                <a:cxn ang="0">
                  <a:pos x="44" y="15"/>
                </a:cxn>
              </a:cxnLst>
              <a:rect l="0" t="0" r="r" b="b"/>
              <a:pathLst>
                <a:path w="44" h="37">
                  <a:moveTo>
                    <a:pt x="44" y="15"/>
                  </a:moveTo>
                  <a:lnTo>
                    <a:pt x="37" y="0"/>
                  </a:lnTo>
                  <a:lnTo>
                    <a:pt x="0" y="30"/>
                  </a:lnTo>
                  <a:lnTo>
                    <a:pt x="7" y="37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0" name="Freeform 66"/>
            <p:cNvSpPr>
              <a:spLocks noChangeAspect="1"/>
            </p:cNvSpPr>
            <p:nvPr/>
          </p:nvSpPr>
          <p:spPr bwMode="auto">
            <a:xfrm>
              <a:off x="1769" y="3244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1" name="Freeform 67"/>
            <p:cNvSpPr>
              <a:spLocks noChangeAspect="1"/>
            </p:cNvSpPr>
            <p:nvPr/>
          </p:nvSpPr>
          <p:spPr bwMode="auto">
            <a:xfrm>
              <a:off x="1762" y="3215"/>
              <a:ext cx="56" cy="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" y="37"/>
                </a:cxn>
                <a:cxn ang="0">
                  <a:pos x="37" y="7"/>
                </a:cxn>
              </a:cxnLst>
              <a:rect l="0" t="0" r="r" b="b"/>
              <a:pathLst>
                <a:path w="37" h="37">
                  <a:moveTo>
                    <a:pt x="37" y="7"/>
                  </a:moveTo>
                  <a:lnTo>
                    <a:pt x="29" y="0"/>
                  </a:lnTo>
                  <a:lnTo>
                    <a:pt x="0" y="22"/>
                  </a:lnTo>
                  <a:lnTo>
                    <a:pt x="7" y="37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2" name="Freeform 68"/>
            <p:cNvSpPr>
              <a:spLocks noChangeAspect="1"/>
            </p:cNvSpPr>
            <p:nvPr/>
          </p:nvSpPr>
          <p:spPr bwMode="auto">
            <a:xfrm>
              <a:off x="1799" y="3215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3" name="Freeform 69"/>
            <p:cNvSpPr>
              <a:spLocks noChangeAspect="1"/>
            </p:cNvSpPr>
            <p:nvPr/>
          </p:nvSpPr>
          <p:spPr bwMode="auto">
            <a:xfrm>
              <a:off x="1791" y="3178"/>
              <a:ext cx="66" cy="66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8" y="44"/>
                </a:cxn>
                <a:cxn ang="0">
                  <a:pos x="44" y="15"/>
                </a:cxn>
              </a:cxnLst>
              <a:rect l="0" t="0" r="r" b="b"/>
              <a:pathLst>
                <a:path w="44" h="44">
                  <a:moveTo>
                    <a:pt x="44" y="15"/>
                  </a:moveTo>
                  <a:lnTo>
                    <a:pt x="37" y="0"/>
                  </a:lnTo>
                  <a:lnTo>
                    <a:pt x="0" y="37"/>
                  </a:lnTo>
                  <a:lnTo>
                    <a:pt x="8" y="44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4" name="Freeform 70"/>
            <p:cNvSpPr>
              <a:spLocks noChangeAspect="1"/>
            </p:cNvSpPr>
            <p:nvPr/>
          </p:nvSpPr>
          <p:spPr bwMode="auto">
            <a:xfrm>
              <a:off x="1828" y="3149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0" y="0"/>
                </a:cxn>
                <a:cxn ang="0">
                  <a:pos x="0" y="29"/>
                </a:cxn>
                <a:cxn ang="0">
                  <a:pos x="7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0" y="0"/>
                  </a:lnTo>
                  <a:lnTo>
                    <a:pt x="0" y="29"/>
                  </a:lnTo>
                  <a:lnTo>
                    <a:pt x="7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5" name="Freeform 71"/>
            <p:cNvSpPr>
              <a:spLocks noChangeAspect="1"/>
            </p:cNvSpPr>
            <p:nvPr/>
          </p:nvSpPr>
          <p:spPr bwMode="auto">
            <a:xfrm>
              <a:off x="1865" y="3149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6" name="Freeform 72"/>
            <p:cNvSpPr>
              <a:spLocks noChangeAspect="1"/>
            </p:cNvSpPr>
            <p:nvPr/>
          </p:nvSpPr>
          <p:spPr bwMode="auto">
            <a:xfrm>
              <a:off x="1858" y="3112"/>
              <a:ext cx="66" cy="6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6" y="0"/>
                </a:cxn>
                <a:cxn ang="0">
                  <a:pos x="0" y="37"/>
                </a:cxn>
                <a:cxn ang="0">
                  <a:pos x="14" y="44"/>
                </a:cxn>
                <a:cxn ang="0">
                  <a:pos x="44" y="7"/>
                </a:cxn>
              </a:cxnLst>
              <a:rect l="0" t="0" r="r" b="b"/>
              <a:pathLst>
                <a:path w="44" h="44">
                  <a:moveTo>
                    <a:pt x="44" y="7"/>
                  </a:moveTo>
                  <a:lnTo>
                    <a:pt x="36" y="0"/>
                  </a:lnTo>
                  <a:lnTo>
                    <a:pt x="0" y="37"/>
                  </a:lnTo>
                  <a:lnTo>
                    <a:pt x="14" y="4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7" name="Freeform 73"/>
            <p:cNvSpPr>
              <a:spLocks noChangeAspect="1"/>
            </p:cNvSpPr>
            <p:nvPr/>
          </p:nvSpPr>
          <p:spPr bwMode="auto">
            <a:xfrm>
              <a:off x="1902" y="311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Freeform 74"/>
            <p:cNvSpPr>
              <a:spLocks noChangeAspect="1"/>
            </p:cNvSpPr>
            <p:nvPr/>
          </p:nvSpPr>
          <p:spPr bwMode="auto">
            <a:xfrm>
              <a:off x="1894" y="3068"/>
              <a:ext cx="68" cy="77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44"/>
                </a:cxn>
                <a:cxn ang="0">
                  <a:pos x="8" y="51"/>
                </a:cxn>
                <a:cxn ang="0">
                  <a:pos x="45" y="7"/>
                </a:cxn>
              </a:cxnLst>
              <a:rect l="0" t="0" r="r" b="b"/>
              <a:pathLst>
                <a:path w="45" h="51">
                  <a:moveTo>
                    <a:pt x="45" y="7"/>
                  </a:moveTo>
                  <a:lnTo>
                    <a:pt x="30" y="0"/>
                  </a:lnTo>
                  <a:lnTo>
                    <a:pt x="0" y="44"/>
                  </a:lnTo>
                  <a:lnTo>
                    <a:pt x="8" y="51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9" name="Freeform 75"/>
            <p:cNvSpPr>
              <a:spLocks noChangeAspect="1"/>
            </p:cNvSpPr>
            <p:nvPr/>
          </p:nvSpPr>
          <p:spPr bwMode="auto">
            <a:xfrm>
              <a:off x="1931" y="3068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0" name="Freeform 76"/>
            <p:cNvSpPr>
              <a:spLocks noChangeAspect="1"/>
            </p:cNvSpPr>
            <p:nvPr/>
          </p:nvSpPr>
          <p:spPr bwMode="auto">
            <a:xfrm>
              <a:off x="1924" y="3023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37" y="0"/>
                </a:cxn>
                <a:cxn ang="0">
                  <a:pos x="0" y="45"/>
                </a:cxn>
                <a:cxn ang="0">
                  <a:pos x="15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37" y="0"/>
                  </a:lnTo>
                  <a:lnTo>
                    <a:pt x="0" y="45"/>
                  </a:lnTo>
                  <a:lnTo>
                    <a:pt x="15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Freeform 77"/>
            <p:cNvSpPr>
              <a:spLocks noChangeAspect="1"/>
            </p:cNvSpPr>
            <p:nvPr/>
          </p:nvSpPr>
          <p:spPr bwMode="auto">
            <a:xfrm>
              <a:off x="1968" y="3023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2" name="Freeform 78"/>
            <p:cNvSpPr>
              <a:spLocks noChangeAspect="1"/>
            </p:cNvSpPr>
            <p:nvPr/>
          </p:nvSpPr>
          <p:spPr bwMode="auto">
            <a:xfrm>
              <a:off x="1961" y="2979"/>
              <a:ext cx="66" cy="7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44"/>
                </a:cxn>
                <a:cxn ang="0">
                  <a:pos x="7" y="52"/>
                </a:cxn>
                <a:cxn ang="0">
                  <a:pos x="44" y="8"/>
                </a:cxn>
              </a:cxnLst>
              <a:rect l="0" t="0" r="r" b="b"/>
              <a:pathLst>
                <a:path w="44" h="52">
                  <a:moveTo>
                    <a:pt x="44" y="8"/>
                  </a:moveTo>
                  <a:lnTo>
                    <a:pt x="29" y="0"/>
                  </a:lnTo>
                  <a:lnTo>
                    <a:pt x="0" y="44"/>
                  </a:lnTo>
                  <a:lnTo>
                    <a:pt x="7" y="52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3" name="Freeform 79"/>
            <p:cNvSpPr>
              <a:spLocks noChangeAspect="1"/>
            </p:cNvSpPr>
            <p:nvPr/>
          </p:nvSpPr>
          <p:spPr bwMode="auto">
            <a:xfrm>
              <a:off x="1998" y="2979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4" name="Freeform 80"/>
            <p:cNvSpPr>
              <a:spLocks noChangeAspect="1"/>
            </p:cNvSpPr>
            <p:nvPr/>
          </p:nvSpPr>
          <p:spPr bwMode="auto">
            <a:xfrm>
              <a:off x="1990" y="2928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1"/>
                </a:cxn>
                <a:cxn ang="0">
                  <a:pos x="15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37" y="0"/>
                  </a:lnTo>
                  <a:lnTo>
                    <a:pt x="0" y="51"/>
                  </a:lnTo>
                  <a:lnTo>
                    <a:pt x="15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Freeform 81"/>
            <p:cNvSpPr>
              <a:spLocks noChangeAspect="1"/>
            </p:cNvSpPr>
            <p:nvPr/>
          </p:nvSpPr>
          <p:spPr bwMode="auto">
            <a:xfrm>
              <a:off x="2027" y="2869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9"/>
                </a:cxn>
                <a:cxn ang="0">
                  <a:pos x="7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29" y="0"/>
                  </a:lnTo>
                  <a:lnTo>
                    <a:pt x="0" y="59"/>
                  </a:lnTo>
                  <a:lnTo>
                    <a:pt x="7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6" name="Freeform 82"/>
            <p:cNvSpPr>
              <a:spLocks noChangeAspect="1"/>
            </p:cNvSpPr>
            <p:nvPr/>
          </p:nvSpPr>
          <p:spPr bwMode="auto">
            <a:xfrm>
              <a:off x="2064" y="2876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Freeform 83"/>
            <p:cNvSpPr>
              <a:spLocks noChangeAspect="1"/>
            </p:cNvSpPr>
            <p:nvPr/>
          </p:nvSpPr>
          <p:spPr bwMode="auto">
            <a:xfrm>
              <a:off x="2056" y="2817"/>
              <a:ext cx="68" cy="89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45" y="7"/>
                </a:cxn>
              </a:cxnLst>
              <a:rect l="0" t="0" r="r" b="b"/>
              <a:pathLst>
                <a:path w="45" h="59">
                  <a:moveTo>
                    <a:pt x="45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8" name="Freeform 84"/>
            <p:cNvSpPr>
              <a:spLocks noChangeAspect="1"/>
            </p:cNvSpPr>
            <p:nvPr/>
          </p:nvSpPr>
          <p:spPr bwMode="auto">
            <a:xfrm>
              <a:off x="2093" y="2751"/>
              <a:ext cx="68" cy="110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0" y="0"/>
                </a:cxn>
                <a:cxn ang="0">
                  <a:pos x="0" y="66"/>
                </a:cxn>
                <a:cxn ang="0">
                  <a:pos x="8" y="73"/>
                </a:cxn>
                <a:cxn ang="0">
                  <a:pos x="45" y="7"/>
                </a:cxn>
              </a:cxnLst>
              <a:rect l="0" t="0" r="r" b="b"/>
              <a:pathLst>
                <a:path w="45" h="73">
                  <a:moveTo>
                    <a:pt x="45" y="7"/>
                  </a:moveTo>
                  <a:lnTo>
                    <a:pt x="30" y="0"/>
                  </a:lnTo>
                  <a:lnTo>
                    <a:pt x="0" y="66"/>
                  </a:lnTo>
                  <a:lnTo>
                    <a:pt x="8" y="73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9" name="Freeform 85"/>
            <p:cNvSpPr>
              <a:spLocks noChangeAspect="1"/>
            </p:cNvSpPr>
            <p:nvPr/>
          </p:nvSpPr>
          <p:spPr bwMode="auto">
            <a:xfrm>
              <a:off x="2130" y="2751"/>
              <a:ext cx="12" cy="11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0" y="0"/>
                </a:cxn>
                <a:cxn ang="0">
                  <a:pos x="8" y="7"/>
                </a:cxn>
              </a:cxnLst>
              <a:rect l="0" t="0" r="r" b="b"/>
              <a:pathLst>
                <a:path w="8" h="7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0" y="0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0" name="Freeform 86"/>
            <p:cNvSpPr>
              <a:spLocks noChangeAspect="1"/>
            </p:cNvSpPr>
            <p:nvPr/>
          </p:nvSpPr>
          <p:spPr bwMode="auto">
            <a:xfrm>
              <a:off x="2123" y="2692"/>
              <a:ext cx="66" cy="9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5" y="66"/>
                </a:cxn>
                <a:cxn ang="0">
                  <a:pos x="44" y="7"/>
                </a:cxn>
              </a:cxnLst>
              <a:rect l="0" t="0" r="r" b="b"/>
              <a:pathLst>
                <a:path w="44" h="66">
                  <a:moveTo>
                    <a:pt x="44" y="7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5" y="66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1" name="Freeform 87"/>
            <p:cNvSpPr>
              <a:spLocks noChangeAspect="1"/>
            </p:cNvSpPr>
            <p:nvPr/>
          </p:nvSpPr>
          <p:spPr bwMode="auto">
            <a:xfrm>
              <a:off x="2167" y="2692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2" name="Freeform 88"/>
            <p:cNvSpPr>
              <a:spLocks noChangeAspect="1"/>
            </p:cNvSpPr>
            <p:nvPr/>
          </p:nvSpPr>
          <p:spPr bwMode="auto">
            <a:xfrm>
              <a:off x="2160" y="262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67"/>
                </a:cxn>
                <a:cxn ang="0">
                  <a:pos x="7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67"/>
                  </a:lnTo>
                  <a:lnTo>
                    <a:pt x="7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3" name="Freeform 89"/>
            <p:cNvSpPr>
              <a:spLocks noChangeAspect="1"/>
            </p:cNvSpPr>
            <p:nvPr/>
          </p:nvSpPr>
          <p:spPr bwMode="auto">
            <a:xfrm>
              <a:off x="2196" y="2625"/>
              <a:ext cx="12" cy="12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4" name="Freeform 90"/>
            <p:cNvSpPr>
              <a:spLocks noChangeAspect="1"/>
            </p:cNvSpPr>
            <p:nvPr/>
          </p:nvSpPr>
          <p:spPr bwMode="auto">
            <a:xfrm>
              <a:off x="2189" y="2559"/>
              <a:ext cx="66" cy="111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4" y="7"/>
                </a:cxn>
              </a:cxnLst>
              <a:rect l="0" t="0" r="r" b="b"/>
              <a:pathLst>
                <a:path w="44" h="74">
                  <a:moveTo>
                    <a:pt x="44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5" name="Freeform 91"/>
            <p:cNvSpPr>
              <a:spLocks noChangeAspect="1"/>
            </p:cNvSpPr>
            <p:nvPr/>
          </p:nvSpPr>
          <p:spPr bwMode="auto">
            <a:xfrm>
              <a:off x="2226" y="2485"/>
              <a:ext cx="66" cy="122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7" y="81"/>
                </a:cxn>
                <a:cxn ang="0">
                  <a:pos x="44" y="8"/>
                </a:cxn>
              </a:cxnLst>
              <a:rect l="0" t="0" r="r" b="b"/>
              <a:pathLst>
                <a:path w="44" h="81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7" y="81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6" name="Freeform 92"/>
            <p:cNvSpPr>
              <a:spLocks noChangeAspect="1"/>
            </p:cNvSpPr>
            <p:nvPr/>
          </p:nvSpPr>
          <p:spPr bwMode="auto">
            <a:xfrm>
              <a:off x="2263" y="2485"/>
              <a:ext cx="11" cy="12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0" y="0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lnTo>
                    <a:pt x="7" y="8"/>
                  </a:lnTo>
                  <a:lnTo>
                    <a:pt x="7" y="8"/>
                  </a:lnTo>
                  <a:lnTo>
                    <a:pt x="0" y="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7" name="Freeform 93"/>
            <p:cNvSpPr>
              <a:spLocks noChangeAspect="1"/>
            </p:cNvSpPr>
            <p:nvPr/>
          </p:nvSpPr>
          <p:spPr bwMode="auto">
            <a:xfrm>
              <a:off x="2255" y="2419"/>
              <a:ext cx="68" cy="111"/>
            </a:xfrm>
            <a:custGeom>
              <a:avLst/>
              <a:gdLst/>
              <a:ahLst/>
              <a:cxnLst>
                <a:cxn ang="0">
                  <a:pos x="45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45" y="7"/>
                </a:cxn>
              </a:cxnLst>
              <a:rect l="0" t="0" r="r" b="b"/>
              <a:pathLst>
                <a:path w="45" h="74">
                  <a:moveTo>
                    <a:pt x="45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45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8" name="Freeform 94"/>
            <p:cNvSpPr>
              <a:spLocks noChangeAspect="1"/>
            </p:cNvSpPr>
            <p:nvPr/>
          </p:nvSpPr>
          <p:spPr bwMode="auto">
            <a:xfrm>
              <a:off x="2300" y="241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9" name="Freeform 95"/>
            <p:cNvSpPr>
              <a:spLocks noChangeAspect="1"/>
            </p:cNvSpPr>
            <p:nvPr/>
          </p:nvSpPr>
          <p:spPr bwMode="auto">
            <a:xfrm>
              <a:off x="2292" y="2345"/>
              <a:ext cx="68" cy="122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30" y="0"/>
                </a:cxn>
                <a:cxn ang="0">
                  <a:pos x="0" y="74"/>
                </a:cxn>
                <a:cxn ang="0">
                  <a:pos x="8" y="81"/>
                </a:cxn>
                <a:cxn ang="0">
                  <a:pos x="45" y="8"/>
                </a:cxn>
              </a:cxnLst>
              <a:rect l="0" t="0" r="r" b="b"/>
              <a:pathLst>
                <a:path w="45" h="81">
                  <a:moveTo>
                    <a:pt x="45" y="8"/>
                  </a:moveTo>
                  <a:lnTo>
                    <a:pt x="30" y="0"/>
                  </a:lnTo>
                  <a:lnTo>
                    <a:pt x="0" y="74"/>
                  </a:lnTo>
                  <a:lnTo>
                    <a:pt x="8" y="81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0" name="Freeform 96"/>
            <p:cNvSpPr>
              <a:spLocks noChangeAspect="1"/>
            </p:cNvSpPr>
            <p:nvPr/>
          </p:nvSpPr>
          <p:spPr bwMode="auto">
            <a:xfrm>
              <a:off x="2322" y="2279"/>
              <a:ext cx="77" cy="11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1" y="0"/>
                </a:cxn>
              </a:cxnLst>
              <a:rect l="0" t="0" r="r" b="b"/>
              <a:pathLst>
                <a:path w="51" h="74">
                  <a:moveTo>
                    <a:pt x="51" y="0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1" name="Freeform 97"/>
            <p:cNvSpPr>
              <a:spLocks noChangeAspect="1"/>
            </p:cNvSpPr>
            <p:nvPr/>
          </p:nvSpPr>
          <p:spPr bwMode="auto">
            <a:xfrm>
              <a:off x="2359" y="227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2" name="Freeform 98"/>
            <p:cNvSpPr>
              <a:spLocks noChangeAspect="1"/>
            </p:cNvSpPr>
            <p:nvPr/>
          </p:nvSpPr>
          <p:spPr bwMode="auto">
            <a:xfrm>
              <a:off x="2359" y="2205"/>
              <a:ext cx="66" cy="111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74"/>
                </a:cxn>
                <a:cxn ang="0">
                  <a:pos x="14" y="74"/>
                </a:cxn>
                <a:cxn ang="0">
                  <a:pos x="44" y="8"/>
                </a:cxn>
              </a:cxnLst>
              <a:rect l="0" t="0" r="r" b="b"/>
              <a:pathLst>
                <a:path w="44" h="74">
                  <a:moveTo>
                    <a:pt x="44" y="8"/>
                  </a:moveTo>
                  <a:lnTo>
                    <a:pt x="29" y="0"/>
                  </a:lnTo>
                  <a:lnTo>
                    <a:pt x="0" y="74"/>
                  </a:lnTo>
                  <a:lnTo>
                    <a:pt x="14" y="74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3" name="Freeform 99"/>
            <p:cNvSpPr>
              <a:spLocks noChangeAspect="1"/>
            </p:cNvSpPr>
            <p:nvPr/>
          </p:nvSpPr>
          <p:spPr bwMode="auto">
            <a:xfrm>
              <a:off x="2388" y="2139"/>
              <a:ext cx="78" cy="111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66"/>
                </a:cxn>
                <a:cxn ang="0">
                  <a:pos x="15" y="74"/>
                </a:cxn>
                <a:cxn ang="0">
                  <a:pos x="52" y="7"/>
                </a:cxn>
              </a:cxnLst>
              <a:rect l="0" t="0" r="r" b="b"/>
              <a:pathLst>
                <a:path w="52" h="74">
                  <a:moveTo>
                    <a:pt x="52" y="7"/>
                  </a:moveTo>
                  <a:lnTo>
                    <a:pt x="37" y="0"/>
                  </a:lnTo>
                  <a:lnTo>
                    <a:pt x="0" y="66"/>
                  </a:lnTo>
                  <a:lnTo>
                    <a:pt x="15" y="7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4" name="Freeform 100"/>
            <p:cNvSpPr>
              <a:spLocks noChangeAspect="1"/>
            </p:cNvSpPr>
            <p:nvPr/>
          </p:nvSpPr>
          <p:spPr bwMode="auto">
            <a:xfrm>
              <a:off x="2425" y="213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5" name="Freeform 101"/>
            <p:cNvSpPr>
              <a:spLocks noChangeAspect="1"/>
            </p:cNvSpPr>
            <p:nvPr/>
          </p:nvSpPr>
          <p:spPr bwMode="auto">
            <a:xfrm>
              <a:off x="2425" y="2073"/>
              <a:ext cx="66" cy="11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29" y="0"/>
                </a:cxn>
                <a:cxn ang="0">
                  <a:pos x="0" y="66"/>
                </a:cxn>
                <a:cxn ang="0">
                  <a:pos x="15" y="73"/>
                </a:cxn>
                <a:cxn ang="0">
                  <a:pos x="44" y="0"/>
                </a:cxn>
              </a:cxnLst>
              <a:rect l="0" t="0" r="r" b="b"/>
              <a:pathLst>
                <a:path w="44" h="73">
                  <a:moveTo>
                    <a:pt x="44" y="0"/>
                  </a:moveTo>
                  <a:lnTo>
                    <a:pt x="29" y="0"/>
                  </a:lnTo>
                  <a:lnTo>
                    <a:pt x="0" y="66"/>
                  </a:lnTo>
                  <a:lnTo>
                    <a:pt x="15" y="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6" name="Freeform 102"/>
            <p:cNvSpPr>
              <a:spLocks noChangeAspect="1"/>
            </p:cNvSpPr>
            <p:nvPr/>
          </p:nvSpPr>
          <p:spPr bwMode="auto">
            <a:xfrm>
              <a:off x="2454" y="2073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7" name="Freeform 103"/>
            <p:cNvSpPr>
              <a:spLocks noChangeAspect="1"/>
            </p:cNvSpPr>
            <p:nvPr/>
          </p:nvSpPr>
          <p:spPr bwMode="auto">
            <a:xfrm>
              <a:off x="2454" y="2006"/>
              <a:ext cx="78" cy="101"/>
            </a:xfrm>
            <a:custGeom>
              <a:avLst/>
              <a:gdLst/>
              <a:ahLst/>
              <a:cxnLst>
                <a:cxn ang="0">
                  <a:pos x="52" y="8"/>
                </a:cxn>
                <a:cxn ang="0">
                  <a:pos x="37" y="0"/>
                </a:cxn>
                <a:cxn ang="0">
                  <a:pos x="0" y="67"/>
                </a:cxn>
                <a:cxn ang="0">
                  <a:pos x="15" y="67"/>
                </a:cxn>
                <a:cxn ang="0">
                  <a:pos x="52" y="8"/>
                </a:cxn>
              </a:cxnLst>
              <a:rect l="0" t="0" r="r" b="b"/>
              <a:pathLst>
                <a:path w="52" h="67">
                  <a:moveTo>
                    <a:pt x="52" y="8"/>
                  </a:moveTo>
                  <a:lnTo>
                    <a:pt x="37" y="0"/>
                  </a:lnTo>
                  <a:lnTo>
                    <a:pt x="0" y="67"/>
                  </a:lnTo>
                  <a:lnTo>
                    <a:pt x="15" y="67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8" name="Freeform 104"/>
            <p:cNvSpPr>
              <a:spLocks noChangeAspect="1"/>
            </p:cNvSpPr>
            <p:nvPr/>
          </p:nvSpPr>
          <p:spPr bwMode="auto">
            <a:xfrm>
              <a:off x="2491" y="2006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69" name="Freeform 105"/>
            <p:cNvSpPr>
              <a:spLocks noChangeAspect="1"/>
            </p:cNvSpPr>
            <p:nvPr/>
          </p:nvSpPr>
          <p:spPr bwMode="auto">
            <a:xfrm>
              <a:off x="2491" y="1947"/>
              <a:ext cx="66" cy="101"/>
            </a:xfrm>
            <a:custGeom>
              <a:avLst/>
              <a:gdLst/>
              <a:ahLst/>
              <a:cxnLst>
                <a:cxn ang="0">
                  <a:pos x="15" y="67"/>
                </a:cxn>
                <a:cxn ang="0">
                  <a:pos x="0" y="59"/>
                </a:cxn>
                <a:cxn ang="0">
                  <a:pos x="30" y="0"/>
                </a:cxn>
                <a:cxn ang="0">
                  <a:pos x="44" y="0"/>
                </a:cxn>
                <a:cxn ang="0">
                  <a:pos x="15" y="67"/>
                </a:cxn>
              </a:cxnLst>
              <a:rect l="0" t="0" r="r" b="b"/>
              <a:pathLst>
                <a:path w="44" h="67">
                  <a:moveTo>
                    <a:pt x="15" y="67"/>
                  </a:moveTo>
                  <a:lnTo>
                    <a:pt x="0" y="59"/>
                  </a:lnTo>
                  <a:lnTo>
                    <a:pt x="30" y="0"/>
                  </a:lnTo>
                  <a:lnTo>
                    <a:pt x="44" y="0"/>
                  </a:lnTo>
                  <a:lnTo>
                    <a:pt x="15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0" name="Freeform 106"/>
            <p:cNvSpPr>
              <a:spLocks noChangeAspect="1"/>
            </p:cNvSpPr>
            <p:nvPr/>
          </p:nvSpPr>
          <p:spPr bwMode="auto">
            <a:xfrm>
              <a:off x="2521" y="1947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1" name="Freeform 107"/>
            <p:cNvSpPr>
              <a:spLocks noChangeAspect="1"/>
            </p:cNvSpPr>
            <p:nvPr/>
          </p:nvSpPr>
          <p:spPr bwMode="auto">
            <a:xfrm>
              <a:off x="2521" y="1888"/>
              <a:ext cx="77" cy="101"/>
            </a:xfrm>
            <a:custGeom>
              <a:avLst/>
              <a:gdLst/>
              <a:ahLst/>
              <a:cxnLst>
                <a:cxn ang="0">
                  <a:pos x="51" y="8"/>
                </a:cxn>
                <a:cxn ang="0">
                  <a:pos x="37" y="0"/>
                </a:cxn>
                <a:cxn ang="0">
                  <a:pos x="0" y="59"/>
                </a:cxn>
                <a:cxn ang="0">
                  <a:pos x="14" y="67"/>
                </a:cxn>
                <a:cxn ang="0">
                  <a:pos x="51" y="8"/>
                </a:cxn>
              </a:cxnLst>
              <a:rect l="0" t="0" r="r" b="b"/>
              <a:pathLst>
                <a:path w="51" h="67">
                  <a:moveTo>
                    <a:pt x="51" y="8"/>
                  </a:moveTo>
                  <a:lnTo>
                    <a:pt x="37" y="0"/>
                  </a:lnTo>
                  <a:lnTo>
                    <a:pt x="0" y="59"/>
                  </a:lnTo>
                  <a:lnTo>
                    <a:pt x="14" y="6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2" name="Freeform 108"/>
            <p:cNvSpPr>
              <a:spLocks noChangeAspect="1"/>
            </p:cNvSpPr>
            <p:nvPr/>
          </p:nvSpPr>
          <p:spPr bwMode="auto">
            <a:xfrm>
              <a:off x="2558" y="188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3" name="Freeform 109"/>
            <p:cNvSpPr>
              <a:spLocks noChangeAspect="1"/>
            </p:cNvSpPr>
            <p:nvPr/>
          </p:nvSpPr>
          <p:spPr bwMode="auto">
            <a:xfrm>
              <a:off x="2558" y="1837"/>
              <a:ext cx="66" cy="89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9" y="0"/>
                </a:cxn>
                <a:cxn ang="0">
                  <a:pos x="0" y="51"/>
                </a:cxn>
                <a:cxn ang="0">
                  <a:pos x="14" y="59"/>
                </a:cxn>
                <a:cxn ang="0">
                  <a:pos x="44" y="7"/>
                </a:cxn>
              </a:cxnLst>
              <a:rect l="0" t="0" r="r" b="b"/>
              <a:pathLst>
                <a:path w="44" h="59">
                  <a:moveTo>
                    <a:pt x="44" y="7"/>
                  </a:moveTo>
                  <a:lnTo>
                    <a:pt x="29" y="0"/>
                  </a:lnTo>
                  <a:lnTo>
                    <a:pt x="0" y="51"/>
                  </a:lnTo>
                  <a:lnTo>
                    <a:pt x="14" y="59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4" name="Freeform 110"/>
            <p:cNvSpPr>
              <a:spLocks noChangeAspect="1"/>
            </p:cNvSpPr>
            <p:nvPr/>
          </p:nvSpPr>
          <p:spPr bwMode="auto">
            <a:xfrm>
              <a:off x="2587" y="1837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5" name="Freeform 111"/>
            <p:cNvSpPr>
              <a:spLocks noChangeAspect="1"/>
            </p:cNvSpPr>
            <p:nvPr/>
          </p:nvSpPr>
          <p:spPr bwMode="auto">
            <a:xfrm>
              <a:off x="2587" y="1785"/>
              <a:ext cx="78" cy="89"/>
            </a:xfrm>
            <a:custGeom>
              <a:avLst/>
              <a:gdLst/>
              <a:ahLst/>
              <a:cxnLst>
                <a:cxn ang="0">
                  <a:pos x="52" y="7"/>
                </a:cxn>
                <a:cxn ang="0">
                  <a:pos x="37" y="0"/>
                </a:cxn>
                <a:cxn ang="0">
                  <a:pos x="0" y="52"/>
                </a:cxn>
                <a:cxn ang="0">
                  <a:pos x="15" y="59"/>
                </a:cxn>
                <a:cxn ang="0">
                  <a:pos x="52" y="7"/>
                </a:cxn>
              </a:cxnLst>
              <a:rect l="0" t="0" r="r" b="b"/>
              <a:pathLst>
                <a:path w="52" h="59">
                  <a:moveTo>
                    <a:pt x="52" y="7"/>
                  </a:moveTo>
                  <a:lnTo>
                    <a:pt x="37" y="0"/>
                  </a:lnTo>
                  <a:lnTo>
                    <a:pt x="0" y="52"/>
                  </a:lnTo>
                  <a:lnTo>
                    <a:pt x="15" y="59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6" name="Freeform 112"/>
            <p:cNvSpPr>
              <a:spLocks noChangeAspect="1"/>
            </p:cNvSpPr>
            <p:nvPr/>
          </p:nvSpPr>
          <p:spPr bwMode="auto">
            <a:xfrm>
              <a:off x="2624" y="178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7" name="Freeform 113"/>
            <p:cNvSpPr>
              <a:spLocks noChangeAspect="1"/>
            </p:cNvSpPr>
            <p:nvPr/>
          </p:nvSpPr>
          <p:spPr bwMode="auto">
            <a:xfrm>
              <a:off x="2624" y="1741"/>
              <a:ext cx="66" cy="77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7" y="0"/>
                </a:cxn>
                <a:cxn ang="0">
                  <a:pos x="0" y="44"/>
                </a:cxn>
                <a:cxn ang="0">
                  <a:pos x="15" y="51"/>
                </a:cxn>
                <a:cxn ang="0">
                  <a:pos x="44" y="15"/>
                </a:cxn>
              </a:cxnLst>
              <a:rect l="0" t="0" r="r" b="b"/>
              <a:pathLst>
                <a:path w="44" h="51">
                  <a:moveTo>
                    <a:pt x="44" y="15"/>
                  </a:moveTo>
                  <a:lnTo>
                    <a:pt x="37" y="0"/>
                  </a:lnTo>
                  <a:lnTo>
                    <a:pt x="0" y="44"/>
                  </a:lnTo>
                  <a:lnTo>
                    <a:pt x="15" y="51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8" name="Freeform 114"/>
            <p:cNvSpPr>
              <a:spLocks noChangeAspect="1"/>
            </p:cNvSpPr>
            <p:nvPr/>
          </p:nvSpPr>
          <p:spPr bwMode="auto">
            <a:xfrm>
              <a:off x="2661" y="1741"/>
              <a:ext cx="11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9" name="Freeform 115"/>
            <p:cNvSpPr>
              <a:spLocks noChangeAspect="1"/>
            </p:cNvSpPr>
            <p:nvPr/>
          </p:nvSpPr>
          <p:spPr bwMode="auto">
            <a:xfrm>
              <a:off x="2661" y="1711"/>
              <a:ext cx="66" cy="68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29" y="0"/>
                </a:cxn>
                <a:cxn ang="0">
                  <a:pos x="0" y="30"/>
                </a:cxn>
                <a:cxn ang="0">
                  <a:pos x="7" y="45"/>
                </a:cxn>
                <a:cxn ang="0">
                  <a:pos x="44" y="8"/>
                </a:cxn>
              </a:cxnLst>
              <a:rect l="0" t="0" r="r" b="b"/>
              <a:pathLst>
                <a:path w="44" h="45">
                  <a:moveTo>
                    <a:pt x="44" y="8"/>
                  </a:moveTo>
                  <a:lnTo>
                    <a:pt x="29" y="0"/>
                  </a:lnTo>
                  <a:lnTo>
                    <a:pt x="0" y="30"/>
                  </a:lnTo>
                  <a:lnTo>
                    <a:pt x="7" y="45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0" name="Freeform 116"/>
            <p:cNvSpPr>
              <a:spLocks noChangeAspect="1"/>
            </p:cNvSpPr>
            <p:nvPr/>
          </p:nvSpPr>
          <p:spPr bwMode="auto">
            <a:xfrm>
              <a:off x="2690" y="171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1" name="Freeform 117"/>
            <p:cNvSpPr>
              <a:spLocks noChangeAspect="1"/>
            </p:cNvSpPr>
            <p:nvPr/>
          </p:nvSpPr>
          <p:spPr bwMode="auto">
            <a:xfrm>
              <a:off x="2690" y="1682"/>
              <a:ext cx="66" cy="56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37" y="0"/>
                </a:cxn>
                <a:cxn ang="0">
                  <a:pos x="0" y="29"/>
                </a:cxn>
                <a:cxn ang="0">
                  <a:pos x="8" y="37"/>
                </a:cxn>
                <a:cxn ang="0">
                  <a:pos x="44" y="7"/>
                </a:cxn>
              </a:cxnLst>
              <a:rect l="0" t="0" r="r" b="b"/>
              <a:pathLst>
                <a:path w="44" h="37">
                  <a:moveTo>
                    <a:pt x="44" y="7"/>
                  </a:moveTo>
                  <a:lnTo>
                    <a:pt x="37" y="0"/>
                  </a:lnTo>
                  <a:lnTo>
                    <a:pt x="0" y="29"/>
                  </a:lnTo>
                  <a:lnTo>
                    <a:pt x="8" y="37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2" name="Freeform 118"/>
            <p:cNvSpPr>
              <a:spLocks noChangeAspect="1"/>
            </p:cNvSpPr>
            <p:nvPr/>
          </p:nvSpPr>
          <p:spPr bwMode="auto">
            <a:xfrm>
              <a:off x="2727" y="1682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3" name="Freeform 119"/>
            <p:cNvSpPr>
              <a:spLocks noChangeAspect="1"/>
            </p:cNvSpPr>
            <p:nvPr/>
          </p:nvSpPr>
          <p:spPr bwMode="auto">
            <a:xfrm>
              <a:off x="2727" y="1660"/>
              <a:ext cx="56" cy="44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0" y="0"/>
                </a:cxn>
                <a:cxn ang="0">
                  <a:pos x="0" y="22"/>
                </a:cxn>
                <a:cxn ang="0">
                  <a:pos x="7" y="29"/>
                </a:cxn>
                <a:cxn ang="0">
                  <a:pos x="37" y="7"/>
                </a:cxn>
              </a:cxnLst>
              <a:rect l="0" t="0" r="r" b="b"/>
              <a:pathLst>
                <a:path w="37" h="29">
                  <a:moveTo>
                    <a:pt x="37" y="7"/>
                  </a:moveTo>
                  <a:lnTo>
                    <a:pt x="30" y="0"/>
                  </a:lnTo>
                  <a:lnTo>
                    <a:pt x="0" y="22"/>
                  </a:lnTo>
                  <a:lnTo>
                    <a:pt x="7" y="29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4" name="Freeform 120"/>
            <p:cNvSpPr>
              <a:spLocks noChangeAspect="1"/>
            </p:cNvSpPr>
            <p:nvPr/>
          </p:nvSpPr>
          <p:spPr bwMode="auto">
            <a:xfrm>
              <a:off x="2757" y="1660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5" name="Freeform 121"/>
            <p:cNvSpPr>
              <a:spLocks noChangeAspect="1"/>
            </p:cNvSpPr>
            <p:nvPr/>
          </p:nvSpPr>
          <p:spPr bwMode="auto">
            <a:xfrm>
              <a:off x="2757" y="1645"/>
              <a:ext cx="66" cy="45"/>
            </a:xfrm>
            <a:custGeom>
              <a:avLst/>
              <a:gdLst/>
              <a:ahLst/>
              <a:cxnLst>
                <a:cxn ang="0">
                  <a:pos x="44" y="15"/>
                </a:cxn>
                <a:cxn ang="0">
                  <a:pos x="36" y="0"/>
                </a:cxn>
                <a:cxn ang="0">
                  <a:pos x="0" y="15"/>
                </a:cxn>
                <a:cxn ang="0">
                  <a:pos x="7" y="30"/>
                </a:cxn>
                <a:cxn ang="0">
                  <a:pos x="44" y="15"/>
                </a:cxn>
              </a:cxnLst>
              <a:rect l="0" t="0" r="r" b="b"/>
              <a:pathLst>
                <a:path w="44" h="30">
                  <a:moveTo>
                    <a:pt x="44" y="15"/>
                  </a:moveTo>
                  <a:lnTo>
                    <a:pt x="36" y="0"/>
                  </a:lnTo>
                  <a:lnTo>
                    <a:pt x="0" y="15"/>
                  </a:lnTo>
                  <a:lnTo>
                    <a:pt x="7" y="30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6" name="Freeform 122"/>
            <p:cNvSpPr>
              <a:spLocks noChangeAspect="1"/>
            </p:cNvSpPr>
            <p:nvPr/>
          </p:nvSpPr>
          <p:spPr bwMode="auto">
            <a:xfrm>
              <a:off x="2793" y="1645"/>
              <a:ext cx="1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7"/>
                </a:cxn>
                <a:cxn ang="0">
                  <a:pos x="0" y="0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7" name="Freeform 123"/>
            <p:cNvSpPr>
              <a:spLocks noChangeAspect="1"/>
            </p:cNvSpPr>
            <p:nvPr/>
          </p:nvSpPr>
          <p:spPr bwMode="auto">
            <a:xfrm>
              <a:off x="2793" y="1638"/>
              <a:ext cx="56" cy="33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37" y="0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37" y="14"/>
                </a:cxn>
              </a:cxnLst>
              <a:rect l="0" t="0" r="r" b="b"/>
              <a:pathLst>
                <a:path w="37" h="22">
                  <a:moveTo>
                    <a:pt x="37" y="14"/>
                  </a:moveTo>
                  <a:lnTo>
                    <a:pt x="37" y="0"/>
                  </a:lnTo>
                  <a:lnTo>
                    <a:pt x="0" y="7"/>
                  </a:lnTo>
                  <a:lnTo>
                    <a:pt x="8" y="22"/>
                  </a:lnTo>
                  <a:lnTo>
                    <a:pt x="37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8" name="Freeform 124"/>
            <p:cNvSpPr>
              <a:spLocks noChangeAspect="1"/>
            </p:cNvSpPr>
            <p:nvPr/>
          </p:nvSpPr>
          <p:spPr bwMode="auto">
            <a:xfrm>
              <a:off x="2830" y="1638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89" name="Rectangle 125"/>
            <p:cNvSpPr>
              <a:spLocks noChangeAspect="1" noChangeArrowheads="1"/>
            </p:cNvSpPr>
            <p:nvPr/>
          </p:nvSpPr>
          <p:spPr bwMode="auto">
            <a:xfrm>
              <a:off x="2830" y="1638"/>
              <a:ext cx="45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0" name="Freeform 126"/>
            <p:cNvSpPr>
              <a:spLocks noChangeAspect="1"/>
            </p:cNvSpPr>
            <p:nvPr/>
          </p:nvSpPr>
          <p:spPr bwMode="auto">
            <a:xfrm>
              <a:off x="2860" y="1638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1" name="Freeform 127"/>
            <p:cNvSpPr>
              <a:spLocks noChangeAspect="1"/>
            </p:cNvSpPr>
            <p:nvPr/>
          </p:nvSpPr>
          <p:spPr bwMode="auto">
            <a:xfrm>
              <a:off x="2860" y="1638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7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7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2" name="Freeform 128"/>
            <p:cNvSpPr>
              <a:spLocks noChangeAspect="1"/>
            </p:cNvSpPr>
            <p:nvPr/>
          </p:nvSpPr>
          <p:spPr bwMode="auto">
            <a:xfrm>
              <a:off x="2897" y="1645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3" name="Freeform 129"/>
            <p:cNvSpPr>
              <a:spLocks noChangeAspect="1"/>
            </p:cNvSpPr>
            <p:nvPr/>
          </p:nvSpPr>
          <p:spPr bwMode="auto">
            <a:xfrm>
              <a:off x="2889" y="1645"/>
              <a:ext cx="6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44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44" h="30">
                  <a:moveTo>
                    <a:pt x="37" y="30"/>
                  </a:moveTo>
                  <a:lnTo>
                    <a:pt x="44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4" name="Freeform 130"/>
            <p:cNvSpPr>
              <a:spLocks noChangeAspect="1"/>
            </p:cNvSpPr>
            <p:nvPr/>
          </p:nvSpPr>
          <p:spPr bwMode="auto">
            <a:xfrm>
              <a:off x="2933" y="1660"/>
              <a:ext cx="2" cy="2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0" y="7"/>
                </a:cxn>
              </a:cxnLst>
              <a:rect l="0" t="0" r="r" b="b"/>
              <a:pathLst>
                <a:path h="15">
                  <a:moveTo>
                    <a:pt x="0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5" name="Freeform 131"/>
            <p:cNvSpPr>
              <a:spLocks noChangeAspect="1"/>
            </p:cNvSpPr>
            <p:nvPr/>
          </p:nvSpPr>
          <p:spPr bwMode="auto">
            <a:xfrm>
              <a:off x="2926" y="1667"/>
              <a:ext cx="66" cy="4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30"/>
                </a:cxn>
              </a:cxnLst>
              <a:rect l="0" t="0" r="r" b="b"/>
              <a:pathLst>
                <a:path w="44" h="30">
                  <a:moveTo>
                    <a:pt x="29" y="30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6" name="Freeform 132"/>
            <p:cNvSpPr>
              <a:spLocks noChangeAspect="1"/>
            </p:cNvSpPr>
            <p:nvPr/>
          </p:nvSpPr>
          <p:spPr bwMode="auto">
            <a:xfrm>
              <a:off x="2963" y="1689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7" name="Freeform 133"/>
            <p:cNvSpPr>
              <a:spLocks noChangeAspect="1"/>
            </p:cNvSpPr>
            <p:nvPr/>
          </p:nvSpPr>
          <p:spPr bwMode="auto">
            <a:xfrm>
              <a:off x="2955" y="1689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30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30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8" name="Freeform 134"/>
            <p:cNvSpPr>
              <a:spLocks noChangeAspect="1"/>
            </p:cNvSpPr>
            <p:nvPr/>
          </p:nvSpPr>
          <p:spPr bwMode="auto">
            <a:xfrm>
              <a:off x="2992" y="1719"/>
              <a:ext cx="68" cy="66"/>
            </a:xfrm>
            <a:custGeom>
              <a:avLst/>
              <a:gdLst/>
              <a:ahLst/>
              <a:cxnLst>
                <a:cxn ang="0">
                  <a:pos x="30" y="44"/>
                </a:cxn>
                <a:cxn ang="0">
                  <a:pos x="45" y="37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44"/>
                </a:cxn>
              </a:cxnLst>
              <a:rect l="0" t="0" r="r" b="b"/>
              <a:pathLst>
                <a:path w="45" h="44">
                  <a:moveTo>
                    <a:pt x="30" y="44"/>
                  </a:moveTo>
                  <a:lnTo>
                    <a:pt x="45" y="37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99" name="Freeform 135"/>
            <p:cNvSpPr>
              <a:spLocks noChangeAspect="1"/>
            </p:cNvSpPr>
            <p:nvPr/>
          </p:nvSpPr>
          <p:spPr bwMode="auto">
            <a:xfrm>
              <a:off x="3029" y="1756"/>
              <a:ext cx="12" cy="1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8" y="0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0" name="Freeform 136"/>
            <p:cNvSpPr>
              <a:spLocks noChangeAspect="1"/>
            </p:cNvSpPr>
            <p:nvPr/>
          </p:nvSpPr>
          <p:spPr bwMode="auto">
            <a:xfrm>
              <a:off x="3022" y="1756"/>
              <a:ext cx="66" cy="77"/>
            </a:xfrm>
            <a:custGeom>
              <a:avLst/>
              <a:gdLst/>
              <a:ahLst/>
              <a:cxnLst>
                <a:cxn ang="0">
                  <a:pos x="37" y="51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1"/>
                </a:cxn>
              </a:cxnLst>
              <a:rect l="0" t="0" r="r" b="b"/>
              <a:pathLst>
                <a:path w="44" h="51">
                  <a:moveTo>
                    <a:pt x="37" y="51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1" name="Freeform 137"/>
            <p:cNvSpPr>
              <a:spLocks noChangeAspect="1"/>
            </p:cNvSpPr>
            <p:nvPr/>
          </p:nvSpPr>
          <p:spPr bwMode="auto">
            <a:xfrm>
              <a:off x="3066" y="1800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2" name="Freeform 138"/>
            <p:cNvSpPr>
              <a:spLocks noChangeAspect="1"/>
            </p:cNvSpPr>
            <p:nvPr/>
          </p:nvSpPr>
          <p:spPr bwMode="auto">
            <a:xfrm>
              <a:off x="3059" y="1800"/>
              <a:ext cx="66" cy="89"/>
            </a:xfrm>
            <a:custGeom>
              <a:avLst/>
              <a:gdLst/>
              <a:ahLst/>
              <a:cxnLst>
                <a:cxn ang="0">
                  <a:pos x="29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59"/>
                </a:cxn>
              </a:cxnLst>
              <a:rect l="0" t="0" r="r" b="b"/>
              <a:pathLst>
                <a:path w="44" h="59">
                  <a:moveTo>
                    <a:pt x="29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3" name="Freeform 139"/>
            <p:cNvSpPr>
              <a:spLocks noChangeAspect="1"/>
            </p:cNvSpPr>
            <p:nvPr/>
          </p:nvSpPr>
          <p:spPr bwMode="auto">
            <a:xfrm>
              <a:off x="3095" y="1851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4" name="Freeform 140"/>
            <p:cNvSpPr>
              <a:spLocks noChangeAspect="1"/>
            </p:cNvSpPr>
            <p:nvPr/>
          </p:nvSpPr>
          <p:spPr bwMode="auto">
            <a:xfrm>
              <a:off x="3088" y="1851"/>
              <a:ext cx="66" cy="89"/>
            </a:xfrm>
            <a:custGeom>
              <a:avLst/>
              <a:gdLst/>
              <a:ahLst/>
              <a:cxnLst>
                <a:cxn ang="0">
                  <a:pos x="37" y="59"/>
                </a:cxn>
                <a:cxn ang="0">
                  <a:pos x="44" y="52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59"/>
                </a:cxn>
              </a:cxnLst>
              <a:rect l="0" t="0" r="r" b="b"/>
              <a:pathLst>
                <a:path w="44" h="59">
                  <a:moveTo>
                    <a:pt x="37" y="59"/>
                  </a:moveTo>
                  <a:lnTo>
                    <a:pt x="44" y="52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5" name="Freeform 141"/>
            <p:cNvSpPr>
              <a:spLocks noChangeAspect="1"/>
            </p:cNvSpPr>
            <p:nvPr/>
          </p:nvSpPr>
          <p:spPr bwMode="auto">
            <a:xfrm>
              <a:off x="3132" y="1903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6" name="Freeform 142"/>
            <p:cNvSpPr>
              <a:spLocks noChangeAspect="1"/>
            </p:cNvSpPr>
            <p:nvPr/>
          </p:nvSpPr>
          <p:spPr bwMode="auto">
            <a:xfrm>
              <a:off x="3125" y="1903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7" y="0"/>
                  </a:lnTo>
                  <a:lnTo>
                    <a:pt x="0" y="7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7" name="Freeform 143"/>
            <p:cNvSpPr>
              <a:spLocks noChangeAspect="1"/>
            </p:cNvSpPr>
            <p:nvPr/>
          </p:nvSpPr>
          <p:spPr bwMode="auto">
            <a:xfrm>
              <a:off x="3162" y="1962"/>
              <a:ext cx="11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8" name="Freeform 144"/>
            <p:cNvSpPr>
              <a:spLocks noChangeAspect="1"/>
            </p:cNvSpPr>
            <p:nvPr/>
          </p:nvSpPr>
          <p:spPr bwMode="auto">
            <a:xfrm>
              <a:off x="3154" y="1962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09" name="Freeform 145"/>
            <p:cNvSpPr>
              <a:spLocks noChangeAspect="1"/>
            </p:cNvSpPr>
            <p:nvPr/>
          </p:nvSpPr>
          <p:spPr bwMode="auto">
            <a:xfrm>
              <a:off x="3199" y="2021"/>
              <a:ext cx="11" cy="11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0" name="Freeform 146"/>
            <p:cNvSpPr>
              <a:spLocks noChangeAspect="1"/>
            </p:cNvSpPr>
            <p:nvPr/>
          </p:nvSpPr>
          <p:spPr bwMode="auto">
            <a:xfrm>
              <a:off x="3191" y="2028"/>
              <a:ext cx="66" cy="101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30" y="67"/>
                </a:cxn>
              </a:cxnLst>
              <a:rect l="0" t="0" r="r" b="b"/>
              <a:pathLst>
                <a:path w="44" h="67">
                  <a:moveTo>
                    <a:pt x="30" y="67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30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1" name="Freeform 147"/>
            <p:cNvSpPr>
              <a:spLocks noChangeAspect="1"/>
            </p:cNvSpPr>
            <p:nvPr/>
          </p:nvSpPr>
          <p:spPr bwMode="auto">
            <a:xfrm>
              <a:off x="3228" y="2087"/>
              <a:ext cx="11" cy="1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2" name="Freeform 148"/>
            <p:cNvSpPr>
              <a:spLocks noChangeAspect="1"/>
            </p:cNvSpPr>
            <p:nvPr/>
          </p:nvSpPr>
          <p:spPr bwMode="auto">
            <a:xfrm>
              <a:off x="3221" y="2087"/>
              <a:ext cx="77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1" h="74">
                  <a:moveTo>
                    <a:pt x="37" y="74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3" name="Freeform 149"/>
            <p:cNvSpPr>
              <a:spLocks noChangeAspect="1"/>
            </p:cNvSpPr>
            <p:nvPr/>
          </p:nvSpPr>
          <p:spPr bwMode="auto">
            <a:xfrm>
              <a:off x="3265" y="2161"/>
              <a:ext cx="11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4" name="Freeform 150"/>
            <p:cNvSpPr>
              <a:spLocks noChangeAspect="1"/>
            </p:cNvSpPr>
            <p:nvPr/>
          </p:nvSpPr>
          <p:spPr bwMode="auto">
            <a:xfrm>
              <a:off x="3258" y="216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5" name="Freeform 151"/>
            <p:cNvSpPr>
              <a:spLocks noChangeAspect="1"/>
            </p:cNvSpPr>
            <p:nvPr/>
          </p:nvSpPr>
          <p:spPr bwMode="auto">
            <a:xfrm>
              <a:off x="3294" y="2227"/>
              <a:ext cx="1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6" name="Freeform 152"/>
            <p:cNvSpPr>
              <a:spLocks noChangeAspect="1"/>
            </p:cNvSpPr>
            <p:nvPr/>
          </p:nvSpPr>
          <p:spPr bwMode="auto">
            <a:xfrm>
              <a:off x="3287" y="2227"/>
              <a:ext cx="78" cy="111"/>
            </a:xfrm>
            <a:custGeom>
              <a:avLst/>
              <a:gdLst/>
              <a:ahLst/>
              <a:cxnLst>
                <a:cxn ang="0">
                  <a:pos x="37" y="74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74"/>
                </a:cxn>
              </a:cxnLst>
              <a:rect l="0" t="0" r="r" b="b"/>
              <a:pathLst>
                <a:path w="52" h="74">
                  <a:moveTo>
                    <a:pt x="37" y="74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7" name="Freeform 153"/>
            <p:cNvSpPr>
              <a:spLocks noChangeAspect="1"/>
            </p:cNvSpPr>
            <p:nvPr/>
          </p:nvSpPr>
          <p:spPr bwMode="auto">
            <a:xfrm>
              <a:off x="3331" y="23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8" name="Freeform 154"/>
            <p:cNvSpPr>
              <a:spLocks noChangeAspect="1"/>
            </p:cNvSpPr>
            <p:nvPr/>
          </p:nvSpPr>
          <p:spPr bwMode="auto">
            <a:xfrm>
              <a:off x="3324" y="230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19" name="Freeform 155"/>
            <p:cNvSpPr>
              <a:spLocks noChangeAspect="1"/>
            </p:cNvSpPr>
            <p:nvPr/>
          </p:nvSpPr>
          <p:spPr bwMode="auto">
            <a:xfrm>
              <a:off x="3353" y="2375"/>
              <a:ext cx="12" cy="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0" name="Freeform 156"/>
            <p:cNvSpPr>
              <a:spLocks noChangeAspect="1"/>
            </p:cNvSpPr>
            <p:nvPr/>
          </p:nvSpPr>
          <p:spPr bwMode="auto">
            <a:xfrm>
              <a:off x="3353" y="2367"/>
              <a:ext cx="78" cy="122"/>
            </a:xfrm>
            <a:custGeom>
              <a:avLst/>
              <a:gdLst/>
              <a:ahLst/>
              <a:cxnLst>
                <a:cxn ang="0">
                  <a:pos x="37" y="81"/>
                </a:cxn>
                <a:cxn ang="0">
                  <a:pos x="52" y="74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81"/>
                </a:cxn>
              </a:cxnLst>
              <a:rect l="0" t="0" r="r" b="b"/>
              <a:pathLst>
                <a:path w="52" h="81">
                  <a:moveTo>
                    <a:pt x="37" y="81"/>
                  </a:moveTo>
                  <a:lnTo>
                    <a:pt x="52" y="74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8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1" name="Freeform 157"/>
            <p:cNvSpPr>
              <a:spLocks noChangeAspect="1"/>
            </p:cNvSpPr>
            <p:nvPr/>
          </p:nvSpPr>
          <p:spPr bwMode="auto">
            <a:xfrm>
              <a:off x="3390" y="2441"/>
              <a:ext cx="66" cy="111"/>
            </a:xfrm>
            <a:custGeom>
              <a:avLst/>
              <a:gdLst/>
              <a:ahLst/>
              <a:cxnLst>
                <a:cxn ang="0">
                  <a:pos x="30" y="74"/>
                </a:cxn>
                <a:cxn ang="0">
                  <a:pos x="44" y="66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0" y="74"/>
                </a:cxn>
              </a:cxnLst>
              <a:rect l="0" t="0" r="r" b="b"/>
              <a:pathLst>
                <a:path w="44" h="74">
                  <a:moveTo>
                    <a:pt x="30" y="74"/>
                  </a:moveTo>
                  <a:lnTo>
                    <a:pt x="44" y="66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0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2" name="Freeform 158"/>
            <p:cNvSpPr>
              <a:spLocks noChangeAspect="1"/>
            </p:cNvSpPr>
            <p:nvPr/>
          </p:nvSpPr>
          <p:spPr bwMode="auto">
            <a:xfrm>
              <a:off x="3420" y="251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3" name="Freeform 159"/>
            <p:cNvSpPr>
              <a:spLocks noChangeAspect="1"/>
            </p:cNvSpPr>
            <p:nvPr/>
          </p:nvSpPr>
          <p:spPr bwMode="auto">
            <a:xfrm>
              <a:off x="3420" y="2507"/>
              <a:ext cx="77" cy="123"/>
            </a:xfrm>
            <a:custGeom>
              <a:avLst/>
              <a:gdLst/>
              <a:ahLst/>
              <a:cxnLst>
                <a:cxn ang="0">
                  <a:pos x="37" y="82"/>
                </a:cxn>
                <a:cxn ang="0">
                  <a:pos x="51" y="74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7" y="82"/>
                </a:cxn>
              </a:cxnLst>
              <a:rect l="0" t="0" r="r" b="b"/>
              <a:pathLst>
                <a:path w="51" h="82">
                  <a:moveTo>
                    <a:pt x="37" y="82"/>
                  </a:moveTo>
                  <a:lnTo>
                    <a:pt x="51" y="74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7" y="8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4" name="Freeform 160"/>
            <p:cNvSpPr>
              <a:spLocks noChangeAspect="1"/>
            </p:cNvSpPr>
            <p:nvPr/>
          </p:nvSpPr>
          <p:spPr bwMode="auto">
            <a:xfrm>
              <a:off x="3457" y="2589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5" name="Freeform 161"/>
            <p:cNvSpPr>
              <a:spLocks noChangeAspect="1"/>
            </p:cNvSpPr>
            <p:nvPr/>
          </p:nvSpPr>
          <p:spPr bwMode="auto">
            <a:xfrm>
              <a:off x="3457" y="2581"/>
              <a:ext cx="66" cy="111"/>
            </a:xfrm>
            <a:custGeom>
              <a:avLst/>
              <a:gdLst/>
              <a:ahLst/>
              <a:cxnLst>
                <a:cxn ang="0">
                  <a:pos x="29" y="74"/>
                </a:cxn>
                <a:cxn ang="0">
                  <a:pos x="44" y="66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29" y="74"/>
                </a:cxn>
              </a:cxnLst>
              <a:rect l="0" t="0" r="r" b="b"/>
              <a:pathLst>
                <a:path w="44" h="74">
                  <a:moveTo>
                    <a:pt x="29" y="74"/>
                  </a:moveTo>
                  <a:lnTo>
                    <a:pt x="44" y="66"/>
                  </a:lnTo>
                  <a:lnTo>
                    <a:pt x="14" y="0"/>
                  </a:lnTo>
                  <a:lnTo>
                    <a:pt x="0" y="8"/>
                  </a:lnTo>
                  <a:lnTo>
                    <a:pt x="29" y="7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6" name="Freeform 162"/>
            <p:cNvSpPr>
              <a:spLocks noChangeAspect="1"/>
            </p:cNvSpPr>
            <p:nvPr/>
          </p:nvSpPr>
          <p:spPr bwMode="auto">
            <a:xfrm>
              <a:off x="3486" y="2655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7" name="Freeform 163"/>
            <p:cNvSpPr>
              <a:spLocks noChangeAspect="1"/>
            </p:cNvSpPr>
            <p:nvPr/>
          </p:nvSpPr>
          <p:spPr bwMode="auto">
            <a:xfrm>
              <a:off x="3486" y="2647"/>
              <a:ext cx="78" cy="101"/>
            </a:xfrm>
            <a:custGeom>
              <a:avLst/>
              <a:gdLst/>
              <a:ahLst/>
              <a:cxnLst>
                <a:cxn ang="0">
                  <a:pos x="37" y="67"/>
                </a:cxn>
                <a:cxn ang="0">
                  <a:pos x="52" y="67"/>
                </a:cxn>
                <a:cxn ang="0">
                  <a:pos x="15" y="0"/>
                </a:cxn>
                <a:cxn ang="0">
                  <a:pos x="0" y="8"/>
                </a:cxn>
                <a:cxn ang="0">
                  <a:pos x="37" y="67"/>
                </a:cxn>
              </a:cxnLst>
              <a:rect l="0" t="0" r="r" b="b"/>
              <a:pathLst>
                <a:path w="52" h="67">
                  <a:moveTo>
                    <a:pt x="37" y="67"/>
                  </a:moveTo>
                  <a:lnTo>
                    <a:pt x="52" y="67"/>
                  </a:lnTo>
                  <a:lnTo>
                    <a:pt x="15" y="0"/>
                  </a:lnTo>
                  <a:lnTo>
                    <a:pt x="0" y="8"/>
                  </a:lnTo>
                  <a:lnTo>
                    <a:pt x="37" y="6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8" name="Freeform 164"/>
            <p:cNvSpPr>
              <a:spLocks noChangeAspect="1"/>
            </p:cNvSpPr>
            <p:nvPr/>
          </p:nvSpPr>
          <p:spPr bwMode="auto">
            <a:xfrm>
              <a:off x="3523" y="2714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29" name="Freeform 165"/>
            <p:cNvSpPr>
              <a:spLocks noChangeAspect="1"/>
            </p:cNvSpPr>
            <p:nvPr/>
          </p:nvSpPr>
          <p:spPr bwMode="auto">
            <a:xfrm>
              <a:off x="3523" y="2714"/>
              <a:ext cx="66" cy="99"/>
            </a:xfrm>
            <a:custGeom>
              <a:avLst/>
              <a:gdLst/>
              <a:ahLst/>
              <a:cxnLst>
                <a:cxn ang="0">
                  <a:pos x="29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29" y="66"/>
                </a:cxn>
              </a:cxnLst>
              <a:rect l="0" t="0" r="r" b="b"/>
              <a:pathLst>
                <a:path w="44" h="66">
                  <a:moveTo>
                    <a:pt x="29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0"/>
                  </a:lnTo>
                  <a:lnTo>
                    <a:pt x="29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0" name="Freeform 166"/>
            <p:cNvSpPr>
              <a:spLocks noChangeAspect="1"/>
            </p:cNvSpPr>
            <p:nvPr/>
          </p:nvSpPr>
          <p:spPr bwMode="auto">
            <a:xfrm>
              <a:off x="3552" y="2780"/>
              <a:ext cx="23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r" b="b"/>
              <a:pathLst>
                <a:path w="1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1" name="Freeform 167"/>
            <p:cNvSpPr>
              <a:spLocks noChangeAspect="1"/>
            </p:cNvSpPr>
            <p:nvPr/>
          </p:nvSpPr>
          <p:spPr bwMode="auto">
            <a:xfrm>
              <a:off x="3552" y="2773"/>
              <a:ext cx="78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52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52" h="66">
                  <a:moveTo>
                    <a:pt x="37" y="66"/>
                  </a:moveTo>
                  <a:lnTo>
                    <a:pt x="52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2" name="Freeform 168"/>
            <p:cNvSpPr>
              <a:spLocks noChangeAspect="1"/>
            </p:cNvSpPr>
            <p:nvPr/>
          </p:nvSpPr>
          <p:spPr bwMode="auto">
            <a:xfrm>
              <a:off x="3589" y="2839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3" name="Freeform 169"/>
            <p:cNvSpPr>
              <a:spLocks noChangeAspect="1"/>
            </p:cNvSpPr>
            <p:nvPr/>
          </p:nvSpPr>
          <p:spPr bwMode="auto">
            <a:xfrm>
              <a:off x="3589" y="2832"/>
              <a:ext cx="66" cy="99"/>
            </a:xfrm>
            <a:custGeom>
              <a:avLst/>
              <a:gdLst/>
              <a:ahLst/>
              <a:cxnLst>
                <a:cxn ang="0">
                  <a:pos x="37" y="66"/>
                </a:cxn>
                <a:cxn ang="0">
                  <a:pos x="44" y="5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66"/>
                </a:cxn>
              </a:cxnLst>
              <a:rect l="0" t="0" r="r" b="b"/>
              <a:pathLst>
                <a:path w="44" h="66">
                  <a:moveTo>
                    <a:pt x="37" y="66"/>
                  </a:moveTo>
                  <a:lnTo>
                    <a:pt x="44" y="5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4" name="Freeform 170"/>
            <p:cNvSpPr>
              <a:spLocks noChangeAspect="1"/>
            </p:cNvSpPr>
            <p:nvPr/>
          </p:nvSpPr>
          <p:spPr bwMode="auto">
            <a:xfrm>
              <a:off x="3626" y="2898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5" name="Freeform 171"/>
            <p:cNvSpPr>
              <a:spLocks noChangeAspect="1"/>
            </p:cNvSpPr>
            <p:nvPr/>
          </p:nvSpPr>
          <p:spPr bwMode="auto">
            <a:xfrm>
              <a:off x="3626" y="2891"/>
              <a:ext cx="66" cy="89"/>
            </a:xfrm>
            <a:custGeom>
              <a:avLst/>
              <a:gdLst/>
              <a:ahLst/>
              <a:cxnLst>
                <a:cxn ang="0">
                  <a:pos x="30" y="59"/>
                </a:cxn>
                <a:cxn ang="0">
                  <a:pos x="44" y="51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30" y="59"/>
                </a:cxn>
              </a:cxnLst>
              <a:rect l="0" t="0" r="r" b="b"/>
              <a:pathLst>
                <a:path w="44" h="59">
                  <a:moveTo>
                    <a:pt x="30" y="59"/>
                  </a:moveTo>
                  <a:lnTo>
                    <a:pt x="44" y="51"/>
                  </a:lnTo>
                  <a:lnTo>
                    <a:pt x="7" y="0"/>
                  </a:lnTo>
                  <a:lnTo>
                    <a:pt x="0" y="7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6" name="Freeform 172"/>
            <p:cNvSpPr>
              <a:spLocks noChangeAspect="1"/>
            </p:cNvSpPr>
            <p:nvPr/>
          </p:nvSpPr>
          <p:spPr bwMode="auto">
            <a:xfrm>
              <a:off x="3656" y="2942"/>
              <a:ext cx="66" cy="89"/>
            </a:xfrm>
            <a:custGeom>
              <a:avLst/>
              <a:gdLst/>
              <a:ahLst/>
              <a:cxnLst>
                <a:cxn ang="0">
                  <a:pos x="36" y="59"/>
                </a:cxn>
                <a:cxn ang="0">
                  <a:pos x="44" y="52"/>
                </a:cxn>
                <a:cxn ang="0">
                  <a:pos x="14" y="0"/>
                </a:cxn>
                <a:cxn ang="0">
                  <a:pos x="0" y="8"/>
                </a:cxn>
                <a:cxn ang="0">
                  <a:pos x="36" y="59"/>
                </a:cxn>
              </a:cxnLst>
              <a:rect l="0" t="0" r="r" b="b"/>
              <a:pathLst>
                <a:path w="44" h="59">
                  <a:moveTo>
                    <a:pt x="36" y="59"/>
                  </a:moveTo>
                  <a:lnTo>
                    <a:pt x="44" y="52"/>
                  </a:lnTo>
                  <a:lnTo>
                    <a:pt x="14" y="0"/>
                  </a:lnTo>
                  <a:lnTo>
                    <a:pt x="0" y="8"/>
                  </a:lnTo>
                  <a:lnTo>
                    <a:pt x="36" y="5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7" name="Freeform 173"/>
            <p:cNvSpPr>
              <a:spLocks noChangeAspect="1"/>
            </p:cNvSpPr>
            <p:nvPr/>
          </p:nvSpPr>
          <p:spPr bwMode="auto">
            <a:xfrm>
              <a:off x="3692" y="3001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8" name="Freeform 174"/>
            <p:cNvSpPr>
              <a:spLocks noChangeAspect="1"/>
            </p:cNvSpPr>
            <p:nvPr/>
          </p:nvSpPr>
          <p:spPr bwMode="auto">
            <a:xfrm>
              <a:off x="3692" y="2994"/>
              <a:ext cx="68" cy="77"/>
            </a:xfrm>
            <a:custGeom>
              <a:avLst/>
              <a:gdLst/>
              <a:ahLst/>
              <a:cxnLst>
                <a:cxn ang="0">
                  <a:pos x="30" y="51"/>
                </a:cxn>
                <a:cxn ang="0">
                  <a:pos x="45" y="44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30" y="51"/>
                </a:cxn>
              </a:cxnLst>
              <a:rect l="0" t="0" r="r" b="b"/>
              <a:pathLst>
                <a:path w="45" h="51">
                  <a:moveTo>
                    <a:pt x="30" y="51"/>
                  </a:moveTo>
                  <a:lnTo>
                    <a:pt x="45" y="4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39" name="Freeform 175"/>
            <p:cNvSpPr>
              <a:spLocks noChangeAspect="1"/>
            </p:cNvSpPr>
            <p:nvPr/>
          </p:nvSpPr>
          <p:spPr bwMode="auto">
            <a:xfrm>
              <a:off x="3722" y="3045"/>
              <a:ext cx="11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0" name="Freeform 176"/>
            <p:cNvSpPr>
              <a:spLocks noChangeAspect="1"/>
            </p:cNvSpPr>
            <p:nvPr/>
          </p:nvSpPr>
          <p:spPr bwMode="auto">
            <a:xfrm>
              <a:off x="3722" y="3038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44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44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1" name="Freeform 177"/>
            <p:cNvSpPr>
              <a:spLocks noChangeAspect="1"/>
            </p:cNvSpPr>
            <p:nvPr/>
          </p:nvSpPr>
          <p:spPr bwMode="auto">
            <a:xfrm>
              <a:off x="3759" y="3082"/>
              <a:ext cx="66" cy="78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29" y="52"/>
                </a:cxn>
              </a:cxnLst>
              <a:rect l="0" t="0" r="r" b="b"/>
              <a:pathLst>
                <a:path w="44" h="52">
                  <a:moveTo>
                    <a:pt x="29" y="52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8"/>
                  </a:lnTo>
                  <a:lnTo>
                    <a:pt x="29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2" name="Freeform 178"/>
            <p:cNvSpPr>
              <a:spLocks noChangeAspect="1"/>
            </p:cNvSpPr>
            <p:nvPr/>
          </p:nvSpPr>
          <p:spPr bwMode="auto">
            <a:xfrm>
              <a:off x="3788" y="3127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3" name="Freeform 179"/>
            <p:cNvSpPr>
              <a:spLocks noChangeAspect="1"/>
            </p:cNvSpPr>
            <p:nvPr/>
          </p:nvSpPr>
          <p:spPr bwMode="auto">
            <a:xfrm>
              <a:off x="3788" y="3119"/>
              <a:ext cx="66" cy="78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44" y="37"/>
                </a:cxn>
                <a:cxn ang="0">
                  <a:pos x="15" y="0"/>
                </a:cxn>
                <a:cxn ang="0">
                  <a:pos x="0" y="15"/>
                </a:cxn>
                <a:cxn ang="0">
                  <a:pos x="37" y="52"/>
                </a:cxn>
              </a:cxnLst>
              <a:rect l="0" t="0" r="r" b="b"/>
              <a:pathLst>
                <a:path w="44" h="52">
                  <a:moveTo>
                    <a:pt x="37" y="52"/>
                  </a:moveTo>
                  <a:lnTo>
                    <a:pt x="44" y="37"/>
                  </a:lnTo>
                  <a:lnTo>
                    <a:pt x="15" y="0"/>
                  </a:lnTo>
                  <a:lnTo>
                    <a:pt x="0" y="15"/>
                  </a:lnTo>
                  <a:lnTo>
                    <a:pt x="37" y="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4" name="Freeform 180"/>
            <p:cNvSpPr>
              <a:spLocks noChangeAspect="1"/>
            </p:cNvSpPr>
            <p:nvPr/>
          </p:nvSpPr>
          <p:spPr bwMode="auto">
            <a:xfrm>
              <a:off x="3825" y="3163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5" name="Freeform 181"/>
            <p:cNvSpPr>
              <a:spLocks noChangeAspect="1"/>
            </p:cNvSpPr>
            <p:nvPr/>
          </p:nvSpPr>
          <p:spPr bwMode="auto">
            <a:xfrm>
              <a:off x="3825" y="3156"/>
              <a:ext cx="66" cy="66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44" y="37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44"/>
                </a:cxn>
              </a:cxnLst>
              <a:rect l="0" t="0" r="r" b="b"/>
              <a:pathLst>
                <a:path w="44" h="44">
                  <a:moveTo>
                    <a:pt x="29" y="44"/>
                  </a:moveTo>
                  <a:lnTo>
                    <a:pt x="44" y="37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4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6" name="Freeform 182"/>
            <p:cNvSpPr>
              <a:spLocks noChangeAspect="1"/>
            </p:cNvSpPr>
            <p:nvPr/>
          </p:nvSpPr>
          <p:spPr bwMode="auto">
            <a:xfrm>
              <a:off x="3854" y="320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7" name="Freeform 183"/>
            <p:cNvSpPr>
              <a:spLocks noChangeAspect="1"/>
            </p:cNvSpPr>
            <p:nvPr/>
          </p:nvSpPr>
          <p:spPr bwMode="auto">
            <a:xfrm>
              <a:off x="3854" y="3193"/>
              <a:ext cx="68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5" y="29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37"/>
                </a:cxn>
              </a:cxnLst>
              <a:rect l="0" t="0" r="r" b="b"/>
              <a:pathLst>
                <a:path w="45" h="37">
                  <a:moveTo>
                    <a:pt x="37" y="37"/>
                  </a:moveTo>
                  <a:lnTo>
                    <a:pt x="45" y="29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8" name="Freeform 184"/>
            <p:cNvSpPr>
              <a:spLocks noChangeAspect="1"/>
            </p:cNvSpPr>
            <p:nvPr/>
          </p:nvSpPr>
          <p:spPr bwMode="auto">
            <a:xfrm>
              <a:off x="3891" y="3230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49" name="Freeform 185"/>
            <p:cNvSpPr>
              <a:spLocks noChangeAspect="1"/>
            </p:cNvSpPr>
            <p:nvPr/>
          </p:nvSpPr>
          <p:spPr bwMode="auto">
            <a:xfrm>
              <a:off x="3891" y="3222"/>
              <a:ext cx="68" cy="56"/>
            </a:xfrm>
            <a:custGeom>
              <a:avLst/>
              <a:gdLst/>
              <a:ahLst/>
              <a:cxnLst>
                <a:cxn ang="0">
                  <a:pos x="30" y="37"/>
                </a:cxn>
                <a:cxn ang="0">
                  <a:pos x="45" y="3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30" y="37"/>
                </a:cxn>
              </a:cxnLst>
              <a:rect l="0" t="0" r="r" b="b"/>
              <a:pathLst>
                <a:path w="45" h="37">
                  <a:moveTo>
                    <a:pt x="30" y="37"/>
                  </a:moveTo>
                  <a:lnTo>
                    <a:pt x="45" y="30"/>
                  </a:lnTo>
                  <a:lnTo>
                    <a:pt x="8" y="0"/>
                  </a:lnTo>
                  <a:lnTo>
                    <a:pt x="0" y="8"/>
                  </a:lnTo>
                  <a:lnTo>
                    <a:pt x="30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0" name="Freeform 186"/>
            <p:cNvSpPr>
              <a:spLocks noChangeAspect="1"/>
            </p:cNvSpPr>
            <p:nvPr/>
          </p:nvSpPr>
          <p:spPr bwMode="auto">
            <a:xfrm>
              <a:off x="3921" y="3252"/>
              <a:ext cx="66" cy="44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44" y="22"/>
                </a:cxn>
                <a:cxn ang="0">
                  <a:pos x="15" y="0"/>
                </a:cxn>
                <a:cxn ang="0">
                  <a:pos x="0" y="7"/>
                </a:cxn>
                <a:cxn ang="0">
                  <a:pos x="37" y="29"/>
                </a:cxn>
              </a:cxnLst>
              <a:rect l="0" t="0" r="r" b="b"/>
              <a:pathLst>
                <a:path w="44" h="29">
                  <a:moveTo>
                    <a:pt x="37" y="29"/>
                  </a:moveTo>
                  <a:lnTo>
                    <a:pt x="44" y="22"/>
                  </a:lnTo>
                  <a:lnTo>
                    <a:pt x="15" y="0"/>
                  </a:lnTo>
                  <a:lnTo>
                    <a:pt x="0" y="7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1" name="Freeform 187"/>
            <p:cNvSpPr>
              <a:spLocks noChangeAspect="1"/>
            </p:cNvSpPr>
            <p:nvPr/>
          </p:nvSpPr>
          <p:spPr bwMode="auto">
            <a:xfrm>
              <a:off x="3958" y="3281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2" name="Freeform 188"/>
            <p:cNvSpPr>
              <a:spLocks noChangeAspect="1"/>
            </p:cNvSpPr>
            <p:nvPr/>
          </p:nvSpPr>
          <p:spPr bwMode="auto">
            <a:xfrm>
              <a:off x="3958" y="3274"/>
              <a:ext cx="66" cy="44"/>
            </a:xfrm>
            <a:custGeom>
              <a:avLst/>
              <a:gdLst/>
              <a:ahLst/>
              <a:cxnLst>
                <a:cxn ang="0">
                  <a:pos x="36" y="29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9"/>
                </a:cxn>
              </a:cxnLst>
              <a:rect l="0" t="0" r="r" b="b"/>
              <a:pathLst>
                <a:path w="44" h="29">
                  <a:moveTo>
                    <a:pt x="36" y="29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3" name="Freeform 189"/>
            <p:cNvSpPr>
              <a:spLocks noChangeAspect="1"/>
            </p:cNvSpPr>
            <p:nvPr/>
          </p:nvSpPr>
          <p:spPr bwMode="auto">
            <a:xfrm>
              <a:off x="3994" y="3303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4" name="Freeform 190"/>
            <p:cNvSpPr>
              <a:spLocks noChangeAspect="1"/>
            </p:cNvSpPr>
            <p:nvPr/>
          </p:nvSpPr>
          <p:spPr bwMode="auto">
            <a:xfrm>
              <a:off x="3994" y="3296"/>
              <a:ext cx="56" cy="45"/>
            </a:xfrm>
            <a:custGeom>
              <a:avLst/>
              <a:gdLst/>
              <a:ahLst/>
              <a:cxnLst>
                <a:cxn ang="0">
                  <a:pos x="30" y="30"/>
                </a:cxn>
                <a:cxn ang="0">
                  <a:pos x="37" y="15"/>
                </a:cxn>
                <a:cxn ang="0">
                  <a:pos x="8" y="0"/>
                </a:cxn>
                <a:cxn ang="0">
                  <a:pos x="0" y="15"/>
                </a:cxn>
                <a:cxn ang="0">
                  <a:pos x="30" y="30"/>
                </a:cxn>
              </a:cxnLst>
              <a:rect l="0" t="0" r="r" b="b"/>
              <a:pathLst>
                <a:path w="37" h="30">
                  <a:moveTo>
                    <a:pt x="30" y="30"/>
                  </a:moveTo>
                  <a:lnTo>
                    <a:pt x="37" y="15"/>
                  </a:lnTo>
                  <a:lnTo>
                    <a:pt x="8" y="0"/>
                  </a:lnTo>
                  <a:lnTo>
                    <a:pt x="0" y="15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5" name="Freeform 191"/>
            <p:cNvSpPr>
              <a:spLocks noChangeAspect="1"/>
            </p:cNvSpPr>
            <p:nvPr/>
          </p:nvSpPr>
          <p:spPr bwMode="auto">
            <a:xfrm>
              <a:off x="4024" y="3311"/>
              <a:ext cx="66" cy="56"/>
            </a:xfrm>
            <a:custGeom>
              <a:avLst/>
              <a:gdLst/>
              <a:ahLst/>
              <a:cxnLst>
                <a:cxn ang="0">
                  <a:pos x="37" y="37"/>
                </a:cxn>
                <a:cxn ang="0">
                  <a:pos x="44" y="22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7" y="37"/>
                </a:cxn>
              </a:cxnLst>
              <a:rect l="0" t="0" r="r" b="b"/>
              <a:pathLst>
                <a:path w="44" h="37">
                  <a:moveTo>
                    <a:pt x="37" y="37"/>
                  </a:moveTo>
                  <a:lnTo>
                    <a:pt x="44" y="22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6" name="Freeform 192"/>
            <p:cNvSpPr>
              <a:spLocks noChangeAspect="1"/>
            </p:cNvSpPr>
            <p:nvPr/>
          </p:nvSpPr>
          <p:spPr bwMode="auto">
            <a:xfrm>
              <a:off x="4061" y="3340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7" name="Freeform 193"/>
            <p:cNvSpPr>
              <a:spLocks noChangeAspect="1"/>
            </p:cNvSpPr>
            <p:nvPr/>
          </p:nvSpPr>
          <p:spPr bwMode="auto">
            <a:xfrm>
              <a:off x="4061" y="3333"/>
              <a:ext cx="56" cy="44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37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29" y="29"/>
                </a:cxn>
              </a:cxnLst>
              <a:rect l="0" t="0" r="r" b="b"/>
              <a:pathLst>
                <a:path w="37" h="29">
                  <a:moveTo>
                    <a:pt x="29" y="29"/>
                  </a:moveTo>
                  <a:lnTo>
                    <a:pt x="37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8" name="Freeform 194"/>
            <p:cNvSpPr>
              <a:spLocks noChangeAspect="1"/>
            </p:cNvSpPr>
            <p:nvPr/>
          </p:nvSpPr>
          <p:spPr bwMode="auto">
            <a:xfrm>
              <a:off x="4090" y="3355"/>
              <a:ext cx="1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0" y="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59" name="Freeform 195"/>
            <p:cNvSpPr>
              <a:spLocks noChangeAspect="1"/>
            </p:cNvSpPr>
            <p:nvPr/>
          </p:nvSpPr>
          <p:spPr bwMode="auto">
            <a:xfrm>
              <a:off x="4090" y="3348"/>
              <a:ext cx="6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44" y="14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44" h="22">
                  <a:moveTo>
                    <a:pt x="37" y="22"/>
                  </a:moveTo>
                  <a:lnTo>
                    <a:pt x="44" y="14"/>
                  </a:lnTo>
                  <a:lnTo>
                    <a:pt x="8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0" name="Freeform 196"/>
            <p:cNvSpPr>
              <a:spLocks noChangeAspect="1"/>
            </p:cNvSpPr>
            <p:nvPr/>
          </p:nvSpPr>
          <p:spPr bwMode="auto">
            <a:xfrm>
              <a:off x="4127" y="3362"/>
              <a:ext cx="56" cy="35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7" y="8"/>
                </a:cxn>
                <a:cxn ang="0">
                  <a:pos x="7" y="0"/>
                </a:cxn>
                <a:cxn ang="0">
                  <a:pos x="0" y="8"/>
                </a:cxn>
                <a:cxn ang="0">
                  <a:pos x="30" y="23"/>
                </a:cxn>
              </a:cxnLst>
              <a:rect l="0" t="0" r="r" b="b"/>
              <a:pathLst>
                <a:path w="37" h="23">
                  <a:moveTo>
                    <a:pt x="30" y="23"/>
                  </a:moveTo>
                  <a:lnTo>
                    <a:pt x="37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1" name="Freeform 197"/>
            <p:cNvSpPr>
              <a:spLocks noChangeAspect="1"/>
            </p:cNvSpPr>
            <p:nvPr/>
          </p:nvSpPr>
          <p:spPr bwMode="auto">
            <a:xfrm>
              <a:off x="4157" y="3377"/>
              <a:ext cx="11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2" name="Freeform 198"/>
            <p:cNvSpPr>
              <a:spLocks noChangeAspect="1"/>
            </p:cNvSpPr>
            <p:nvPr/>
          </p:nvSpPr>
          <p:spPr bwMode="auto">
            <a:xfrm>
              <a:off x="4157" y="3370"/>
              <a:ext cx="66" cy="33"/>
            </a:xfrm>
            <a:custGeom>
              <a:avLst/>
              <a:gdLst/>
              <a:ahLst/>
              <a:cxnLst>
                <a:cxn ang="0">
                  <a:pos x="36" y="22"/>
                </a:cxn>
                <a:cxn ang="0">
                  <a:pos x="44" y="1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36" y="22"/>
                </a:cxn>
              </a:cxnLst>
              <a:rect l="0" t="0" r="r" b="b"/>
              <a:pathLst>
                <a:path w="44" h="22">
                  <a:moveTo>
                    <a:pt x="36" y="22"/>
                  </a:moveTo>
                  <a:lnTo>
                    <a:pt x="44" y="15"/>
                  </a:lnTo>
                  <a:lnTo>
                    <a:pt x="7" y="0"/>
                  </a:lnTo>
                  <a:lnTo>
                    <a:pt x="0" y="15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3" name="Freeform 199"/>
            <p:cNvSpPr>
              <a:spLocks noChangeAspect="1"/>
            </p:cNvSpPr>
            <p:nvPr/>
          </p:nvSpPr>
          <p:spPr bwMode="auto">
            <a:xfrm>
              <a:off x="4193" y="3392"/>
              <a:ext cx="1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4" name="Freeform 200"/>
            <p:cNvSpPr>
              <a:spLocks noChangeAspect="1"/>
            </p:cNvSpPr>
            <p:nvPr/>
          </p:nvSpPr>
          <p:spPr bwMode="auto">
            <a:xfrm>
              <a:off x="4193" y="3377"/>
              <a:ext cx="56" cy="45"/>
            </a:xfrm>
            <a:custGeom>
              <a:avLst/>
              <a:gdLst/>
              <a:ahLst/>
              <a:cxnLst>
                <a:cxn ang="0">
                  <a:pos x="37" y="30"/>
                </a:cxn>
                <a:cxn ang="0">
                  <a:pos x="37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30"/>
                </a:cxn>
              </a:cxnLst>
              <a:rect l="0" t="0" r="r" b="b"/>
              <a:pathLst>
                <a:path w="37" h="30">
                  <a:moveTo>
                    <a:pt x="37" y="30"/>
                  </a:moveTo>
                  <a:lnTo>
                    <a:pt x="37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3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5" name="Freeform 201"/>
            <p:cNvSpPr>
              <a:spLocks noChangeAspect="1"/>
            </p:cNvSpPr>
            <p:nvPr/>
          </p:nvSpPr>
          <p:spPr bwMode="auto">
            <a:xfrm>
              <a:off x="4230" y="3392"/>
              <a:ext cx="45" cy="33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0" y="22"/>
                </a:cxn>
              </a:cxnLst>
              <a:rect l="0" t="0" r="r" b="b"/>
              <a:pathLst>
                <a:path w="30" h="22">
                  <a:moveTo>
                    <a:pt x="30" y="22"/>
                  </a:moveTo>
                  <a:lnTo>
                    <a:pt x="30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6" name="Freeform 202"/>
            <p:cNvSpPr>
              <a:spLocks noChangeAspect="1"/>
            </p:cNvSpPr>
            <p:nvPr/>
          </p:nvSpPr>
          <p:spPr bwMode="auto">
            <a:xfrm>
              <a:off x="4260" y="3407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7" name="Freeform 203"/>
            <p:cNvSpPr>
              <a:spLocks noChangeAspect="1"/>
            </p:cNvSpPr>
            <p:nvPr/>
          </p:nvSpPr>
          <p:spPr bwMode="auto">
            <a:xfrm>
              <a:off x="4260" y="3399"/>
              <a:ext cx="56" cy="23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37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15"/>
                </a:cxn>
              </a:cxnLst>
              <a:rect l="0" t="0" r="r" b="b"/>
              <a:pathLst>
                <a:path w="37" h="15">
                  <a:moveTo>
                    <a:pt x="37" y="15"/>
                  </a:moveTo>
                  <a:lnTo>
                    <a:pt x="37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8" name="Freeform 204"/>
            <p:cNvSpPr>
              <a:spLocks noChangeAspect="1"/>
            </p:cNvSpPr>
            <p:nvPr/>
          </p:nvSpPr>
          <p:spPr bwMode="auto">
            <a:xfrm>
              <a:off x="4297" y="3407"/>
              <a:ext cx="44" cy="21"/>
            </a:xfrm>
            <a:custGeom>
              <a:avLst/>
              <a:gdLst/>
              <a:ahLst/>
              <a:cxnLst>
                <a:cxn ang="0">
                  <a:pos x="29" y="14"/>
                </a:cxn>
                <a:cxn ang="0">
                  <a:pos x="29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29" y="14"/>
                </a:cxn>
              </a:cxnLst>
              <a:rect l="0" t="0" r="r" b="b"/>
              <a:pathLst>
                <a:path w="29" h="14">
                  <a:moveTo>
                    <a:pt x="29" y="14"/>
                  </a:moveTo>
                  <a:lnTo>
                    <a:pt x="2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69" name="Freeform 205"/>
            <p:cNvSpPr>
              <a:spLocks noChangeAspect="1"/>
            </p:cNvSpPr>
            <p:nvPr/>
          </p:nvSpPr>
          <p:spPr bwMode="auto">
            <a:xfrm>
              <a:off x="4326" y="3414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0" name="Freeform 206"/>
            <p:cNvSpPr>
              <a:spLocks noChangeAspect="1"/>
            </p:cNvSpPr>
            <p:nvPr/>
          </p:nvSpPr>
          <p:spPr bwMode="auto">
            <a:xfrm>
              <a:off x="4326" y="3407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4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1" name="Freeform 207"/>
            <p:cNvSpPr>
              <a:spLocks noChangeAspect="1"/>
            </p:cNvSpPr>
            <p:nvPr/>
          </p:nvSpPr>
          <p:spPr bwMode="auto">
            <a:xfrm>
              <a:off x="4363" y="3421"/>
              <a:ext cx="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2" name="Rectangle 208"/>
            <p:cNvSpPr>
              <a:spLocks noChangeAspect="1" noChangeArrowheads="1"/>
            </p:cNvSpPr>
            <p:nvPr/>
          </p:nvSpPr>
          <p:spPr bwMode="auto">
            <a:xfrm>
              <a:off x="4363" y="3414"/>
              <a:ext cx="44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3" name="Freeform 209"/>
            <p:cNvSpPr>
              <a:spLocks noChangeAspect="1"/>
            </p:cNvSpPr>
            <p:nvPr/>
          </p:nvSpPr>
          <p:spPr bwMode="auto">
            <a:xfrm>
              <a:off x="4392" y="3421"/>
              <a:ext cx="12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4" name="Freeform 210"/>
            <p:cNvSpPr>
              <a:spLocks noChangeAspect="1"/>
            </p:cNvSpPr>
            <p:nvPr/>
          </p:nvSpPr>
          <p:spPr bwMode="auto">
            <a:xfrm>
              <a:off x="4392" y="3414"/>
              <a:ext cx="56" cy="33"/>
            </a:xfrm>
            <a:custGeom>
              <a:avLst/>
              <a:gdLst/>
              <a:ahLst/>
              <a:cxnLst>
                <a:cxn ang="0">
                  <a:pos x="37" y="22"/>
                </a:cxn>
                <a:cxn ang="0">
                  <a:pos x="37" y="7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37" y="22"/>
                </a:cxn>
              </a:cxnLst>
              <a:rect l="0" t="0" r="r" b="b"/>
              <a:pathLst>
                <a:path w="37" h="22">
                  <a:moveTo>
                    <a:pt x="37" y="22"/>
                  </a:moveTo>
                  <a:lnTo>
                    <a:pt x="37" y="7"/>
                  </a:lnTo>
                  <a:lnTo>
                    <a:pt x="0" y="0"/>
                  </a:lnTo>
                  <a:lnTo>
                    <a:pt x="0" y="15"/>
                  </a:lnTo>
                  <a:lnTo>
                    <a:pt x="37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5" name="Freeform 211"/>
            <p:cNvSpPr>
              <a:spLocks noChangeAspect="1"/>
            </p:cNvSpPr>
            <p:nvPr/>
          </p:nvSpPr>
          <p:spPr bwMode="auto">
            <a:xfrm>
              <a:off x="4429" y="3429"/>
              <a:ext cx="2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6" name="Rectangle 212"/>
            <p:cNvSpPr>
              <a:spLocks noChangeAspect="1" noChangeArrowheads="1"/>
            </p:cNvSpPr>
            <p:nvPr/>
          </p:nvSpPr>
          <p:spPr bwMode="auto">
            <a:xfrm>
              <a:off x="4429" y="3421"/>
              <a:ext cx="45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7" name="Freeform 213"/>
            <p:cNvSpPr>
              <a:spLocks noChangeAspect="1"/>
            </p:cNvSpPr>
            <p:nvPr/>
          </p:nvSpPr>
          <p:spPr bwMode="auto">
            <a:xfrm>
              <a:off x="4459" y="3429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8" name="Rectangle 214"/>
            <p:cNvSpPr>
              <a:spLocks noChangeAspect="1" noChangeArrowheads="1"/>
            </p:cNvSpPr>
            <p:nvPr/>
          </p:nvSpPr>
          <p:spPr bwMode="auto">
            <a:xfrm>
              <a:off x="4459" y="3421"/>
              <a:ext cx="56" cy="2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79" name="Freeform 215"/>
            <p:cNvSpPr>
              <a:spLocks noChangeAspect="1"/>
            </p:cNvSpPr>
            <p:nvPr/>
          </p:nvSpPr>
          <p:spPr bwMode="auto">
            <a:xfrm>
              <a:off x="4496" y="3421"/>
              <a:ext cx="44" cy="33"/>
            </a:xfrm>
            <a:custGeom>
              <a:avLst/>
              <a:gdLst/>
              <a:ahLst/>
              <a:cxnLst>
                <a:cxn ang="0">
                  <a:pos x="29" y="22"/>
                </a:cxn>
                <a:cxn ang="0">
                  <a:pos x="29" y="8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29" y="22"/>
                </a:cxn>
              </a:cxnLst>
              <a:rect l="0" t="0" r="r" b="b"/>
              <a:pathLst>
                <a:path w="29" h="22">
                  <a:moveTo>
                    <a:pt x="29" y="22"/>
                  </a:moveTo>
                  <a:lnTo>
                    <a:pt x="29" y="8"/>
                  </a:lnTo>
                  <a:lnTo>
                    <a:pt x="0" y="0"/>
                  </a:lnTo>
                  <a:lnTo>
                    <a:pt x="0" y="15"/>
                  </a:lnTo>
                  <a:lnTo>
                    <a:pt x="29" y="2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80" name="Freeform 216"/>
            <p:cNvSpPr>
              <a:spLocks noChangeAspect="1"/>
            </p:cNvSpPr>
            <p:nvPr/>
          </p:nvSpPr>
          <p:spPr bwMode="auto">
            <a:xfrm>
              <a:off x="4525" y="3436"/>
              <a:ext cx="11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81" name="Rectangle 217"/>
            <p:cNvSpPr>
              <a:spLocks noChangeAspect="1" noChangeArrowheads="1"/>
            </p:cNvSpPr>
            <p:nvPr/>
          </p:nvSpPr>
          <p:spPr bwMode="auto">
            <a:xfrm>
              <a:off x="4525" y="3429"/>
              <a:ext cx="56" cy="21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084" name="Text Box 220"/>
          <p:cNvSpPr txBox="1">
            <a:spLocks noChangeArrowheads="1"/>
          </p:cNvSpPr>
          <p:nvPr/>
        </p:nvSpPr>
        <p:spPr bwMode="auto">
          <a:xfrm>
            <a:off x="4426265" y="5235714"/>
            <a:ext cx="7553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latin typeface="+mj-lt"/>
              </a:rPr>
              <a:t>10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 smtClean="0"/>
              <a:t>N(10,4)</a:t>
            </a:r>
            <a:endParaRPr lang="en-US" dirty="0"/>
          </a:p>
        </p:txBody>
      </p:sp>
      <p:sp>
        <p:nvSpPr>
          <p:cNvPr id="226" name="Text Box 220"/>
          <p:cNvSpPr txBox="1">
            <a:spLocks noChangeArrowheads="1"/>
          </p:cNvSpPr>
          <p:nvPr/>
        </p:nvSpPr>
        <p:spPr bwMode="auto">
          <a:xfrm>
            <a:off x="5181600" y="5235714"/>
            <a:ext cx="7553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+mj-lt"/>
              </a:rPr>
              <a:t>1</a:t>
            </a:r>
            <a:r>
              <a:rPr lang="en-US" sz="4000" b="1" dirty="0" smtClean="0">
                <a:solidFill>
                  <a:schemeClr val="accent2"/>
                </a:solidFill>
                <a:latin typeface="+mj-lt"/>
              </a:rPr>
              <a:t>4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27" name="Text Box 220"/>
          <p:cNvSpPr txBox="1">
            <a:spLocks noChangeArrowheads="1"/>
          </p:cNvSpPr>
          <p:nvPr/>
        </p:nvSpPr>
        <p:spPr bwMode="auto">
          <a:xfrm>
            <a:off x="5978104" y="5235714"/>
            <a:ext cx="7553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latin typeface="+mj-lt"/>
              </a:rPr>
              <a:t>18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30" name="Text Box 220"/>
          <p:cNvSpPr txBox="1">
            <a:spLocks noChangeArrowheads="1"/>
          </p:cNvSpPr>
          <p:nvPr/>
        </p:nvSpPr>
        <p:spPr bwMode="auto">
          <a:xfrm>
            <a:off x="6781800" y="5235714"/>
            <a:ext cx="7553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latin typeface="+mj-lt"/>
              </a:rPr>
              <a:t>22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31" name="Text Box 220"/>
          <p:cNvSpPr txBox="1">
            <a:spLocks noChangeArrowheads="1"/>
          </p:cNvSpPr>
          <p:nvPr/>
        </p:nvSpPr>
        <p:spPr bwMode="auto">
          <a:xfrm>
            <a:off x="3721000" y="5235714"/>
            <a:ext cx="47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latin typeface="+mj-lt"/>
              </a:rPr>
              <a:t>6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32" name="Text Box 220"/>
          <p:cNvSpPr txBox="1">
            <a:spLocks noChangeArrowheads="1"/>
          </p:cNvSpPr>
          <p:nvPr/>
        </p:nvSpPr>
        <p:spPr bwMode="auto">
          <a:xfrm>
            <a:off x="2895600" y="5235714"/>
            <a:ext cx="47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latin typeface="+mj-lt"/>
              </a:rPr>
              <a:t>2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33" name="Text Box 220"/>
          <p:cNvSpPr txBox="1">
            <a:spLocks noChangeArrowheads="1"/>
          </p:cNvSpPr>
          <p:nvPr/>
        </p:nvSpPr>
        <p:spPr bwMode="auto">
          <a:xfrm>
            <a:off x="2057400" y="5235714"/>
            <a:ext cx="6415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  <a:latin typeface="+mj-lt"/>
              </a:rPr>
              <a:t>-2</a:t>
            </a:r>
            <a:endParaRPr lang="en-US" sz="40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31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animBg="1"/>
      <p:bldP spid="234" grpId="1" animBg="1"/>
      <p:bldP spid="222" grpId="0" animBg="1"/>
      <p:bldP spid="235" grpId="0" animBg="1"/>
      <p:bldP spid="235" grpId="1" animBg="1"/>
    </p:bldLst>
  </p:timing>
</p:sld>
</file>

<file path=ppt/theme/theme1.xml><?xml version="1.0" encoding="utf-8"?>
<a:theme xmlns:a="http://schemas.openxmlformats.org/drawingml/2006/main" name="107 Templat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107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07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7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7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Office\Templates\107 Template.pot</Template>
  <TotalTime>2515</TotalTime>
  <Words>193</Words>
  <Application>Microsoft Office PowerPoint</Application>
  <PresentationFormat>On-screen Show (4:3)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Symbol</vt:lpstr>
      <vt:lpstr>Times New Roman</vt:lpstr>
      <vt:lpstr>107 Template</vt:lpstr>
      <vt:lpstr>Distribution Model</vt:lpstr>
      <vt:lpstr>Distribution Model</vt:lpstr>
      <vt:lpstr>Normal Distribution</vt:lpstr>
      <vt:lpstr>N(m,s)</vt:lpstr>
      <vt:lpstr>N(10,4)</vt:lpstr>
      <vt:lpstr>N(0,1)</vt:lpstr>
      <vt:lpstr>N(10,4)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Distributions</dc:title>
  <dc:creator>Derek H. Ogle</dc:creator>
  <cp:lastModifiedBy>Derek Ogle</cp:lastModifiedBy>
  <cp:revision>117</cp:revision>
  <dcterms:created xsi:type="dcterms:W3CDTF">1999-08-02T12:55:10Z</dcterms:created>
  <dcterms:modified xsi:type="dcterms:W3CDTF">2015-11-27T01:11:08Z</dcterms:modified>
</cp:coreProperties>
</file>