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329" r:id="rId2"/>
    <p:sldId id="282" r:id="rId3"/>
    <p:sldId id="283" r:id="rId4"/>
    <p:sldId id="318" r:id="rId5"/>
    <p:sldId id="287" r:id="rId6"/>
    <p:sldId id="289" r:id="rId7"/>
    <p:sldId id="290" r:id="rId8"/>
    <p:sldId id="33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654137-63A4-4C19-8DD0-55CF62840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0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EAF0B50-94D2-4E6C-A907-DB06EEE5F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8332ABF-6C70-4CDE-A682-3D801F9697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4664D7A-6F4C-417C-99E2-3CE3F034CF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1AC4C8E-EBF8-45F9-8E3B-DB0DE5C99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408721E-99D5-4DDB-9586-031697A79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9A4D8CA-15CB-4FEC-8927-7352E66F76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EE05292-2B94-49DB-B528-26C7B966D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01F5DC1-8379-429A-8493-A60D55C7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09D014A-FC90-49F4-BF1F-91F35CF43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4BC125D-F08F-4C0C-BAA8-EE6072529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9ADDEE8-23C3-4B94-BFFE-8CA06C5EC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358CE92F-C6BA-41DA-A5EB-B2D6BCC2E8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E2E6657-E1C4-49F8-82FC-D5C6B6571B89}" type="slidenum">
              <a:rPr lang="en-US"/>
              <a:pPr/>
              <a:t>1</a:t>
            </a:fld>
            <a:endParaRPr lang="en-US"/>
          </a:p>
        </p:txBody>
      </p:sp>
      <p:grpSp>
        <p:nvGrpSpPr>
          <p:cNvPr id="56349" name="Group 29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56324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Population</a:t>
              </a:r>
            </a:p>
            <a:p>
              <a:pPr algn="ctr"/>
              <a:r>
                <a:rPr lang="en-US" sz="2800" b="1" dirty="0"/>
                <a:t>(</a:t>
              </a:r>
              <a:r>
                <a:rPr lang="en-US" sz="2800" b="1" dirty="0" err="1" smtClean="0"/>
                <a:t>N,</a:t>
              </a:r>
              <a:r>
                <a:rPr lang="en-US" sz="2800" b="1" dirty="0" err="1" smtClean="0">
                  <a:latin typeface="Symbol" panose="05050102010706020507" pitchFamily="18" charset="2"/>
                </a:rPr>
                <a:t>m</a:t>
              </a:r>
              <a:r>
                <a:rPr lang="en-US" sz="2800" b="1" dirty="0" err="1" smtClean="0"/>
                <a:t>,</a:t>
              </a:r>
              <a:r>
                <a:rPr lang="en-US" sz="2800" b="1" dirty="0" err="1" smtClean="0">
                  <a:latin typeface="Symbol" panose="05050102010706020507" pitchFamily="18" charset="2"/>
                </a:rPr>
                <a:t>s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</p:grpSp>
      <p:sp>
        <p:nvSpPr>
          <p:cNvPr id="56326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Line 11"/>
          <p:cNvSpPr>
            <a:spLocks noChangeShapeType="1"/>
          </p:cNvSpPr>
          <p:nvPr/>
        </p:nvSpPr>
        <p:spPr bwMode="auto">
          <a:xfrm flipV="1">
            <a:off x="2355850" y="2508250"/>
            <a:ext cx="700088" cy="866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3025775" y="2041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519488" y="2270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3890963" y="1925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25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2347913" y="3122613"/>
            <a:ext cx="639762" cy="236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3025775" y="2803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3519488" y="3032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3890963" y="2687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687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2344738" y="3371850"/>
            <a:ext cx="779462" cy="1495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3025775" y="48609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3519488" y="50895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3890963" y="47450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7450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101975" y="3260725"/>
            <a:ext cx="2730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</p:txBody>
      </p:sp>
      <p:grpSp>
        <p:nvGrpSpPr>
          <p:cNvPr id="56350" name="Group 30"/>
          <p:cNvGrpSpPr>
            <a:grpSpLocks/>
          </p:cNvGrpSpPr>
          <p:nvPr/>
        </p:nvGrpSpPr>
        <p:grpSpPr bwMode="auto">
          <a:xfrm>
            <a:off x="6172200" y="1066800"/>
            <a:ext cx="2209800" cy="2362200"/>
            <a:chOff x="4080" y="1824"/>
            <a:chExt cx="1392" cy="14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6347" name="Oval 27"/>
            <p:cNvSpPr>
              <a:spLocks noChangeArrowheads="1"/>
            </p:cNvSpPr>
            <p:nvPr/>
          </p:nvSpPr>
          <p:spPr bwMode="auto">
            <a:xfrm>
              <a:off x="4080" y="1824"/>
              <a:ext cx="1392" cy="1488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Text Box 28"/>
            <p:cNvSpPr txBox="1">
              <a:spLocks noChangeArrowheads="1"/>
            </p:cNvSpPr>
            <p:nvPr/>
          </p:nvSpPr>
          <p:spPr bwMode="auto">
            <a:xfrm>
              <a:off x="4229" y="2172"/>
              <a:ext cx="1093" cy="8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800" b="1" dirty="0"/>
                <a:t>Collection</a:t>
              </a:r>
            </a:p>
            <a:p>
              <a:pPr algn="ctr"/>
              <a:r>
                <a:rPr lang="en-US" sz="2800" b="1" dirty="0"/>
                <a:t>of</a:t>
              </a:r>
            </a:p>
            <a:p>
              <a:pPr algn="ctr"/>
              <a:r>
                <a:rPr lang="en-US" sz="2800" b="1" dirty="0"/>
                <a:t>Statistics</a:t>
              </a:r>
            </a:p>
          </p:txBody>
        </p:sp>
      </p:grpSp>
      <p:grpSp>
        <p:nvGrpSpPr>
          <p:cNvPr id="56351" name="Group 31"/>
          <p:cNvGrpSpPr>
            <a:grpSpLocks/>
          </p:cNvGrpSpPr>
          <p:nvPr/>
        </p:nvGrpSpPr>
        <p:grpSpPr bwMode="auto">
          <a:xfrm>
            <a:off x="5943600" y="4191000"/>
            <a:ext cx="2667000" cy="2044700"/>
            <a:chOff x="4032" y="1824"/>
            <a:chExt cx="1680" cy="1288"/>
          </a:xfrm>
        </p:grpSpPr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8" name="Rectangle 38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Rectangle 39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6361" name="Object 41"/>
          <p:cNvGraphicFramePr>
            <a:graphicFrameLocks noChangeAspect="1"/>
          </p:cNvGraphicFramePr>
          <p:nvPr/>
        </p:nvGraphicFramePr>
        <p:xfrm>
          <a:off x="7010400" y="63246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3246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65" name="Group 45"/>
          <p:cNvGrpSpPr>
            <a:grpSpLocks/>
          </p:cNvGrpSpPr>
          <p:nvPr/>
        </p:nvGrpSpPr>
        <p:grpSpPr bwMode="auto">
          <a:xfrm>
            <a:off x="4343400" y="1219200"/>
            <a:ext cx="1676400" cy="4114800"/>
            <a:chOff x="2736" y="768"/>
            <a:chExt cx="1056" cy="2592"/>
          </a:xfrm>
        </p:grpSpPr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flipV="1">
              <a:off x="2736" y="1344"/>
              <a:ext cx="1056" cy="2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64" name="AutoShape 44"/>
          <p:cNvSpPr>
            <a:spLocks noChangeArrowheads="1"/>
          </p:cNvSpPr>
          <p:nvPr/>
        </p:nvSpPr>
        <p:spPr bwMode="auto">
          <a:xfrm>
            <a:off x="7010400" y="35814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 animBg="1"/>
      <p:bldP spid="56328" grpId="0" autoUpdateAnimBg="0"/>
      <p:bldP spid="56329" grpId="0" animBg="1"/>
      <p:bldP spid="56331" grpId="0" animBg="1"/>
      <p:bldP spid="56332" grpId="0" animBg="1"/>
      <p:bldP spid="56333" grpId="0" animBg="1"/>
      <p:bldP spid="56335" grpId="0" animBg="1"/>
      <p:bldP spid="56336" grpId="0" animBg="1"/>
      <p:bldP spid="56337" grpId="0" animBg="1"/>
      <p:bldP spid="56339" grpId="0" animBg="1"/>
      <p:bldP spid="56340" grpId="0" animBg="1"/>
      <p:bldP spid="56341" grpId="0" animBg="1"/>
      <p:bldP spid="56343" grpId="0" autoUpdateAnimBg="0"/>
      <p:bldP spid="563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4889CAD-57C8-43F0-A6DA-09659561DD49}" type="slidenum">
              <a:rPr lang="en-US"/>
              <a:pPr/>
              <a:t>2</a:t>
            </a:fld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229600" cy="29718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population</a:t>
            </a:r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sample size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variable 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statistic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3055203"/>
            <a:ext cx="48006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If any one of these changes, then the sampling distribution changes.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sampling distribution depends on the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AD01EB0-E5ED-4398-B108-FF76F9936F09}" type="slidenum">
              <a:rPr lang="en-US"/>
              <a:pPr/>
              <a:t>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Sampling Distributions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229600" cy="2895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Shape</a:t>
            </a:r>
            <a:r>
              <a:rPr lang="en-US" dirty="0"/>
              <a:t> – </a:t>
            </a:r>
            <a:r>
              <a:rPr lang="en-US" dirty="0" smtClean="0"/>
              <a:t>most </a:t>
            </a:r>
            <a:r>
              <a:rPr lang="en-US" dirty="0"/>
              <a:t>symmetric, some </a:t>
            </a:r>
            <a:r>
              <a:rPr lang="en-US" dirty="0" smtClean="0"/>
              <a:t>right-skewed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Outliers</a:t>
            </a:r>
            <a:r>
              <a:rPr lang="en-US" dirty="0"/>
              <a:t> – generally none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 – need to discuss more (next)</a:t>
            </a:r>
          </a:p>
          <a:p>
            <a:r>
              <a:rPr lang="en-US" b="1" dirty="0">
                <a:solidFill>
                  <a:schemeClr val="accent1"/>
                </a:solidFill>
              </a:rPr>
              <a:t>Dispersion</a:t>
            </a:r>
            <a:r>
              <a:rPr lang="en-US" dirty="0"/>
              <a:t> – need to discuss more (later)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A994A9C-793A-4F5C-8B5B-5F64BB482F83}" type="slidenum">
              <a:rPr lang="en-US"/>
              <a:pPr/>
              <a:t>4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Center of Sampling Distribs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181600"/>
          </a:xfrm>
        </p:spPr>
        <p:txBody>
          <a:bodyPr/>
          <a:lstStyle/>
          <a:p>
            <a:r>
              <a:rPr lang="en-US" dirty="0"/>
              <a:t>The center is always measured by the </a:t>
            </a:r>
            <a:r>
              <a:rPr lang="en-US" b="1" dirty="0">
                <a:solidFill>
                  <a:schemeClr val="accent1"/>
                </a:solidFill>
              </a:rPr>
              <a:t>mean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Unbiased statistic</a:t>
            </a:r>
            <a:r>
              <a:rPr lang="en-US" dirty="0" smtClean="0"/>
              <a:t> --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mean of the sampling distribution equals the </a:t>
            </a:r>
            <a:r>
              <a:rPr lang="en-US" dirty="0" smtClean="0"/>
              <a:t>corresponding parameter</a:t>
            </a:r>
          </a:p>
          <a:p>
            <a:endParaRPr lang="en-US" dirty="0" smtClean="0"/>
          </a:p>
          <a:p>
            <a:r>
              <a:rPr lang="en-US" dirty="0" smtClean="0"/>
              <a:t>All statistics in this class are unbiased!</a:t>
            </a:r>
          </a:p>
          <a:p>
            <a:pPr lvl="1"/>
            <a:r>
              <a:rPr lang="en-US" dirty="0" smtClean="0"/>
              <a:t>The mean of the sample means is equal to </a:t>
            </a:r>
            <a:r>
              <a:rPr lang="en-US" b="1" dirty="0">
                <a:solidFill>
                  <a:schemeClr val="hlink"/>
                </a:solidFill>
                <a:latin typeface="Symbol" pitchFamily="18" charset="2"/>
              </a:rPr>
              <a:t>m</a:t>
            </a:r>
          </a:p>
          <a:p>
            <a:pPr lvl="1"/>
            <a:r>
              <a:rPr lang="en-US" dirty="0" smtClean="0"/>
              <a:t>The mean of the sample std. dev. is equal to </a:t>
            </a:r>
            <a:r>
              <a:rPr lang="en-US" b="1" dirty="0" smtClean="0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b="1" dirty="0" smtClean="0"/>
          </a:p>
          <a:p>
            <a:pPr lvl="1"/>
            <a:r>
              <a:rPr lang="en-US" dirty="0" smtClean="0"/>
              <a:t>The mean of the sample medians is equal to the </a:t>
            </a:r>
            <a:r>
              <a:rPr lang="en-US" dirty="0" smtClean="0">
                <a:solidFill>
                  <a:srgbClr val="3333CC"/>
                </a:solidFill>
              </a:rPr>
              <a:t>population median</a:t>
            </a:r>
            <a:endParaRPr lang="en-US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BCEBFA5-A028-49C4-BCA4-D00831252155}" type="slidenum">
              <a:rPr lang="en-US"/>
              <a:pPr/>
              <a:t>5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/>
              <a:t>Unbiased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762000"/>
          </a:xfrm>
        </p:spPr>
        <p:txBody>
          <a:bodyPr/>
          <a:lstStyle/>
          <a:p>
            <a:r>
              <a:rPr lang="en-US" dirty="0" smtClean="0"/>
              <a:t>Thus </a:t>
            </a:r>
            <a:r>
              <a:rPr lang="en-US" dirty="0"/>
              <a:t>the mean of the sample means equals </a:t>
            </a:r>
            <a:r>
              <a:rPr lang="en-US" b="1" dirty="0" smtClean="0">
                <a:solidFill>
                  <a:srgbClr val="3333CC"/>
                </a:solidFill>
                <a:latin typeface="Symbol" pitchFamily="18" charset="2"/>
              </a:rPr>
              <a:t>m</a:t>
            </a:r>
            <a:r>
              <a:rPr lang="en-US" b="1" dirty="0" smtClean="0">
                <a:solidFill>
                  <a:schemeClr val="accent2"/>
                </a:solidFill>
                <a:latin typeface="Symbol" pitchFamily="18" charset="2"/>
              </a:rPr>
              <a:t>.</a:t>
            </a:r>
            <a:endParaRPr lang="en-US" dirty="0"/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3352800" y="1828800"/>
            <a:ext cx="2667000" cy="2044700"/>
            <a:chOff x="4032" y="1824"/>
            <a:chExt cx="1680" cy="1288"/>
          </a:xfrm>
        </p:grpSpPr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8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1766"/>
              </p:ext>
            </p:extLst>
          </p:nvPr>
        </p:nvGraphicFramePr>
        <p:xfrm>
          <a:off x="4495800" y="38862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862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475163" y="3200400"/>
            <a:ext cx="477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CC"/>
                </a:solidFill>
                <a:latin typeface="Symbol" pitchFamily="18" charset="2"/>
              </a:rPr>
              <a:t>m</a:t>
            </a:r>
            <a:endParaRPr lang="en-US" sz="4000" dirty="0">
              <a:solidFill>
                <a:srgbClr val="3333CC"/>
              </a:solidFill>
              <a:latin typeface="Symbol" pitchFamily="18" charset="2"/>
            </a:endParaRP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228600" y="4724400"/>
            <a:ext cx="868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“on </a:t>
            </a:r>
            <a:r>
              <a:rPr lang="en-US" sz="3200" dirty="0"/>
              <a:t>average, the statistic equals </a:t>
            </a:r>
            <a:r>
              <a:rPr lang="en-US" sz="3200" dirty="0" smtClean="0"/>
              <a:t>the parameter”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3333CC"/>
                </a:solidFill>
              </a:rPr>
              <a:t>Any given value of the statistic </a:t>
            </a:r>
            <a:r>
              <a:rPr lang="en-US" sz="3200" dirty="0" smtClean="0">
                <a:solidFill>
                  <a:srgbClr val="3333CC"/>
                </a:solidFill>
              </a:rPr>
              <a:t>likely does </a:t>
            </a:r>
            <a:r>
              <a:rPr lang="en-US" sz="3200" dirty="0">
                <a:solidFill>
                  <a:srgbClr val="3333CC"/>
                </a:solidFill>
              </a:rPr>
              <a:t>not </a:t>
            </a:r>
            <a:r>
              <a:rPr lang="en-US" sz="3200" dirty="0" smtClean="0">
                <a:solidFill>
                  <a:srgbClr val="3333CC"/>
                </a:solidFill>
              </a:rPr>
              <a:t>equal </a:t>
            </a:r>
            <a:r>
              <a:rPr lang="en-US" sz="3200" dirty="0">
                <a:solidFill>
                  <a:srgbClr val="3333CC"/>
                </a:solidFill>
              </a:rPr>
              <a:t>the </a:t>
            </a:r>
            <a:r>
              <a:rPr lang="en-US" sz="3200" dirty="0" smtClean="0">
                <a:solidFill>
                  <a:srgbClr val="3333CC"/>
                </a:solidFill>
              </a:rPr>
              <a:t>parameter</a:t>
            </a:r>
            <a:endParaRPr lang="en-US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5" grpId="0" autoUpdateAnimBg="0"/>
      <p:bldP spid="68636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A26E368-E9AD-45AE-B4B9-D0C0427DFF52}" type="slidenum">
              <a:rPr lang="en-US"/>
              <a:pPr/>
              <a:t>6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en-US"/>
              <a:t>Dispersion of Sampling Distribs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4114800"/>
          </a:xfrm>
        </p:spPr>
        <p:txBody>
          <a:bodyPr/>
          <a:lstStyle/>
          <a:p>
            <a:r>
              <a:rPr lang="en-US" dirty="0"/>
              <a:t>Always use the </a:t>
            </a:r>
            <a:r>
              <a:rPr lang="en-US" b="1" dirty="0">
                <a:solidFill>
                  <a:schemeClr val="accent1"/>
                </a:solidFill>
              </a:rPr>
              <a:t>standard deviation</a:t>
            </a:r>
          </a:p>
          <a:p>
            <a:pPr lvl="1"/>
            <a:r>
              <a:rPr lang="en-US" dirty="0" smtClean="0"/>
              <a:t>However, </a:t>
            </a:r>
            <a:r>
              <a:rPr lang="en-US" dirty="0"/>
              <a:t>it is called </a:t>
            </a:r>
            <a:r>
              <a:rPr lang="en-US" b="1" dirty="0" smtClean="0">
                <a:solidFill>
                  <a:schemeClr val="accent1"/>
                </a:solidFill>
              </a:rPr>
              <a:t>standard </a:t>
            </a:r>
            <a:r>
              <a:rPr lang="en-US" b="1" dirty="0">
                <a:solidFill>
                  <a:schemeClr val="accent1"/>
                </a:solidFill>
              </a:rPr>
              <a:t>error of the statistic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Why SE?</a:t>
            </a:r>
            <a:endParaRPr lang="en-US" dirty="0"/>
          </a:p>
          <a:p>
            <a:pPr lvl="1"/>
            <a:r>
              <a:rPr lang="en-US" dirty="0" smtClean="0"/>
              <a:t>SD is </a:t>
            </a:r>
            <a:r>
              <a:rPr lang="en-US" dirty="0" smtClean="0">
                <a:solidFill>
                  <a:schemeClr val="accent2"/>
                </a:solidFill>
              </a:rPr>
              <a:t>variability among individuals</a:t>
            </a:r>
          </a:p>
          <a:p>
            <a:pPr lvl="1"/>
            <a:r>
              <a:rPr lang="en-US" dirty="0" smtClean="0"/>
              <a:t>SE is </a:t>
            </a:r>
            <a:r>
              <a:rPr lang="en-US" dirty="0" smtClean="0">
                <a:solidFill>
                  <a:schemeClr val="accent2"/>
                </a:solidFill>
              </a:rPr>
              <a:t>variability among 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2C56FD1-7FFA-4DEE-AC28-2D312D977D6F}" type="slidenum">
              <a:rPr lang="en-US"/>
              <a:pPr/>
              <a:t>7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685800"/>
          </a:xfrm>
        </p:spPr>
        <p:txBody>
          <a:bodyPr/>
          <a:lstStyle/>
          <a:p>
            <a:r>
              <a:rPr lang="en-US" sz="4000"/>
              <a:t>SE decreases as n increases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743450" y="1063625"/>
            <a:ext cx="1119188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n = 40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10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n = 60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n = 80</a:t>
            </a:r>
          </a:p>
        </p:txBody>
      </p:sp>
      <p:grpSp>
        <p:nvGrpSpPr>
          <p:cNvPr id="71827" name="Group 147"/>
          <p:cNvGrpSpPr>
            <a:grpSpLocks/>
          </p:cNvGrpSpPr>
          <p:nvPr/>
        </p:nvGrpSpPr>
        <p:grpSpPr bwMode="auto">
          <a:xfrm>
            <a:off x="2747963" y="762000"/>
            <a:ext cx="2112962" cy="4648200"/>
            <a:chOff x="1731" y="480"/>
            <a:chExt cx="1331" cy="2928"/>
          </a:xfrm>
        </p:grpSpPr>
        <p:grpSp>
          <p:nvGrpSpPr>
            <p:cNvPr id="71826" name="Group 146"/>
            <p:cNvGrpSpPr>
              <a:grpSpLocks/>
            </p:cNvGrpSpPr>
            <p:nvPr/>
          </p:nvGrpSpPr>
          <p:grpSpPr bwMode="auto">
            <a:xfrm>
              <a:off x="1731" y="480"/>
              <a:ext cx="1331" cy="2772"/>
              <a:chOff x="1731" y="480"/>
              <a:chExt cx="1331" cy="2772"/>
            </a:xfrm>
          </p:grpSpPr>
          <p:grpSp>
            <p:nvGrpSpPr>
              <p:cNvPr id="71685" name="Group 5"/>
              <p:cNvGrpSpPr>
                <a:grpSpLocks noChangeAspect="1"/>
              </p:cNvGrpSpPr>
              <p:nvPr/>
            </p:nvGrpSpPr>
            <p:grpSpPr bwMode="auto">
              <a:xfrm>
                <a:off x="1731" y="480"/>
                <a:ext cx="1221" cy="788"/>
                <a:chOff x="720" y="720"/>
                <a:chExt cx="1995" cy="1190"/>
              </a:xfrm>
            </p:grpSpPr>
            <p:sp>
              <p:nvSpPr>
                <p:cNvPr id="71686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841" y="1867"/>
                  <a:ext cx="1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87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1460" y="1867"/>
                  <a:ext cx="1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88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2084" y="1867"/>
                  <a:ext cx="1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89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2708" y="1867"/>
                  <a:ext cx="0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0" name="Line 1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832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1" name="Line 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623"/>
                  <a:ext cx="65" cy="0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2" name="Line 1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417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3" name="Line 1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212"/>
                  <a:ext cx="65" cy="0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4" name="Line 1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001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5" name="Line 1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795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6" name="Line 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85" y="720"/>
                  <a:ext cx="0" cy="1146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7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869" y="1787"/>
                  <a:ext cx="65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8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934" y="1828"/>
                  <a:ext cx="61" cy="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9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995" y="1787"/>
                  <a:ext cx="60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0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055" y="1807"/>
                  <a:ext cx="65" cy="2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1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1787"/>
                  <a:ext cx="60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2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180" y="1560"/>
                  <a:ext cx="66" cy="268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3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46" y="1539"/>
                  <a:ext cx="60" cy="289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4" name="Rectangl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1333"/>
                  <a:ext cx="61" cy="495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5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367" y="1148"/>
                  <a:ext cx="65" cy="68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6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432" y="963"/>
                  <a:ext cx="61" cy="865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7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493" y="1006"/>
                  <a:ext cx="60" cy="822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8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553" y="879"/>
                  <a:ext cx="66" cy="949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9" name="Rectangl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619" y="758"/>
                  <a:ext cx="60" cy="107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0" name="Rectangl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679" y="1048"/>
                  <a:ext cx="65" cy="78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1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744" y="816"/>
                  <a:ext cx="61" cy="1012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2" name="Rectangle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190"/>
                  <a:ext cx="60" cy="638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3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65" y="1085"/>
                  <a:ext cx="65" cy="743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4" name="Rectangle 34"/>
                <p:cNvSpPr>
                  <a:spLocks noChangeAspect="1" noChangeArrowheads="1"/>
                </p:cNvSpPr>
                <p:nvPr/>
              </p:nvSpPr>
              <p:spPr bwMode="auto">
                <a:xfrm>
                  <a:off x="1930" y="1333"/>
                  <a:ext cx="61" cy="495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5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991" y="1539"/>
                  <a:ext cx="60" cy="289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6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051" y="1501"/>
                  <a:ext cx="66" cy="327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7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2117" y="1728"/>
                  <a:ext cx="60" cy="10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8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77" y="1728"/>
                  <a:ext cx="66" cy="10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9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243" y="1728"/>
                  <a:ext cx="60" cy="10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0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303" y="1770"/>
                  <a:ext cx="61" cy="58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1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364" y="1787"/>
                  <a:ext cx="65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2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429" y="1828"/>
                  <a:ext cx="60" cy="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3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2489" y="1828"/>
                  <a:ext cx="66" cy="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4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2555" y="1807"/>
                  <a:ext cx="60" cy="2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5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86" y="1866"/>
                  <a:ext cx="1929" cy="0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26" name="Group 46"/>
              <p:cNvGrpSpPr>
                <a:grpSpLocks noChangeAspect="1"/>
              </p:cNvGrpSpPr>
              <p:nvPr/>
            </p:nvGrpSpPr>
            <p:grpSpPr bwMode="auto">
              <a:xfrm>
                <a:off x="1731" y="1296"/>
                <a:ext cx="1186" cy="888"/>
                <a:chOff x="720" y="1536"/>
                <a:chExt cx="1488" cy="1115"/>
              </a:xfrm>
            </p:grpSpPr>
            <p:sp>
              <p:nvSpPr>
                <p:cNvPr id="71727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810" y="2616"/>
                  <a:ext cx="1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8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72" y="2616"/>
                  <a:ext cx="0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9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1737" y="2616"/>
                  <a:ext cx="1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0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2203" y="2616"/>
                  <a:ext cx="0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1" name="Line 5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589"/>
                  <a:ext cx="48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2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420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3" name="Line 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255"/>
                  <a:ext cx="48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4" name="Line 5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090"/>
                  <a:ext cx="48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5" name="Line 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921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6" name="Line 5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755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7" name="Line 5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8" y="1536"/>
                  <a:ext cx="1" cy="108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8" name="Line 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9" y="2615"/>
                  <a:ext cx="1439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1739" name="Group 59"/>
                <p:cNvGrpSpPr>
                  <a:grpSpLocks noChangeAspect="1"/>
                </p:cNvGrpSpPr>
                <p:nvPr/>
              </p:nvGrpSpPr>
              <p:grpSpPr bwMode="auto">
                <a:xfrm>
                  <a:off x="838" y="1567"/>
                  <a:ext cx="1308" cy="1021"/>
                  <a:chOff x="1458" y="915"/>
                  <a:chExt cx="3230" cy="2534"/>
                </a:xfrm>
              </p:grpSpPr>
              <p:sp>
                <p:nvSpPr>
                  <p:cNvPr id="71740" name="Rectangle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58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1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59" y="3449"/>
                    <a:ext cx="10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2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61" y="3449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3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1" y="3419"/>
                    <a:ext cx="101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4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3449"/>
                    <a:ext cx="10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5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4" y="3419"/>
                    <a:ext cx="110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6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84" y="3339"/>
                    <a:ext cx="101" cy="11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7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3268"/>
                    <a:ext cx="102" cy="181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8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3077"/>
                    <a:ext cx="109" cy="372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9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6" y="2323"/>
                    <a:ext cx="102" cy="112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0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8" y="1941"/>
                    <a:ext cx="102" cy="1508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1" name="Rectangle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00" y="1599"/>
                    <a:ext cx="109" cy="185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2" name="Rectangle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9" y="915"/>
                    <a:ext cx="102" cy="2534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3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11" y="1559"/>
                    <a:ext cx="101" cy="189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4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2" y="1036"/>
                    <a:ext cx="110" cy="241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5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22" y="1036"/>
                    <a:ext cx="102" cy="241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6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24" y="1981"/>
                    <a:ext cx="109" cy="1468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7" name="Rectangle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33" y="2012"/>
                    <a:ext cx="103" cy="143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8" name="Rectangle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6" y="2846"/>
                    <a:ext cx="101" cy="60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9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37" y="2926"/>
                    <a:ext cx="109" cy="52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0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46" y="3339"/>
                    <a:ext cx="102" cy="11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1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48" y="3228"/>
                    <a:ext cx="102" cy="221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2" name="Rectangle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50" y="3449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3" name="Rectangle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60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4" name="Rectangle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1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5" name="Rectangle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62" y="3449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6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73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7" name="Rectangle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4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8" name="Rectangle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75" y="3449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9" name="Rectangle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85" y="3449"/>
                    <a:ext cx="10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70" name="Rectangle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87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771" name="Line 9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4" y="1596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72" name="Group 92"/>
              <p:cNvGrpSpPr>
                <a:grpSpLocks noChangeAspect="1"/>
              </p:cNvGrpSpPr>
              <p:nvPr/>
            </p:nvGrpSpPr>
            <p:grpSpPr bwMode="auto">
              <a:xfrm>
                <a:off x="1731" y="2208"/>
                <a:ext cx="1331" cy="1044"/>
                <a:chOff x="1167" y="839"/>
                <a:chExt cx="3957" cy="3226"/>
              </a:xfrm>
            </p:grpSpPr>
            <p:sp>
              <p:nvSpPr>
                <p:cNvPr id="71773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2" y="3589"/>
                  <a:ext cx="422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25</a:t>
                  </a:r>
                  <a:endParaRPr lang="en-US" sz="1600"/>
                </a:p>
              </p:txBody>
            </p:sp>
            <p:sp>
              <p:nvSpPr>
                <p:cNvPr id="71774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2401" y="3589"/>
                  <a:ext cx="422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35</a:t>
                  </a:r>
                  <a:endParaRPr lang="en-US" sz="1600"/>
                </a:p>
              </p:txBody>
            </p:sp>
            <p:sp>
              <p:nvSpPr>
                <p:cNvPr id="71775" name="Rectangle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551" y="3589"/>
                  <a:ext cx="423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45</a:t>
                  </a:r>
                  <a:endParaRPr lang="en-US" sz="1600"/>
                </a:p>
              </p:txBody>
            </p:sp>
            <p:sp>
              <p:nvSpPr>
                <p:cNvPr id="71776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4702" y="3589"/>
                  <a:ext cx="422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55</a:t>
                  </a:r>
                  <a:endParaRPr lang="en-US" sz="1600"/>
                </a:p>
              </p:txBody>
            </p:sp>
            <p:sp>
              <p:nvSpPr>
                <p:cNvPr id="71777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390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78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2530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79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3679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0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4828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1" name="Line 10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3033"/>
                  <a:ext cx="119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2" name="Line 10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2622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3" name="Line 10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2213"/>
                  <a:ext cx="119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4" name="Line 10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1794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5" name="Line 10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1383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6" name="Line 10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86" y="839"/>
                  <a:ext cx="1" cy="2679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7" name="Line 10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88" y="3517"/>
                  <a:ext cx="3553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8" name="Line 10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77" y="989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1789" name="Group 109"/>
                <p:cNvGrpSpPr>
                  <a:grpSpLocks noChangeAspect="1"/>
                </p:cNvGrpSpPr>
                <p:nvPr/>
              </p:nvGrpSpPr>
              <p:grpSpPr bwMode="auto">
                <a:xfrm>
                  <a:off x="1341" y="992"/>
                  <a:ext cx="3527" cy="2461"/>
                  <a:chOff x="1341" y="992"/>
                  <a:chExt cx="3527" cy="2461"/>
                </a:xfrm>
              </p:grpSpPr>
              <p:sp>
                <p:nvSpPr>
                  <p:cNvPr id="71790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1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1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52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2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62" y="3453"/>
                    <a:ext cx="12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3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83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4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94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5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04" y="3423"/>
                    <a:ext cx="121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6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5" y="3423"/>
                    <a:ext cx="111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7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36" y="3266"/>
                    <a:ext cx="110" cy="18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8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46" y="3098"/>
                    <a:ext cx="120" cy="355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9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6" y="2676"/>
                    <a:ext cx="110" cy="77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0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2745"/>
                    <a:ext cx="112" cy="708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1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8" y="1671"/>
                    <a:ext cx="119" cy="1782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2" name="Rectangle 1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347"/>
                    <a:ext cx="111" cy="210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3" name="Rectangle 1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18" y="1317"/>
                    <a:ext cx="111" cy="213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4" name="Rectangle 1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9" y="992"/>
                    <a:ext cx="120" cy="2461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5" name="Rectangle 1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49" y="1347"/>
                    <a:ext cx="111" cy="210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6" name="Rectangle 1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60" y="1996"/>
                    <a:ext cx="119" cy="145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7" name="Rectangle 1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9" y="2586"/>
                    <a:ext cx="112" cy="86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8" name="Rectangle 1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91" y="2646"/>
                    <a:ext cx="111" cy="80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9" name="Rectangle 1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02" y="3266"/>
                    <a:ext cx="119" cy="18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0" name="Rectangle 1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21" y="3296"/>
                    <a:ext cx="111" cy="15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1" name="Rectangle 1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32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2" name="Rectangle 1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43" y="3453"/>
                    <a:ext cx="12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3" name="Rectangle 1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3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4" name="Rectangle 1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73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5" name="Rectangle 1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84" y="3453"/>
                    <a:ext cx="12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6" name="Rectangle 1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05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7" name="Rectangle 1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5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8" name="Rectangle 1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26" y="3453"/>
                    <a:ext cx="119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9" name="Rectangle 1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45" y="3453"/>
                    <a:ext cx="11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20" name="Rectangle 1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757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1821" name="Rectangle 141"/>
            <p:cNvSpPr>
              <a:spLocks noChangeArrowheads="1"/>
            </p:cNvSpPr>
            <p:nvPr/>
          </p:nvSpPr>
          <p:spPr bwMode="auto">
            <a:xfrm>
              <a:off x="2019" y="3235"/>
              <a:ext cx="7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Mean AGE</a:t>
              </a:r>
              <a:endParaRPr lang="en-US" sz="1800"/>
            </a:p>
          </p:txBody>
        </p:sp>
      </p:grpSp>
      <p:sp>
        <p:nvSpPr>
          <p:cNvPr id="71824" name="Text Box 144"/>
          <p:cNvSpPr txBox="1">
            <a:spLocks noChangeArrowheads="1"/>
          </p:cNvSpPr>
          <p:nvPr/>
        </p:nvSpPr>
        <p:spPr bwMode="auto">
          <a:xfrm>
            <a:off x="6038850" y="1066800"/>
            <a:ext cx="310515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SE of mean = 4.109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10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SE of mean = 3.001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SE of mean = 2.699</a:t>
            </a:r>
          </a:p>
        </p:txBody>
      </p:sp>
      <p:sp>
        <p:nvSpPr>
          <p:cNvPr id="71825" name="Rectangle 145"/>
          <p:cNvSpPr>
            <a:spLocks noChangeArrowheads="1"/>
          </p:cNvSpPr>
          <p:nvPr/>
        </p:nvSpPr>
        <p:spPr bwMode="auto">
          <a:xfrm>
            <a:off x="152400" y="5257800"/>
            <a:ext cx="8915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Why?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chemeClr val="accent1"/>
                </a:solidFill>
              </a:rPr>
              <a:t>Larger samples tend to be more alike </a:t>
            </a:r>
            <a:r>
              <a:rPr lang="en-US" sz="2800" b="1" dirty="0" smtClean="0">
                <a:solidFill>
                  <a:schemeClr val="accent1"/>
                </a:solidFill>
              </a:rPr>
              <a:t>(i.e., less </a:t>
            </a:r>
            <a:r>
              <a:rPr lang="en-US" sz="2800" b="1" dirty="0">
                <a:solidFill>
                  <a:schemeClr val="accent1"/>
                </a:solidFill>
              </a:rPr>
              <a:t>sampling </a:t>
            </a:r>
            <a:r>
              <a:rPr lang="en-US" sz="2800" b="1" dirty="0" smtClean="0">
                <a:solidFill>
                  <a:schemeClr val="accent1"/>
                </a:solidFill>
              </a:rPr>
              <a:t>variability)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5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Sampling Distributions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dirty="0" smtClean="0"/>
              <a:t>Distribution of statistics from ALL possible samples</a:t>
            </a:r>
          </a:p>
          <a:p>
            <a:endParaRPr lang="en-US" sz="2400" dirty="0" smtClean="0"/>
          </a:p>
          <a:p>
            <a:r>
              <a:rPr lang="en-US" dirty="0" smtClean="0"/>
              <a:t>Center measured by mean</a:t>
            </a:r>
          </a:p>
          <a:p>
            <a:pPr lvl="1"/>
            <a:r>
              <a:rPr lang="en-US" dirty="0" smtClean="0"/>
              <a:t>Statistic is unbiased, so center of sampling distribution equals the parameter</a:t>
            </a:r>
          </a:p>
          <a:p>
            <a:endParaRPr lang="en-US" sz="2400" dirty="0" smtClean="0"/>
          </a:p>
          <a:p>
            <a:r>
              <a:rPr lang="en-US" dirty="0" smtClean="0"/>
              <a:t>Dispersion caused by sampling variability</a:t>
            </a:r>
          </a:p>
          <a:p>
            <a:pPr lvl="1"/>
            <a:r>
              <a:rPr lang="en-US" dirty="0" smtClean="0"/>
              <a:t>Measured by the SE</a:t>
            </a:r>
          </a:p>
          <a:p>
            <a:pPr lvl="1"/>
            <a:r>
              <a:rPr lang="en-US" dirty="0" smtClean="0"/>
              <a:t>Decreases with increasing 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2278</TotalTime>
  <Words>334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Default Design</vt:lpstr>
      <vt:lpstr>Equation</vt:lpstr>
      <vt:lpstr>PowerPoint Presentation</vt:lpstr>
      <vt:lpstr>The sampling distribution depends on the …</vt:lpstr>
      <vt:lpstr>Describing Sampling Distributions</vt:lpstr>
      <vt:lpstr>Center of Sampling Distribs</vt:lpstr>
      <vt:lpstr>Unbiased</vt:lpstr>
      <vt:lpstr>Dispersion of Sampling Distribs</vt:lpstr>
      <vt:lpstr>SE decreases as n increases</vt:lpstr>
      <vt:lpstr>Sampling Distributions Summary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83</cp:revision>
  <dcterms:created xsi:type="dcterms:W3CDTF">1999-07-28T01:00:17Z</dcterms:created>
  <dcterms:modified xsi:type="dcterms:W3CDTF">2015-11-30T17:23:48Z</dcterms:modified>
</cp:coreProperties>
</file>