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329" r:id="rId2"/>
    <p:sldId id="309" r:id="rId3"/>
    <p:sldId id="310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54137-63A4-4C19-8DD0-55CF62840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EAF0B50-94D2-4E6C-A907-DB06EEE5F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8332ABF-6C70-4CDE-A682-3D801F969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4664D7A-6F4C-417C-99E2-3CE3F034C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AC4C8E-EBF8-45F9-8E3B-DB0DE5C9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408721E-99D5-4DDB-9586-031697A79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9A4D8CA-15CB-4FEC-8927-7352E66F7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EE05292-2B94-49DB-B528-26C7B966D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01F5DC1-8379-429A-8493-A60D55C7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09D014A-FC90-49F4-BF1F-91F35CF43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BC125D-F08F-4C0C-BAA8-EE6072529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9ADDEE8-23C3-4B94-BFFE-8CA06C5EC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358CE92F-C6BA-41DA-A5EB-B2D6BCC2E8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E2E6657-E1C4-49F8-82FC-D5C6B6571B89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56349" name="Group 29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56324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Population</a:t>
              </a:r>
            </a:p>
            <a:p>
              <a:pPr algn="ctr"/>
              <a:r>
                <a:rPr lang="en-US" sz="2800" b="1" dirty="0"/>
                <a:t>(</a:t>
              </a:r>
              <a:r>
                <a:rPr lang="en-US" sz="2800" b="1" dirty="0" smtClean="0"/>
                <a:t>N, </a:t>
              </a:r>
              <a:r>
                <a:rPr lang="en-US" sz="2800" b="1" dirty="0" smtClean="0">
                  <a:latin typeface="Symbol" panose="05050102010706020507" pitchFamily="18" charset="2"/>
                </a:rPr>
                <a:t>m</a:t>
              </a:r>
              <a:r>
                <a:rPr lang="en-US" sz="2800" b="1" dirty="0" smtClean="0"/>
                <a:t>, </a:t>
              </a:r>
              <a:r>
                <a:rPr lang="en-US" sz="2800" b="1" dirty="0" smtClean="0">
                  <a:latin typeface="Symbol" panose="05050102010706020507" pitchFamily="18" charset="2"/>
                </a:rPr>
                <a:t>s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</p:grp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347" name="Oval 27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4229" y="2172"/>
              <a:ext cx="1093" cy="8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800" b="1" dirty="0"/>
                <a:t>Collection</a:t>
              </a:r>
            </a:p>
            <a:p>
              <a:pPr algn="ctr"/>
              <a:r>
                <a:rPr lang="en-US" sz="2800" b="1" dirty="0"/>
                <a:t>of</a:t>
              </a:r>
            </a:p>
            <a:p>
              <a:pPr algn="ctr"/>
              <a:r>
                <a:rPr lang="en-US" sz="2800" b="1" dirty="0"/>
                <a:t>Statistics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75363" y="4598988"/>
            <a:ext cx="2382838" cy="1636713"/>
            <a:chOff x="6075363" y="4598988"/>
            <a:chExt cx="2382838" cy="1636713"/>
          </a:xfrm>
        </p:grpSpPr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6075363" y="5903913"/>
              <a:ext cx="334963" cy="3317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6423025" y="5589588"/>
              <a:ext cx="334963" cy="64611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6757988" y="4930775"/>
              <a:ext cx="334963" cy="13049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7105650" y="4598988"/>
              <a:ext cx="334963" cy="16271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8123238" y="5903913"/>
              <a:ext cx="334963" cy="3317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7788275" y="5675313"/>
              <a:ext cx="334963" cy="5508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7440613" y="5029200"/>
              <a:ext cx="334963" cy="119697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43600" y="4191000"/>
            <a:ext cx="2667000" cy="2044700"/>
            <a:chOff x="5943600" y="4191000"/>
            <a:chExt cx="2667000" cy="2044700"/>
          </a:xfrm>
        </p:grpSpPr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5978525" y="4191000"/>
              <a:ext cx="0" cy="20447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5943600" y="6235700"/>
              <a:ext cx="2667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64" name="AutoShape 44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5734050" y="4495800"/>
            <a:ext cx="3200400" cy="1703388"/>
            <a:chOff x="1261" y="1638"/>
            <a:chExt cx="3320" cy="1816"/>
          </a:xfrm>
        </p:grpSpPr>
        <p:sp>
          <p:nvSpPr>
            <p:cNvPr id="46" name="Freeform 4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2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3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3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3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4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4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4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5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5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5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5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5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5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6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6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6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6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7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7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7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7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7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8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8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8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8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8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8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9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9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9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9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0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0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0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0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0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0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1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1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1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21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1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1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21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21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2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22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" name="Text Box 223"/>
          <p:cNvSpPr txBox="1">
            <a:spLocks noChangeArrowheads="1"/>
          </p:cNvSpPr>
          <p:nvPr/>
        </p:nvSpPr>
        <p:spPr bwMode="auto">
          <a:xfrm>
            <a:off x="454293" y="5581471"/>
            <a:ext cx="487970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There is a theory that tells us the model that represents these sampling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91292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25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5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25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5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5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5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25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5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utoUpdateAnimBg="0"/>
      <p:bldP spid="56328" grpId="1"/>
      <p:bldP spid="56329" grpId="0" animBg="1"/>
      <p:bldP spid="56331" grpId="0" animBg="1"/>
      <p:bldP spid="56331" grpId="1" animBg="1"/>
      <p:bldP spid="56332" grpId="0" animBg="1"/>
      <p:bldP spid="56332" grpId="1" animBg="1"/>
      <p:bldP spid="56333" grpId="0" animBg="1"/>
      <p:bldP spid="56333" grpId="1" animBg="1"/>
      <p:bldP spid="56335" grpId="0" animBg="1"/>
      <p:bldP spid="56335" grpId="1" animBg="1"/>
      <p:bldP spid="56336" grpId="0" animBg="1"/>
      <p:bldP spid="56336" grpId="1" animBg="1"/>
      <p:bldP spid="56337" grpId="0" animBg="1"/>
      <p:bldP spid="56337" grpId="1" animBg="1"/>
      <p:bldP spid="56339" grpId="0" animBg="1"/>
      <p:bldP spid="56339" grpId="1" animBg="1"/>
      <p:bldP spid="56340" grpId="0" animBg="1"/>
      <p:bldP spid="56340" grpId="1" animBg="1"/>
      <p:bldP spid="56341" grpId="0" animBg="1"/>
      <p:bldP spid="56341" grpId="1" animBg="1"/>
      <p:bldP spid="56343" grpId="0" autoUpdateAnimBg="0"/>
      <p:bldP spid="56343" grpId="1"/>
      <p:bldP spid="56364" grpId="0" animBg="1"/>
      <p:bldP spid="56364" grpId="1" animBg="1"/>
      <p:bldP spid="2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51E1BA-22C5-4BB3-BE1D-E6158EB2346A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Central Limit Theorem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876800"/>
          </a:xfrm>
        </p:spPr>
        <p:txBody>
          <a:bodyPr/>
          <a:lstStyle/>
          <a:p>
            <a:r>
              <a:rPr lang="en-US" dirty="0"/>
              <a:t>Sampling Distribution of </a:t>
            </a:r>
          </a:p>
          <a:p>
            <a:pPr lvl="1"/>
            <a:r>
              <a:rPr lang="en-US" dirty="0"/>
              <a:t>Is approximately normal, </a:t>
            </a:r>
            <a:r>
              <a:rPr lang="en-US" dirty="0">
                <a:solidFill>
                  <a:schemeClr val="accent1"/>
                </a:solidFill>
              </a:rPr>
              <a:t>as long as</a:t>
            </a:r>
            <a:endParaRPr lang="en-US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30,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15 </a:t>
            </a:r>
            <a:r>
              <a:rPr lang="en-US" sz="2800" b="1" dirty="0">
                <a:solidFill>
                  <a:schemeClr val="hlink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i="1" dirty="0"/>
              <a:t>population</a:t>
            </a:r>
            <a:r>
              <a:rPr lang="en-US" sz="2800" dirty="0"/>
              <a:t> is not strongly skewed,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i="1" dirty="0"/>
              <a:t>population</a:t>
            </a:r>
            <a:r>
              <a:rPr lang="en-US" sz="2800" dirty="0"/>
              <a:t> is approximately </a:t>
            </a:r>
            <a:r>
              <a:rPr lang="en-US" sz="2800" dirty="0" smtClean="0"/>
              <a:t>normal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3200" dirty="0"/>
              <a:t>The mean is </a:t>
            </a:r>
            <a:r>
              <a:rPr lang="en-US" sz="3200" dirty="0">
                <a:latin typeface="Symbol" pitchFamily="18" charset="2"/>
              </a:rPr>
              <a:t>m</a:t>
            </a:r>
            <a:endParaRPr lang="en-US" sz="3200" dirty="0"/>
          </a:p>
          <a:p>
            <a:pPr lvl="1"/>
            <a:endParaRPr lang="en-US" sz="1400" dirty="0" smtClean="0"/>
          </a:p>
          <a:p>
            <a:pPr lvl="1"/>
            <a:r>
              <a:rPr lang="en-US" sz="3200" dirty="0"/>
              <a:t>The SE is </a:t>
            </a:r>
          </a:p>
          <a:p>
            <a:pPr lvl="1"/>
            <a:endParaRPr lang="en-US" sz="3200" dirty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800600" y="990600"/>
          <a:ext cx="398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2" name="Equation" r:id="rId3" imgW="114120" imgH="152280" progId="Equation.3">
                  <p:embed/>
                </p:oleObj>
              </mc:Choice>
              <mc:Fallback>
                <p:oleObj name="Equation" r:id="rId3" imgW="1141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3984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44014"/>
              </p:ext>
            </p:extLst>
          </p:nvPr>
        </p:nvGraphicFramePr>
        <p:xfrm>
          <a:off x="2743200" y="4572000"/>
          <a:ext cx="598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Equation" r:id="rId5" imgW="266400" imgH="406080" progId="Equation.3">
                  <p:embed/>
                </p:oleObj>
              </mc:Choice>
              <mc:Fallback>
                <p:oleObj name="Equation" r:id="rId5" imgW="26640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5984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06DCF79-0F8C-498F-A33A-24E33BBEA451}" type="slidenum">
              <a:rPr lang="en-US"/>
              <a:pPr/>
              <a:t>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772400" cy="788987"/>
          </a:xfrm>
        </p:spPr>
        <p:txBody>
          <a:bodyPr/>
          <a:lstStyle/>
          <a:p>
            <a:r>
              <a:rPr lang="en-US" dirty="0"/>
              <a:t>Putting All of This Together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82000" cy="41148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if n 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30, OR</a:t>
            </a:r>
          </a:p>
          <a:p>
            <a:pPr lvl="1"/>
            <a:r>
              <a:rPr lang="en-US" dirty="0" smtClean="0"/>
              <a:t>if n </a:t>
            </a:r>
            <a:r>
              <a:rPr lang="en-US" u="sng" dirty="0"/>
              <a:t>&gt;</a:t>
            </a:r>
            <a:r>
              <a:rPr lang="en-US" dirty="0"/>
              <a:t> 15 AND population not strongly skewed, OR</a:t>
            </a:r>
          </a:p>
          <a:p>
            <a:pPr lvl="1"/>
            <a:r>
              <a:rPr lang="en-US" dirty="0" smtClean="0"/>
              <a:t>if population </a:t>
            </a:r>
            <a:r>
              <a:rPr lang="en-US" dirty="0"/>
              <a:t>is approximately normal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066800" y="914400"/>
          <a:ext cx="33528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33528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2073275" y="2554288"/>
            <a:ext cx="5546725" cy="4157662"/>
            <a:chOff x="1306" y="1609"/>
            <a:chExt cx="3494" cy="2619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411" y="1609"/>
              <a:ext cx="3320" cy="1816"/>
              <a:chOff x="1261" y="1638"/>
              <a:chExt cx="3320" cy="1816"/>
            </a:xfrm>
          </p:grpSpPr>
          <p:sp>
            <p:nvSpPr>
              <p:cNvPr id="101399" name="Freeform 23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9" name="Freeform 33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0" name="Freeform 34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1" name="Freeform 35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2" name="Freeform 36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3" name="Freeform 37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4" name="Freeform 38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5" name="Freeform 39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6" name="Freeform 40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7" name="Freeform 41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8" name="Freeform 42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9" name="Freeform 43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0" name="Freeform 44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1" name="Freeform 45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2" name="Freeform 46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3" name="Freeform 47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4" name="Freeform 48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5" name="Freeform 49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6" name="Freeform 50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7" name="Freeform 51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8" name="Freeform 52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9" name="Freeform 53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0" name="Freeform 54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1" name="Freeform 55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2" name="Freeform 56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3" name="Freeform 57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4" name="Freeform 58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Freeform 59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6" name="Freeform 60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Freeform 61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8" name="Freeform 62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9" name="Freeform 63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0" name="Freeform 64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1" name="Freeform 65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2" name="Freeform 66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3" name="Freeform 67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4" name="Freeform 68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5" name="Freeform 69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6" name="Freeform 70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7" name="Freeform 71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8" name="Freeform 72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9" name="Freeform 73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0" name="Freeform 74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1" name="Freeform 75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2" name="Freeform 76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3" name="Freeform 77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4" name="Freeform 78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Freeform 79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6" name="Freeform 80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Freeform 81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8" name="Freeform 82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9" name="Freeform 83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0" name="Freeform 84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1" name="Freeform 85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Freeform 86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Freeform 87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4" name="Freeform 88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Freeform 89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6" name="Freeform 90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7" name="Freeform 91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8" name="Freeform 92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9" name="Freeform 93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0" name="Freeform 94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1" name="Freeform 95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2" name="Freeform 96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3" name="Freeform 97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4" name="Freeform 98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5" name="Freeform 99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6" name="Freeform 100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7" name="Freeform 101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8" name="Freeform 102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9" name="Freeform 103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0" name="Freeform 104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1" name="Freeform 105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2" name="Freeform 106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3" name="Freeform 107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4" name="Freeform 108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5" name="Freeform 109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7" name="Freeform 111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8" name="Freeform 11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9" name="Freeform 113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0" name="Freeform 114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1" name="Freeform 115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2" name="Freeform 116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3" name="Freeform 117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4" name="Freeform 118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5" name="Freeform 119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6" name="Freeform 120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7" name="Freeform 121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8" name="Freeform 122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9" name="Freeform 123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0" name="Freeform 124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1" name="Freeform 125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2" name="Freeform 126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3" name="Freeform 127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4" name="Freeform 128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5" name="Freeform 129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6" name="Freeform 130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7" name="Freeform 131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8" name="Freeform 132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9" name="Freeform 133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0" name="Freeform 134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1" name="Freeform 135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2" name="Freeform 136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3" name="Freeform 137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4" name="Freeform 138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5" name="Freeform 139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6" name="Freeform 140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7" name="Freeform 141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8" name="Freeform 142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9" name="Freeform 143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0" name="Freeform 144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1" name="Freeform 145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2" name="Freeform 146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3" name="Freeform 147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4" name="Freeform 148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5" name="Freeform 149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6" name="Freeform 15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7" name="Freeform 151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8" name="Freeform 152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9" name="Freeform 153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0" name="Freeform 154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1" name="Freeform 155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2" name="Freeform 156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3" name="Freeform 157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4" name="Freeform 158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5" name="Freeform 159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6" name="Freeform 160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7" name="Freeform 161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8" name="Freeform 162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9" name="Freeform 163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0" name="Freeform 164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1" name="Freeform 165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2" name="Freeform 166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3" name="Freeform 167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4" name="Freeform 168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5" name="Freeform 169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6" name="Freeform 170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7" name="Freeform 171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8" name="Freeform 172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9" name="Freeform 173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0" name="Freeform 174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1" name="Freeform 175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2" name="Freeform 176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3" name="Freeform 177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4" name="Freeform 178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5" name="Freeform 179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6" name="Freeform 180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7" name="Freeform 181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8" name="Freeform 182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9" name="Freeform 183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0" name="Freeform 184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1" name="Freeform 185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2" name="Freeform 186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3" name="Freeform 187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4" name="Freeform 188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5" name="Freeform 189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6" name="Freeform 190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7" name="Freeform 191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8" name="Freeform 192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9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0" name="Freeform 194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1" name="Freeform 195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2" name="Freeform 196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3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4" name="Freeform 198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5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6" name="Freeform 200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7" name="Freeform 201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8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477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1985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2494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300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3503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401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>
              <a:off x="4520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1315" y="3503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79" name="Text Box 203"/>
            <p:cNvSpPr txBox="1">
              <a:spLocks noChangeArrowheads="1"/>
            </p:cNvSpPr>
            <p:nvPr/>
          </p:nvSpPr>
          <p:spPr bwMode="auto">
            <a:xfrm>
              <a:off x="2846" y="3430"/>
              <a:ext cx="2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endParaRPr lang="en-US" sz="3600" b="1">
                <a:solidFill>
                  <a:schemeClr val="accent2"/>
                </a:solidFill>
              </a:endParaRPr>
            </a:p>
          </p:txBody>
        </p:sp>
        <p:sp>
          <p:nvSpPr>
            <p:cNvPr id="101580" name="Text Box 204"/>
            <p:cNvSpPr txBox="1">
              <a:spLocks noChangeAspect="1" noChangeArrowheads="1"/>
            </p:cNvSpPr>
            <p:nvPr/>
          </p:nvSpPr>
          <p:spPr bwMode="auto">
            <a:xfrm rot="2700000">
              <a:off x="3190" y="3564"/>
              <a:ext cx="6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1581" name="Text Box 205"/>
            <p:cNvSpPr txBox="1">
              <a:spLocks noChangeAspect="1" noChangeArrowheads="1"/>
            </p:cNvSpPr>
            <p:nvPr/>
          </p:nvSpPr>
          <p:spPr bwMode="auto">
            <a:xfrm rot="2700000">
              <a:off x="3674" y="3631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2" name="Text Box 206"/>
            <p:cNvSpPr txBox="1">
              <a:spLocks noChangeAspect="1" noChangeArrowheads="1"/>
            </p:cNvSpPr>
            <p:nvPr/>
          </p:nvSpPr>
          <p:spPr bwMode="auto">
            <a:xfrm rot="2700000">
              <a:off x="4195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3" name="Text Box 207"/>
            <p:cNvSpPr txBox="1">
              <a:spLocks noChangeAspect="1" noChangeArrowheads="1"/>
            </p:cNvSpPr>
            <p:nvPr/>
          </p:nvSpPr>
          <p:spPr bwMode="auto">
            <a:xfrm rot="2700000">
              <a:off x="2166" y="3585"/>
              <a:ext cx="6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4" name="Text Box 208"/>
            <p:cNvSpPr txBox="1">
              <a:spLocks noChangeAspect="1" noChangeArrowheads="1"/>
            </p:cNvSpPr>
            <p:nvPr/>
          </p:nvSpPr>
          <p:spPr bwMode="auto">
            <a:xfrm rot="2700000">
              <a:off x="1611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5" name="Text Box 209"/>
            <p:cNvSpPr txBox="1">
              <a:spLocks noChangeAspect="1" noChangeArrowheads="1"/>
            </p:cNvSpPr>
            <p:nvPr/>
          </p:nvSpPr>
          <p:spPr bwMode="auto">
            <a:xfrm rot="2700000">
              <a:off x="1083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</p:grpSp>
      <p:graphicFrame>
        <p:nvGraphicFramePr>
          <p:cNvPr id="20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12883"/>
              </p:ext>
            </p:extLst>
          </p:nvPr>
        </p:nvGraphicFramePr>
        <p:xfrm>
          <a:off x="4522787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7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2383</TotalTime>
  <Words>129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Default Design</vt:lpstr>
      <vt:lpstr>Equation</vt:lpstr>
      <vt:lpstr>PowerPoint Presentation</vt:lpstr>
      <vt:lpstr>Central Limit Theorem </vt:lpstr>
      <vt:lpstr>Putting All of This Together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84</cp:revision>
  <dcterms:created xsi:type="dcterms:W3CDTF">1999-07-28T01:00:17Z</dcterms:created>
  <dcterms:modified xsi:type="dcterms:W3CDTF">2015-11-30T18:52:35Z</dcterms:modified>
</cp:coreProperties>
</file>