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319" r:id="rId2"/>
    <p:sldId id="328" r:id="rId3"/>
    <p:sldId id="331" r:id="rId4"/>
    <p:sldId id="332" r:id="rId5"/>
    <p:sldId id="33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654137-63A4-4C19-8DD0-55CF62840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EAF0B50-94D2-4E6C-A907-DB06EEE5F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8332ABF-6C70-4CDE-A682-3D801F969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4664D7A-6F4C-417C-99E2-3CE3F034CF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AC4C8E-EBF8-45F9-8E3B-DB0DE5C99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408721E-99D5-4DDB-9586-031697A79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9A4D8CA-15CB-4FEC-8927-7352E66F76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EE05292-2B94-49DB-B528-26C7B966D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01F5DC1-8379-429A-8493-A60D55C7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09D014A-FC90-49F4-BF1F-91F35CF43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4BC125D-F08F-4C0C-BAA8-EE6072529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9ADDEE8-23C3-4B94-BFFE-8CA06C5EC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Sampling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358CE92F-C6BA-41DA-A5EB-B2D6BCC2E8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Probability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About an “</a:t>
            </a:r>
            <a:r>
              <a:rPr lang="en-US" b="1" dirty="0" smtClean="0">
                <a:solidFill>
                  <a:srgbClr val="FF0000"/>
                </a:solidFill>
              </a:rPr>
              <a:t>individual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population distribution</a:t>
            </a:r>
          </a:p>
          <a:p>
            <a:pPr marL="574675"/>
            <a:r>
              <a:rPr lang="en-US" sz="2800" dirty="0"/>
              <a:t>Use </a:t>
            </a:r>
            <a:r>
              <a:rPr lang="en-US" sz="2800" dirty="0">
                <a:latin typeface="Symbol" pitchFamily="18" charset="2"/>
              </a:rPr>
              <a:t>s</a:t>
            </a:r>
          </a:p>
          <a:p>
            <a:pPr marL="574675"/>
            <a:r>
              <a:rPr lang="en-US" sz="2800" dirty="0" smtClean="0"/>
              <a:t>Must be t</a:t>
            </a:r>
            <a:r>
              <a:rPr lang="en-US" sz="2800" dirty="0" smtClean="0"/>
              <a:t>old </a:t>
            </a:r>
            <a:r>
              <a:rPr lang="en-US" sz="2800" dirty="0" smtClean="0"/>
              <a:t>if the distribution is normal</a:t>
            </a:r>
          </a:p>
          <a:p>
            <a:pPr marL="574675"/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About a “</a:t>
            </a:r>
            <a:r>
              <a:rPr lang="en-US" b="1" dirty="0" smtClean="0">
                <a:solidFill>
                  <a:srgbClr val="FF0000"/>
                </a:solidFill>
              </a:rPr>
              <a:t>statistic</a:t>
            </a:r>
            <a:r>
              <a:rPr lang="en-US" b="1" dirty="0" smtClean="0"/>
              <a:t>”</a:t>
            </a:r>
          </a:p>
          <a:p>
            <a:pPr marL="574675"/>
            <a:r>
              <a:rPr lang="en-US" sz="2800" dirty="0" smtClean="0"/>
              <a:t>Use sampling distribution</a:t>
            </a:r>
          </a:p>
          <a:p>
            <a:pPr marL="574675"/>
            <a:r>
              <a:rPr lang="en-US" sz="2800" dirty="0"/>
              <a:t>Use </a:t>
            </a:r>
            <a:r>
              <a:rPr lang="en-US" sz="2800" dirty="0" smtClean="0"/>
              <a:t>SE</a:t>
            </a:r>
          </a:p>
          <a:p>
            <a:pPr marL="574675"/>
            <a:r>
              <a:rPr lang="en-US" sz="2800" dirty="0" smtClean="0"/>
              <a:t>CLT tells if normal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4900" y="3013501"/>
            <a:ext cx="6934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If the relevant distribution is NOT normal then the probability can NOT be computed.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82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is investigating the number of sick days used by each of its employees. Assume that the population is right-skewed with a mean of </a:t>
            </a:r>
            <a:r>
              <a:rPr lang="en-US" sz="2800" dirty="0" smtClean="0"/>
              <a:t>7 </a:t>
            </a:r>
            <a:r>
              <a:rPr lang="en-US" sz="2800" dirty="0"/>
              <a:t>and a standard deviation of 2 days</a:t>
            </a:r>
            <a:r>
              <a:rPr lang="en-US" sz="2800" dirty="0" smtClean="0"/>
              <a:t>.</a:t>
            </a:r>
          </a:p>
          <a:p>
            <a:endParaRPr lang="en-US" sz="1400" dirty="0"/>
          </a:p>
          <a:p>
            <a:r>
              <a:rPr lang="en-US" sz="2800" i="1" dirty="0" smtClean="0"/>
              <a:t>What symbol would you put on the 7?</a:t>
            </a:r>
          </a:p>
          <a:p>
            <a:r>
              <a:rPr lang="en-US" sz="2800" i="1" dirty="0" smtClean="0"/>
              <a:t>What symbol would you put on the 2?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00" y="16764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ymbol" panose="05050102010706020507" pitchFamily="18" charset="2"/>
              </a:rPr>
              <a:t>m</a:t>
            </a:r>
            <a:endParaRPr lang="en-US" sz="3200" b="1" dirty="0">
              <a:latin typeface="Symbol" panose="05050102010706020507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22098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ymbol" panose="05050102010706020507" pitchFamily="18" charset="2"/>
              </a:rPr>
              <a:t>s</a:t>
            </a:r>
            <a:endParaRPr lang="en-US" sz="3200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5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</a:t>
            </a:r>
            <a:r>
              <a:rPr lang="en-US" sz="2800" dirty="0" smtClean="0"/>
              <a:t>… population </a:t>
            </a:r>
            <a:r>
              <a:rPr lang="en-US" sz="2800" dirty="0"/>
              <a:t>is right-skewed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panose="05050102010706020507" pitchFamily="18" charset="2"/>
              </a:rPr>
              <a:t>m</a:t>
            </a:r>
            <a:r>
              <a:rPr lang="en-US" sz="2800" dirty="0" smtClean="0"/>
              <a:t>=7, 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dirty="0" smtClean="0"/>
              <a:t>=2 </a:t>
            </a:r>
            <a:r>
              <a:rPr lang="en-US" sz="2800" dirty="0"/>
              <a:t>days</a:t>
            </a:r>
            <a:r>
              <a:rPr lang="en-US" sz="2800" dirty="0" smtClean="0"/>
              <a:t>.</a:t>
            </a:r>
          </a:p>
          <a:p>
            <a:endParaRPr lang="en-US" sz="200" dirty="0"/>
          </a:p>
          <a:p>
            <a:r>
              <a:rPr lang="en-US" sz="2800" i="1" dirty="0" smtClean="0"/>
              <a:t>For each question determine …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/>
              <a:t>W</a:t>
            </a:r>
            <a:r>
              <a:rPr lang="en-US" sz="2400" i="1" dirty="0" smtClean="0"/>
              <a:t>hich distribution would be used to answer the question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The specifics of that distribution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If the question can be answered</a:t>
            </a:r>
          </a:p>
          <a:p>
            <a:endParaRPr lang="en-US" sz="1400" i="1" dirty="0" smtClean="0"/>
          </a:p>
          <a:p>
            <a:pPr marL="57150" indent="0">
              <a:buNone/>
            </a:pPr>
            <a:r>
              <a:rPr lang="en-US" sz="2800" b="1" dirty="0" smtClean="0">
                <a:cs typeface="Arial" panose="020B0604020202020204" pitchFamily="34" charset="0"/>
              </a:rPr>
              <a:t>What </a:t>
            </a:r>
            <a:r>
              <a:rPr lang="en-US" sz="2800" b="1" dirty="0">
                <a:cs typeface="Arial" panose="020B0604020202020204" pitchFamily="34" charset="0"/>
              </a:rPr>
              <a:t>is the probability of observing a mean of 6.4 days or less in a random sample of 25 </a:t>
            </a:r>
            <a:r>
              <a:rPr lang="en-US" sz="2800" b="1" dirty="0" smtClean="0">
                <a:cs typeface="Arial" panose="020B0604020202020204" pitchFamily="34" charset="0"/>
              </a:rPr>
              <a:t>workers?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4191000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Sampling distribution (</a:t>
            </a:r>
            <a:r>
              <a:rPr lang="en-US" b="1" i="1" dirty="0" smtClean="0"/>
              <a:t>about a mean</a:t>
            </a:r>
            <a:r>
              <a:rPr lang="en-US" b="1" dirty="0" smtClean="0"/>
              <a:t>)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CLT says … </a:t>
            </a:r>
            <a:r>
              <a:rPr lang="en-US" b="1" dirty="0"/>
              <a:t>may not be </a:t>
            </a:r>
            <a:r>
              <a:rPr lang="en-US" b="1" dirty="0" smtClean="0"/>
              <a:t>normal, </a:t>
            </a:r>
            <a:r>
              <a:rPr lang="en-US" b="1" dirty="0" smtClean="0"/>
              <a:t>mean=7</a:t>
            </a:r>
            <a:r>
              <a:rPr lang="en-US" b="1" dirty="0" smtClean="0"/>
              <a:t>, </a:t>
            </a:r>
            <a:r>
              <a:rPr lang="en-US" b="1" dirty="0" smtClean="0"/>
              <a:t>SE=2/</a:t>
            </a:r>
            <a:r>
              <a:rPr lang="en-US" b="1" dirty="0" err="1" smtClean="0"/>
              <a:t>sqrt</a:t>
            </a:r>
            <a:r>
              <a:rPr lang="en-US" b="1" dirty="0" smtClean="0"/>
              <a:t>(25)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Should </a:t>
            </a:r>
            <a:r>
              <a:rPr lang="en-US" b="1" dirty="0" smtClean="0"/>
              <a:t>not (</a:t>
            </a:r>
            <a:r>
              <a:rPr lang="en-US" b="1" i="1" dirty="0" smtClean="0"/>
              <a:t>sampling distribution not known to be normal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03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</a:t>
            </a:r>
            <a:r>
              <a:rPr lang="en-US" sz="2800" dirty="0" smtClean="0"/>
              <a:t>… population </a:t>
            </a:r>
            <a:r>
              <a:rPr lang="en-US" sz="2800" dirty="0"/>
              <a:t>is right-skewed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panose="05050102010706020507" pitchFamily="18" charset="2"/>
              </a:rPr>
              <a:t>m</a:t>
            </a:r>
            <a:r>
              <a:rPr lang="en-US" sz="2800" dirty="0" smtClean="0"/>
              <a:t>=7, 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dirty="0" smtClean="0"/>
              <a:t>=2 </a:t>
            </a:r>
            <a:r>
              <a:rPr lang="en-US" sz="2800" dirty="0"/>
              <a:t>days</a:t>
            </a:r>
            <a:r>
              <a:rPr lang="en-US" sz="2800" dirty="0" smtClean="0"/>
              <a:t>.</a:t>
            </a:r>
          </a:p>
          <a:p>
            <a:endParaRPr lang="en-US" sz="200" dirty="0"/>
          </a:p>
          <a:p>
            <a:r>
              <a:rPr lang="en-US" sz="2800" i="1" dirty="0" smtClean="0"/>
              <a:t>For each question determine …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/>
              <a:t>W</a:t>
            </a:r>
            <a:r>
              <a:rPr lang="en-US" sz="2400" i="1" dirty="0" smtClean="0"/>
              <a:t>hich distribution would be used to answer the question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The specifics of that distribution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If the question can be answered</a:t>
            </a:r>
          </a:p>
          <a:p>
            <a:endParaRPr lang="en-US" sz="1400" i="1" dirty="0" smtClean="0"/>
          </a:p>
          <a:p>
            <a:pPr marL="57150" indent="0">
              <a:buNone/>
            </a:pPr>
            <a:r>
              <a:rPr lang="en-US" sz="2800" b="1" dirty="0" smtClean="0">
                <a:cs typeface="Arial" panose="020B0604020202020204" pitchFamily="34" charset="0"/>
              </a:rPr>
              <a:t>What </a:t>
            </a:r>
            <a:r>
              <a:rPr lang="en-US" sz="2800" b="1" dirty="0">
                <a:cs typeface="Arial" panose="020B0604020202020204" pitchFamily="34" charset="0"/>
              </a:rPr>
              <a:t>is the probability of observing a mean of 6.4 days or less in a random sample of 36 </a:t>
            </a:r>
            <a:r>
              <a:rPr lang="en-US" sz="2800" b="1" dirty="0" smtClean="0">
                <a:cs typeface="Arial" panose="020B0604020202020204" pitchFamily="34" charset="0"/>
              </a:rPr>
              <a:t>workers?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" y="4191000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Sampling distribution (</a:t>
            </a:r>
            <a:r>
              <a:rPr lang="en-US" b="1" i="1" dirty="0" smtClean="0"/>
              <a:t>about a mean</a:t>
            </a:r>
            <a:r>
              <a:rPr lang="en-US" b="1" dirty="0" smtClean="0"/>
              <a:t>)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>
                <a:latin typeface="+mn-lt"/>
              </a:rPr>
              <a:t>CLT says …</a:t>
            </a:r>
            <a:r>
              <a:rPr lang="en-US" b="1" dirty="0" smtClean="0">
                <a:latin typeface="Symbol" panose="05050102010706020507" pitchFamily="18" charset="2"/>
              </a:rPr>
              <a:t>`</a:t>
            </a:r>
            <a:r>
              <a:rPr lang="en-US" b="1" dirty="0" err="1" smtClean="0"/>
              <a:t>x~N</a:t>
            </a:r>
            <a:r>
              <a:rPr lang="en-US" b="1" dirty="0" smtClean="0"/>
              <a:t>(7,2/</a:t>
            </a:r>
            <a:r>
              <a:rPr lang="en-US" b="1" dirty="0" err="1" smtClean="0"/>
              <a:t>sqrt</a:t>
            </a:r>
            <a:r>
              <a:rPr lang="en-US" b="1" dirty="0" smtClean="0"/>
              <a:t>(36))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Can ...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(6.4,mean=7,sd=2/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(36))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company </a:t>
            </a:r>
            <a:r>
              <a:rPr lang="en-US" sz="2800" dirty="0" smtClean="0"/>
              <a:t>… population </a:t>
            </a:r>
            <a:r>
              <a:rPr lang="en-US" sz="2800" dirty="0"/>
              <a:t>is right-skewed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panose="05050102010706020507" pitchFamily="18" charset="2"/>
              </a:rPr>
              <a:t>m</a:t>
            </a:r>
            <a:r>
              <a:rPr lang="en-US" sz="2800" dirty="0" smtClean="0"/>
              <a:t>=7, </a:t>
            </a:r>
            <a:r>
              <a:rPr lang="en-US" sz="2800" dirty="0" smtClean="0">
                <a:latin typeface="Symbol" panose="05050102010706020507" pitchFamily="18" charset="2"/>
              </a:rPr>
              <a:t>s</a:t>
            </a:r>
            <a:r>
              <a:rPr lang="en-US" sz="2800" dirty="0" smtClean="0"/>
              <a:t>=2 </a:t>
            </a:r>
            <a:r>
              <a:rPr lang="en-US" sz="2800" dirty="0"/>
              <a:t>days</a:t>
            </a:r>
            <a:r>
              <a:rPr lang="en-US" sz="2800" dirty="0" smtClean="0"/>
              <a:t>.</a:t>
            </a:r>
          </a:p>
          <a:p>
            <a:endParaRPr lang="en-US" sz="200" dirty="0"/>
          </a:p>
          <a:p>
            <a:r>
              <a:rPr lang="en-US" sz="2800" i="1" dirty="0" smtClean="0"/>
              <a:t>For each question determine …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/>
              <a:t>W</a:t>
            </a:r>
            <a:r>
              <a:rPr lang="en-US" sz="2400" i="1" dirty="0" smtClean="0"/>
              <a:t>hich distribution would be used to answer the question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The specifics of that distribution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i="1" dirty="0" smtClean="0"/>
              <a:t>If the question can be answered</a:t>
            </a:r>
          </a:p>
          <a:p>
            <a:endParaRPr lang="en-US" sz="1400" i="1" dirty="0" smtClean="0"/>
          </a:p>
          <a:p>
            <a:pPr marL="57150" indent="0">
              <a:buNone/>
            </a:pPr>
            <a:r>
              <a:rPr lang="en-US" sz="2800" b="1" dirty="0" smtClean="0">
                <a:cs typeface="Arial" panose="020B0604020202020204" pitchFamily="34" charset="0"/>
              </a:rPr>
              <a:t>What </a:t>
            </a:r>
            <a:r>
              <a:rPr lang="en-US" sz="2800" b="1" dirty="0">
                <a:cs typeface="Arial" panose="020B0604020202020204" pitchFamily="34" charset="0"/>
              </a:rPr>
              <a:t>is the probability of observing a worker using fewer than 5 sick days</a:t>
            </a:r>
            <a:r>
              <a:rPr lang="en-US" sz="2800" b="1" dirty="0" smtClean="0">
                <a:cs typeface="Arial" panose="020B0604020202020204" pitchFamily="34" charset="0"/>
              </a:rPr>
              <a:t>?</a:t>
            </a:r>
            <a:endParaRPr lang="en-US" sz="2800" b="1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Sampling Distributions</a:t>
            </a:r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mtClean="0"/>
              <a:t>Slide #</a:t>
            </a:r>
            <a:fld id="{B1AC4C8E-EBF8-45F9-8E3B-DB0DE5C9910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4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urveymonkey.com/i/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93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" y="4191000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Population distribution (</a:t>
            </a:r>
            <a:r>
              <a:rPr lang="en-US" b="1" i="1" dirty="0" smtClean="0"/>
              <a:t>about an individual</a:t>
            </a:r>
            <a:r>
              <a:rPr lang="en-US" b="1" dirty="0" smtClean="0"/>
              <a:t>)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Background </a:t>
            </a:r>
            <a:r>
              <a:rPr lang="en-US" b="1" dirty="0"/>
              <a:t>says … </a:t>
            </a:r>
            <a:r>
              <a:rPr lang="en-US" b="1" dirty="0" smtClean="0"/>
              <a:t>right-skewed, </a:t>
            </a:r>
            <a:r>
              <a:rPr lang="en-US" b="1" dirty="0" smtClean="0"/>
              <a:t>mean=7</a:t>
            </a:r>
            <a:r>
              <a:rPr lang="en-US" b="1" dirty="0" smtClean="0"/>
              <a:t>, </a:t>
            </a:r>
            <a:r>
              <a:rPr lang="en-US" b="1" dirty="0" smtClean="0"/>
              <a:t>SD=2</a:t>
            </a:r>
          </a:p>
          <a:p>
            <a:pPr marL="514350" indent="-514350">
              <a:spcAft>
                <a:spcPts val="1200"/>
              </a:spcAft>
              <a:buFont typeface="+mj-lt"/>
              <a:buAutoNum type="romanLcPeriod"/>
            </a:pPr>
            <a:r>
              <a:rPr lang="en-US" b="1" dirty="0" smtClean="0"/>
              <a:t>NO </a:t>
            </a:r>
            <a:r>
              <a:rPr lang="en-US" b="1" dirty="0" smtClean="0"/>
              <a:t>(</a:t>
            </a:r>
            <a:r>
              <a:rPr lang="en-US" b="1" i="1" dirty="0" smtClean="0"/>
              <a:t>population distribution not normal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14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2206</TotalTime>
  <Words>385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Symbol</vt:lpstr>
      <vt:lpstr>Times New Roman</vt:lpstr>
      <vt:lpstr>Default Design</vt:lpstr>
      <vt:lpstr>Probability Question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85</cp:revision>
  <dcterms:created xsi:type="dcterms:W3CDTF">1999-07-28T01:00:17Z</dcterms:created>
  <dcterms:modified xsi:type="dcterms:W3CDTF">2015-11-30T01:57:18Z</dcterms:modified>
</cp:coreProperties>
</file>