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270" r:id="rId2"/>
    <p:sldId id="272" r:id="rId3"/>
    <p:sldId id="274" r:id="rId4"/>
    <p:sldId id="322" r:id="rId5"/>
    <p:sldId id="282" r:id="rId6"/>
    <p:sldId id="283" r:id="rId7"/>
    <p:sldId id="318" r:id="rId8"/>
    <p:sldId id="287" r:id="rId9"/>
    <p:sldId id="288" r:id="rId10"/>
    <p:sldId id="289" r:id="rId11"/>
    <p:sldId id="290" r:id="rId12"/>
    <p:sldId id="309" r:id="rId13"/>
    <p:sldId id="310" r:id="rId14"/>
    <p:sldId id="311" r:id="rId15"/>
    <p:sldId id="319" r:id="rId16"/>
    <p:sldId id="328" r:id="rId17"/>
    <p:sldId id="323" r:id="rId18"/>
    <p:sldId id="324" r:id="rId19"/>
    <p:sldId id="325" r:id="rId20"/>
    <p:sldId id="308" r:id="rId21"/>
    <p:sldId id="32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67" autoAdjust="0"/>
  </p:normalViewPr>
  <p:slideViewPr>
    <p:cSldViewPr>
      <p:cViewPr varScale="1">
        <p:scale>
          <a:sx n="72" d="100"/>
          <a:sy n="72" d="100"/>
        </p:scale>
        <p:origin x="1424" y="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654137-63A4-4C19-8DD0-55CF62840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0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EAF0B50-94D2-4E6C-A907-DB06EEE5F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8332ABF-6C70-4CDE-A682-3D801F9697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4664D7A-6F4C-417C-99E2-3CE3F034CF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1AC4C8E-EBF8-45F9-8E3B-DB0DE5C99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408721E-99D5-4DDB-9586-031697A79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9A4D8CA-15CB-4FEC-8927-7352E66F76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EE05292-2B94-49DB-B528-26C7B966D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01F5DC1-8379-429A-8493-A60D55C7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09D014A-FC90-49F4-BF1F-91F35CF43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4BC125D-F08F-4C0C-BAA8-EE6072529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9ADDEE8-23C3-4B94-BFFE-8CA06C5EC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358CE92F-C6BA-41DA-A5EB-B2D6BCC2E8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Sampling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A26E368-E9AD-45AE-B4B9-D0C0427DFF52}" type="slidenum">
              <a:rPr lang="en-US"/>
              <a:pPr/>
              <a:t>10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en-US"/>
              <a:t>Dispersion of Sampling Distribs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4114800"/>
          </a:xfrm>
        </p:spPr>
        <p:txBody>
          <a:bodyPr/>
          <a:lstStyle/>
          <a:p>
            <a:r>
              <a:rPr lang="en-US" dirty="0"/>
              <a:t>Always use the </a:t>
            </a:r>
            <a:r>
              <a:rPr lang="en-US" b="1" dirty="0">
                <a:solidFill>
                  <a:schemeClr val="accent1"/>
                </a:solidFill>
              </a:rPr>
              <a:t>standard deviation</a:t>
            </a:r>
          </a:p>
          <a:p>
            <a:pPr lvl="1"/>
            <a:r>
              <a:rPr lang="en-US" dirty="0" smtClean="0"/>
              <a:t>However, </a:t>
            </a:r>
            <a:r>
              <a:rPr lang="en-US" dirty="0"/>
              <a:t>it is called </a:t>
            </a:r>
            <a:r>
              <a:rPr lang="en-US" b="1" dirty="0" smtClean="0">
                <a:solidFill>
                  <a:schemeClr val="accent1"/>
                </a:solidFill>
              </a:rPr>
              <a:t>standard </a:t>
            </a:r>
            <a:r>
              <a:rPr lang="en-US" b="1" dirty="0">
                <a:solidFill>
                  <a:schemeClr val="accent1"/>
                </a:solidFill>
              </a:rPr>
              <a:t>error of the statistic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Why SE?</a:t>
            </a:r>
            <a:endParaRPr lang="en-US" dirty="0"/>
          </a:p>
          <a:p>
            <a:pPr lvl="1"/>
            <a:r>
              <a:rPr lang="en-US" dirty="0" smtClean="0"/>
              <a:t>SD is </a:t>
            </a:r>
            <a:r>
              <a:rPr lang="en-US" dirty="0" smtClean="0">
                <a:solidFill>
                  <a:schemeClr val="accent2"/>
                </a:solidFill>
              </a:rPr>
              <a:t>variability among individuals</a:t>
            </a:r>
          </a:p>
          <a:p>
            <a:pPr lvl="1"/>
            <a:r>
              <a:rPr lang="en-US" dirty="0" smtClean="0"/>
              <a:t>SE is </a:t>
            </a:r>
            <a:r>
              <a:rPr lang="en-US" dirty="0" smtClean="0">
                <a:solidFill>
                  <a:schemeClr val="accent2"/>
                </a:solidFill>
              </a:rPr>
              <a:t>variability among 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2C56FD1-7FFA-4DEE-AC28-2D312D977D6F}" type="slidenum">
              <a:rPr lang="en-US"/>
              <a:pPr/>
              <a:t>11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685800"/>
          </a:xfrm>
        </p:spPr>
        <p:txBody>
          <a:bodyPr/>
          <a:lstStyle/>
          <a:p>
            <a:r>
              <a:rPr lang="en-US" sz="4000"/>
              <a:t>SE decreases as n increases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743450" y="1063625"/>
            <a:ext cx="1119188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n = 40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10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n = 60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n = 80</a:t>
            </a:r>
          </a:p>
        </p:txBody>
      </p:sp>
      <p:grpSp>
        <p:nvGrpSpPr>
          <p:cNvPr id="71827" name="Group 147"/>
          <p:cNvGrpSpPr>
            <a:grpSpLocks/>
          </p:cNvGrpSpPr>
          <p:nvPr/>
        </p:nvGrpSpPr>
        <p:grpSpPr bwMode="auto">
          <a:xfrm>
            <a:off x="2747963" y="762000"/>
            <a:ext cx="2112962" cy="4648200"/>
            <a:chOff x="1731" y="480"/>
            <a:chExt cx="1331" cy="2928"/>
          </a:xfrm>
        </p:grpSpPr>
        <p:grpSp>
          <p:nvGrpSpPr>
            <p:cNvPr id="71826" name="Group 146"/>
            <p:cNvGrpSpPr>
              <a:grpSpLocks/>
            </p:cNvGrpSpPr>
            <p:nvPr/>
          </p:nvGrpSpPr>
          <p:grpSpPr bwMode="auto">
            <a:xfrm>
              <a:off x="1731" y="480"/>
              <a:ext cx="1331" cy="2772"/>
              <a:chOff x="1731" y="480"/>
              <a:chExt cx="1331" cy="2772"/>
            </a:xfrm>
          </p:grpSpPr>
          <p:grpSp>
            <p:nvGrpSpPr>
              <p:cNvPr id="71685" name="Group 5"/>
              <p:cNvGrpSpPr>
                <a:grpSpLocks noChangeAspect="1"/>
              </p:cNvGrpSpPr>
              <p:nvPr/>
            </p:nvGrpSpPr>
            <p:grpSpPr bwMode="auto">
              <a:xfrm>
                <a:off x="1731" y="480"/>
                <a:ext cx="1221" cy="788"/>
                <a:chOff x="720" y="720"/>
                <a:chExt cx="1995" cy="1190"/>
              </a:xfrm>
            </p:grpSpPr>
            <p:sp>
              <p:nvSpPr>
                <p:cNvPr id="71686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841" y="1867"/>
                  <a:ext cx="1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87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1460" y="1867"/>
                  <a:ext cx="1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88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2084" y="1867"/>
                  <a:ext cx="1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89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2708" y="1867"/>
                  <a:ext cx="0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0" name="Line 1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832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1" name="Line 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623"/>
                  <a:ext cx="65" cy="0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2" name="Line 1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417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3" name="Line 1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212"/>
                  <a:ext cx="65" cy="0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4" name="Line 1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001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5" name="Line 1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795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6" name="Line 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85" y="720"/>
                  <a:ext cx="0" cy="1146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7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869" y="1787"/>
                  <a:ext cx="65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8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934" y="1828"/>
                  <a:ext cx="61" cy="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9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995" y="1787"/>
                  <a:ext cx="60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0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055" y="1807"/>
                  <a:ext cx="65" cy="2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1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1787"/>
                  <a:ext cx="60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2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180" y="1560"/>
                  <a:ext cx="66" cy="268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3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46" y="1539"/>
                  <a:ext cx="60" cy="289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4" name="Rectangl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1333"/>
                  <a:ext cx="61" cy="495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5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367" y="1148"/>
                  <a:ext cx="65" cy="68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6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432" y="963"/>
                  <a:ext cx="61" cy="865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7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493" y="1006"/>
                  <a:ext cx="60" cy="822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8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553" y="879"/>
                  <a:ext cx="66" cy="949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9" name="Rectangl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619" y="758"/>
                  <a:ext cx="60" cy="107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0" name="Rectangl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679" y="1048"/>
                  <a:ext cx="65" cy="78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1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744" y="816"/>
                  <a:ext cx="61" cy="1012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2" name="Rectangle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190"/>
                  <a:ext cx="60" cy="638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3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65" y="1085"/>
                  <a:ext cx="65" cy="743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4" name="Rectangle 34"/>
                <p:cNvSpPr>
                  <a:spLocks noChangeAspect="1" noChangeArrowheads="1"/>
                </p:cNvSpPr>
                <p:nvPr/>
              </p:nvSpPr>
              <p:spPr bwMode="auto">
                <a:xfrm>
                  <a:off x="1930" y="1333"/>
                  <a:ext cx="61" cy="495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5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991" y="1539"/>
                  <a:ext cx="60" cy="289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6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051" y="1501"/>
                  <a:ext cx="66" cy="327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7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2117" y="1728"/>
                  <a:ext cx="60" cy="10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8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77" y="1728"/>
                  <a:ext cx="66" cy="10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9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243" y="1728"/>
                  <a:ext cx="60" cy="10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0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303" y="1770"/>
                  <a:ext cx="61" cy="58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1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364" y="1787"/>
                  <a:ext cx="65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2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429" y="1828"/>
                  <a:ext cx="60" cy="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3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2489" y="1828"/>
                  <a:ext cx="66" cy="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4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2555" y="1807"/>
                  <a:ext cx="60" cy="2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5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86" y="1866"/>
                  <a:ext cx="1929" cy="0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26" name="Group 46"/>
              <p:cNvGrpSpPr>
                <a:grpSpLocks noChangeAspect="1"/>
              </p:cNvGrpSpPr>
              <p:nvPr/>
            </p:nvGrpSpPr>
            <p:grpSpPr bwMode="auto">
              <a:xfrm>
                <a:off x="1731" y="1296"/>
                <a:ext cx="1186" cy="888"/>
                <a:chOff x="720" y="1536"/>
                <a:chExt cx="1488" cy="1115"/>
              </a:xfrm>
            </p:grpSpPr>
            <p:sp>
              <p:nvSpPr>
                <p:cNvPr id="71727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810" y="2616"/>
                  <a:ext cx="1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8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72" y="2616"/>
                  <a:ext cx="0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9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1737" y="2616"/>
                  <a:ext cx="1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0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2203" y="2616"/>
                  <a:ext cx="0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1" name="Line 5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589"/>
                  <a:ext cx="48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2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420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3" name="Line 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255"/>
                  <a:ext cx="48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4" name="Line 5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090"/>
                  <a:ext cx="48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5" name="Line 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921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6" name="Line 5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755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7" name="Line 5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8" y="1536"/>
                  <a:ext cx="1" cy="108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8" name="Line 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9" y="2615"/>
                  <a:ext cx="1439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1739" name="Group 59"/>
                <p:cNvGrpSpPr>
                  <a:grpSpLocks noChangeAspect="1"/>
                </p:cNvGrpSpPr>
                <p:nvPr/>
              </p:nvGrpSpPr>
              <p:grpSpPr bwMode="auto">
                <a:xfrm>
                  <a:off x="838" y="1567"/>
                  <a:ext cx="1308" cy="1021"/>
                  <a:chOff x="1458" y="915"/>
                  <a:chExt cx="3230" cy="2534"/>
                </a:xfrm>
              </p:grpSpPr>
              <p:sp>
                <p:nvSpPr>
                  <p:cNvPr id="71740" name="Rectangle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58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1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59" y="3449"/>
                    <a:ext cx="10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2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61" y="3449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3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1" y="3419"/>
                    <a:ext cx="101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4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3449"/>
                    <a:ext cx="10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5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4" y="3419"/>
                    <a:ext cx="110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6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84" y="3339"/>
                    <a:ext cx="101" cy="11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7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3268"/>
                    <a:ext cx="102" cy="181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8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3077"/>
                    <a:ext cx="109" cy="372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9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6" y="2323"/>
                    <a:ext cx="102" cy="112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0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8" y="1941"/>
                    <a:ext cx="102" cy="1508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1" name="Rectangle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00" y="1599"/>
                    <a:ext cx="109" cy="185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2" name="Rectangle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9" y="915"/>
                    <a:ext cx="102" cy="2534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3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11" y="1559"/>
                    <a:ext cx="101" cy="189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4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2" y="1036"/>
                    <a:ext cx="110" cy="241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5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22" y="1036"/>
                    <a:ext cx="102" cy="241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6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24" y="1981"/>
                    <a:ext cx="109" cy="1468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7" name="Rectangle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33" y="2012"/>
                    <a:ext cx="103" cy="143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8" name="Rectangle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6" y="2846"/>
                    <a:ext cx="101" cy="60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9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37" y="2926"/>
                    <a:ext cx="109" cy="52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0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46" y="3339"/>
                    <a:ext cx="102" cy="11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1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48" y="3228"/>
                    <a:ext cx="102" cy="221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2" name="Rectangle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50" y="3449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3" name="Rectangle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60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4" name="Rectangle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1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5" name="Rectangle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62" y="3449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6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73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7" name="Rectangle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4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8" name="Rectangle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75" y="3449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9" name="Rectangle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85" y="3449"/>
                    <a:ext cx="10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70" name="Rectangle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87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771" name="Line 9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4" y="1596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72" name="Group 92"/>
              <p:cNvGrpSpPr>
                <a:grpSpLocks noChangeAspect="1"/>
              </p:cNvGrpSpPr>
              <p:nvPr/>
            </p:nvGrpSpPr>
            <p:grpSpPr bwMode="auto">
              <a:xfrm>
                <a:off x="1731" y="2208"/>
                <a:ext cx="1331" cy="1044"/>
                <a:chOff x="1167" y="839"/>
                <a:chExt cx="3957" cy="3226"/>
              </a:xfrm>
            </p:grpSpPr>
            <p:sp>
              <p:nvSpPr>
                <p:cNvPr id="71773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2" y="3589"/>
                  <a:ext cx="422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25</a:t>
                  </a:r>
                  <a:endParaRPr lang="en-US" sz="1600"/>
                </a:p>
              </p:txBody>
            </p:sp>
            <p:sp>
              <p:nvSpPr>
                <p:cNvPr id="71774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2401" y="3589"/>
                  <a:ext cx="422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35</a:t>
                  </a:r>
                  <a:endParaRPr lang="en-US" sz="1600"/>
                </a:p>
              </p:txBody>
            </p:sp>
            <p:sp>
              <p:nvSpPr>
                <p:cNvPr id="71775" name="Rectangle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551" y="3589"/>
                  <a:ext cx="423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45</a:t>
                  </a:r>
                  <a:endParaRPr lang="en-US" sz="1600"/>
                </a:p>
              </p:txBody>
            </p:sp>
            <p:sp>
              <p:nvSpPr>
                <p:cNvPr id="71776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4702" y="3589"/>
                  <a:ext cx="422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55</a:t>
                  </a:r>
                  <a:endParaRPr lang="en-US" sz="1600"/>
                </a:p>
              </p:txBody>
            </p:sp>
            <p:sp>
              <p:nvSpPr>
                <p:cNvPr id="71777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390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78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2530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79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3679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0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4828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1" name="Line 10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3033"/>
                  <a:ext cx="119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2" name="Line 10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2622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3" name="Line 10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2213"/>
                  <a:ext cx="119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4" name="Line 10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1794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5" name="Line 10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1383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6" name="Line 10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86" y="839"/>
                  <a:ext cx="1" cy="2679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7" name="Line 10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88" y="3517"/>
                  <a:ext cx="3553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8" name="Line 10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77" y="989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1789" name="Group 109"/>
                <p:cNvGrpSpPr>
                  <a:grpSpLocks noChangeAspect="1"/>
                </p:cNvGrpSpPr>
                <p:nvPr/>
              </p:nvGrpSpPr>
              <p:grpSpPr bwMode="auto">
                <a:xfrm>
                  <a:off x="1341" y="992"/>
                  <a:ext cx="3527" cy="2461"/>
                  <a:chOff x="1341" y="992"/>
                  <a:chExt cx="3527" cy="2461"/>
                </a:xfrm>
              </p:grpSpPr>
              <p:sp>
                <p:nvSpPr>
                  <p:cNvPr id="71790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1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1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52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2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62" y="3453"/>
                    <a:ext cx="12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3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83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4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94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5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04" y="3423"/>
                    <a:ext cx="121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6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5" y="3423"/>
                    <a:ext cx="111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7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36" y="3266"/>
                    <a:ext cx="110" cy="18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8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46" y="3098"/>
                    <a:ext cx="120" cy="355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9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6" y="2676"/>
                    <a:ext cx="110" cy="77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0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2745"/>
                    <a:ext cx="112" cy="708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1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8" y="1671"/>
                    <a:ext cx="119" cy="1782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2" name="Rectangle 1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347"/>
                    <a:ext cx="111" cy="210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3" name="Rectangle 1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18" y="1317"/>
                    <a:ext cx="111" cy="213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4" name="Rectangle 1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9" y="992"/>
                    <a:ext cx="120" cy="2461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5" name="Rectangle 1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49" y="1347"/>
                    <a:ext cx="111" cy="210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6" name="Rectangle 1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60" y="1996"/>
                    <a:ext cx="119" cy="145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7" name="Rectangle 1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9" y="2586"/>
                    <a:ext cx="112" cy="86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8" name="Rectangle 1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91" y="2646"/>
                    <a:ext cx="111" cy="80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9" name="Rectangle 1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02" y="3266"/>
                    <a:ext cx="119" cy="18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0" name="Rectangle 1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21" y="3296"/>
                    <a:ext cx="111" cy="15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1" name="Rectangle 1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32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2" name="Rectangle 1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43" y="3453"/>
                    <a:ext cx="12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3" name="Rectangle 1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3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4" name="Rectangle 1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73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5" name="Rectangle 1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84" y="3453"/>
                    <a:ext cx="12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6" name="Rectangle 1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05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7" name="Rectangle 1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5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8" name="Rectangle 1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26" y="3453"/>
                    <a:ext cx="119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9" name="Rectangle 1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45" y="3453"/>
                    <a:ext cx="11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20" name="Rectangle 1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757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1821" name="Rectangle 141"/>
            <p:cNvSpPr>
              <a:spLocks noChangeArrowheads="1"/>
            </p:cNvSpPr>
            <p:nvPr/>
          </p:nvSpPr>
          <p:spPr bwMode="auto">
            <a:xfrm>
              <a:off x="2019" y="3235"/>
              <a:ext cx="7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Mean AGE</a:t>
              </a:r>
              <a:endParaRPr lang="en-US" sz="1800"/>
            </a:p>
          </p:txBody>
        </p:sp>
      </p:grpSp>
      <p:sp>
        <p:nvSpPr>
          <p:cNvPr id="71824" name="Text Box 144"/>
          <p:cNvSpPr txBox="1">
            <a:spLocks noChangeArrowheads="1"/>
          </p:cNvSpPr>
          <p:nvPr/>
        </p:nvSpPr>
        <p:spPr bwMode="auto">
          <a:xfrm>
            <a:off x="6038850" y="1066800"/>
            <a:ext cx="310515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SE of mean = 4.109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10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SE of mean = 3.001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SE of mean = 2.699</a:t>
            </a:r>
          </a:p>
        </p:txBody>
      </p:sp>
      <p:sp>
        <p:nvSpPr>
          <p:cNvPr id="71825" name="Rectangle 145"/>
          <p:cNvSpPr>
            <a:spLocks noChangeArrowheads="1"/>
          </p:cNvSpPr>
          <p:nvPr/>
        </p:nvSpPr>
        <p:spPr bwMode="auto">
          <a:xfrm>
            <a:off x="152400" y="5257800"/>
            <a:ext cx="8915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Why?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chemeClr val="accent1"/>
                </a:solidFill>
              </a:rPr>
              <a:t>Larger samples tend to be more alike </a:t>
            </a:r>
            <a:r>
              <a:rPr lang="en-US" sz="2800" b="1" dirty="0" smtClean="0">
                <a:solidFill>
                  <a:schemeClr val="accent1"/>
                </a:solidFill>
              </a:rPr>
              <a:t>(i.e., less </a:t>
            </a:r>
            <a:r>
              <a:rPr lang="en-US" sz="2800" b="1" dirty="0">
                <a:solidFill>
                  <a:schemeClr val="accent1"/>
                </a:solidFill>
              </a:rPr>
              <a:t>sampling </a:t>
            </a:r>
            <a:r>
              <a:rPr lang="en-US" sz="2800" b="1" dirty="0" smtClean="0">
                <a:solidFill>
                  <a:schemeClr val="accent1"/>
                </a:solidFill>
              </a:rPr>
              <a:t>variability)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5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651E1BA-22C5-4BB3-BE1D-E6158EB2346A}" type="slidenum">
              <a:rPr lang="en-US"/>
              <a:pPr/>
              <a:t>12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Central Limit Theorem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2895600"/>
          </a:xfrm>
        </p:spPr>
        <p:txBody>
          <a:bodyPr/>
          <a:lstStyle/>
          <a:p>
            <a:r>
              <a:rPr lang="en-US" dirty="0"/>
              <a:t>Sampling Distribution of </a:t>
            </a:r>
          </a:p>
          <a:p>
            <a:pPr lvl="1"/>
            <a:r>
              <a:rPr lang="en-US" dirty="0"/>
              <a:t>Is approximately normal, </a:t>
            </a:r>
            <a:r>
              <a:rPr lang="en-US" dirty="0">
                <a:solidFill>
                  <a:schemeClr val="accent1"/>
                </a:solidFill>
              </a:rPr>
              <a:t>as long as</a:t>
            </a:r>
            <a:endParaRPr lang="en-US" dirty="0"/>
          </a:p>
          <a:p>
            <a:pPr lvl="2"/>
            <a:r>
              <a:rPr lang="en-US" sz="2800" dirty="0"/>
              <a:t>n </a:t>
            </a:r>
            <a:r>
              <a:rPr lang="en-US" sz="2800" u="sng" dirty="0"/>
              <a:t>&gt;</a:t>
            </a:r>
            <a:r>
              <a:rPr lang="en-US" sz="2800" dirty="0"/>
              <a:t> 30, </a:t>
            </a:r>
            <a:r>
              <a:rPr lang="en-US" sz="2800" b="1" dirty="0">
                <a:solidFill>
                  <a:schemeClr val="hlink"/>
                </a:solidFill>
              </a:rPr>
              <a:t>OR</a:t>
            </a:r>
            <a:endParaRPr lang="en-US" sz="2800" dirty="0"/>
          </a:p>
          <a:p>
            <a:pPr lvl="2"/>
            <a:r>
              <a:rPr lang="en-US" sz="2800" dirty="0"/>
              <a:t>n </a:t>
            </a:r>
            <a:r>
              <a:rPr lang="en-US" sz="2800" u="sng" dirty="0"/>
              <a:t>&gt;</a:t>
            </a:r>
            <a:r>
              <a:rPr lang="en-US" sz="2800" dirty="0"/>
              <a:t> 15 </a:t>
            </a:r>
            <a:r>
              <a:rPr lang="en-US" sz="2800" b="1" dirty="0">
                <a:solidFill>
                  <a:schemeClr val="hlink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i="1" dirty="0"/>
              <a:t>population</a:t>
            </a:r>
            <a:r>
              <a:rPr lang="en-US" sz="2800" dirty="0"/>
              <a:t> is not strongly skewed, </a:t>
            </a:r>
            <a:r>
              <a:rPr lang="en-US" sz="2800" b="1" dirty="0">
                <a:solidFill>
                  <a:schemeClr val="hlink"/>
                </a:solidFill>
              </a:rPr>
              <a:t>OR</a:t>
            </a:r>
            <a:endParaRPr lang="en-US" sz="2800" dirty="0"/>
          </a:p>
          <a:p>
            <a:pPr lvl="2"/>
            <a:r>
              <a:rPr lang="en-US" sz="2800" i="1" dirty="0"/>
              <a:t>population</a:t>
            </a:r>
            <a:r>
              <a:rPr lang="en-US" sz="2800" dirty="0"/>
              <a:t> is approximately </a:t>
            </a:r>
            <a:r>
              <a:rPr lang="en-US" sz="2800" dirty="0" smtClean="0"/>
              <a:t>normal</a:t>
            </a:r>
            <a:endParaRPr lang="en-US" sz="2800" dirty="0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4800600" y="990600"/>
          <a:ext cx="398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5" name="Equation" r:id="rId3" imgW="114120" imgH="152280" progId="Equation.3">
                  <p:embed/>
                </p:oleObj>
              </mc:Choice>
              <mc:Fallback>
                <p:oleObj name="Equation" r:id="rId3" imgW="1141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90600"/>
                        <a:ext cx="3984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28600" y="3963988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The mean is __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819400" y="3887788"/>
            <a:ext cx="44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Symbol" pitchFamily="18" charset="2"/>
              </a:rPr>
              <a:t>m</a:t>
            </a:r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586288"/>
            <a:ext cx="3338512" cy="519112"/>
            <a:chOff x="2697" y="2164"/>
            <a:chExt cx="2103" cy="327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2697" y="2164"/>
              <a:ext cx="21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because     is unbiased</a:t>
              </a:r>
            </a:p>
          </p:txBody>
        </p:sp>
        <p:graphicFrame>
          <p:nvGraphicFramePr>
            <p:cNvPr id="98313" name="Object 9"/>
            <p:cNvGraphicFramePr>
              <a:graphicFrameLocks noChangeAspect="1"/>
            </p:cNvGraphicFramePr>
            <p:nvPr/>
          </p:nvGraphicFramePr>
          <p:xfrm>
            <a:off x="3493" y="2178"/>
            <a:ext cx="2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6" name="Equation" r:id="rId5" imgW="126720" imgH="152280" progId="Equation.3">
                    <p:embed/>
                  </p:oleObj>
                </mc:Choice>
                <mc:Fallback>
                  <p:oleObj name="Equation" r:id="rId5" imgW="126720" imgH="1522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3" y="2178"/>
                          <a:ext cx="23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47800" y="4573588"/>
            <a:ext cx="1031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Why?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28600" y="57150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The SE is </a:t>
            </a:r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2514600" y="5486400"/>
          <a:ext cx="598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7" name="Equation" r:id="rId7" imgW="266400" imgH="406080" progId="Equation.3">
                  <p:embed/>
                </p:oleObj>
              </mc:Choice>
              <mc:Fallback>
                <p:oleObj name="Equation" r:id="rId7" imgW="26640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6400"/>
                        <a:ext cx="5984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  <p:bldP spid="98309" grpId="0"/>
      <p:bldP spid="98310" grpId="0" autoUpdateAnimBg="0"/>
      <p:bldP spid="98314" grpId="0"/>
      <p:bldP spid="983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06DCF79-0F8C-498F-A33A-24E33BBEA451}" type="slidenum">
              <a:rPr lang="en-US"/>
              <a:pPr/>
              <a:t>13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Putting All of This Together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82000" cy="411480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pPr lvl="1"/>
            <a:r>
              <a:rPr lang="en-US" dirty="0"/>
              <a:t>if n </a:t>
            </a:r>
            <a:r>
              <a:rPr lang="en-US" u="sng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30, OR</a:t>
            </a:r>
          </a:p>
          <a:p>
            <a:pPr lvl="1"/>
            <a:r>
              <a:rPr lang="en-US" dirty="0" smtClean="0"/>
              <a:t>if n </a:t>
            </a:r>
            <a:r>
              <a:rPr lang="en-US" u="sng" dirty="0"/>
              <a:t>&gt;</a:t>
            </a:r>
            <a:r>
              <a:rPr lang="en-US" dirty="0"/>
              <a:t> 15 AND population not strongly skewed, OR</a:t>
            </a:r>
          </a:p>
          <a:p>
            <a:pPr lvl="1"/>
            <a:r>
              <a:rPr lang="en-US" dirty="0" smtClean="0"/>
              <a:t>if population </a:t>
            </a:r>
            <a:r>
              <a:rPr lang="en-US" dirty="0"/>
              <a:t>is approximately normal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066800" y="914400"/>
          <a:ext cx="33528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3352800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2073275" y="2554288"/>
            <a:ext cx="5546725" cy="4157662"/>
            <a:chOff x="1306" y="1609"/>
            <a:chExt cx="3494" cy="2619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411" y="1609"/>
              <a:ext cx="3320" cy="1816"/>
              <a:chOff x="1261" y="1638"/>
              <a:chExt cx="3320" cy="1816"/>
            </a:xfrm>
          </p:grpSpPr>
          <p:sp>
            <p:nvSpPr>
              <p:cNvPr id="101399" name="Freeform 23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0" name="Freeform 24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1" name="Freeform 25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2" name="Freeform 26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3" name="Freeform 27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4" name="Freeform 28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5" name="Freeform 29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6" name="Freeform 30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7" name="Freeform 31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8" name="Freeform 32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9" name="Freeform 33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0" name="Freeform 34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1" name="Freeform 35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2" name="Freeform 36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3" name="Freeform 37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4" name="Freeform 38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5" name="Freeform 39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6" name="Freeform 40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7" name="Freeform 41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8" name="Freeform 42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9" name="Freeform 43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0" name="Freeform 44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1" name="Freeform 45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2" name="Freeform 46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3" name="Freeform 47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4" name="Freeform 48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5" name="Freeform 49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6" name="Freeform 50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7" name="Freeform 51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8" name="Freeform 52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9" name="Freeform 53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0" name="Freeform 54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1" name="Freeform 55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2" name="Freeform 56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3" name="Freeform 57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4" name="Freeform 58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5" name="Freeform 59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6" name="Freeform 60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7" name="Freeform 61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8" name="Freeform 62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9" name="Freeform 63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0" name="Freeform 64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1" name="Freeform 65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2" name="Freeform 66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3" name="Freeform 67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4" name="Freeform 68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5" name="Freeform 69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6" name="Freeform 70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7" name="Freeform 71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8" name="Freeform 72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9" name="Freeform 73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0" name="Freeform 74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1" name="Freeform 75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2" name="Freeform 76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3" name="Freeform 77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4" name="Freeform 78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5" name="Freeform 79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6" name="Freeform 80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7" name="Freeform 81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8" name="Freeform 82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9" name="Freeform 83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0" name="Freeform 84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1" name="Freeform 85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2" name="Freeform 86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3" name="Freeform 87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4" name="Freeform 88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5" name="Freeform 89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6" name="Freeform 90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7" name="Freeform 91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8" name="Freeform 92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9" name="Freeform 93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0" name="Freeform 94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1" name="Freeform 95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2" name="Freeform 96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3" name="Freeform 97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4" name="Freeform 98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5" name="Freeform 99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6" name="Freeform 100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7" name="Freeform 101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8" name="Freeform 102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9" name="Freeform 103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0" name="Freeform 104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1" name="Freeform 105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2" name="Freeform 106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3" name="Freeform 107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4" name="Freeform 108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5" name="Freeform 109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6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7" name="Freeform 111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8" name="Freeform 11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9" name="Freeform 113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0" name="Freeform 114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1" name="Freeform 115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2" name="Freeform 116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3" name="Freeform 117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4" name="Freeform 118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5" name="Freeform 119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6" name="Freeform 120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7" name="Freeform 121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8" name="Freeform 122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9" name="Freeform 123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0" name="Freeform 124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1" name="Freeform 125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2" name="Freeform 126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3" name="Freeform 127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4" name="Freeform 128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5" name="Freeform 129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6" name="Freeform 130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7" name="Freeform 131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8" name="Freeform 132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9" name="Freeform 133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0" name="Freeform 134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1" name="Freeform 135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2" name="Freeform 136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3" name="Freeform 137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4" name="Freeform 138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5" name="Freeform 139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6" name="Freeform 140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7" name="Freeform 141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8" name="Freeform 142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9" name="Freeform 143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0" name="Freeform 144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1" name="Freeform 145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2" name="Freeform 146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3" name="Freeform 147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4" name="Freeform 148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5" name="Freeform 149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6" name="Freeform 15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7" name="Freeform 151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8" name="Freeform 152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9" name="Freeform 153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0" name="Freeform 154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1" name="Freeform 155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2" name="Freeform 156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3" name="Freeform 157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4" name="Freeform 158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5" name="Freeform 159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6" name="Freeform 160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7" name="Freeform 161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8" name="Freeform 162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9" name="Freeform 163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0" name="Freeform 164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1" name="Freeform 165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2" name="Freeform 166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3" name="Freeform 167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4" name="Freeform 168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5" name="Freeform 169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6" name="Freeform 170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7" name="Freeform 171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8" name="Freeform 172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9" name="Freeform 173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0" name="Freeform 174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1" name="Freeform 175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2" name="Freeform 176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3" name="Freeform 177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4" name="Freeform 178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5" name="Freeform 179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6" name="Freeform 180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7" name="Freeform 181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8" name="Freeform 182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9" name="Freeform 183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0" name="Freeform 184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1" name="Freeform 185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2" name="Freeform 186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3" name="Freeform 187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4" name="Freeform 188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5" name="Freeform 189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6" name="Freeform 190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7" name="Freeform 191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8" name="Freeform 192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9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0" name="Freeform 194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1" name="Freeform 195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2" name="Freeform 196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3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4" name="Freeform 198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5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6" name="Freeform 200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7" name="Freeform 201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8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1477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1985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2494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>
              <a:off x="3002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3503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8" name="Line 12"/>
            <p:cNvSpPr>
              <a:spLocks noChangeShapeType="1"/>
            </p:cNvSpPr>
            <p:nvPr/>
          </p:nvSpPr>
          <p:spPr bwMode="auto">
            <a:xfrm>
              <a:off x="4012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9" name="Line 13"/>
            <p:cNvSpPr>
              <a:spLocks noChangeShapeType="1"/>
            </p:cNvSpPr>
            <p:nvPr/>
          </p:nvSpPr>
          <p:spPr bwMode="auto">
            <a:xfrm>
              <a:off x="4520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96" name="Line 20"/>
            <p:cNvSpPr>
              <a:spLocks noChangeShapeType="1"/>
            </p:cNvSpPr>
            <p:nvPr/>
          </p:nvSpPr>
          <p:spPr bwMode="auto">
            <a:xfrm>
              <a:off x="1315" y="3503"/>
              <a:ext cx="34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79" name="Text Box 203"/>
            <p:cNvSpPr txBox="1">
              <a:spLocks noChangeArrowheads="1"/>
            </p:cNvSpPr>
            <p:nvPr/>
          </p:nvSpPr>
          <p:spPr bwMode="auto">
            <a:xfrm>
              <a:off x="2846" y="3430"/>
              <a:ext cx="2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endParaRPr lang="en-US" sz="3600" b="1">
                <a:solidFill>
                  <a:schemeClr val="accent2"/>
                </a:solidFill>
              </a:endParaRPr>
            </a:p>
          </p:txBody>
        </p:sp>
        <p:sp>
          <p:nvSpPr>
            <p:cNvPr id="101580" name="Text Box 204"/>
            <p:cNvSpPr txBox="1">
              <a:spLocks noChangeAspect="1" noChangeArrowheads="1"/>
            </p:cNvSpPr>
            <p:nvPr/>
          </p:nvSpPr>
          <p:spPr bwMode="auto">
            <a:xfrm rot="2700000">
              <a:off x="3190" y="3564"/>
              <a:ext cx="6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+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1581" name="Text Box 205"/>
            <p:cNvSpPr txBox="1">
              <a:spLocks noChangeAspect="1" noChangeArrowheads="1"/>
            </p:cNvSpPr>
            <p:nvPr/>
          </p:nvSpPr>
          <p:spPr bwMode="auto">
            <a:xfrm rot="2700000">
              <a:off x="3674" y="3631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+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2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2" name="Text Box 206"/>
            <p:cNvSpPr txBox="1">
              <a:spLocks noChangeAspect="1" noChangeArrowheads="1"/>
            </p:cNvSpPr>
            <p:nvPr/>
          </p:nvSpPr>
          <p:spPr bwMode="auto">
            <a:xfrm rot="2700000">
              <a:off x="4195" y="3640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+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3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3" name="Text Box 207"/>
            <p:cNvSpPr txBox="1">
              <a:spLocks noChangeAspect="1" noChangeArrowheads="1"/>
            </p:cNvSpPr>
            <p:nvPr/>
          </p:nvSpPr>
          <p:spPr bwMode="auto">
            <a:xfrm rot="2700000">
              <a:off x="2166" y="3585"/>
              <a:ext cx="6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-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4" name="Text Box 208"/>
            <p:cNvSpPr txBox="1">
              <a:spLocks noChangeAspect="1" noChangeArrowheads="1"/>
            </p:cNvSpPr>
            <p:nvPr/>
          </p:nvSpPr>
          <p:spPr bwMode="auto">
            <a:xfrm rot="2700000">
              <a:off x="1611" y="3640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-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2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5" name="Text Box 209"/>
            <p:cNvSpPr txBox="1">
              <a:spLocks noChangeAspect="1" noChangeArrowheads="1"/>
            </p:cNvSpPr>
            <p:nvPr/>
          </p:nvSpPr>
          <p:spPr bwMode="auto">
            <a:xfrm rot="2700000">
              <a:off x="1083" y="3640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-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3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6972B0C-0CA8-490D-B3AE-10C531E50B6D}" type="slidenum">
              <a:rPr lang="en-US"/>
              <a:pPr/>
              <a:t>14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Explore with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</a:rPr>
              <a:t>cltSim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800600"/>
            <a:ext cx="8686800" cy="1752600"/>
          </a:xfrm>
        </p:spPr>
        <p:txBody>
          <a:bodyPr/>
          <a:lstStyle/>
          <a:p>
            <a:r>
              <a:rPr lang="en-US" dirty="0"/>
              <a:t>What happens to </a:t>
            </a:r>
            <a:r>
              <a:rPr lang="en-US" dirty="0">
                <a:solidFill>
                  <a:schemeClr val="hlink"/>
                </a:solidFill>
              </a:rPr>
              <a:t>shape</a:t>
            </a:r>
            <a:r>
              <a:rPr lang="en-US" dirty="0"/>
              <a:t> with increasing n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What happens to </a:t>
            </a:r>
            <a:r>
              <a:rPr lang="en-US" dirty="0">
                <a:solidFill>
                  <a:schemeClr val="hlink"/>
                </a:solidFill>
              </a:rPr>
              <a:t>center</a:t>
            </a:r>
            <a:r>
              <a:rPr lang="en-US" dirty="0"/>
              <a:t> with increasing n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What happens to </a:t>
            </a:r>
            <a:r>
              <a:rPr lang="en-US" dirty="0" smtClean="0">
                <a:solidFill>
                  <a:schemeClr val="hlink"/>
                </a:solidFill>
              </a:rPr>
              <a:t>dispersion</a:t>
            </a:r>
            <a:r>
              <a:rPr lang="en-US" dirty="0" smtClean="0"/>
              <a:t> </a:t>
            </a:r>
            <a:r>
              <a:rPr lang="en-US" dirty="0"/>
              <a:t>with increasing n?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12211"/>
              </p:ext>
            </p:extLst>
          </p:nvPr>
        </p:nvGraphicFramePr>
        <p:xfrm>
          <a:off x="533402" y="1108074"/>
          <a:ext cx="8153398" cy="354012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17789"/>
                <a:gridCol w="1215178"/>
                <a:gridCol w="1215178"/>
                <a:gridCol w="1215178"/>
                <a:gridCol w="244541"/>
                <a:gridCol w="1215178"/>
                <a:gridCol w="1215178"/>
                <a:gridCol w="1215178"/>
              </a:tblGrid>
              <a:tr h="590021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Expectation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Actual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Shape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Center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Disp.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Shape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Center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Disp.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Probability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About an “</a:t>
            </a:r>
            <a:r>
              <a:rPr lang="en-US" b="1" dirty="0" smtClean="0">
                <a:solidFill>
                  <a:srgbClr val="FF0000"/>
                </a:solidFill>
              </a:rPr>
              <a:t>individual</a:t>
            </a:r>
            <a:r>
              <a:rPr lang="en-US" b="1" dirty="0" smtClean="0"/>
              <a:t>”</a:t>
            </a:r>
          </a:p>
          <a:p>
            <a:pPr marL="574675"/>
            <a:r>
              <a:rPr lang="en-US" sz="2800" dirty="0" smtClean="0"/>
              <a:t>Use population distribution</a:t>
            </a:r>
          </a:p>
          <a:p>
            <a:pPr marL="574675"/>
            <a:r>
              <a:rPr lang="en-US" sz="2800" dirty="0"/>
              <a:t>T</a:t>
            </a:r>
            <a:r>
              <a:rPr lang="en-US" sz="2800" dirty="0" smtClean="0"/>
              <a:t>old if the distribution is normal</a:t>
            </a:r>
          </a:p>
          <a:p>
            <a:pPr marL="574675"/>
            <a:r>
              <a:rPr lang="en-US" sz="2800" dirty="0" smtClean="0"/>
              <a:t>Use </a:t>
            </a:r>
            <a:r>
              <a:rPr lang="en-US" sz="2800" dirty="0" smtClean="0">
                <a:latin typeface="Symbol" pitchFamily="18" charset="2"/>
              </a:rPr>
              <a:t>s</a:t>
            </a:r>
          </a:p>
          <a:p>
            <a:pPr marL="574675"/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About a “</a:t>
            </a:r>
            <a:r>
              <a:rPr lang="en-US" b="1" dirty="0" smtClean="0">
                <a:solidFill>
                  <a:srgbClr val="FF0000"/>
                </a:solidFill>
              </a:rPr>
              <a:t>statistic</a:t>
            </a:r>
            <a:r>
              <a:rPr lang="en-US" b="1" dirty="0" smtClean="0"/>
              <a:t>”</a:t>
            </a:r>
          </a:p>
          <a:p>
            <a:pPr marL="574675"/>
            <a:r>
              <a:rPr lang="en-US" sz="2800" dirty="0" smtClean="0"/>
              <a:t>Use sampling distribution</a:t>
            </a:r>
          </a:p>
          <a:p>
            <a:pPr marL="574675"/>
            <a:r>
              <a:rPr lang="en-US" sz="2800" dirty="0" smtClean="0"/>
              <a:t>CLT tells if normal</a:t>
            </a:r>
          </a:p>
          <a:p>
            <a:pPr marL="574675"/>
            <a:r>
              <a:rPr lang="en-US" sz="2800" dirty="0" smtClean="0"/>
              <a:t>Use SE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3048000"/>
            <a:ext cx="6934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If the relevant distribution is NOT normal then the probability can NOT be computed.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8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company is investigating the number of sick days used by each of its employees. Assume that the population is right-skewed with a mean of </a:t>
            </a:r>
            <a:r>
              <a:rPr lang="en-US" sz="2800" dirty="0" smtClean="0"/>
              <a:t>7 </a:t>
            </a:r>
            <a:r>
              <a:rPr lang="en-US" sz="2800" dirty="0"/>
              <a:t>and a standard deviation of 2 days</a:t>
            </a:r>
            <a:r>
              <a:rPr lang="en-US" sz="2800" dirty="0" smtClean="0"/>
              <a:t>.</a:t>
            </a:r>
          </a:p>
          <a:p>
            <a:endParaRPr lang="en-US" sz="1400" dirty="0"/>
          </a:p>
          <a:p>
            <a:r>
              <a:rPr lang="en-US" sz="2800" i="1" dirty="0" smtClean="0"/>
              <a:t>What symbol would you put on the 7? the 2?</a:t>
            </a:r>
          </a:p>
          <a:p>
            <a:endParaRPr lang="en-US" sz="1400" i="1" dirty="0" smtClean="0"/>
          </a:p>
          <a:p>
            <a:r>
              <a:rPr lang="en-US" sz="2800" i="1" dirty="0"/>
              <a:t>Which distribution would </a:t>
            </a:r>
            <a:r>
              <a:rPr lang="en-US" sz="2800" i="1" dirty="0" smtClean="0"/>
              <a:t>be used </a:t>
            </a:r>
            <a:r>
              <a:rPr lang="en-US" sz="2800" i="1" dirty="0"/>
              <a:t>to answer the </a:t>
            </a:r>
            <a:r>
              <a:rPr lang="en-US" sz="2800" i="1" dirty="0" smtClean="0"/>
              <a:t>following?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i="1" dirty="0" smtClean="0">
                <a:cs typeface="Arial" panose="020B0604020202020204" pitchFamily="34" charset="0"/>
              </a:rPr>
              <a:t>What </a:t>
            </a:r>
            <a:r>
              <a:rPr lang="en-US" i="1" dirty="0">
                <a:cs typeface="Arial" panose="020B0604020202020204" pitchFamily="34" charset="0"/>
              </a:rPr>
              <a:t>is the probability of observing a mean of 6.4 days or less in a random sample of 25 </a:t>
            </a:r>
            <a:r>
              <a:rPr lang="en-US" i="1" dirty="0" smtClean="0">
                <a:cs typeface="Arial" panose="020B0604020202020204" pitchFamily="34" charset="0"/>
              </a:rPr>
              <a:t>workers?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i="1" dirty="0" smtClean="0">
                <a:cs typeface="Arial" panose="020B0604020202020204" pitchFamily="34" charset="0"/>
              </a:rPr>
              <a:t>What </a:t>
            </a:r>
            <a:r>
              <a:rPr lang="en-US" i="1" dirty="0">
                <a:cs typeface="Arial" panose="020B0604020202020204" pitchFamily="34" charset="0"/>
              </a:rPr>
              <a:t>is the probability of observing a mean of 6.4 days or less in a random sample of 36 </a:t>
            </a:r>
            <a:r>
              <a:rPr lang="en-US" i="1" dirty="0" smtClean="0">
                <a:cs typeface="Arial" panose="020B0604020202020204" pitchFamily="34" charset="0"/>
              </a:rPr>
              <a:t>workers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i="1" dirty="0" smtClean="0">
                <a:cs typeface="Arial" panose="020B0604020202020204" pitchFamily="34" charset="0"/>
              </a:rPr>
              <a:t>What </a:t>
            </a:r>
            <a:r>
              <a:rPr lang="en-US" i="1" dirty="0">
                <a:cs typeface="Arial" panose="020B0604020202020204" pitchFamily="34" charset="0"/>
              </a:rPr>
              <a:t>is the probability of observing a worker using fewer than 5 sick days</a:t>
            </a:r>
            <a:r>
              <a:rPr lang="en-US" i="1" dirty="0" smtClean="0">
                <a:cs typeface="Arial" panose="020B0604020202020204" pitchFamily="34" charset="0"/>
              </a:rPr>
              <a:t>?</a:t>
            </a:r>
          </a:p>
          <a:p>
            <a:pPr marL="457200" lvl="1" indent="0">
              <a:buNone/>
            </a:pPr>
            <a:endParaRPr lang="en-US" sz="1200" i="1" dirty="0" smtClean="0">
              <a:cs typeface="Arial" panose="020B0604020202020204" pitchFamily="34" charset="0"/>
            </a:endParaRPr>
          </a:p>
          <a:p>
            <a:r>
              <a:rPr lang="en-US" i="1" dirty="0" smtClean="0"/>
              <a:t>Can each </a:t>
            </a:r>
            <a:r>
              <a:rPr lang="en-US" i="1" dirty="0"/>
              <a:t>question be answered</a:t>
            </a:r>
            <a:r>
              <a:rPr lang="en-US" i="1" dirty="0" smtClean="0"/>
              <a:t>?</a:t>
            </a:r>
            <a:endParaRPr lang="en-US" i="1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4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E2E6657-E1C4-49F8-82FC-D5C6B6571B89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Aid for Your Imagination</a:t>
            </a:r>
          </a:p>
        </p:txBody>
      </p:sp>
      <p:grpSp>
        <p:nvGrpSpPr>
          <p:cNvPr id="56349" name="Group 29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56324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Population</a:t>
              </a:r>
            </a:p>
            <a:p>
              <a:pPr algn="ctr"/>
              <a:r>
                <a:rPr lang="en-US" sz="2800" b="1"/>
                <a:t>(N)</a:t>
              </a:r>
            </a:p>
          </p:txBody>
        </p:sp>
      </p:grpSp>
      <p:sp>
        <p:nvSpPr>
          <p:cNvPr id="56326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7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Line 11"/>
          <p:cNvSpPr>
            <a:spLocks noChangeShapeType="1"/>
          </p:cNvSpPr>
          <p:nvPr/>
        </p:nvSpPr>
        <p:spPr bwMode="auto">
          <a:xfrm flipV="1">
            <a:off x="2355850" y="2508250"/>
            <a:ext cx="700088" cy="866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3025775" y="2041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519488" y="2270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3890963" y="1925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8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25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2347913" y="3122613"/>
            <a:ext cx="639762" cy="236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3025775" y="2803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3519488" y="3032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3890963" y="2687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9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687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2344738" y="3371850"/>
            <a:ext cx="779462" cy="1495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3025775" y="48609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3519488" y="50895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3890963" y="47450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0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7450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101975" y="3260725"/>
            <a:ext cx="2730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</p:txBody>
      </p:sp>
      <p:grpSp>
        <p:nvGrpSpPr>
          <p:cNvPr id="56350" name="Group 30"/>
          <p:cNvGrpSpPr>
            <a:grpSpLocks/>
          </p:cNvGrpSpPr>
          <p:nvPr/>
        </p:nvGrpSpPr>
        <p:grpSpPr bwMode="auto">
          <a:xfrm>
            <a:off x="6172200" y="1066800"/>
            <a:ext cx="2209800" cy="2362200"/>
            <a:chOff x="4080" y="1824"/>
            <a:chExt cx="1392" cy="1488"/>
          </a:xfrm>
        </p:grpSpPr>
        <p:sp>
          <p:nvSpPr>
            <p:cNvPr id="56347" name="Oval 27"/>
            <p:cNvSpPr>
              <a:spLocks noChangeArrowheads="1"/>
            </p:cNvSpPr>
            <p:nvPr/>
          </p:nvSpPr>
          <p:spPr bwMode="auto">
            <a:xfrm>
              <a:off x="4080" y="1824"/>
              <a:ext cx="1392" cy="1488"/>
            </a:xfrm>
            <a:prstGeom prst="ellipse">
              <a:avLst/>
            </a:prstGeom>
            <a:solidFill>
              <a:srgbClr val="3366FF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Text Box 28"/>
            <p:cNvSpPr txBox="1">
              <a:spLocks noChangeArrowheads="1"/>
            </p:cNvSpPr>
            <p:nvPr/>
          </p:nvSpPr>
          <p:spPr bwMode="auto">
            <a:xfrm>
              <a:off x="4216" y="2160"/>
              <a:ext cx="108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Collection</a:t>
              </a:r>
            </a:p>
            <a:p>
              <a:pPr algn="ctr"/>
              <a:r>
                <a:rPr lang="en-US" sz="2800" b="1" dirty="0"/>
                <a:t>of</a:t>
              </a:r>
            </a:p>
            <a:p>
              <a:pPr algn="ctr"/>
              <a:r>
                <a:rPr lang="en-US" sz="2800" b="1" dirty="0"/>
                <a:t>Statistics</a:t>
              </a:r>
            </a:p>
          </p:txBody>
        </p:sp>
      </p:grpSp>
      <p:grpSp>
        <p:nvGrpSpPr>
          <p:cNvPr id="56351" name="Group 31"/>
          <p:cNvGrpSpPr>
            <a:grpSpLocks/>
          </p:cNvGrpSpPr>
          <p:nvPr/>
        </p:nvGrpSpPr>
        <p:grpSpPr bwMode="auto">
          <a:xfrm>
            <a:off x="5943600" y="4191000"/>
            <a:ext cx="2667000" cy="2044700"/>
            <a:chOff x="4032" y="1824"/>
            <a:chExt cx="1680" cy="1288"/>
          </a:xfrm>
        </p:grpSpPr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8" name="Rectangle 38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Rectangle 39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6361" name="Object 41"/>
          <p:cNvGraphicFramePr>
            <a:graphicFrameLocks noChangeAspect="1"/>
          </p:cNvGraphicFramePr>
          <p:nvPr/>
        </p:nvGraphicFramePr>
        <p:xfrm>
          <a:off x="7010400" y="63246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1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3246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65" name="Group 45"/>
          <p:cNvGrpSpPr>
            <a:grpSpLocks/>
          </p:cNvGrpSpPr>
          <p:nvPr/>
        </p:nvGrpSpPr>
        <p:grpSpPr bwMode="auto">
          <a:xfrm>
            <a:off x="4343400" y="1219200"/>
            <a:ext cx="1676400" cy="4114800"/>
            <a:chOff x="2736" y="768"/>
            <a:chExt cx="1056" cy="2592"/>
          </a:xfrm>
        </p:grpSpPr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flipV="1">
              <a:off x="2736" y="1344"/>
              <a:ext cx="1056" cy="2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64" name="AutoShape 44"/>
          <p:cNvSpPr>
            <a:spLocks noChangeArrowheads="1"/>
          </p:cNvSpPr>
          <p:nvPr/>
        </p:nvSpPr>
        <p:spPr bwMode="auto">
          <a:xfrm>
            <a:off x="7010400" y="35814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 animBg="1"/>
      <p:bldP spid="56328" grpId="0" autoUpdateAnimBg="0"/>
      <p:bldP spid="56329" grpId="0" animBg="1"/>
      <p:bldP spid="56331" grpId="0" animBg="1"/>
      <p:bldP spid="56332" grpId="0" animBg="1"/>
      <p:bldP spid="56333" grpId="0" animBg="1"/>
      <p:bldP spid="56335" grpId="0" animBg="1"/>
      <p:bldP spid="56336" grpId="0" animBg="1"/>
      <p:bldP spid="56337" grpId="0" animBg="1"/>
      <p:bldP spid="56339" grpId="0" animBg="1"/>
      <p:bldP spid="56340" grpId="0" animBg="1"/>
      <p:bldP spid="56341" grpId="0" animBg="1"/>
      <p:bldP spid="56343" grpId="0" autoUpdateAnimBg="0"/>
      <p:bldP spid="563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C062F7F-8CD7-4A03-B05D-3F1716D4A8A7}" type="slidenum">
              <a:rPr lang="en-US"/>
              <a:pPr/>
              <a:t>18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4000"/>
              <a:t>If the Population Changes …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89092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66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3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Population</a:t>
              </a:r>
            </a:p>
            <a:p>
              <a:pPr algn="ctr"/>
              <a:r>
                <a:rPr lang="en-US" sz="2800" b="1"/>
                <a:t>(N)</a:t>
              </a:r>
            </a:p>
          </p:txBody>
        </p:sp>
      </p:grpSp>
      <p:sp>
        <p:nvSpPr>
          <p:cNvPr id="89094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1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Line 11"/>
          <p:cNvSpPr>
            <a:spLocks noChangeShapeType="1"/>
          </p:cNvSpPr>
          <p:nvPr/>
        </p:nvSpPr>
        <p:spPr bwMode="auto">
          <a:xfrm flipV="1">
            <a:off x="2355850" y="2508250"/>
            <a:ext cx="700088" cy="866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Oval 12"/>
          <p:cNvSpPr>
            <a:spLocks noChangeArrowheads="1"/>
          </p:cNvSpPr>
          <p:nvPr/>
        </p:nvSpPr>
        <p:spPr bwMode="auto">
          <a:xfrm>
            <a:off x="3025775" y="2041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3519488" y="2270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3890963" y="1925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2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25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2347913" y="3122613"/>
            <a:ext cx="639762" cy="236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Oval 16"/>
          <p:cNvSpPr>
            <a:spLocks noChangeArrowheads="1"/>
          </p:cNvSpPr>
          <p:nvPr/>
        </p:nvSpPr>
        <p:spPr bwMode="auto">
          <a:xfrm>
            <a:off x="3025775" y="2803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>
            <a:off x="3519488" y="3032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3890963" y="2687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3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687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7" name="Line 19"/>
          <p:cNvSpPr>
            <a:spLocks noChangeShapeType="1"/>
          </p:cNvSpPr>
          <p:nvPr/>
        </p:nvSpPr>
        <p:spPr bwMode="auto">
          <a:xfrm>
            <a:off x="2344738" y="3371850"/>
            <a:ext cx="779462" cy="1495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Oval 20"/>
          <p:cNvSpPr>
            <a:spLocks noChangeArrowheads="1"/>
          </p:cNvSpPr>
          <p:nvPr/>
        </p:nvSpPr>
        <p:spPr bwMode="auto">
          <a:xfrm>
            <a:off x="3025775" y="48609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>
            <a:off x="3519488" y="50895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3890963" y="47450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4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7450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3101975" y="3260725"/>
            <a:ext cx="2730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6172200" y="1066800"/>
            <a:ext cx="2209800" cy="2362200"/>
            <a:chOff x="4080" y="1824"/>
            <a:chExt cx="1392" cy="1488"/>
          </a:xfrm>
        </p:grpSpPr>
        <p:sp>
          <p:nvSpPr>
            <p:cNvPr id="89113" name="Oval 25"/>
            <p:cNvSpPr>
              <a:spLocks noChangeArrowheads="1"/>
            </p:cNvSpPr>
            <p:nvPr/>
          </p:nvSpPr>
          <p:spPr bwMode="auto">
            <a:xfrm>
              <a:off x="4080" y="1824"/>
              <a:ext cx="1392" cy="1488"/>
            </a:xfrm>
            <a:prstGeom prst="ellipse">
              <a:avLst/>
            </a:prstGeom>
            <a:solidFill>
              <a:srgbClr val="3366FF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216" y="2160"/>
              <a:ext cx="108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Collection</a:t>
              </a:r>
            </a:p>
            <a:p>
              <a:pPr algn="ctr"/>
              <a:r>
                <a:rPr lang="en-US" sz="2800" b="1"/>
                <a:t>of</a:t>
              </a:r>
            </a:p>
            <a:p>
              <a:pPr algn="ctr"/>
              <a:r>
                <a:rPr lang="en-US" sz="2800" b="1"/>
                <a:t>Statistics</a:t>
              </a:r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5943600" y="4191000"/>
            <a:ext cx="2667000" cy="2044700"/>
            <a:chOff x="4032" y="1824"/>
            <a:chExt cx="1680" cy="1288"/>
          </a:xfrm>
        </p:grpSpPr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8" name="Rectangle 30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9" name="Rectangle 31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Rectangle 32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1" name="Rectangle 33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2" name="Rectangle 34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3" name="Rectangle 35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9125" name="Object 37"/>
          <p:cNvGraphicFramePr>
            <a:graphicFrameLocks noChangeAspect="1"/>
          </p:cNvGraphicFramePr>
          <p:nvPr/>
        </p:nvGraphicFramePr>
        <p:xfrm>
          <a:off x="7010400" y="63246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5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3246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26" name="Group 38"/>
          <p:cNvGrpSpPr>
            <a:grpSpLocks/>
          </p:cNvGrpSpPr>
          <p:nvPr/>
        </p:nvGrpSpPr>
        <p:grpSpPr bwMode="auto">
          <a:xfrm>
            <a:off x="4343400" y="1219200"/>
            <a:ext cx="1676400" cy="4114800"/>
            <a:chOff x="2736" y="768"/>
            <a:chExt cx="1056" cy="2592"/>
          </a:xfrm>
        </p:grpSpPr>
        <p:sp>
          <p:nvSpPr>
            <p:cNvPr id="89127" name="Line 39"/>
            <p:cNvSpPr>
              <a:spLocks noChangeShapeType="1"/>
            </p:cNvSpPr>
            <p:nvPr/>
          </p:nvSpPr>
          <p:spPr bwMode="auto">
            <a:xfrm flipV="1">
              <a:off x="2736" y="1344"/>
              <a:ext cx="1056" cy="2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Line 40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29" name="AutoShape 41"/>
          <p:cNvSpPr>
            <a:spLocks noChangeArrowheads="1"/>
          </p:cNvSpPr>
          <p:nvPr/>
        </p:nvSpPr>
        <p:spPr bwMode="auto">
          <a:xfrm>
            <a:off x="7010400" y="35814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130" name="Text Box 42"/>
          <p:cNvSpPr txBox="1">
            <a:spLocks noChangeArrowheads="1"/>
          </p:cNvSpPr>
          <p:nvPr/>
        </p:nvSpPr>
        <p:spPr bwMode="auto">
          <a:xfrm>
            <a:off x="304800" y="5562600"/>
            <a:ext cx="548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Then the sampling distribution changes!!</a:t>
            </a:r>
          </a:p>
        </p:txBody>
      </p:sp>
    </p:spTree>
    <p:extLst>
      <p:ext uri="{BB962C8B-B14F-4D97-AF65-F5344CB8AC3E}">
        <p14:creationId xmlns:p14="http://schemas.microsoft.com/office/powerpoint/2010/main" val="356926935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0498228-E6E0-4949-A7AC-4FF087D4B0A4}" type="slidenum">
              <a:rPr lang="en-US"/>
              <a:pPr/>
              <a:t>19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4000"/>
              <a:t>If the Sample Size Changes …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90116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66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7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Population</a:t>
              </a:r>
            </a:p>
            <a:p>
              <a:pPr algn="ctr"/>
              <a:r>
                <a:rPr lang="en-US" sz="2800" b="1"/>
                <a:t>(N)</a:t>
              </a:r>
            </a:p>
          </p:txBody>
        </p:sp>
      </p:grpSp>
      <p:sp>
        <p:nvSpPr>
          <p:cNvPr id="90118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80008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5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Line 11"/>
          <p:cNvSpPr>
            <a:spLocks noChangeShapeType="1"/>
          </p:cNvSpPr>
          <p:nvPr/>
        </p:nvSpPr>
        <p:spPr bwMode="auto">
          <a:xfrm flipV="1">
            <a:off x="2355850" y="2508250"/>
            <a:ext cx="700088" cy="866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auto">
          <a:xfrm>
            <a:off x="3025775" y="2041525"/>
            <a:ext cx="457200" cy="533400"/>
          </a:xfrm>
          <a:prstGeom prst="ellipse">
            <a:avLst/>
          </a:prstGeom>
          <a:solidFill>
            <a:srgbClr val="80008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3519488" y="2270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3890963" y="1925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6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25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Line 15"/>
          <p:cNvSpPr>
            <a:spLocks noChangeShapeType="1"/>
          </p:cNvSpPr>
          <p:nvPr/>
        </p:nvSpPr>
        <p:spPr bwMode="auto">
          <a:xfrm flipV="1">
            <a:off x="2347913" y="3122613"/>
            <a:ext cx="639762" cy="236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Oval 16"/>
          <p:cNvSpPr>
            <a:spLocks noChangeArrowheads="1"/>
          </p:cNvSpPr>
          <p:nvPr/>
        </p:nvSpPr>
        <p:spPr bwMode="auto">
          <a:xfrm>
            <a:off x="3025775" y="2803525"/>
            <a:ext cx="457200" cy="533400"/>
          </a:xfrm>
          <a:prstGeom prst="ellipse">
            <a:avLst/>
          </a:prstGeom>
          <a:solidFill>
            <a:srgbClr val="80008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3519488" y="3032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3890963" y="2687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7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687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2344738" y="3371850"/>
            <a:ext cx="779462" cy="1495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Oval 20"/>
          <p:cNvSpPr>
            <a:spLocks noChangeArrowheads="1"/>
          </p:cNvSpPr>
          <p:nvPr/>
        </p:nvSpPr>
        <p:spPr bwMode="auto">
          <a:xfrm>
            <a:off x="3025775" y="4860925"/>
            <a:ext cx="457200" cy="533400"/>
          </a:xfrm>
          <a:prstGeom prst="ellipse">
            <a:avLst/>
          </a:prstGeom>
          <a:solidFill>
            <a:srgbClr val="80008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3519488" y="50895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3890963" y="47450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8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7450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3101975" y="3260725"/>
            <a:ext cx="2730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</p:txBody>
      </p:sp>
      <p:grpSp>
        <p:nvGrpSpPr>
          <p:cNvPr id="90136" name="Group 24"/>
          <p:cNvGrpSpPr>
            <a:grpSpLocks/>
          </p:cNvGrpSpPr>
          <p:nvPr/>
        </p:nvGrpSpPr>
        <p:grpSpPr bwMode="auto">
          <a:xfrm>
            <a:off x="6172200" y="1066800"/>
            <a:ext cx="2209800" cy="2362200"/>
            <a:chOff x="4080" y="1824"/>
            <a:chExt cx="1392" cy="1488"/>
          </a:xfrm>
        </p:grpSpPr>
        <p:sp>
          <p:nvSpPr>
            <p:cNvPr id="90137" name="Oval 25"/>
            <p:cNvSpPr>
              <a:spLocks noChangeArrowheads="1"/>
            </p:cNvSpPr>
            <p:nvPr/>
          </p:nvSpPr>
          <p:spPr bwMode="auto">
            <a:xfrm>
              <a:off x="4080" y="1824"/>
              <a:ext cx="1392" cy="1488"/>
            </a:xfrm>
            <a:prstGeom prst="ellipse">
              <a:avLst/>
            </a:prstGeom>
            <a:solidFill>
              <a:srgbClr val="3366FF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8" name="Text Box 26"/>
            <p:cNvSpPr txBox="1">
              <a:spLocks noChangeArrowheads="1"/>
            </p:cNvSpPr>
            <p:nvPr/>
          </p:nvSpPr>
          <p:spPr bwMode="auto">
            <a:xfrm>
              <a:off x="4216" y="2160"/>
              <a:ext cx="108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Collection</a:t>
              </a:r>
            </a:p>
            <a:p>
              <a:pPr algn="ctr"/>
              <a:r>
                <a:rPr lang="en-US" sz="2800" b="1"/>
                <a:t>of</a:t>
              </a:r>
            </a:p>
            <a:p>
              <a:pPr algn="ctr"/>
              <a:r>
                <a:rPr lang="en-US" sz="2800" b="1"/>
                <a:t>Statistics</a:t>
              </a:r>
            </a:p>
          </p:txBody>
        </p:sp>
      </p:grpSp>
      <p:grpSp>
        <p:nvGrpSpPr>
          <p:cNvPr id="90139" name="Group 27"/>
          <p:cNvGrpSpPr>
            <a:grpSpLocks/>
          </p:cNvGrpSpPr>
          <p:nvPr/>
        </p:nvGrpSpPr>
        <p:grpSpPr bwMode="auto">
          <a:xfrm>
            <a:off x="5943600" y="4191000"/>
            <a:ext cx="2667000" cy="2044700"/>
            <a:chOff x="4032" y="1824"/>
            <a:chExt cx="1680" cy="1288"/>
          </a:xfrm>
        </p:grpSpPr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2" name="Rectangle 30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6" name="Rectangle 34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8" name="Line 36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0149" name="Object 37"/>
          <p:cNvGraphicFramePr>
            <a:graphicFrameLocks noChangeAspect="1"/>
          </p:cNvGraphicFramePr>
          <p:nvPr/>
        </p:nvGraphicFramePr>
        <p:xfrm>
          <a:off x="7010400" y="63246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9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3246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50" name="Group 38"/>
          <p:cNvGrpSpPr>
            <a:grpSpLocks/>
          </p:cNvGrpSpPr>
          <p:nvPr/>
        </p:nvGrpSpPr>
        <p:grpSpPr bwMode="auto">
          <a:xfrm>
            <a:off x="4343400" y="1219200"/>
            <a:ext cx="1676400" cy="4114800"/>
            <a:chOff x="2736" y="768"/>
            <a:chExt cx="1056" cy="2592"/>
          </a:xfrm>
        </p:grpSpPr>
        <p:sp>
          <p:nvSpPr>
            <p:cNvPr id="90151" name="Line 39"/>
            <p:cNvSpPr>
              <a:spLocks noChangeShapeType="1"/>
            </p:cNvSpPr>
            <p:nvPr/>
          </p:nvSpPr>
          <p:spPr bwMode="auto">
            <a:xfrm flipV="1">
              <a:off x="2736" y="1344"/>
              <a:ext cx="1056" cy="2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52" name="Line 40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53" name="AutoShape 41"/>
          <p:cNvSpPr>
            <a:spLocks noChangeArrowheads="1"/>
          </p:cNvSpPr>
          <p:nvPr/>
        </p:nvSpPr>
        <p:spPr bwMode="auto">
          <a:xfrm>
            <a:off x="7010400" y="35814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54" name="Text Box 42"/>
          <p:cNvSpPr txBox="1">
            <a:spLocks noChangeArrowheads="1"/>
          </p:cNvSpPr>
          <p:nvPr/>
        </p:nvSpPr>
        <p:spPr bwMode="auto">
          <a:xfrm>
            <a:off x="304800" y="5562600"/>
            <a:ext cx="548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Then the sampling distribution changes!!</a:t>
            </a:r>
          </a:p>
        </p:txBody>
      </p:sp>
    </p:spTree>
    <p:extLst>
      <p:ext uri="{BB962C8B-B14F-4D97-AF65-F5344CB8AC3E}">
        <p14:creationId xmlns:p14="http://schemas.microsoft.com/office/powerpoint/2010/main" val="23811748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EAD9C92-F65F-4F2E-B245-19C8CB00803F}" type="slidenum">
              <a:rPr lang="en-US"/>
              <a:pPr/>
              <a:t>2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 Change in Emphasis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3352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EDA</a:t>
            </a:r>
            <a:r>
              <a:rPr lang="en-US" b="1" dirty="0" smtClean="0"/>
              <a:t> … </a:t>
            </a:r>
            <a:r>
              <a:rPr lang="en-US" dirty="0" smtClean="0"/>
              <a:t>getting </a:t>
            </a:r>
            <a:r>
              <a:rPr lang="en-US" dirty="0"/>
              <a:t>a feel for the data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Inferential Statistics</a:t>
            </a:r>
            <a:r>
              <a:rPr lang="en-US" b="1" dirty="0" smtClean="0"/>
              <a:t> … </a:t>
            </a:r>
            <a:r>
              <a:rPr lang="en-US" dirty="0" smtClean="0"/>
              <a:t>use statistics to answer questions about parameters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743075" y="4343400"/>
            <a:ext cx="5916613" cy="1066800"/>
            <a:chOff x="1098" y="2830"/>
            <a:chExt cx="3727" cy="672"/>
          </a:xfrm>
        </p:grpSpPr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1098" y="2830"/>
              <a:ext cx="997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Sample</a:t>
              </a:r>
            </a:p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Statistic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3516" y="2830"/>
              <a:ext cx="130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Population</a:t>
              </a:r>
            </a:p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Parameter</a:t>
              </a:r>
            </a:p>
          </p:txBody>
        </p:sp>
        <p:sp>
          <p:nvSpPr>
            <p:cNvPr id="25607" name="AutoShape 7"/>
            <p:cNvSpPr>
              <a:spLocks noChangeArrowheads="1"/>
            </p:cNvSpPr>
            <p:nvPr/>
          </p:nvSpPr>
          <p:spPr bwMode="auto">
            <a:xfrm>
              <a:off x="2160" y="2928"/>
              <a:ext cx="1344" cy="480"/>
            </a:xfrm>
            <a:prstGeom prst="rightArrow">
              <a:avLst>
                <a:gd name="adj1" fmla="val 50000"/>
                <a:gd name="adj2" fmla="val 70000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2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C01D5C9-61DB-45DF-98DD-B221843C0D5C}" type="slidenum">
              <a:rPr lang="en-US"/>
              <a:pPr/>
              <a:t>20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sz="4000"/>
              <a:t>Recall The Aid for Your Imagination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Population</a:t>
              </a:r>
            </a:p>
            <a:p>
              <a:pPr algn="ctr"/>
              <a:r>
                <a:rPr lang="en-US" sz="2800" b="1"/>
                <a:t>(N)</a:t>
              </a:r>
            </a:p>
          </p:txBody>
        </p:sp>
      </p:grpSp>
      <p:sp>
        <p:nvSpPr>
          <p:cNvPr id="116764" name="Line 28"/>
          <p:cNvSpPr>
            <a:spLocks noChangeShapeType="1"/>
          </p:cNvSpPr>
          <p:nvPr/>
        </p:nvSpPr>
        <p:spPr bwMode="auto">
          <a:xfrm>
            <a:off x="5978525" y="4191000"/>
            <a:ext cx="0" cy="2044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flipH="1">
            <a:off x="5943600" y="6235700"/>
            <a:ext cx="2667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5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5"/>
          <p:cNvGrpSpPr>
            <a:grpSpLocks/>
          </p:cNvGrpSpPr>
          <p:nvPr/>
        </p:nvGrpSpPr>
        <p:grpSpPr bwMode="auto">
          <a:xfrm>
            <a:off x="2344738" y="1066800"/>
            <a:ext cx="6113462" cy="5867400"/>
            <a:chOff x="1477" y="672"/>
            <a:chExt cx="3851" cy="3696"/>
          </a:xfrm>
        </p:grpSpPr>
        <p:graphicFrame>
          <p:nvGraphicFramePr>
            <p:cNvPr id="116773" name="Object 37"/>
            <p:cNvGraphicFramePr>
              <a:graphicFrameLocks noChangeAspect="1"/>
            </p:cNvGraphicFramePr>
            <p:nvPr/>
          </p:nvGraphicFramePr>
          <p:xfrm>
            <a:off x="4416" y="3984"/>
            <a:ext cx="31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6" name="Equation" r:id="rId5" imgW="126720" imgH="152280" progId="Equation.3">
                    <p:embed/>
                  </p:oleObj>
                </mc:Choice>
                <mc:Fallback>
                  <p:oleObj name="Equation" r:id="rId5" imgW="126720" imgH="1522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984"/>
                          <a:ext cx="31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 flipV="1">
              <a:off x="1484" y="1580"/>
              <a:ext cx="441" cy="5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1906" y="1286"/>
              <a:ext cx="288" cy="336"/>
            </a:xfrm>
            <a:prstGeom prst="ellipse">
              <a:avLst/>
            </a:prstGeom>
            <a:solidFill>
              <a:srgbClr val="99CC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>
              <a:off x="2217" y="1430"/>
              <a:ext cx="263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6750" name="Object 14"/>
            <p:cNvGraphicFramePr>
              <a:graphicFrameLocks noChangeAspect="1"/>
            </p:cNvGraphicFramePr>
            <p:nvPr/>
          </p:nvGraphicFramePr>
          <p:xfrm>
            <a:off x="2451" y="1213"/>
            <a:ext cx="31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7" name="Equation" r:id="rId6" imgW="126720" imgH="152280" progId="Equation.3">
                    <p:embed/>
                  </p:oleObj>
                </mc:Choice>
                <mc:Fallback>
                  <p:oleObj name="Equation" r:id="rId6" imgW="126720" imgH="1522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213"/>
                          <a:ext cx="31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 flipV="1">
              <a:off x="1479" y="1967"/>
              <a:ext cx="403" cy="14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906" y="1766"/>
              <a:ext cx="288" cy="336"/>
            </a:xfrm>
            <a:prstGeom prst="ellipse">
              <a:avLst/>
            </a:prstGeom>
            <a:solidFill>
              <a:srgbClr val="99CC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Line 17"/>
            <p:cNvSpPr>
              <a:spLocks noChangeShapeType="1"/>
            </p:cNvSpPr>
            <p:nvPr/>
          </p:nvSpPr>
          <p:spPr bwMode="auto">
            <a:xfrm>
              <a:off x="2217" y="1910"/>
              <a:ext cx="263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6754" name="Object 18"/>
            <p:cNvGraphicFramePr>
              <a:graphicFrameLocks noChangeAspect="1"/>
            </p:cNvGraphicFramePr>
            <p:nvPr/>
          </p:nvGraphicFramePr>
          <p:xfrm>
            <a:off x="2451" y="1693"/>
            <a:ext cx="31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8" name="Equation" r:id="rId7" imgW="126720" imgH="152280" progId="Equation.3">
                    <p:embed/>
                  </p:oleObj>
                </mc:Choice>
                <mc:Fallback>
                  <p:oleObj name="Equation" r:id="rId7" imgW="126720" imgH="1522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693"/>
                          <a:ext cx="31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5" name="Line 19"/>
            <p:cNvSpPr>
              <a:spLocks noChangeShapeType="1"/>
            </p:cNvSpPr>
            <p:nvPr/>
          </p:nvSpPr>
          <p:spPr bwMode="auto">
            <a:xfrm>
              <a:off x="1477" y="2124"/>
              <a:ext cx="443" cy="7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Oval 20"/>
            <p:cNvSpPr>
              <a:spLocks noChangeArrowheads="1"/>
            </p:cNvSpPr>
            <p:nvPr/>
          </p:nvSpPr>
          <p:spPr bwMode="auto">
            <a:xfrm>
              <a:off x="1906" y="2761"/>
              <a:ext cx="288" cy="336"/>
            </a:xfrm>
            <a:prstGeom prst="ellipse">
              <a:avLst/>
            </a:prstGeom>
            <a:solidFill>
              <a:srgbClr val="99CC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Line 21"/>
            <p:cNvSpPr>
              <a:spLocks noChangeShapeType="1"/>
            </p:cNvSpPr>
            <p:nvPr/>
          </p:nvSpPr>
          <p:spPr bwMode="auto">
            <a:xfrm>
              <a:off x="2217" y="2905"/>
              <a:ext cx="263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6758" name="Object 22"/>
            <p:cNvGraphicFramePr>
              <a:graphicFrameLocks noChangeAspect="1"/>
            </p:cNvGraphicFramePr>
            <p:nvPr/>
          </p:nvGraphicFramePr>
          <p:xfrm>
            <a:off x="2451" y="2688"/>
            <a:ext cx="31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9" name="Equation" r:id="rId8" imgW="126720" imgH="152280" progId="Equation.3">
                    <p:embed/>
                  </p:oleObj>
                </mc:Choice>
                <mc:Fallback>
                  <p:oleObj name="Equation" r:id="rId8" imgW="126720" imgH="152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2688"/>
                          <a:ext cx="31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1968" y="2163"/>
              <a:ext cx="14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.</a:t>
              </a:r>
            </a:p>
            <a:p>
              <a:r>
                <a:rPr lang="en-US" sz="1400" b="1"/>
                <a:t>.</a:t>
              </a:r>
            </a:p>
            <a:p>
              <a:r>
                <a:rPr lang="en-US" sz="1400" b="1"/>
                <a:t>.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888" y="672"/>
              <a:ext cx="1392" cy="1488"/>
              <a:chOff x="4080" y="1824"/>
              <a:chExt cx="1392" cy="1488"/>
            </a:xfrm>
          </p:grpSpPr>
          <p:sp>
            <p:nvSpPr>
              <p:cNvPr id="116761" name="Oval 25"/>
              <p:cNvSpPr>
                <a:spLocks noChangeArrowheads="1"/>
              </p:cNvSpPr>
              <p:nvPr/>
            </p:nvSpPr>
            <p:spPr bwMode="auto">
              <a:xfrm>
                <a:off x="4080" y="1824"/>
                <a:ext cx="1392" cy="1488"/>
              </a:xfrm>
              <a:prstGeom prst="ellipse">
                <a:avLst/>
              </a:prstGeom>
              <a:solidFill>
                <a:srgbClr val="3366FF">
                  <a:alpha val="50000"/>
                </a:srgbClr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2" name="Text Box 26"/>
              <p:cNvSpPr txBox="1">
                <a:spLocks noChangeArrowheads="1"/>
              </p:cNvSpPr>
              <p:nvPr/>
            </p:nvSpPr>
            <p:spPr bwMode="auto">
              <a:xfrm>
                <a:off x="4216" y="2160"/>
                <a:ext cx="1086" cy="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/>
                  <a:t>Collection</a:t>
                </a:r>
              </a:p>
              <a:p>
                <a:pPr algn="ctr"/>
                <a:r>
                  <a:rPr lang="en-US" sz="2800" b="1"/>
                  <a:t>of</a:t>
                </a:r>
              </a:p>
              <a:p>
                <a:pPr algn="ctr"/>
                <a:r>
                  <a:rPr lang="en-US" sz="2800" b="1"/>
                  <a:t>Statistics</a:t>
                </a:r>
              </a:p>
            </p:txBody>
          </p:sp>
        </p:grpSp>
        <p:sp>
          <p:nvSpPr>
            <p:cNvPr id="116765" name="Rectangle 29"/>
            <p:cNvSpPr>
              <a:spLocks noChangeArrowheads="1"/>
            </p:cNvSpPr>
            <p:nvPr/>
          </p:nvSpPr>
          <p:spPr bwMode="auto">
            <a:xfrm>
              <a:off x="3827" y="3719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6" name="Rectangle 30"/>
            <p:cNvSpPr>
              <a:spLocks noChangeArrowheads="1"/>
            </p:cNvSpPr>
            <p:nvPr/>
          </p:nvSpPr>
          <p:spPr bwMode="auto">
            <a:xfrm>
              <a:off x="4046" y="3521"/>
              <a:ext cx="211" cy="40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7" name="Rectangle 31"/>
            <p:cNvSpPr>
              <a:spLocks noChangeArrowheads="1"/>
            </p:cNvSpPr>
            <p:nvPr/>
          </p:nvSpPr>
          <p:spPr bwMode="auto">
            <a:xfrm>
              <a:off x="4257" y="3106"/>
              <a:ext cx="211" cy="822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Rectangle 32"/>
            <p:cNvSpPr>
              <a:spLocks noChangeArrowheads="1"/>
            </p:cNvSpPr>
            <p:nvPr/>
          </p:nvSpPr>
          <p:spPr bwMode="auto">
            <a:xfrm>
              <a:off x="4476" y="2897"/>
              <a:ext cx="211" cy="1025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9" name="Rectangle 33"/>
            <p:cNvSpPr>
              <a:spLocks noChangeArrowheads="1"/>
            </p:cNvSpPr>
            <p:nvPr/>
          </p:nvSpPr>
          <p:spPr bwMode="auto">
            <a:xfrm>
              <a:off x="5117" y="3719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0" name="Rectangle 34"/>
            <p:cNvSpPr>
              <a:spLocks noChangeArrowheads="1"/>
            </p:cNvSpPr>
            <p:nvPr/>
          </p:nvSpPr>
          <p:spPr bwMode="auto">
            <a:xfrm>
              <a:off x="4906" y="3575"/>
              <a:ext cx="211" cy="34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4687" y="3168"/>
              <a:ext cx="211" cy="754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 flipV="1">
              <a:off x="2688" y="1344"/>
              <a:ext cx="1104" cy="17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77" name="AutoShape 41"/>
            <p:cNvSpPr>
              <a:spLocks noChangeArrowheads="1"/>
            </p:cNvSpPr>
            <p:nvPr/>
          </p:nvSpPr>
          <p:spPr bwMode="auto">
            <a:xfrm>
              <a:off x="4416" y="2256"/>
              <a:ext cx="336" cy="432"/>
            </a:xfrm>
            <a:prstGeom prst="downArrow">
              <a:avLst>
                <a:gd name="adj1" fmla="val 50000"/>
                <a:gd name="adj2" fmla="val 321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734050" y="4495800"/>
            <a:ext cx="3200400" cy="1703388"/>
            <a:chOff x="1261" y="1638"/>
            <a:chExt cx="3320" cy="1816"/>
          </a:xfrm>
        </p:grpSpPr>
        <p:sp>
          <p:nvSpPr>
            <p:cNvPr id="116779" name="Freeform 43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0" name="Freeform 44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1" name="Freeform 45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2" name="Freeform 46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3" name="Freeform 47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4" name="Freeform 48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5" name="Freeform 49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6" name="Freeform 50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7" name="Freeform 51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8" name="Freeform 52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9" name="Freeform 53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0" name="Freeform 54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1" name="Freeform 55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2" name="Freeform 56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3" name="Freeform 57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4" name="Freeform 58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5" name="Freeform 59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6" name="Freeform 60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7" name="Freeform 61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8" name="Freeform 62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9" name="Freeform 63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0" name="Freeform 64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1" name="Freeform 65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2" name="Freeform 66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3" name="Freeform 67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4" name="Freeform 68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5" name="Freeform 69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6" name="Freeform 70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7" name="Freeform 71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8" name="Freeform 72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9" name="Freeform 73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0" name="Freeform 74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1" name="Freeform 75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2" name="Freeform 76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3" name="Freeform 77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4" name="Freeform 78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5" name="Freeform 79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6" name="Freeform 80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7" name="Freeform 81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8" name="Freeform 82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9" name="Freeform 83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0" name="Freeform 84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1" name="Freeform 85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2" name="Freeform 86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3" name="Freeform 87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4" name="Freeform 88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5" name="Freeform 89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6" name="Freeform 90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7" name="Freeform 91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8" name="Freeform 92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9" name="Freeform 93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0" name="Freeform 94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1" name="Freeform 95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2" name="Freeform 96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3" name="Freeform 97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4" name="Freeform 98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5" name="Freeform 99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6" name="Freeform 100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7" name="Freeform 101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8" name="Freeform 102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9" name="Freeform 103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0" name="Freeform 104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1" name="Freeform 105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2" name="Freeform 106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3" name="Freeform 107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4" name="Freeform 108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5" name="Freeform 109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6" name="Freeform 110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7" name="Freeform 111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8" name="Freeform 112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9" name="Freeform 113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0" name="Freeform 114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1" name="Freeform 115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2" name="Freeform 116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3" name="Freeform 117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4" name="Freeform 118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5" name="Freeform 119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6" name="Freeform 120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7" name="Freeform 121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8" name="Freeform 122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9" name="Freeform 123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0" name="Freeform 124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1" name="Freeform 125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2" name="Freeform 126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3" name="Freeform 127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4" name="Freeform 128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5" name="Freeform 129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6" name="Rectangle 130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7" name="Freeform 131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8" name="Freeform 132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9" name="Freeform 133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0" name="Freeform 134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1" name="Freeform 135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2" name="Freeform 136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3" name="Freeform 137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4" name="Freeform 138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5" name="Freeform 139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6" name="Freeform 140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7" name="Freeform 141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8" name="Freeform 142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9" name="Freeform 143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0" name="Freeform 144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1" name="Freeform 145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2" name="Freeform 146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3" name="Freeform 147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4" name="Freeform 148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5" name="Freeform 149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6" name="Freeform 150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7" name="Freeform 151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8" name="Freeform 152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9" name="Freeform 153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0" name="Freeform 154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1" name="Freeform 155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2" name="Freeform 156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3" name="Freeform 157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4" name="Freeform 158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5" name="Freeform 159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6" name="Freeform 160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7" name="Freeform 161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8" name="Freeform 162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9" name="Freeform 163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0" name="Freeform 164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1" name="Freeform 165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2" name="Freeform 166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3" name="Freeform 167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4" name="Freeform 168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5" name="Freeform 169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6" name="Freeform 170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7" name="Freeform 171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8" name="Freeform 172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9" name="Freeform 173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0" name="Freeform 174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1" name="Freeform 175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2" name="Freeform 176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3" name="Freeform 177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4" name="Freeform 178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5" name="Freeform 179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6" name="Freeform 180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7" name="Freeform 181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8" name="Freeform 182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9" name="Freeform 183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0" name="Freeform 184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1" name="Freeform 185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2" name="Freeform 186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3" name="Freeform 187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4" name="Freeform 188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5" name="Freeform 189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6" name="Freeform 190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7" name="Freeform 191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8" name="Freeform 192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9" name="Freeform 193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0" name="Freeform 194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1" name="Freeform 195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2" name="Freeform 196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3" name="Freeform 197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4" name="Freeform 198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5" name="Freeform 199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6" name="Freeform 200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7" name="Freeform 201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8" name="Freeform 202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9" name="Freeform 203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0" name="Freeform 204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1" name="Freeform 205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2" name="Freeform 206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3" name="Freeform 207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4" name="Freeform 208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5" name="Freeform 209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6" name="Freeform 210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7" name="Freeform 211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8" name="Freeform 212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9" name="Rectangle 213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0" name="Freeform 214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1" name="Freeform 215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2" name="Freeform 216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3" name="Rectangle 217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4" name="Freeform 218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5" name="Rectangle 219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6" name="Freeform 220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7" name="Freeform 221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8" name="Rectangle 222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959" name="Text Box 223"/>
          <p:cNvSpPr txBox="1">
            <a:spLocks noChangeArrowheads="1"/>
          </p:cNvSpPr>
          <p:nvPr/>
        </p:nvSpPr>
        <p:spPr bwMode="auto">
          <a:xfrm>
            <a:off x="0" y="5029200"/>
            <a:ext cx="5867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There is a theory that tells us the model that represents these sampling distributions.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5" dur="500" fill="hold"/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59" grpId="0"/>
      <p:bldP spid="11695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119E75B-5A1D-44D7-82C4-9BB69E73FC37}" type="slidenum">
              <a:rPr lang="en-US"/>
              <a:pPr/>
              <a:t>21</a:t>
            </a:fld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549" y="5257800"/>
            <a:ext cx="7772400" cy="121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Figure 1. </a:t>
            </a:r>
            <a:r>
              <a:rPr lang="en-US" dirty="0" smtClean="0"/>
              <a:t>Sample mean age from 500 random samples </a:t>
            </a:r>
            <a:r>
              <a:rPr lang="en-US" dirty="0"/>
              <a:t>of </a:t>
            </a:r>
            <a:r>
              <a:rPr lang="en-US" dirty="0" smtClean="0"/>
              <a:t>n=40 from Bayfield County.</a:t>
            </a:r>
            <a:endParaRPr lang="en-US" dirty="0"/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1066800" y="838200"/>
            <a:ext cx="6796088" cy="4221162"/>
            <a:chOff x="384" y="1200"/>
            <a:chExt cx="4572" cy="2904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286" y="1200"/>
              <a:ext cx="3603" cy="235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261" y="3619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25</a:t>
              </a:r>
              <a:endParaRPr lang="en-US"/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2402" y="3619"/>
              <a:ext cx="2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35</a:t>
              </a:r>
              <a:endParaRPr lang="en-US"/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3549" y="3619"/>
              <a:ext cx="2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45</a:t>
              </a:r>
              <a:endParaRPr lang="en-US"/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4700" y="3619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55</a:t>
              </a:r>
              <a:endParaRPr lang="en-U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>
              <a:off x="1390" y="3551"/>
              <a:ext cx="1" cy="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>
              <a:off x="2530" y="3551"/>
              <a:ext cx="1" cy="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3679" y="3551"/>
              <a:ext cx="1" cy="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4828" y="3551"/>
              <a:ext cx="1" cy="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1004" y="3318"/>
              <a:ext cx="12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841" y="2907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841" y="2497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/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841" y="2079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841" y="1669"/>
              <a:ext cx="256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/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841" y="1258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H="1">
              <a:off x="1167" y="3451"/>
              <a:ext cx="11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H="1">
              <a:off x="1167" y="3033"/>
              <a:ext cx="11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flipH="1">
              <a:off x="1167" y="2622"/>
              <a:ext cx="11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flipH="1">
              <a:off x="1167" y="2212"/>
              <a:ext cx="11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H="1">
              <a:off x="1167" y="1794"/>
              <a:ext cx="11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H="1">
              <a:off x="1167" y="1383"/>
              <a:ext cx="11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flipV="1">
              <a:off x="1286" y="1233"/>
              <a:ext cx="1" cy="22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7" name="Rectangle 27"/>
            <p:cNvSpPr>
              <a:spLocks noChangeArrowheads="1"/>
            </p:cNvSpPr>
            <p:nvPr/>
          </p:nvSpPr>
          <p:spPr bwMode="auto">
            <a:xfrm rot="16200000">
              <a:off x="-34" y="2299"/>
              <a:ext cx="1114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Frequency</a:t>
              </a:r>
              <a:endParaRPr lang="en-US"/>
            </a:p>
          </p:txBody>
        </p:sp>
        <p:sp>
          <p:nvSpPr>
            <p:cNvPr id="92188" name="Rectangle 28"/>
            <p:cNvSpPr>
              <a:spLocks noChangeArrowheads="1"/>
            </p:cNvSpPr>
            <p:nvPr/>
          </p:nvSpPr>
          <p:spPr bwMode="auto">
            <a:xfrm>
              <a:off x="1441" y="3360"/>
              <a:ext cx="120" cy="8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1561" y="3443"/>
              <a:ext cx="112" cy="0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>
              <a:off x="1673" y="3360"/>
              <a:ext cx="111" cy="8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1" name="Rectangle 31"/>
            <p:cNvSpPr>
              <a:spLocks noChangeArrowheads="1"/>
            </p:cNvSpPr>
            <p:nvPr/>
          </p:nvSpPr>
          <p:spPr bwMode="auto">
            <a:xfrm>
              <a:off x="1784" y="3401"/>
              <a:ext cx="120" cy="4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2" name="Rectangle 32"/>
            <p:cNvSpPr>
              <a:spLocks noChangeArrowheads="1"/>
            </p:cNvSpPr>
            <p:nvPr/>
          </p:nvSpPr>
          <p:spPr bwMode="auto">
            <a:xfrm>
              <a:off x="1904" y="3360"/>
              <a:ext cx="111" cy="8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3" name="Rectangle 33"/>
            <p:cNvSpPr>
              <a:spLocks noChangeArrowheads="1"/>
            </p:cNvSpPr>
            <p:nvPr/>
          </p:nvSpPr>
          <p:spPr bwMode="auto">
            <a:xfrm>
              <a:off x="2015" y="2907"/>
              <a:ext cx="121" cy="536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4" name="Rectangle 34"/>
            <p:cNvSpPr>
              <a:spLocks noChangeArrowheads="1"/>
            </p:cNvSpPr>
            <p:nvPr/>
          </p:nvSpPr>
          <p:spPr bwMode="auto">
            <a:xfrm>
              <a:off x="2136" y="2865"/>
              <a:ext cx="111" cy="57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5" name="Rectangle 35"/>
            <p:cNvSpPr>
              <a:spLocks noChangeArrowheads="1"/>
            </p:cNvSpPr>
            <p:nvPr/>
          </p:nvSpPr>
          <p:spPr bwMode="auto">
            <a:xfrm>
              <a:off x="2247" y="2455"/>
              <a:ext cx="111" cy="98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6" name="Rectangle 36"/>
            <p:cNvSpPr>
              <a:spLocks noChangeArrowheads="1"/>
            </p:cNvSpPr>
            <p:nvPr/>
          </p:nvSpPr>
          <p:spPr bwMode="auto">
            <a:xfrm>
              <a:off x="2358" y="2087"/>
              <a:ext cx="121" cy="1356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7" name="Rectangle 37"/>
            <p:cNvSpPr>
              <a:spLocks noChangeArrowheads="1"/>
            </p:cNvSpPr>
            <p:nvPr/>
          </p:nvSpPr>
          <p:spPr bwMode="auto">
            <a:xfrm>
              <a:off x="2479" y="1718"/>
              <a:ext cx="111" cy="1725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8" name="Rectangle 38"/>
            <p:cNvSpPr>
              <a:spLocks noChangeArrowheads="1"/>
            </p:cNvSpPr>
            <p:nvPr/>
          </p:nvSpPr>
          <p:spPr bwMode="auto">
            <a:xfrm>
              <a:off x="2590" y="1803"/>
              <a:ext cx="111" cy="1640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9" name="Rectangle 39"/>
            <p:cNvSpPr>
              <a:spLocks noChangeArrowheads="1"/>
            </p:cNvSpPr>
            <p:nvPr/>
          </p:nvSpPr>
          <p:spPr bwMode="auto">
            <a:xfrm>
              <a:off x="2701" y="1551"/>
              <a:ext cx="121" cy="189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Rectangle 40"/>
            <p:cNvSpPr>
              <a:spLocks noChangeArrowheads="1"/>
            </p:cNvSpPr>
            <p:nvPr/>
          </p:nvSpPr>
          <p:spPr bwMode="auto">
            <a:xfrm>
              <a:off x="2822" y="1308"/>
              <a:ext cx="111" cy="2135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Rectangle 41"/>
            <p:cNvSpPr>
              <a:spLocks noChangeArrowheads="1"/>
            </p:cNvSpPr>
            <p:nvPr/>
          </p:nvSpPr>
          <p:spPr bwMode="auto">
            <a:xfrm>
              <a:off x="2933" y="1886"/>
              <a:ext cx="120" cy="1557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2" name="Rectangle 42"/>
            <p:cNvSpPr>
              <a:spLocks noChangeArrowheads="1"/>
            </p:cNvSpPr>
            <p:nvPr/>
          </p:nvSpPr>
          <p:spPr bwMode="auto">
            <a:xfrm>
              <a:off x="3053" y="1425"/>
              <a:ext cx="112" cy="201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3" name="Rectangle 43"/>
            <p:cNvSpPr>
              <a:spLocks noChangeArrowheads="1"/>
            </p:cNvSpPr>
            <p:nvPr/>
          </p:nvSpPr>
          <p:spPr bwMode="auto">
            <a:xfrm>
              <a:off x="3165" y="2171"/>
              <a:ext cx="111" cy="127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4" name="Rectangle 44"/>
            <p:cNvSpPr>
              <a:spLocks noChangeArrowheads="1"/>
            </p:cNvSpPr>
            <p:nvPr/>
          </p:nvSpPr>
          <p:spPr bwMode="auto">
            <a:xfrm>
              <a:off x="3276" y="1961"/>
              <a:ext cx="120" cy="148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Rectangle 45"/>
            <p:cNvSpPr>
              <a:spLocks noChangeArrowheads="1"/>
            </p:cNvSpPr>
            <p:nvPr/>
          </p:nvSpPr>
          <p:spPr bwMode="auto">
            <a:xfrm>
              <a:off x="3396" y="2455"/>
              <a:ext cx="112" cy="98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Rectangle 46"/>
            <p:cNvSpPr>
              <a:spLocks noChangeArrowheads="1"/>
            </p:cNvSpPr>
            <p:nvPr/>
          </p:nvSpPr>
          <p:spPr bwMode="auto">
            <a:xfrm>
              <a:off x="3508" y="2865"/>
              <a:ext cx="111" cy="57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7" name="Rectangle 47"/>
            <p:cNvSpPr>
              <a:spLocks noChangeArrowheads="1"/>
            </p:cNvSpPr>
            <p:nvPr/>
          </p:nvSpPr>
          <p:spPr bwMode="auto">
            <a:xfrm>
              <a:off x="3619" y="2790"/>
              <a:ext cx="120" cy="65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8" name="Rectangle 48"/>
            <p:cNvSpPr>
              <a:spLocks noChangeArrowheads="1"/>
            </p:cNvSpPr>
            <p:nvPr/>
          </p:nvSpPr>
          <p:spPr bwMode="auto">
            <a:xfrm>
              <a:off x="3739" y="3242"/>
              <a:ext cx="112" cy="201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9" name="Rectangle 49"/>
            <p:cNvSpPr>
              <a:spLocks noChangeArrowheads="1"/>
            </p:cNvSpPr>
            <p:nvPr/>
          </p:nvSpPr>
          <p:spPr bwMode="auto">
            <a:xfrm>
              <a:off x="3851" y="3242"/>
              <a:ext cx="120" cy="201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0" name="Rectangle 50"/>
            <p:cNvSpPr>
              <a:spLocks noChangeArrowheads="1"/>
            </p:cNvSpPr>
            <p:nvPr/>
          </p:nvSpPr>
          <p:spPr bwMode="auto">
            <a:xfrm>
              <a:off x="3971" y="3242"/>
              <a:ext cx="111" cy="201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1" name="Rectangle 51"/>
            <p:cNvSpPr>
              <a:spLocks noChangeArrowheads="1"/>
            </p:cNvSpPr>
            <p:nvPr/>
          </p:nvSpPr>
          <p:spPr bwMode="auto">
            <a:xfrm>
              <a:off x="4082" y="3326"/>
              <a:ext cx="112" cy="117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Rectangle 52"/>
            <p:cNvSpPr>
              <a:spLocks noChangeArrowheads="1"/>
            </p:cNvSpPr>
            <p:nvPr/>
          </p:nvSpPr>
          <p:spPr bwMode="auto">
            <a:xfrm>
              <a:off x="4194" y="3360"/>
              <a:ext cx="120" cy="8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3" name="Rectangle 53"/>
            <p:cNvSpPr>
              <a:spLocks noChangeArrowheads="1"/>
            </p:cNvSpPr>
            <p:nvPr/>
          </p:nvSpPr>
          <p:spPr bwMode="auto">
            <a:xfrm>
              <a:off x="4314" y="3443"/>
              <a:ext cx="111" cy="0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Rectangle 54"/>
            <p:cNvSpPr>
              <a:spLocks noChangeArrowheads="1"/>
            </p:cNvSpPr>
            <p:nvPr/>
          </p:nvSpPr>
          <p:spPr bwMode="auto">
            <a:xfrm>
              <a:off x="4425" y="3443"/>
              <a:ext cx="121" cy="0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5" name="Rectangle 55"/>
            <p:cNvSpPr>
              <a:spLocks noChangeArrowheads="1"/>
            </p:cNvSpPr>
            <p:nvPr/>
          </p:nvSpPr>
          <p:spPr bwMode="auto">
            <a:xfrm>
              <a:off x="4546" y="3401"/>
              <a:ext cx="111" cy="4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6" name="Rectangle 56"/>
            <p:cNvSpPr>
              <a:spLocks noChangeArrowheads="1"/>
            </p:cNvSpPr>
            <p:nvPr/>
          </p:nvSpPr>
          <p:spPr bwMode="auto">
            <a:xfrm>
              <a:off x="2591" y="3821"/>
              <a:ext cx="11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Mean AGE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9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F69C818-3794-45FF-9426-A426842A78E4}" type="slidenum">
              <a:rPr lang="en-US"/>
              <a:pPr/>
              <a:t>3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1143000"/>
          </a:xfrm>
        </p:spPr>
        <p:txBody>
          <a:bodyPr/>
          <a:lstStyle/>
          <a:p>
            <a:r>
              <a:rPr lang="en-US" sz="4000"/>
              <a:t>The Key to Understanding Inference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 smtClean="0"/>
              <a:t>How often the result from </a:t>
            </a:r>
            <a:r>
              <a:rPr lang="en-US" dirty="0"/>
              <a:t>one sample </a:t>
            </a:r>
            <a:r>
              <a:rPr lang="en-US" dirty="0" smtClean="0"/>
              <a:t>would be observed in all </a:t>
            </a:r>
            <a:r>
              <a:rPr lang="en-US" dirty="0"/>
              <a:t>possible </a:t>
            </a:r>
            <a:r>
              <a:rPr lang="en-US" dirty="0" smtClean="0"/>
              <a:t>samples.</a:t>
            </a:r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Must </a:t>
            </a:r>
            <a:r>
              <a:rPr lang="en-US" b="1" dirty="0">
                <a:solidFill>
                  <a:schemeClr val="accent1"/>
                </a:solidFill>
              </a:rPr>
              <a:t>imagine</a:t>
            </a:r>
            <a:r>
              <a:rPr lang="en-US" dirty="0"/>
              <a:t> repeatedly </a:t>
            </a:r>
            <a:r>
              <a:rPr lang="en-US" dirty="0" smtClean="0"/>
              <a:t>sampling, though </a:t>
            </a:r>
            <a:r>
              <a:rPr lang="en-US" i="1" dirty="0" smtClean="0"/>
              <a:t>only one sample will ever be taken.</a:t>
            </a:r>
          </a:p>
          <a:p>
            <a:pPr lvl="1"/>
            <a:r>
              <a:rPr lang="en-US" sz="2000" i="1" dirty="0" smtClean="0">
                <a:solidFill>
                  <a:srgbClr val="0070C0"/>
                </a:solidFill>
              </a:rPr>
              <a:t>Draw schematic aid</a:t>
            </a:r>
            <a:r>
              <a:rPr lang="en-US" sz="2000" dirty="0" smtClean="0"/>
              <a:t>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Simulator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cltSim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does the sampling distribution change if …</a:t>
            </a:r>
          </a:p>
          <a:p>
            <a:pPr lvl="1"/>
            <a:r>
              <a:rPr lang="en-US" dirty="0" smtClean="0"/>
              <a:t>Sample size changes</a:t>
            </a:r>
          </a:p>
          <a:p>
            <a:pPr lvl="1"/>
            <a:r>
              <a:rPr lang="en-US" dirty="0" smtClean="0"/>
              <a:t>The population changes (change alpha or beta)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4889CAD-57C8-43F0-A6DA-09659561DD49}" type="slidenum">
              <a:rPr lang="en-US"/>
              <a:pPr/>
              <a:t>5</a:t>
            </a:fld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229600" cy="29718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population</a:t>
            </a:r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sample size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variable 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statistic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2971800"/>
            <a:ext cx="3657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If any one of these items changes then the sampling distribution changes.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sampling distribution depends on the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AD01EB0-E5ED-4398-B108-FF76F9936F09}" type="slidenum">
              <a:rPr lang="en-US"/>
              <a:pPr/>
              <a:t>6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Sampling Distributions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229600" cy="2895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Shape</a:t>
            </a:r>
            <a:r>
              <a:rPr lang="en-US" dirty="0"/>
              <a:t> – </a:t>
            </a:r>
            <a:r>
              <a:rPr lang="en-US" dirty="0" smtClean="0"/>
              <a:t>most </a:t>
            </a:r>
            <a:r>
              <a:rPr lang="en-US" dirty="0"/>
              <a:t>symmetric, some </a:t>
            </a:r>
            <a:r>
              <a:rPr lang="en-US" dirty="0" smtClean="0"/>
              <a:t>right-skewed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Outliers</a:t>
            </a:r>
            <a:r>
              <a:rPr lang="en-US" dirty="0"/>
              <a:t> – generally none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 – need to discuss more (next)</a:t>
            </a:r>
          </a:p>
          <a:p>
            <a:r>
              <a:rPr lang="en-US" b="1" dirty="0">
                <a:solidFill>
                  <a:schemeClr val="accent1"/>
                </a:solidFill>
              </a:rPr>
              <a:t>Dispersion</a:t>
            </a:r>
            <a:r>
              <a:rPr lang="en-US" dirty="0"/>
              <a:t> – need to discuss more (later)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A994A9C-793A-4F5C-8B5B-5F64BB482F83}" type="slidenum">
              <a:rPr lang="en-US"/>
              <a:pPr/>
              <a:t>7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Center of Sampling Distribs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3962400"/>
          </a:xfrm>
        </p:spPr>
        <p:txBody>
          <a:bodyPr/>
          <a:lstStyle/>
          <a:p>
            <a:r>
              <a:rPr lang="en-US" dirty="0"/>
              <a:t>The center is always measured by the </a:t>
            </a:r>
            <a:r>
              <a:rPr lang="en-US" b="1" dirty="0">
                <a:solidFill>
                  <a:schemeClr val="accent1"/>
                </a:solidFill>
              </a:rPr>
              <a:t>mean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Unbiased statistic</a:t>
            </a:r>
            <a:r>
              <a:rPr lang="en-US" dirty="0" smtClean="0"/>
              <a:t> --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mean of the sampling distribution equals the </a:t>
            </a:r>
            <a:r>
              <a:rPr lang="en-US" dirty="0" smtClean="0"/>
              <a:t>corresponding parameter</a:t>
            </a:r>
          </a:p>
          <a:p>
            <a:endParaRPr lang="en-US" dirty="0" smtClean="0"/>
          </a:p>
          <a:p>
            <a:r>
              <a:rPr lang="en-US" dirty="0" smtClean="0"/>
              <a:t>All statistics in this class are unbiased! </a:t>
            </a:r>
            <a:r>
              <a:rPr lang="en-US" dirty="0"/>
              <a:t> </a:t>
            </a:r>
            <a:r>
              <a:rPr lang="en-US" dirty="0" smtClean="0"/>
              <a:t>  Thus, </a:t>
            </a:r>
          </a:p>
          <a:p>
            <a:pPr lvl="1"/>
            <a:r>
              <a:rPr lang="en-US" dirty="0" smtClean="0"/>
              <a:t>The mean of the sample means is equal to ___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mean of the sample std. dev. is equal to ___</a:t>
            </a:r>
          </a:p>
          <a:p>
            <a:pPr lvl="1"/>
            <a:r>
              <a:rPr lang="en-US" dirty="0" smtClean="0"/>
              <a:t>The mean of the sample medians is equal to ___</a:t>
            </a:r>
            <a:endParaRPr lang="en-US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926262" y="4689121"/>
            <a:ext cx="388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  <a:latin typeface="Symbol" pitchFamily="18" charset="2"/>
              </a:rPr>
              <a:t>m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233824" y="5231400"/>
            <a:ext cx="398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  <a:latin typeface="Symbol" pitchFamily="18" charset="2"/>
              </a:rPr>
              <a:t>s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097712" y="57912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hlink"/>
                </a:solidFill>
              </a:rPr>
              <a:t>Popn</a:t>
            </a:r>
            <a:r>
              <a:rPr lang="en-US" dirty="0">
                <a:solidFill>
                  <a:schemeClr val="hlink"/>
                </a:solidFill>
              </a:rPr>
              <a:t> Median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 bldLvl="2" autoUpdateAnimBg="0"/>
      <p:bldP spid="65540" grpId="0"/>
      <p:bldP spid="65541" grpId="0"/>
      <p:bldP spid="655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BCEBFA5-A028-49C4-BCA4-D00831252155}" type="slidenum">
              <a:rPr lang="en-US"/>
              <a:pPr/>
              <a:t>8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/>
              <a:t>Unbiased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762000"/>
          </a:xfrm>
        </p:spPr>
        <p:txBody>
          <a:bodyPr/>
          <a:lstStyle/>
          <a:p>
            <a:r>
              <a:rPr lang="en-US" dirty="0" smtClean="0"/>
              <a:t>Thus </a:t>
            </a:r>
            <a:r>
              <a:rPr lang="en-US" dirty="0"/>
              <a:t>the mean of the sample means equals </a:t>
            </a:r>
            <a:r>
              <a:rPr lang="en-US" b="1" dirty="0" smtClean="0">
                <a:solidFill>
                  <a:schemeClr val="accent2"/>
                </a:solidFill>
                <a:latin typeface="Symbol" pitchFamily="18" charset="2"/>
              </a:rPr>
              <a:t>m.</a:t>
            </a:r>
            <a:endParaRPr lang="en-US" dirty="0"/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3352800" y="1828800"/>
            <a:ext cx="2667000" cy="2044700"/>
            <a:chOff x="4032" y="1824"/>
            <a:chExt cx="1680" cy="1288"/>
          </a:xfrm>
        </p:grpSpPr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8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1766"/>
              </p:ext>
            </p:extLst>
          </p:nvPr>
        </p:nvGraphicFramePr>
        <p:xfrm>
          <a:off x="4495800" y="38862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862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475163" y="3200400"/>
            <a:ext cx="477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000">
              <a:latin typeface="Symbol" pitchFamily="18" charset="2"/>
            </a:endParaRP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228600" y="4724400"/>
            <a:ext cx="868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“on </a:t>
            </a:r>
            <a:r>
              <a:rPr lang="en-US" sz="3200" dirty="0"/>
              <a:t>average, the statistic equals </a:t>
            </a:r>
            <a:r>
              <a:rPr lang="en-US" sz="3200" dirty="0" smtClean="0"/>
              <a:t>the parameter”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Any given value of the statistic </a:t>
            </a:r>
            <a:r>
              <a:rPr lang="en-US" sz="3200" dirty="0" smtClean="0">
                <a:solidFill>
                  <a:schemeClr val="accent1"/>
                </a:solidFill>
              </a:rPr>
              <a:t>likely does </a:t>
            </a:r>
            <a:r>
              <a:rPr lang="en-US" sz="3200" dirty="0">
                <a:solidFill>
                  <a:schemeClr val="accent1"/>
                </a:solidFill>
              </a:rPr>
              <a:t>not </a:t>
            </a:r>
            <a:r>
              <a:rPr lang="en-US" sz="3200" dirty="0" smtClean="0">
                <a:solidFill>
                  <a:schemeClr val="accent1"/>
                </a:solidFill>
              </a:rPr>
              <a:t>equal </a:t>
            </a:r>
            <a:r>
              <a:rPr lang="en-US" sz="3200" dirty="0">
                <a:solidFill>
                  <a:schemeClr val="accent1"/>
                </a:solidFill>
              </a:rPr>
              <a:t>the </a:t>
            </a:r>
            <a:r>
              <a:rPr lang="en-US" sz="3200" dirty="0" smtClean="0">
                <a:solidFill>
                  <a:schemeClr val="accent1"/>
                </a:solidFill>
              </a:rPr>
              <a:t>parameter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5" grpId="0" autoUpdateAnimBg="0"/>
      <p:bldP spid="68636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0F9D91C-2FEF-4FBC-8798-272F91EBEE28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“Good” Question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I know that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 =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/>
              <a:t> </a:t>
            </a:r>
            <a:r>
              <a:rPr lang="en-US" smtClean="0"/>
              <a:t>random sample </a:t>
            </a:r>
            <a:r>
              <a:rPr lang="en-US" dirty="0"/>
              <a:t>of 500 individuals, I compute a sample mean of 99.1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the sample mean a biased estimator of </a:t>
            </a:r>
            <a:r>
              <a:rPr lang="en-US" dirty="0">
                <a:solidFill>
                  <a:schemeClr val="accent1"/>
                </a:solidFill>
                <a:latin typeface="Symbol" pitchFamily="18" charset="2"/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2127</TotalTime>
  <Words>910</Words>
  <Application>Microsoft Office PowerPoint</Application>
  <PresentationFormat>On-screen Show (4:3)</PresentationFormat>
  <Paragraphs>245</Paragraphs>
  <Slides>21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Times New Roman</vt:lpstr>
      <vt:lpstr>Default Design</vt:lpstr>
      <vt:lpstr>Equation</vt:lpstr>
      <vt:lpstr>Sampling Distributions</vt:lpstr>
      <vt:lpstr>A Change in Emphasis</vt:lpstr>
      <vt:lpstr>The Key to Understanding Inference</vt:lpstr>
      <vt:lpstr>Examine Simulator in R</vt:lpstr>
      <vt:lpstr>The sampling distribution depends on the …</vt:lpstr>
      <vt:lpstr>Describing Sampling Distributions</vt:lpstr>
      <vt:lpstr>Center of Sampling Distribs</vt:lpstr>
      <vt:lpstr>Unbiased</vt:lpstr>
      <vt:lpstr>A “Good” Question</vt:lpstr>
      <vt:lpstr>Dispersion of Sampling Distribs</vt:lpstr>
      <vt:lpstr>SE decreases as n increases</vt:lpstr>
      <vt:lpstr>Central Limit Theorem </vt:lpstr>
      <vt:lpstr>Putting All of This Together</vt:lpstr>
      <vt:lpstr>Explore with cltSim()</vt:lpstr>
      <vt:lpstr>Probability Question</vt:lpstr>
      <vt:lpstr>PowerPoint Presentation</vt:lpstr>
      <vt:lpstr>An Aid for Your Imagination</vt:lpstr>
      <vt:lpstr>If the Population Changes …</vt:lpstr>
      <vt:lpstr>If the Sample Size Changes …</vt:lpstr>
      <vt:lpstr>Recall The Aid for Your Imagination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77</cp:revision>
  <dcterms:created xsi:type="dcterms:W3CDTF">1999-07-28T01:00:17Z</dcterms:created>
  <dcterms:modified xsi:type="dcterms:W3CDTF">2014-10-15T19:54:53Z</dcterms:modified>
</cp:coreProperties>
</file>