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0"/>
  </p:notesMasterIdLst>
  <p:sldIdLst>
    <p:sldId id="292" r:id="rId2"/>
    <p:sldId id="256" r:id="rId3"/>
    <p:sldId id="380" r:id="rId4"/>
    <p:sldId id="400" r:id="rId5"/>
    <p:sldId id="383" r:id="rId6"/>
    <p:sldId id="401" r:id="rId7"/>
    <p:sldId id="402" r:id="rId8"/>
    <p:sldId id="389" r:id="rId9"/>
    <p:sldId id="379" r:id="rId10"/>
    <p:sldId id="403" r:id="rId11"/>
    <p:sldId id="339" r:id="rId12"/>
    <p:sldId id="390" r:id="rId13"/>
    <p:sldId id="388" r:id="rId14"/>
    <p:sldId id="332" r:id="rId15"/>
    <p:sldId id="391" r:id="rId16"/>
    <p:sldId id="392" r:id="rId17"/>
    <p:sldId id="393" r:id="rId18"/>
    <p:sldId id="362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66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88173" autoAdjust="0"/>
  </p:normalViewPr>
  <p:slideViewPr>
    <p:cSldViewPr>
      <p:cViewPr varScale="1">
        <p:scale>
          <a:sx n="78" d="100"/>
          <a:sy n="78" d="100"/>
        </p:scale>
        <p:origin x="1331" y="76"/>
      </p:cViewPr>
      <p:guideLst>
        <p:guide orient="horz" pos="3696"/>
        <p:guide pos="2880"/>
      </p:guideLst>
    </p:cSldViewPr>
  </p:slideViewPr>
  <p:outlineViewPr>
    <p:cViewPr>
      <p:scale>
        <a:sx n="33" d="100"/>
        <a:sy n="33" d="100"/>
      </p:scale>
      <p:origin x="0" y="-19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3461" y="8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89E378-48CC-4E8B-B838-1A51CA68FB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165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NCStats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meanMedian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(c(1,15:35))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meanMedian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(c(1:7,35))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meanMedian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9E378-48CC-4E8B-B838-1A51CA68FB3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35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53E136A3-7208-4A5C-9720-1D105D9A78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274E21E-5968-4A69-84E6-E655E823F1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2C894B7-156C-4F14-8218-91A03941CE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C6A9C52-A50E-4CF6-99E1-59775D9CCA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FCF8159-3551-4A87-9DE6-24A0F0B0F2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587651D6-E44A-4EA7-816E-1874CF6B86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EDBDFCC-14C9-49C4-A2DA-F5012CAC88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471456C-690E-4E1E-9689-E9ECB89CFF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786196EC-B8C6-47DD-B280-B9077A273C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8C23B6F-B2F5-4818-8EEC-E5CD7FCAF3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6E0A48A-29B3-4E4C-AD7F-235492DD7E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578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0"/>
            <a:ext cx="990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80DE106E-6F2A-4A05-93D3-37E940C7BA8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 smtClean="0"/>
              <a:t>Univariate </a:t>
            </a:r>
            <a:r>
              <a:rPr lang="en-US" dirty="0"/>
              <a:t>EDA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Univariate EDA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6DC00CE3-45C7-4A9A-8BB8-4E53A2AB1E23}" type="slidenum">
              <a:rPr lang="en-US"/>
              <a:pPr/>
              <a:t>10</a:t>
            </a:fld>
            <a:endParaRPr lang="en-US"/>
          </a:p>
        </p:txBody>
      </p:sp>
      <p:sp>
        <p:nvSpPr>
          <p:cNvPr id="522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534400" cy="50292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Dispersion </a:t>
            </a:r>
            <a:r>
              <a:rPr lang="en-US" b="1" dirty="0"/>
              <a:t>-- variability among individuals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What are the three measures of dispersion?</a:t>
            </a:r>
          </a:p>
          <a:p>
            <a:pPr lvl="1"/>
            <a:r>
              <a:rPr lang="en-US" b="1" dirty="0" smtClean="0"/>
              <a:t>Range </a:t>
            </a:r>
            <a:r>
              <a:rPr lang="en-US" dirty="0" smtClean="0"/>
              <a:t>(minimum, maximum)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Inter-Quartile </a:t>
            </a:r>
            <a:r>
              <a:rPr lang="en-US" dirty="0" smtClean="0"/>
              <a:t>Range (IQR; Q1, Q3)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Standard Deviation</a:t>
            </a:r>
            <a:r>
              <a:rPr lang="en-US" dirty="0" smtClean="0"/>
              <a:t> (average difference from mean)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/>
          <a:lstStyle/>
          <a:p>
            <a:r>
              <a:rPr lang="en-US" dirty="0" smtClean="0"/>
              <a:t>Quantitative Univariate EDA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905000" y="5105400"/>
            <a:ext cx="6019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>
                <a:latin typeface="Symbol" pitchFamily="18" charset="2"/>
              </a:rPr>
              <a:t>s</a:t>
            </a:r>
            <a:r>
              <a:rPr lang="en-US" kern="0" dirty="0" smtClean="0"/>
              <a:t> = </a:t>
            </a:r>
            <a:r>
              <a:rPr lang="en-US" kern="0" dirty="0" smtClean="0">
                <a:solidFill>
                  <a:schemeClr val="accent1"/>
                </a:solidFill>
              </a:rPr>
              <a:t>population standard deviation</a:t>
            </a:r>
            <a:endParaRPr lang="en-US" kern="0" dirty="0" smtClean="0"/>
          </a:p>
          <a:p>
            <a:pPr marL="0" indent="0">
              <a:buNone/>
            </a:pPr>
            <a:r>
              <a:rPr lang="en-US" kern="0" dirty="0" smtClean="0"/>
              <a:t>s = </a:t>
            </a:r>
            <a:r>
              <a:rPr lang="en-US" kern="0" dirty="0" smtClean="0">
                <a:solidFill>
                  <a:schemeClr val="accent1"/>
                </a:solidFill>
              </a:rPr>
              <a:t>sample standard deviation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78422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uiExpand="1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Univariate EDA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92A38236-E2D5-438B-B91A-28F436BC0002}" type="slidenum">
              <a:rPr lang="en-US"/>
              <a:pPr/>
              <a:t>11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85800"/>
          </a:xfrm>
        </p:spPr>
        <p:txBody>
          <a:bodyPr/>
          <a:lstStyle/>
          <a:p>
            <a:r>
              <a:rPr lang="en-US" dirty="0" smtClean="0"/>
              <a:t>Standard </a:t>
            </a:r>
            <a:r>
              <a:rPr lang="en-US" dirty="0"/>
              <a:t>Deviation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17931"/>
              </p:ext>
            </p:extLst>
          </p:nvPr>
        </p:nvGraphicFramePr>
        <p:xfrm>
          <a:off x="6400800" y="2289175"/>
          <a:ext cx="1027113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8" name="Equation" r:id="rId3" imgW="291960" imgH="431640" progId="Equation.3">
                  <p:embed/>
                </p:oleObj>
              </mc:Choice>
              <mc:Fallback>
                <p:oleObj name="Equation" r:id="rId3" imgW="291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289175"/>
                        <a:ext cx="1027113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" y="1828800"/>
            <a:ext cx="426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chemeClr val="accent1"/>
                </a:solidFill>
              </a:rPr>
              <a:t>1) </a:t>
            </a:r>
            <a:r>
              <a:rPr lang="en-US" sz="3200" dirty="0"/>
              <a:t>Find the sample mean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" y="2438400"/>
            <a:ext cx="419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61963" indent="-461963">
              <a:spcBef>
                <a:spcPct val="20000"/>
              </a:spcBef>
            </a:pPr>
            <a:r>
              <a:rPr lang="en-US" sz="3200" b="1" dirty="0">
                <a:solidFill>
                  <a:schemeClr val="accent1"/>
                </a:solidFill>
              </a:rPr>
              <a:t>2) </a:t>
            </a:r>
            <a:r>
              <a:rPr lang="en-US" sz="3200" dirty="0"/>
              <a:t>Find each </a:t>
            </a:r>
            <a:r>
              <a:rPr lang="en-US" sz="3200" dirty="0" smtClean="0"/>
              <a:t>difference from the mean</a:t>
            </a:r>
            <a:endParaRPr lang="en-US" sz="3200" dirty="0"/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177253"/>
              </p:ext>
            </p:extLst>
          </p:nvPr>
        </p:nvGraphicFramePr>
        <p:xfrm>
          <a:off x="7037388" y="3733800"/>
          <a:ext cx="111601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9" name="Equation" r:id="rId5" imgW="317160" imgH="164880" progId="Equation.3">
                  <p:embed/>
                </p:oleObj>
              </mc:Choice>
              <mc:Fallback>
                <p:oleObj name="Equation" r:id="rId5" imgW="3171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7388" y="3733800"/>
                        <a:ext cx="1116012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414882"/>
              </p:ext>
            </p:extLst>
          </p:nvPr>
        </p:nvGraphicFramePr>
        <p:xfrm>
          <a:off x="5105400" y="3505200"/>
          <a:ext cx="8064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40" name="Equation" r:id="rId7" imgW="228600" imgH="139680" progId="Equation.3">
                  <p:embed/>
                </p:oleObj>
              </mc:Choice>
              <mc:Fallback>
                <p:oleObj name="Equation" r:id="rId7" imgW="22860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505200"/>
                        <a:ext cx="80645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6200" y="3429000"/>
            <a:ext cx="464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>
                <a:solidFill>
                  <a:schemeClr val="accent1"/>
                </a:solidFill>
              </a:rPr>
              <a:t>3) </a:t>
            </a:r>
            <a:r>
              <a:rPr lang="en-US" sz="3200"/>
              <a:t>Square each difference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6200" y="4038600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chemeClr val="accent1"/>
                </a:solidFill>
              </a:rPr>
              <a:t>4) </a:t>
            </a:r>
            <a:r>
              <a:rPr lang="en-US" sz="3200" dirty="0"/>
              <a:t>Sum squared differences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76200" y="4648200"/>
            <a:ext cx="426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>
                <a:solidFill>
                  <a:schemeClr val="accent1"/>
                </a:solidFill>
              </a:rPr>
              <a:t>5) </a:t>
            </a:r>
            <a:r>
              <a:rPr lang="en-US" sz="3200"/>
              <a:t>Divide by n-1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76200" y="5181600"/>
            <a:ext cx="426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>
                <a:solidFill>
                  <a:schemeClr val="accent1"/>
                </a:solidFill>
              </a:rPr>
              <a:t>6) </a:t>
            </a:r>
            <a:r>
              <a:rPr lang="en-US" sz="3200"/>
              <a:t>Square root</a:t>
            </a:r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737465"/>
              </p:ext>
            </p:extLst>
          </p:nvPr>
        </p:nvGraphicFramePr>
        <p:xfrm>
          <a:off x="8153400" y="27432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41" name="Equation" r:id="rId9" imgW="126720" imgH="152280" progId="Equation.3">
                  <p:embed/>
                </p:oleObj>
              </mc:Choice>
              <mc:Fallback>
                <p:oleObj name="Equation" r:id="rId9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27432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899136"/>
              </p:ext>
            </p:extLst>
          </p:nvPr>
        </p:nvGraphicFramePr>
        <p:xfrm>
          <a:off x="7162800" y="2667000"/>
          <a:ext cx="10255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42" name="Equation" r:id="rId11" imgW="291960" imgH="215640" progId="Equation.3">
                  <p:embed/>
                </p:oleObj>
              </mc:Choice>
              <mc:Fallback>
                <p:oleObj name="Equation" r:id="rId11" imgW="291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667000"/>
                        <a:ext cx="102552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6477000" y="37338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288679"/>
              </p:ext>
            </p:extLst>
          </p:nvPr>
        </p:nvGraphicFramePr>
        <p:xfrm>
          <a:off x="6934200" y="2590800"/>
          <a:ext cx="20574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43" name="Equation" r:id="rId13" imgW="583920" imgH="241200" progId="Equation.3">
                  <p:embed/>
                </p:oleObj>
              </mc:Choice>
              <mc:Fallback>
                <p:oleObj name="Equation" r:id="rId13" imgW="583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590800"/>
                        <a:ext cx="20574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615747"/>
              </p:ext>
            </p:extLst>
          </p:nvPr>
        </p:nvGraphicFramePr>
        <p:xfrm>
          <a:off x="5842000" y="2209800"/>
          <a:ext cx="32258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44" name="Equation" r:id="rId15" imgW="914400" imgH="711000" progId="Equation.3">
                  <p:embed/>
                </p:oleObj>
              </mc:Choice>
              <mc:Fallback>
                <p:oleObj name="Equation" r:id="rId15" imgW="9144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2209800"/>
                        <a:ext cx="32258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76200" y="1219200"/>
            <a:ext cx="426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u="sng" dirty="0" smtClean="0"/>
              <a:t>Calculation Steps</a:t>
            </a:r>
            <a:endParaRPr lang="en-US" sz="3200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410200"/>
          </a:xfrm>
        </p:spPr>
        <p:txBody>
          <a:bodyPr/>
          <a:lstStyle/>
          <a:p>
            <a:r>
              <a:rPr lang="en-US" dirty="0" smtClean="0"/>
              <a:t>Compute s from the values below (use table 3.4 in the book as a model).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5, 8, 9, 11, 12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Compute the IQR of values (faculty salaries) below with and without the red value.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38</a:t>
            </a:r>
            <a:r>
              <a:rPr lang="en-US" dirty="0"/>
              <a:t>, 46, 42, 44, 44, 43, 45, 45, 46, </a:t>
            </a:r>
            <a:r>
              <a:rPr lang="en-US" dirty="0" smtClean="0"/>
              <a:t>44, </a:t>
            </a:r>
            <a:r>
              <a:rPr lang="en-US" b="1" dirty="0" smtClean="0">
                <a:solidFill>
                  <a:srgbClr val="FF0000"/>
                </a:solidFill>
              </a:rPr>
              <a:t>139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Univariate EDA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AC6A9C52-A50E-4CF6-99E1-59775D9CCAA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8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609600"/>
            <a:ext cx="8991600" cy="1143000"/>
          </a:xfrm>
        </p:spPr>
        <p:txBody>
          <a:bodyPr/>
          <a:lstStyle/>
          <a:p>
            <a:r>
              <a:rPr lang="en-US" dirty="0" smtClean="0"/>
              <a:t>Quantitative Univariate EDA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</a:p>
          <a:p>
            <a:pPr lvl="1"/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Summarize()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Univariate EDA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AC6A9C52-A50E-4CF6-99E1-59775D9CCAA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8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Univariate EDA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8A64A664-B549-429F-847B-EDC07E301A04}" type="slidenum">
              <a:rPr lang="en-US"/>
              <a:pPr/>
              <a:t>14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1143000"/>
          </a:xfrm>
        </p:spPr>
        <p:txBody>
          <a:bodyPr/>
          <a:lstStyle/>
          <a:p>
            <a:r>
              <a:rPr lang="en-US"/>
              <a:t>Overall Numerical Summaries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If outliers exist then use the </a:t>
            </a:r>
            <a:r>
              <a:rPr lang="en-US" sz="2800" b="1" dirty="0">
                <a:solidFill>
                  <a:schemeClr val="accent1"/>
                </a:solidFill>
              </a:rPr>
              <a:t>Median and IQR</a:t>
            </a:r>
          </a:p>
          <a:p>
            <a:pPr>
              <a:lnSpc>
                <a:spcPct val="90000"/>
              </a:lnSpc>
            </a:pPr>
            <a:endParaRPr lang="en-US" sz="2800" b="1" dirty="0"/>
          </a:p>
          <a:p>
            <a:pPr>
              <a:lnSpc>
                <a:spcPct val="90000"/>
              </a:lnSpc>
            </a:pPr>
            <a:r>
              <a:rPr lang="en-US" sz="2800" dirty="0"/>
              <a:t>If outliers do not exist, but distribution is strongly skewed then use the </a:t>
            </a:r>
            <a:r>
              <a:rPr lang="en-US" sz="2800" b="1" dirty="0">
                <a:solidFill>
                  <a:schemeClr val="accent1"/>
                </a:solidFill>
              </a:rPr>
              <a:t>Median and IQR</a:t>
            </a:r>
          </a:p>
          <a:p>
            <a:pPr>
              <a:lnSpc>
                <a:spcPct val="90000"/>
              </a:lnSpc>
            </a:pPr>
            <a:endParaRPr lang="en-US" sz="2800" b="1" dirty="0"/>
          </a:p>
          <a:p>
            <a:pPr>
              <a:lnSpc>
                <a:spcPct val="90000"/>
              </a:lnSpc>
            </a:pPr>
            <a:r>
              <a:rPr lang="en-US" sz="2800" dirty="0"/>
              <a:t>If outliers do not exist and the distribution is symmetric or only slightly skewed then use the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folHlink"/>
                </a:solidFill>
              </a:rPr>
              <a:t>Mean and standard deviation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uiExpand="1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1"/>
            <a:ext cx="8229600" cy="6705600"/>
          </a:xfrm>
        </p:spPr>
        <p:txBody>
          <a:bodyPr/>
          <a:lstStyle/>
          <a:p>
            <a:r>
              <a:rPr lang="en-US" i="1" dirty="0" smtClean="0"/>
              <a:t>What four items are described in a univariate EDA for quantitative data?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sz="1000" b="1" i="1" dirty="0">
              <a:solidFill>
                <a:srgbClr val="FF0000"/>
              </a:solidFill>
            </a:endParaRPr>
          </a:p>
          <a:p>
            <a:r>
              <a:rPr lang="en-US" i="1" dirty="0" smtClean="0"/>
              <a:t>Describe a univariate EDA for the data in Figure 1 and Table 1.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Univariate EDA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AC6A9C52-A50E-4CF6-99E1-59775D9CCAA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53602" name="Picture 2" descr="https://secure.surveymonkey.com/_resources/10391/22330391/3871e223-05c8-4881-ae09-0fd0e3eeb56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1013"/>
            <a:ext cx="7826455" cy="40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99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219200"/>
          </a:xfrm>
        </p:spPr>
        <p:txBody>
          <a:bodyPr/>
          <a:lstStyle/>
          <a:p>
            <a:r>
              <a:rPr lang="en-US" i="1" dirty="0" smtClean="0"/>
              <a:t>Describe a univariate EDA for the data in Figure 2 and Table 2.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Univariate EDA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AC6A9C52-A50E-4CF6-99E1-59775D9CCAA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56674" name="Picture 2" descr="https://secure.surveymonkey.com/_resources/10391/22330391/76831798-f8a0-4236-beb5-4991115f40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8915400" cy="461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2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91200"/>
            <a:ext cx="9144000" cy="685800"/>
          </a:xfrm>
        </p:spPr>
        <p:txBody>
          <a:bodyPr/>
          <a:lstStyle/>
          <a:p>
            <a:r>
              <a:rPr lang="en-US" i="1" dirty="0" smtClean="0"/>
              <a:t>Describe a univariate EDA for the data in Figure 3.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Univariate EDA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AC6A9C52-A50E-4CF6-99E1-59775D9CCAA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17500" y="4876800"/>
            <a:ext cx="8521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/>
              <a:t>Figure 3.</a:t>
            </a:r>
            <a:r>
              <a:rPr lang="en-US" sz="1800" dirty="0"/>
              <a:t>  Histogram of 1996 tuition for 30 public and 50 private colleges and universities.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3792" y="-228600"/>
            <a:ext cx="737405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1396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Univariate EDA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E960E6B8-B2F7-4C2B-9FF6-9705A1C68138}" type="slidenum">
              <a:rPr lang="en-US"/>
              <a:pPr/>
              <a:t>18</a:t>
            </a:fld>
            <a:endParaRPr lang="en-US"/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76200" y="3854450"/>
            <a:ext cx="449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 dirty="0"/>
              <a:t>Figure 4.</a:t>
            </a:r>
            <a:r>
              <a:rPr lang="en-US" sz="1800" dirty="0"/>
              <a:t>  Boxplot of 1996 tuition for 30 public and 50 private colleges and universities.</a:t>
            </a:r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76200" y="4572000"/>
            <a:ext cx="90678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accent1"/>
                </a:solidFill>
              </a:rPr>
              <a:t>The distribution of tuition for private schools is </a:t>
            </a:r>
            <a:r>
              <a:rPr lang="en-US" sz="2000" b="1">
                <a:solidFill>
                  <a:schemeClr val="folHlink"/>
                </a:solidFill>
              </a:rPr>
              <a:t>left-skewed</a:t>
            </a:r>
            <a:r>
              <a:rPr lang="en-US" sz="2000" b="1">
                <a:solidFill>
                  <a:schemeClr val="accent1"/>
                </a:solidFill>
              </a:rPr>
              <a:t> with </a:t>
            </a:r>
            <a:r>
              <a:rPr lang="en-US" sz="2000" b="1">
                <a:solidFill>
                  <a:schemeClr val="folHlink"/>
                </a:solidFill>
              </a:rPr>
              <a:t>no obvious outliers</a:t>
            </a:r>
            <a:r>
              <a:rPr lang="en-US" sz="2000" b="1">
                <a:solidFill>
                  <a:schemeClr val="accent1"/>
                </a:solidFill>
              </a:rPr>
              <a:t>, centered on a median of </a:t>
            </a:r>
            <a:r>
              <a:rPr lang="en-US" sz="2000" b="1">
                <a:solidFill>
                  <a:schemeClr val="folHlink"/>
                </a:solidFill>
              </a:rPr>
              <a:t>25430</a:t>
            </a:r>
            <a:r>
              <a:rPr lang="en-US" sz="2000" b="1">
                <a:solidFill>
                  <a:schemeClr val="accent1"/>
                </a:solidFill>
              </a:rPr>
              <a:t>, with an IQR from </a:t>
            </a:r>
            <a:r>
              <a:rPr lang="en-US" sz="2000" b="1">
                <a:solidFill>
                  <a:schemeClr val="folHlink"/>
                </a:solidFill>
              </a:rPr>
              <a:t>21260 to 26910 </a:t>
            </a:r>
            <a:r>
              <a:rPr lang="en-US" sz="2000" b="1">
                <a:solidFill>
                  <a:schemeClr val="accent1"/>
                </a:solidFill>
              </a:rPr>
              <a:t>(Figure 4; Table 3).  The distribution of tuition for public schools is </a:t>
            </a:r>
            <a:r>
              <a:rPr lang="en-US" sz="2000" b="1">
                <a:solidFill>
                  <a:schemeClr val="folHlink"/>
                </a:solidFill>
              </a:rPr>
              <a:t>right-skewed</a:t>
            </a:r>
            <a:r>
              <a:rPr lang="en-US" sz="2000" b="1">
                <a:solidFill>
                  <a:schemeClr val="accent1"/>
                </a:solidFill>
              </a:rPr>
              <a:t> with </a:t>
            </a:r>
            <a:r>
              <a:rPr lang="en-US" sz="2000" b="1">
                <a:solidFill>
                  <a:schemeClr val="folHlink"/>
                </a:solidFill>
              </a:rPr>
              <a:t>one outlier</a:t>
            </a:r>
            <a:r>
              <a:rPr lang="en-US" sz="2000" b="1">
                <a:solidFill>
                  <a:schemeClr val="accent1"/>
                </a:solidFill>
              </a:rPr>
              <a:t> at a tuition of 23460, centered on a median of </a:t>
            </a:r>
            <a:r>
              <a:rPr lang="en-US" sz="2000" b="1">
                <a:solidFill>
                  <a:schemeClr val="folHlink"/>
                </a:solidFill>
              </a:rPr>
              <a:t>13590</a:t>
            </a:r>
            <a:r>
              <a:rPr lang="en-US" sz="2000" b="1">
                <a:solidFill>
                  <a:schemeClr val="accent1"/>
                </a:solidFill>
              </a:rPr>
              <a:t>, with an IQR from </a:t>
            </a:r>
            <a:r>
              <a:rPr lang="en-US" sz="2000" b="1">
                <a:solidFill>
                  <a:schemeClr val="folHlink"/>
                </a:solidFill>
              </a:rPr>
              <a:t>12660 to 15420 </a:t>
            </a:r>
            <a:r>
              <a:rPr lang="en-US" sz="2000" b="1">
                <a:solidFill>
                  <a:schemeClr val="accent1"/>
                </a:solidFill>
              </a:rPr>
              <a:t>(Figure 4; Table 3). I chose to use the median and IQR as measures of center and dispersion because of the outlier and the skewness of the distributions.</a:t>
            </a:r>
          </a:p>
        </p:txBody>
      </p:sp>
      <p:sp>
        <p:nvSpPr>
          <p:cNvPr id="179207" name="Text Box 7"/>
          <p:cNvSpPr txBox="1">
            <a:spLocks noChangeArrowheads="1"/>
          </p:cNvSpPr>
          <p:nvPr/>
        </p:nvSpPr>
        <p:spPr bwMode="auto">
          <a:xfrm>
            <a:off x="4572000" y="777875"/>
            <a:ext cx="4114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u="sng" dirty="0">
                <a:latin typeface="Courier New" pitchFamily="49" charset="0"/>
              </a:rPr>
              <a:t>Statistic  Public Private</a:t>
            </a:r>
          </a:p>
          <a:p>
            <a:r>
              <a:rPr lang="en-US" sz="2000" dirty="0" smtClean="0">
                <a:latin typeface="Courier New" pitchFamily="49" charset="0"/>
              </a:rPr>
              <a:t>Mean        14370   24150</a:t>
            </a:r>
          </a:p>
          <a:p>
            <a:r>
              <a:rPr lang="en-US" sz="2000" dirty="0" smtClean="0">
                <a:latin typeface="Courier New" pitchFamily="49" charset="0"/>
              </a:rPr>
              <a:t>Std. Dev.    2755    3556</a:t>
            </a:r>
          </a:p>
          <a:p>
            <a:r>
              <a:rPr lang="en-US" sz="2000" dirty="0" smtClean="0">
                <a:latin typeface="Courier New" pitchFamily="49" charset="0"/>
              </a:rPr>
              <a:t>Min.        </a:t>
            </a:r>
            <a:r>
              <a:rPr lang="en-US" sz="2000" dirty="0">
                <a:latin typeface="Courier New" pitchFamily="49" charset="0"/>
              </a:rPr>
              <a:t>11050   16740   </a:t>
            </a:r>
          </a:p>
          <a:p>
            <a:r>
              <a:rPr lang="en-US" sz="2000" dirty="0" smtClean="0">
                <a:latin typeface="Courier New" pitchFamily="49" charset="0"/>
              </a:rPr>
              <a:t>1st Qu.     </a:t>
            </a:r>
            <a:r>
              <a:rPr lang="en-US" sz="2000" dirty="0">
                <a:latin typeface="Courier New" pitchFamily="49" charset="0"/>
              </a:rPr>
              <a:t>12660   21260</a:t>
            </a:r>
          </a:p>
          <a:p>
            <a:r>
              <a:rPr lang="en-US" sz="2000" dirty="0">
                <a:latin typeface="Courier New" pitchFamily="49" charset="0"/>
              </a:rPr>
              <a:t>Median      13590   25430</a:t>
            </a:r>
          </a:p>
          <a:p>
            <a:r>
              <a:rPr lang="en-US" sz="2000" dirty="0" smtClean="0">
                <a:latin typeface="Courier New" pitchFamily="49" charset="0"/>
              </a:rPr>
              <a:t>3rd Qu.     </a:t>
            </a:r>
            <a:r>
              <a:rPr lang="en-US" sz="2000" dirty="0">
                <a:latin typeface="Courier New" pitchFamily="49" charset="0"/>
              </a:rPr>
              <a:t>15420   26910</a:t>
            </a:r>
          </a:p>
          <a:p>
            <a:r>
              <a:rPr lang="en-US" sz="2000" dirty="0" smtClean="0">
                <a:latin typeface="Courier New" pitchFamily="49" charset="0"/>
              </a:rPr>
              <a:t>Max.        </a:t>
            </a:r>
            <a:r>
              <a:rPr lang="en-US" sz="2000" dirty="0">
                <a:latin typeface="Courier New" pitchFamily="49" charset="0"/>
              </a:rPr>
              <a:t>23460   </a:t>
            </a:r>
            <a:r>
              <a:rPr lang="en-US" sz="2000" dirty="0" smtClean="0">
                <a:latin typeface="Courier New" pitchFamily="49" charset="0"/>
              </a:rPr>
              <a:t>29910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79208" name="Text Box 8"/>
          <p:cNvSpPr txBox="1">
            <a:spLocks noChangeArrowheads="1"/>
          </p:cNvSpPr>
          <p:nvPr/>
        </p:nvSpPr>
        <p:spPr bwMode="auto">
          <a:xfrm>
            <a:off x="4191000" y="76200"/>
            <a:ext cx="487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 dirty="0"/>
              <a:t>Table 3.</a:t>
            </a:r>
            <a:r>
              <a:rPr lang="en-US" sz="1800" dirty="0"/>
              <a:t>  Summary statistics of 1996 tuition for 30 public and 50 private colleges and universities.</a:t>
            </a:r>
          </a:p>
        </p:txBody>
      </p:sp>
      <p:pic>
        <p:nvPicPr>
          <p:cNvPr id="17920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38" y="22225"/>
            <a:ext cx="3802062" cy="378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Univariate EDA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BFA648F-E0A0-473A-B798-061019919282}" type="slidenum">
              <a:rPr lang="en-US"/>
              <a:pPr/>
              <a:t>2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Exploratory Data Analysis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Univariate EDA – </a:t>
            </a:r>
            <a:r>
              <a:rPr lang="en-US" dirty="0" smtClean="0">
                <a:solidFill>
                  <a:schemeClr val="accent2"/>
                </a:solidFill>
              </a:rPr>
              <a:t>Describe the distribution</a:t>
            </a:r>
          </a:p>
          <a:p>
            <a:pPr marL="800100" lvl="1" indent="-342900"/>
            <a:r>
              <a:rPr lang="en-US" b="1" dirty="0" smtClean="0">
                <a:solidFill>
                  <a:schemeClr val="accent1"/>
                </a:solidFill>
              </a:rPr>
              <a:t>Distribution</a:t>
            </a:r>
            <a:r>
              <a:rPr lang="en-US" dirty="0" smtClean="0"/>
              <a:t> is concerned with what values a variable takes and how often it takes each value</a:t>
            </a:r>
          </a:p>
          <a:p>
            <a:pPr marL="800100" lvl="1" indent="-342900"/>
            <a:endParaRPr lang="en-US" dirty="0"/>
          </a:p>
          <a:p>
            <a:r>
              <a:rPr lang="en-US" b="1" dirty="0" smtClean="0">
                <a:solidFill>
                  <a:schemeClr val="accent1"/>
                </a:solidFill>
              </a:rPr>
              <a:t>Univariate</a:t>
            </a:r>
            <a:r>
              <a:rPr lang="en-US" dirty="0" smtClean="0"/>
              <a:t> EDA (</a:t>
            </a:r>
            <a:r>
              <a:rPr lang="en-US" i="1" dirty="0" smtClean="0"/>
              <a:t>for quantitative data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Graphically</a:t>
            </a:r>
            <a:endParaRPr lang="en-US" dirty="0" smtClean="0"/>
          </a:p>
          <a:p>
            <a:pPr lvl="1"/>
            <a:r>
              <a:rPr lang="en-US" dirty="0" smtClean="0"/>
              <a:t>Numerically</a:t>
            </a:r>
          </a:p>
          <a:p>
            <a:pPr lvl="1"/>
            <a:r>
              <a:rPr lang="en-US" dirty="0" smtClean="0"/>
              <a:t>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733800"/>
            <a:ext cx="8915400" cy="2971800"/>
          </a:xfrm>
        </p:spPr>
        <p:txBody>
          <a:bodyPr/>
          <a:lstStyle/>
          <a:p>
            <a:r>
              <a:rPr lang="en-US" dirty="0" smtClean="0"/>
              <a:t>What is this graph called?</a:t>
            </a:r>
          </a:p>
          <a:p>
            <a:r>
              <a:rPr lang="en-US" dirty="0"/>
              <a:t>How many lake trout were in the </a:t>
            </a:r>
            <a:r>
              <a:rPr lang="en-US" dirty="0" smtClean="0"/>
              <a:t>100-105 </a:t>
            </a:r>
            <a:r>
              <a:rPr lang="en-US" dirty="0"/>
              <a:t>mm bin?</a:t>
            </a:r>
          </a:p>
          <a:p>
            <a:r>
              <a:rPr lang="en-US" dirty="0" smtClean="0"/>
              <a:t>What </a:t>
            </a:r>
            <a:r>
              <a:rPr lang="en-US" dirty="0"/>
              <a:t>is the most common range of lengths</a:t>
            </a:r>
            <a:r>
              <a:rPr lang="en-US" dirty="0" smtClean="0"/>
              <a:t>?</a:t>
            </a:r>
          </a:p>
          <a:p>
            <a:r>
              <a:rPr lang="en-US" dirty="0"/>
              <a:t>Which </a:t>
            </a:r>
            <a:r>
              <a:rPr lang="en-US" dirty="0" smtClean="0"/>
              <a:t>range </a:t>
            </a:r>
            <a:r>
              <a:rPr lang="en-US" dirty="0"/>
              <a:t>of lengths has the fewest lake trout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</a:t>
            </a:r>
            <a:r>
              <a:rPr lang="en-US" dirty="0"/>
              <a:t>many lake trout were exactly 108 mm?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Univariate EDA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AC6A9C52-A50E-4CF6-99E1-59775D9CCAA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52578" name="Picture 2" descr="https://secure.surveymonkey.com/_resources/8031/22328031/984330b6-6c24-452a-ab80-e91c83abda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0125"/>
            <a:ext cx="5257800" cy="362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26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/>
          <a:lstStyle/>
          <a:p>
            <a:r>
              <a:rPr lang="en-US" dirty="0" smtClean="0"/>
              <a:t>Quantitative Univariate 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What four things are described?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Univariate EDA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AC6A9C52-A50E-4CF6-99E1-59775D9CCAA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kern="0" dirty="0" smtClean="0">
                <a:solidFill>
                  <a:srgbClr val="FF0000"/>
                </a:solidFill>
              </a:rPr>
              <a:t>Shape</a:t>
            </a:r>
          </a:p>
          <a:p>
            <a:r>
              <a:rPr lang="en-US" b="1" kern="0" dirty="0" smtClean="0">
                <a:solidFill>
                  <a:srgbClr val="FF0000"/>
                </a:solidFill>
              </a:rPr>
              <a:t>Outliers</a:t>
            </a:r>
          </a:p>
          <a:p>
            <a:r>
              <a:rPr lang="en-US" b="1" kern="0" dirty="0" smtClean="0">
                <a:solidFill>
                  <a:srgbClr val="FF0000"/>
                </a:solidFill>
              </a:rPr>
              <a:t>Center</a:t>
            </a:r>
          </a:p>
          <a:p>
            <a:r>
              <a:rPr lang="en-US" b="1" kern="0" dirty="0" smtClean="0">
                <a:solidFill>
                  <a:srgbClr val="FF0000"/>
                </a:solidFill>
              </a:rPr>
              <a:t>Dispersion</a:t>
            </a:r>
            <a:endParaRPr lang="en-US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7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Univariate EDA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6DC00CE3-45C7-4A9A-8BB8-4E53A2AB1E23}" type="slidenum">
              <a:rPr lang="en-US"/>
              <a:pPr/>
              <a:t>5</a:t>
            </a:fld>
            <a:endParaRPr lang="en-US"/>
          </a:p>
        </p:txBody>
      </p:sp>
      <p:sp>
        <p:nvSpPr>
          <p:cNvPr id="522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6482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Shape</a:t>
            </a:r>
            <a:r>
              <a:rPr lang="en-US" b="1" dirty="0"/>
              <a:t> </a:t>
            </a:r>
            <a:r>
              <a:rPr lang="en-US" dirty="0" smtClean="0"/>
              <a:t>– </a:t>
            </a:r>
            <a:r>
              <a:rPr lang="en-US" i="1" dirty="0" smtClean="0"/>
              <a:t>what are these three shapes?</a:t>
            </a:r>
            <a:endParaRPr lang="en-US" i="1" dirty="0"/>
          </a:p>
          <a:p>
            <a:pPr lvl="1"/>
            <a:endParaRPr lang="en-US" sz="3600" dirty="0"/>
          </a:p>
          <a:p>
            <a:pPr lvl="1"/>
            <a:r>
              <a:rPr lang="en-US" b="1" dirty="0" smtClean="0">
                <a:solidFill>
                  <a:schemeClr val="hlink"/>
                </a:solidFill>
              </a:rPr>
              <a:t>Symmetric</a:t>
            </a:r>
            <a:endParaRPr lang="en-US" dirty="0"/>
          </a:p>
          <a:p>
            <a:pPr lvl="1"/>
            <a:endParaRPr lang="en-US" sz="3600" dirty="0"/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Left-skewed</a:t>
            </a:r>
            <a:endParaRPr lang="en-US" dirty="0"/>
          </a:p>
          <a:p>
            <a:pPr lvl="1"/>
            <a:endParaRPr lang="en-US" sz="3600" dirty="0"/>
          </a:p>
          <a:p>
            <a:pPr lvl="1"/>
            <a:r>
              <a:rPr lang="en-US" b="1" dirty="0">
                <a:solidFill>
                  <a:srgbClr val="FF9900"/>
                </a:solidFill>
              </a:rPr>
              <a:t>Right-skewed</a:t>
            </a:r>
            <a:endParaRPr lang="en-US" dirty="0"/>
          </a:p>
        </p:txBody>
      </p:sp>
      <p:pic>
        <p:nvPicPr>
          <p:cNvPr id="52228" name="Picture 1028" descr="ASYM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2368550"/>
            <a:ext cx="1504950" cy="1023938"/>
          </a:xfrm>
          <a:prstGeom prst="rect">
            <a:avLst/>
          </a:prstGeom>
          <a:noFill/>
        </p:spPr>
      </p:pic>
      <p:pic>
        <p:nvPicPr>
          <p:cNvPr id="52229" name="Picture 1029" descr="ASYM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9763" y="2362200"/>
            <a:ext cx="1504950" cy="1031875"/>
          </a:xfrm>
          <a:prstGeom prst="rect">
            <a:avLst/>
          </a:prstGeom>
          <a:noFill/>
        </p:spPr>
      </p:pic>
      <p:pic>
        <p:nvPicPr>
          <p:cNvPr id="52230" name="Picture 1030" descr="ASYM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34250" y="2368550"/>
            <a:ext cx="1504950" cy="1023938"/>
          </a:xfrm>
          <a:prstGeom prst="rect">
            <a:avLst/>
          </a:prstGeom>
          <a:noFill/>
        </p:spPr>
      </p:pic>
      <p:pic>
        <p:nvPicPr>
          <p:cNvPr id="52231" name="Picture 1031" descr="LSKEW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14800" y="3524250"/>
            <a:ext cx="1511300" cy="1047750"/>
          </a:xfrm>
          <a:prstGeom prst="rect">
            <a:avLst/>
          </a:prstGeom>
          <a:noFill/>
        </p:spPr>
      </p:pic>
      <p:pic>
        <p:nvPicPr>
          <p:cNvPr id="52232" name="Picture 1032" descr="LSKEW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00" y="3524250"/>
            <a:ext cx="1520825" cy="1047750"/>
          </a:xfrm>
          <a:prstGeom prst="rect">
            <a:avLst/>
          </a:prstGeom>
          <a:noFill/>
        </p:spPr>
      </p:pic>
      <p:pic>
        <p:nvPicPr>
          <p:cNvPr id="52233" name="Picture 1033" descr="LSKEW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34250" y="3505200"/>
            <a:ext cx="1504950" cy="1031875"/>
          </a:xfrm>
          <a:prstGeom prst="rect">
            <a:avLst/>
          </a:prstGeom>
          <a:noFill/>
        </p:spPr>
      </p:pic>
      <p:pic>
        <p:nvPicPr>
          <p:cNvPr id="52234" name="Picture 1034" descr="RSKEW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14800" y="4724400"/>
            <a:ext cx="1531938" cy="1066800"/>
          </a:xfrm>
          <a:prstGeom prst="rect">
            <a:avLst/>
          </a:prstGeom>
          <a:noFill/>
        </p:spPr>
      </p:pic>
      <p:pic>
        <p:nvPicPr>
          <p:cNvPr id="52235" name="Picture 1035" descr="RSKEW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727700" y="4724400"/>
            <a:ext cx="1511300" cy="1047750"/>
          </a:xfrm>
          <a:prstGeom prst="rect">
            <a:avLst/>
          </a:prstGeom>
          <a:noFill/>
        </p:spPr>
      </p:pic>
      <p:pic>
        <p:nvPicPr>
          <p:cNvPr id="52236" name="Picture 1036" descr="RSKEW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316788" y="4724400"/>
            <a:ext cx="1522412" cy="1041400"/>
          </a:xfrm>
          <a:prstGeom prst="rect">
            <a:avLst/>
          </a:prstGeom>
          <a:noFill/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/>
          <a:lstStyle/>
          <a:p>
            <a:r>
              <a:rPr lang="en-US" dirty="0" smtClean="0"/>
              <a:t>Quantitative Univariate 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5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Univariate EDA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6DC00CE3-45C7-4A9A-8BB8-4E53A2AB1E23}" type="slidenum">
              <a:rPr lang="en-US"/>
              <a:pPr/>
              <a:t>6</a:t>
            </a:fld>
            <a:endParaRPr lang="en-US"/>
          </a:p>
        </p:txBody>
      </p:sp>
      <p:sp>
        <p:nvSpPr>
          <p:cNvPr id="522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16002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Outliers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en-US" i="1" dirty="0" smtClean="0"/>
              <a:t>what is an outlier?</a:t>
            </a:r>
          </a:p>
          <a:p>
            <a:pPr lvl="1"/>
            <a:r>
              <a:rPr lang="en-US" dirty="0"/>
              <a:t>Individual(s) that is/are distinctly </a:t>
            </a:r>
            <a:r>
              <a:rPr lang="en-US" dirty="0" smtClean="0"/>
              <a:t>separate</a:t>
            </a:r>
            <a:r>
              <a:rPr lang="en-US" b="1" dirty="0" smtClean="0">
                <a:solidFill>
                  <a:schemeClr val="accent2"/>
                </a:solidFill>
              </a:rPr>
              <a:t>*</a:t>
            </a:r>
            <a:r>
              <a:rPr lang="en-US" dirty="0" smtClean="0"/>
              <a:t> </a:t>
            </a:r>
            <a:r>
              <a:rPr lang="en-US" dirty="0"/>
              <a:t>from the main cluster of </a:t>
            </a:r>
            <a:r>
              <a:rPr lang="en-US" dirty="0" smtClean="0"/>
              <a:t>individuals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/>
          <a:lstStyle/>
          <a:p>
            <a:r>
              <a:rPr lang="en-US" dirty="0" smtClean="0"/>
              <a:t>Quantitative Univariate EDA</a:t>
            </a:r>
            <a:endParaRPr lang="en-US" dirty="0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462088" y="3246437"/>
            <a:ext cx="5853112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*at least one or two bars removed</a:t>
            </a:r>
          </a:p>
          <a:p>
            <a:r>
              <a:rPr lang="en-US" sz="3200" dirty="0">
                <a:solidFill>
                  <a:schemeClr val="accent2"/>
                </a:solidFill>
              </a:rPr>
              <a:t>*only one or two individuals</a:t>
            </a:r>
          </a:p>
          <a:p>
            <a:r>
              <a:rPr lang="en-US" sz="3200" dirty="0">
                <a:solidFill>
                  <a:schemeClr val="accent2"/>
                </a:solidFill>
              </a:rPr>
              <a:t>*on the margins of the distribution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7068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uiExpand="1" build="p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Univariate EDA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6DC00CE3-45C7-4A9A-8BB8-4E53A2AB1E23}" type="slidenum">
              <a:rPr lang="en-US"/>
              <a:pPr/>
              <a:t>7</a:t>
            </a:fld>
            <a:endParaRPr lang="en-US"/>
          </a:p>
        </p:txBody>
      </p:sp>
      <p:sp>
        <p:nvSpPr>
          <p:cNvPr id="522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382000" cy="50292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Center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en-US" i="1" dirty="0" smtClean="0"/>
              <a:t>what are the two measures of center?</a:t>
            </a:r>
          </a:p>
          <a:p>
            <a:pPr lvl="1"/>
            <a:r>
              <a:rPr lang="en-US" b="1" dirty="0" smtClean="0"/>
              <a:t>Mean</a:t>
            </a:r>
            <a:r>
              <a:rPr lang="en-US" dirty="0" smtClean="0"/>
              <a:t> (arithmetic average)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b="1" dirty="0" smtClean="0"/>
              <a:t>Median</a:t>
            </a:r>
            <a:r>
              <a:rPr lang="en-US" dirty="0" smtClean="0"/>
              <a:t> (value in the middle of ordered data)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/>
          <a:lstStyle/>
          <a:p>
            <a:r>
              <a:rPr lang="en-US" dirty="0" smtClean="0"/>
              <a:t>Quantitative Univariate EDA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828800" y="2514600"/>
            <a:ext cx="4191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 smtClean="0">
                <a:latin typeface="Symbol" pitchFamily="18" charset="2"/>
              </a:rPr>
              <a:t>  m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>
                <a:solidFill>
                  <a:schemeClr val="accent1"/>
                </a:solidFill>
              </a:rPr>
              <a:t>population mean</a:t>
            </a:r>
            <a:endParaRPr lang="en-US" sz="2800" dirty="0"/>
          </a:p>
          <a:p>
            <a:pPr>
              <a:spcBef>
                <a:spcPct val="20000"/>
              </a:spcBef>
            </a:pPr>
            <a:r>
              <a:rPr lang="en-US" sz="3200" dirty="0" smtClean="0">
                <a:latin typeface="Symbol" panose="05050102010706020507" pitchFamily="18" charset="2"/>
              </a:rPr>
              <a:t>`</a:t>
            </a:r>
            <a:r>
              <a:rPr lang="en-US" sz="3200" dirty="0" smtClean="0"/>
              <a:t>x = </a:t>
            </a:r>
            <a:r>
              <a:rPr lang="en-US" sz="3200" dirty="0">
                <a:solidFill>
                  <a:schemeClr val="accent1"/>
                </a:solidFill>
              </a:rPr>
              <a:t>s</a:t>
            </a:r>
            <a:r>
              <a:rPr lang="en-US" sz="3200" dirty="0" smtClean="0">
                <a:solidFill>
                  <a:schemeClr val="accent1"/>
                </a:solidFill>
              </a:rPr>
              <a:t>ample mean</a:t>
            </a:r>
            <a:endParaRPr lang="en-US" sz="28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81200" y="4495800"/>
            <a:ext cx="419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 smtClean="0">
                <a:latin typeface="Symbol" pitchFamily="18" charset="2"/>
              </a:rPr>
              <a:t>M </a:t>
            </a:r>
            <a:r>
              <a:rPr lang="en-US" sz="3200" dirty="0" smtClean="0"/>
              <a:t>= </a:t>
            </a:r>
            <a:r>
              <a:rPr lang="en-US" sz="3200" dirty="0" smtClean="0">
                <a:solidFill>
                  <a:schemeClr val="accent1"/>
                </a:solidFill>
              </a:rPr>
              <a:t>sample median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9476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uiExpand="1" build="p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/>
          <a:lstStyle/>
          <a:p>
            <a:r>
              <a:rPr lang="en-US" dirty="0" smtClean="0"/>
              <a:t>Compute </a:t>
            </a:r>
            <a:r>
              <a:rPr lang="en-US" dirty="0" err="1" smtClean="0"/>
              <a:t>the</a:t>
            </a:r>
            <a:r>
              <a:rPr lang="en-US" dirty="0" err="1" smtClean="0">
                <a:latin typeface="Symbol" panose="05050102010706020507" pitchFamily="18" charset="2"/>
              </a:rPr>
              <a:t>`</a:t>
            </a:r>
            <a:r>
              <a:rPr lang="en-US" dirty="0" err="1" smtClean="0"/>
              <a:t>x</a:t>
            </a:r>
            <a:r>
              <a:rPr lang="en-US" dirty="0" smtClean="0"/>
              <a:t> and M of values (faculty salaries) below with and without the red value.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38</a:t>
            </a:r>
            <a:r>
              <a:rPr lang="en-US" dirty="0"/>
              <a:t>, 46, 42, 44, 44, 43, 45, 45, 46, </a:t>
            </a:r>
            <a:r>
              <a:rPr lang="en-US" dirty="0" smtClean="0"/>
              <a:t>44, </a:t>
            </a:r>
            <a:r>
              <a:rPr lang="en-US" b="1" dirty="0" smtClean="0">
                <a:solidFill>
                  <a:srgbClr val="FF0000"/>
                </a:solidFill>
              </a:rPr>
              <a:t>139</a:t>
            </a:r>
          </a:p>
          <a:p>
            <a:pPr marL="0" indent="0" algn="ctr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/>
              <a:t>Examine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meanMedian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graphic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Univariate EDA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AC6A9C52-A50E-4CF6-99E1-59775D9CCAA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1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305800" cy="1143000"/>
          </a:xfrm>
        </p:spPr>
        <p:txBody>
          <a:bodyPr/>
          <a:lstStyle/>
          <a:p>
            <a:r>
              <a:rPr lang="en-US" dirty="0" smtClean="0"/>
              <a:t>Adequacy of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 dirty="0" smtClean="0"/>
              <a:t>18, 19, 20, 21, 22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>
                <a:latin typeface="Symbol" panose="05050102010706020507" pitchFamily="18" charset="2"/>
              </a:rPr>
              <a:t>`</a:t>
            </a:r>
            <a:r>
              <a:rPr lang="en-US" dirty="0"/>
              <a:t>x</a:t>
            </a:r>
            <a:r>
              <a:rPr lang="en-US" dirty="0" smtClean="0">
                <a:sym typeface="Wingdings" pitchFamily="2" charset="2"/>
              </a:rPr>
              <a:t> = 20</a:t>
            </a:r>
          </a:p>
          <a:p>
            <a:r>
              <a:rPr lang="en-US" dirty="0" smtClean="0">
                <a:sym typeface="Wingdings" pitchFamily="2" charset="2"/>
              </a:rPr>
              <a:t>  5, 15, 20, 25, 35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>
                <a:latin typeface="Symbol" panose="05050102010706020507" pitchFamily="18" charset="2"/>
              </a:rPr>
              <a:t>`</a:t>
            </a:r>
            <a:r>
              <a:rPr lang="en-US" dirty="0"/>
              <a:t>x</a:t>
            </a:r>
            <a:r>
              <a:rPr lang="en-US" dirty="0" smtClean="0">
                <a:sym typeface="Wingdings" pitchFamily="2" charset="2"/>
              </a:rPr>
              <a:t> = 20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i="1" dirty="0" smtClean="0">
                <a:sym typeface="Wingdings" pitchFamily="2" charset="2"/>
              </a:rPr>
              <a:t>Does the mean adequately relate all pertinent information for these samples?</a:t>
            </a:r>
          </a:p>
          <a:p>
            <a:r>
              <a:rPr lang="en-US" i="1" dirty="0" smtClean="0">
                <a:sym typeface="Wingdings" pitchFamily="2" charset="2"/>
              </a:rPr>
              <a:t>If not, what is missing?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Univariate EDA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AC6A9C52-A50E-4CF6-99E1-59775D9CCAA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07 Template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107 Templat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07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7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Office\Templates\107 Template.pot</Template>
  <TotalTime>2981</TotalTime>
  <Words>851</Words>
  <Application>Microsoft Office PowerPoint</Application>
  <PresentationFormat>On-screen Show (4:3)</PresentationFormat>
  <Paragraphs>155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Courier New</vt:lpstr>
      <vt:lpstr>Symbol</vt:lpstr>
      <vt:lpstr>Times New Roman</vt:lpstr>
      <vt:lpstr>Wingdings</vt:lpstr>
      <vt:lpstr>107 Template</vt:lpstr>
      <vt:lpstr>Equation</vt:lpstr>
      <vt:lpstr>Univariate EDA</vt:lpstr>
      <vt:lpstr>Exploratory Data Analysis</vt:lpstr>
      <vt:lpstr>PowerPoint Presentation</vt:lpstr>
      <vt:lpstr>Quantitative Univariate EDA</vt:lpstr>
      <vt:lpstr>Quantitative Univariate EDA</vt:lpstr>
      <vt:lpstr>Quantitative Univariate EDA</vt:lpstr>
      <vt:lpstr>Quantitative Univariate EDA</vt:lpstr>
      <vt:lpstr>PowerPoint Presentation</vt:lpstr>
      <vt:lpstr>Adequacy of Mean?</vt:lpstr>
      <vt:lpstr>Quantitative Univariate EDA</vt:lpstr>
      <vt:lpstr>Standard Deviation</vt:lpstr>
      <vt:lpstr>PowerPoint Presentation</vt:lpstr>
      <vt:lpstr>Quantitative Univariate EDA in R</vt:lpstr>
      <vt:lpstr>Overall Numerical Summaries</vt:lpstr>
      <vt:lpstr>PowerPoint Presentation</vt:lpstr>
      <vt:lpstr>PowerPoint Presentation</vt:lpstr>
      <vt:lpstr>PowerPoint Presentation</vt:lpstr>
      <vt:lpstr>PowerPoint Presentation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Derek H. Ogle</dc:creator>
  <cp:lastModifiedBy>Derek Ogle</cp:lastModifiedBy>
  <cp:revision>130</cp:revision>
  <dcterms:created xsi:type="dcterms:W3CDTF">1999-07-29T13:14:22Z</dcterms:created>
  <dcterms:modified xsi:type="dcterms:W3CDTF">2015-11-17T20:03:45Z</dcterms:modified>
</cp:coreProperties>
</file>