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"/>
  </p:notesMasterIdLst>
  <p:sldIdLst>
    <p:sldId id="270" r:id="rId2"/>
    <p:sldId id="409" r:id="rId3"/>
    <p:sldId id="437" r:id="rId4"/>
    <p:sldId id="417" r:id="rId5"/>
    <p:sldId id="411" r:id="rId6"/>
    <p:sldId id="416" r:id="rId7"/>
    <p:sldId id="438" r:id="rId8"/>
    <p:sldId id="414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4251" autoAdjust="0"/>
  </p:normalViewPr>
  <p:slideViewPr>
    <p:cSldViewPr>
      <p:cViewPr>
        <p:scale>
          <a:sx n="90" d="100"/>
          <a:sy n="90" d="100"/>
        </p:scale>
        <p:origin x="518" y="34"/>
      </p:cViewPr>
      <p:guideLst>
        <p:guide orient="horz" pos="18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426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06E419-36E1-4A95-9EA8-F3AB4DA947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2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</a:t>
            </a:r>
            <a:r>
              <a:rPr lang="en-US" baseline="0" dirty="0" smtClean="0"/>
              <a:t> mu&lt;100, sigma-10,n=30,alpha=0.05</a:t>
            </a:r>
          </a:p>
          <a:p>
            <a:r>
              <a:rPr lang="en-US" baseline="0" dirty="0" smtClean="0"/>
              <a:t>True mu=95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6E419-36E1-4A95-9EA8-F3AB4DA9478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68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3B00940-A4F1-43AE-BE0B-E1E29C30BE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99963C4-8C71-4F39-BC4E-78B604E5C6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6682146-5D60-42EB-84C9-A759ACEFB0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ABA6BC8-16A3-4F17-9C7D-D1675927FF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FD4272C-A0F9-48A2-9BFB-FAC0E4ABBB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10E9500-AB6E-4E12-8B1D-06A655D647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9F702CA-8E09-48E7-A336-2226B01850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E88EA96-56F1-4646-AB9F-F062DEBC4F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7842CD0-0BDB-488A-B2E8-EB86EFB460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B8A13AD-0F74-4613-B372-8257EEB747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4CED0A7-D5A2-496E-9F87-5AD729A7ED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F3D54677-4565-4CE5-9EEA-2D768047C4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Inference Concepts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74A41916-A5CE-4EF6-A97E-1618DADA1D33}" type="slidenum">
              <a:rPr lang="en-US"/>
              <a:pPr/>
              <a:t>2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dirty="0" smtClean="0"/>
              <a:t>Summary (from Before)</a:t>
            </a:r>
            <a:endParaRPr 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715000"/>
          </a:xfrm>
        </p:spPr>
        <p:txBody>
          <a:bodyPr/>
          <a:lstStyle/>
          <a:p>
            <a:r>
              <a:rPr lang="en-US" sz="2800" b="1" dirty="0"/>
              <a:t>Make statistical hypotheses from research </a:t>
            </a:r>
            <a:r>
              <a:rPr lang="en-US" sz="2800" b="1" dirty="0" smtClean="0"/>
              <a:t>hypothesis</a:t>
            </a:r>
          </a:p>
          <a:p>
            <a:endParaRPr lang="en-US" sz="800" b="1" dirty="0"/>
          </a:p>
          <a:p>
            <a:r>
              <a:rPr lang="en-US" sz="2800" b="1" dirty="0" smtClean="0"/>
              <a:t>Use </a:t>
            </a:r>
            <a:r>
              <a:rPr lang="en-US" sz="2800" b="1" dirty="0"/>
              <a:t>H</a:t>
            </a:r>
            <a:r>
              <a:rPr lang="en-US" sz="2800" b="1" baseline="-25000" dirty="0"/>
              <a:t>0</a:t>
            </a:r>
            <a:r>
              <a:rPr lang="en-US" sz="2800" b="1" dirty="0"/>
              <a:t> to make prediction (Assume H</a:t>
            </a:r>
            <a:r>
              <a:rPr lang="en-US" sz="2800" b="1" baseline="-25000" dirty="0"/>
              <a:t>0</a:t>
            </a:r>
            <a:r>
              <a:rPr lang="en-US" sz="2800" b="1" dirty="0"/>
              <a:t> is true)</a:t>
            </a:r>
          </a:p>
          <a:p>
            <a:pPr lvl="1"/>
            <a:r>
              <a:rPr lang="en-US" sz="2400" i="1" dirty="0"/>
              <a:t>this is why H</a:t>
            </a:r>
            <a:r>
              <a:rPr lang="en-US" sz="2400" i="1" baseline="-25000" dirty="0"/>
              <a:t>0</a:t>
            </a:r>
            <a:r>
              <a:rPr lang="en-US" sz="2400" i="1" dirty="0"/>
              <a:t> must be the “equals” </a:t>
            </a:r>
            <a:r>
              <a:rPr lang="en-US" sz="2400" i="1" dirty="0" smtClean="0"/>
              <a:t>situation</a:t>
            </a:r>
          </a:p>
          <a:p>
            <a:pPr lvl="1"/>
            <a:endParaRPr lang="en-US" sz="800" i="1" dirty="0"/>
          </a:p>
          <a:p>
            <a:r>
              <a:rPr lang="en-US" sz="2800" b="1" dirty="0"/>
              <a:t>Compare predicted statistic to observed statistic</a:t>
            </a:r>
          </a:p>
          <a:p>
            <a:pPr lvl="1"/>
            <a:r>
              <a:rPr lang="en-US" dirty="0" smtClean="0"/>
              <a:t>calculate p-value</a:t>
            </a:r>
          </a:p>
          <a:p>
            <a:pPr lvl="1"/>
            <a:endParaRPr lang="en-US" sz="800" dirty="0"/>
          </a:p>
          <a:p>
            <a:r>
              <a:rPr lang="en-US" sz="2800" b="1" dirty="0"/>
              <a:t>Compare p-value to rejection criterion (</a:t>
            </a:r>
            <a:r>
              <a:rPr lang="en-US" sz="2800" b="1" dirty="0">
                <a:latin typeface="Symbol" pitchFamily="18" charset="2"/>
              </a:rPr>
              <a:t>a</a:t>
            </a:r>
            <a:r>
              <a:rPr lang="en-US" sz="2800" b="1" dirty="0"/>
              <a:t>)</a:t>
            </a:r>
          </a:p>
          <a:p>
            <a:pPr lvl="1"/>
            <a:r>
              <a:rPr lang="en-US" dirty="0"/>
              <a:t>if p-value &gt;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</a:t>
            </a:r>
            <a:r>
              <a:rPr lang="en-US" dirty="0" smtClean="0"/>
              <a:t>then DNR H</a:t>
            </a:r>
            <a:r>
              <a:rPr lang="en-US" baseline="-25000" dirty="0" smtClean="0"/>
              <a:t>0</a:t>
            </a:r>
          </a:p>
          <a:p>
            <a:pPr lvl="2"/>
            <a:r>
              <a:rPr lang="en-US" dirty="0" smtClean="0"/>
              <a:t>conclude </a:t>
            </a:r>
            <a:r>
              <a:rPr lang="en-US" dirty="0"/>
              <a:t>that H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could be correct</a:t>
            </a:r>
          </a:p>
          <a:p>
            <a:pPr lvl="1"/>
            <a:r>
              <a:rPr lang="en-US" dirty="0"/>
              <a:t>if p-value &lt;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</a:t>
            </a:r>
            <a:r>
              <a:rPr lang="en-US" dirty="0" smtClean="0"/>
              <a:t>then reject H</a:t>
            </a:r>
            <a:r>
              <a:rPr lang="en-US" baseline="-25000" dirty="0" smtClean="0"/>
              <a:t>0</a:t>
            </a:r>
          </a:p>
          <a:p>
            <a:pPr lvl="2"/>
            <a:r>
              <a:rPr lang="en-US" dirty="0" smtClean="0"/>
              <a:t>conclude </a:t>
            </a:r>
            <a:r>
              <a:rPr lang="en-US" dirty="0"/>
              <a:t>that H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is probably </a:t>
            </a:r>
            <a:r>
              <a:rPr lang="en-US" b="1" dirty="0" smtClean="0">
                <a:solidFill>
                  <a:schemeClr val="accent1"/>
                </a:solidFill>
              </a:rPr>
              <a:t>not correct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Explosion 1 5"/>
          <p:cNvSpPr/>
          <p:nvPr/>
        </p:nvSpPr>
        <p:spPr bwMode="auto">
          <a:xfrm>
            <a:off x="7010400" y="3962400"/>
            <a:ext cx="2133600" cy="2514600"/>
          </a:xfrm>
          <a:prstGeom prst="irregularSeal1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Critical</a:t>
            </a:r>
            <a:endParaRPr kumimoji="0" lang="en-US" sz="24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uiExpand="1" build="p" bldLvl="2" autoUpdateAnimBg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5D076CA-5902-4BD8-8555-334B2BCAE997}" type="slidenum">
              <a:rPr lang="en-US"/>
              <a:pPr/>
              <a:t>3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91600" cy="838200"/>
          </a:xfrm>
        </p:spPr>
        <p:txBody>
          <a:bodyPr/>
          <a:lstStyle/>
          <a:p>
            <a:r>
              <a:rPr lang="en-US" sz="3600" b="0"/>
              <a:t>if p-value &gt; </a:t>
            </a:r>
            <a:r>
              <a:rPr lang="en-US" sz="3600" b="0">
                <a:latin typeface="Symbol" pitchFamily="18" charset="2"/>
              </a:rPr>
              <a:t>a</a:t>
            </a:r>
            <a:r>
              <a:rPr lang="en-US" sz="3600" b="0"/>
              <a:t> then H</a:t>
            </a:r>
            <a:r>
              <a:rPr lang="en-US" sz="3600" b="0" baseline="-25000"/>
              <a:t>0</a:t>
            </a:r>
            <a:r>
              <a:rPr lang="en-US" sz="3600" b="0"/>
              <a:t> </a:t>
            </a:r>
            <a:r>
              <a:rPr lang="en-US" sz="3600" b="0">
                <a:solidFill>
                  <a:schemeClr val="accent1"/>
                </a:solidFill>
              </a:rPr>
              <a:t>could be correct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305800" cy="5715000"/>
          </a:xfrm>
        </p:spPr>
        <p:txBody>
          <a:bodyPr/>
          <a:lstStyle/>
          <a:p>
            <a:pPr marL="234950" indent="-234950"/>
            <a:r>
              <a:rPr lang="en-US" sz="2800" dirty="0">
                <a:solidFill>
                  <a:schemeClr val="hlink"/>
                </a:solidFill>
              </a:rPr>
              <a:t>Recall that </a:t>
            </a:r>
            <a:r>
              <a:rPr lang="en-US" sz="2800" dirty="0">
                <a:solidFill>
                  <a:schemeClr val="hlink"/>
                </a:solidFill>
                <a:latin typeface="Symbol" pitchFamily="18" charset="2"/>
              </a:rPr>
              <a:t>`</a:t>
            </a:r>
            <a:r>
              <a:rPr lang="en-US" sz="2800" dirty="0">
                <a:solidFill>
                  <a:schemeClr val="hlink"/>
                </a:solidFill>
              </a:rPr>
              <a:t>x = 135.9</a:t>
            </a:r>
          </a:p>
          <a:p>
            <a:pPr marL="234950" indent="-234950"/>
            <a:endParaRPr lang="en-US" sz="1400" dirty="0">
              <a:solidFill>
                <a:schemeClr val="hlink"/>
              </a:solidFill>
            </a:endParaRPr>
          </a:p>
          <a:p>
            <a:pPr marL="234950" indent="-234950"/>
            <a:r>
              <a:rPr lang="en-US" sz="2800" dirty="0"/>
              <a:t>for H</a:t>
            </a:r>
            <a:r>
              <a:rPr lang="en-US" sz="2800" baseline="-25000" dirty="0"/>
              <a:t>0</a:t>
            </a:r>
            <a:r>
              <a:rPr lang="en-US" sz="2800" dirty="0"/>
              <a:t>: </a:t>
            </a:r>
            <a:r>
              <a:rPr lang="en-US" sz="2800" dirty="0" smtClean="0">
                <a:latin typeface="Symbol" pitchFamily="18" charset="2"/>
              </a:rPr>
              <a:t>m</a:t>
            </a:r>
            <a:r>
              <a:rPr lang="en-US" sz="2800" dirty="0" smtClean="0"/>
              <a:t>=137,    p-value=0.1357, DNR H</a:t>
            </a:r>
            <a:r>
              <a:rPr lang="en-US" sz="2800" baseline="-25000" dirty="0" smtClean="0"/>
              <a:t>0</a:t>
            </a:r>
            <a:endParaRPr lang="en-US" sz="2800" dirty="0"/>
          </a:p>
          <a:p>
            <a:pPr marL="234950" indent="-234950"/>
            <a:endParaRPr lang="en-US" sz="2800" dirty="0"/>
          </a:p>
          <a:p>
            <a:pPr marL="234950" indent="-234950"/>
            <a:r>
              <a:rPr lang="en-US" sz="2800" dirty="0"/>
              <a:t>for H</a:t>
            </a:r>
            <a:r>
              <a:rPr lang="en-US" sz="2800" baseline="-25000" dirty="0"/>
              <a:t>0</a:t>
            </a:r>
            <a:r>
              <a:rPr lang="en-US" sz="2800" dirty="0"/>
              <a:t>: </a:t>
            </a:r>
            <a:r>
              <a:rPr lang="en-US" sz="2800" dirty="0" smtClean="0">
                <a:latin typeface="Symbol" pitchFamily="18" charset="2"/>
              </a:rPr>
              <a:t>m</a:t>
            </a:r>
            <a:r>
              <a:rPr lang="en-US" sz="2800" dirty="0" smtClean="0"/>
              <a:t>=137.1, p-value=0.1151, DNR H</a:t>
            </a:r>
            <a:r>
              <a:rPr lang="en-US" sz="2800" baseline="-25000" dirty="0" smtClean="0"/>
              <a:t>0</a:t>
            </a:r>
            <a:endParaRPr lang="en-US" sz="2800" dirty="0"/>
          </a:p>
          <a:p>
            <a:pPr marL="234950" indent="-234950"/>
            <a:endParaRPr lang="en-US" sz="2800" dirty="0"/>
          </a:p>
          <a:p>
            <a:pPr marL="234950" indent="-234950"/>
            <a:r>
              <a:rPr lang="en-US" sz="2800" dirty="0"/>
              <a:t>for H</a:t>
            </a:r>
            <a:r>
              <a:rPr lang="en-US" sz="2800" baseline="-25000" dirty="0"/>
              <a:t>0</a:t>
            </a:r>
            <a:r>
              <a:rPr lang="en-US" sz="2800" dirty="0"/>
              <a:t>: </a:t>
            </a:r>
            <a:r>
              <a:rPr lang="en-US" sz="2800" dirty="0" smtClean="0">
                <a:latin typeface="Symbol" pitchFamily="18" charset="2"/>
              </a:rPr>
              <a:t>m</a:t>
            </a:r>
            <a:r>
              <a:rPr lang="en-US" sz="2800" dirty="0" smtClean="0"/>
              <a:t>=137.2, p-value=0.0968, DNR H</a:t>
            </a:r>
            <a:r>
              <a:rPr lang="en-US" sz="2800" baseline="-25000" dirty="0" smtClean="0"/>
              <a:t>0</a:t>
            </a:r>
            <a:endParaRPr lang="en-US" sz="2800" dirty="0"/>
          </a:p>
          <a:p>
            <a:pPr marL="234950" indent="-234950"/>
            <a:endParaRPr lang="en-US" sz="2800" dirty="0"/>
          </a:p>
          <a:p>
            <a:pPr marL="234950" indent="-234950"/>
            <a:r>
              <a:rPr lang="en-US" sz="2800" dirty="0"/>
              <a:t>for H</a:t>
            </a:r>
            <a:r>
              <a:rPr lang="en-US" sz="2800" baseline="-25000" dirty="0"/>
              <a:t>0</a:t>
            </a:r>
            <a:r>
              <a:rPr lang="en-US" sz="2800" dirty="0"/>
              <a:t>: </a:t>
            </a:r>
            <a:r>
              <a:rPr lang="en-US" sz="2800" dirty="0" smtClean="0">
                <a:latin typeface="Symbol" pitchFamily="18" charset="2"/>
              </a:rPr>
              <a:t>m</a:t>
            </a:r>
            <a:r>
              <a:rPr lang="en-US" sz="2800" dirty="0" smtClean="0"/>
              <a:t>=137.3, p-value=0.0808, DNR H</a:t>
            </a:r>
            <a:r>
              <a:rPr lang="en-US" sz="2800" baseline="-25000" dirty="0" smtClean="0"/>
              <a:t>0</a:t>
            </a:r>
            <a:endParaRPr lang="en-US" sz="2800" dirty="0"/>
          </a:p>
          <a:p>
            <a:pPr marL="234950" indent="-234950"/>
            <a:endParaRPr lang="en-US" sz="2800" dirty="0"/>
          </a:p>
          <a:p>
            <a:pPr marL="234950" indent="-234950"/>
            <a:r>
              <a:rPr lang="en-US" sz="2800" b="1" dirty="0">
                <a:solidFill>
                  <a:schemeClr val="accent1"/>
                </a:solidFill>
              </a:rPr>
              <a:t>There are always several other hypotheses that would also not be rejected.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7265" y="2133600"/>
            <a:ext cx="6186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distrib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(135.9,mean=137,sd=10/</a:t>
            </a:r>
            <a:r>
              <a:rPr lang="en-US" sz="20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(100))</a:t>
            </a:r>
            <a:endParaRPr lang="en-US" sz="20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3574" y="3172146"/>
            <a:ext cx="6494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distrib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(135.9,mean=137.1,sd=10/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(100))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1312" y="4181856"/>
            <a:ext cx="6494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distrib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(135.9,mean=137.2,sd=10/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(100))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1312" y="5229546"/>
            <a:ext cx="6494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distrib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(135.9,mean=137.3,sd=10/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(100))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uiExpand="1" build="p"/>
      <p:bldP spid="6" grpId="0"/>
      <p:bldP spid="7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77481285-7EE7-49DF-8A19-F701B76C40B3}" type="slidenum">
              <a:rPr lang="en-US"/>
              <a:pPr/>
              <a:t>4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DNR vs Accept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data do not contradict this H</a:t>
            </a:r>
            <a:r>
              <a:rPr lang="en-US" baseline="-25000" dirty="0" smtClean="0"/>
              <a:t>0</a:t>
            </a:r>
            <a:r>
              <a:rPr lang="en-US" dirty="0" smtClean="0"/>
              <a:t>, but it is not fully known </a:t>
            </a:r>
            <a:r>
              <a:rPr lang="en-US" dirty="0"/>
              <a:t>if this </a:t>
            </a: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 is 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2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6A0345D-8E73-47F6-A772-BF94CA3CB1FD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188636" name="Group 220"/>
          <p:cNvGrpSpPr>
            <a:grpSpLocks/>
          </p:cNvGrpSpPr>
          <p:nvPr/>
        </p:nvGrpSpPr>
        <p:grpSpPr bwMode="auto">
          <a:xfrm>
            <a:off x="3240088" y="1828800"/>
            <a:ext cx="5827712" cy="3630613"/>
            <a:chOff x="1887" y="1152"/>
            <a:chExt cx="3671" cy="2287"/>
          </a:xfrm>
        </p:grpSpPr>
        <p:grpSp>
          <p:nvGrpSpPr>
            <p:cNvPr id="188424" name="Group 8"/>
            <p:cNvGrpSpPr>
              <a:grpSpLocks/>
            </p:cNvGrpSpPr>
            <p:nvPr/>
          </p:nvGrpSpPr>
          <p:grpSpPr bwMode="auto">
            <a:xfrm>
              <a:off x="2073" y="1152"/>
              <a:ext cx="3485" cy="1968"/>
              <a:chOff x="2073" y="672"/>
              <a:chExt cx="3485" cy="1968"/>
            </a:xfrm>
          </p:grpSpPr>
          <p:grpSp>
            <p:nvGrpSpPr>
              <p:cNvPr id="188425" name="Group 9"/>
              <p:cNvGrpSpPr>
                <a:grpSpLocks/>
              </p:cNvGrpSpPr>
              <p:nvPr/>
            </p:nvGrpSpPr>
            <p:grpSpPr bwMode="auto">
              <a:xfrm>
                <a:off x="2169" y="672"/>
                <a:ext cx="3320" cy="1816"/>
                <a:chOff x="1261" y="1638"/>
                <a:chExt cx="3320" cy="1816"/>
              </a:xfrm>
            </p:grpSpPr>
            <p:sp>
              <p:nvSpPr>
                <p:cNvPr id="188426" name="Freeform 10"/>
                <p:cNvSpPr>
                  <a:spLocks noChangeAspect="1"/>
                </p:cNvSpPr>
                <p:nvPr/>
              </p:nvSpPr>
              <p:spPr bwMode="auto">
                <a:xfrm>
                  <a:off x="1261" y="3414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7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7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27" name="Freeform 11"/>
                <p:cNvSpPr>
                  <a:spLocks noChangeAspect="1"/>
                </p:cNvSpPr>
                <p:nvPr/>
              </p:nvSpPr>
              <p:spPr bwMode="auto">
                <a:xfrm>
                  <a:off x="1298" y="3421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28" name="Freeform 12"/>
                <p:cNvSpPr>
                  <a:spLocks noChangeAspect="1"/>
                </p:cNvSpPr>
                <p:nvPr/>
              </p:nvSpPr>
              <p:spPr bwMode="auto">
                <a:xfrm>
                  <a:off x="1298" y="3414"/>
                  <a:ext cx="54" cy="23"/>
                </a:xfrm>
                <a:custGeom>
                  <a:avLst/>
                  <a:gdLst/>
                  <a:ahLst/>
                  <a:cxnLst>
                    <a:cxn ang="0">
                      <a:pos x="36" y="15"/>
                    </a:cxn>
                    <a:cxn ang="0">
                      <a:pos x="29" y="0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6" y="15"/>
                    </a:cxn>
                  </a:cxnLst>
                  <a:rect l="0" t="0" r="r" b="b"/>
                  <a:pathLst>
                    <a:path w="36" h="15">
                      <a:moveTo>
                        <a:pt x="36" y="15"/>
                      </a:move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6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29" name="Freeform 13"/>
                <p:cNvSpPr>
                  <a:spLocks noChangeAspect="1"/>
                </p:cNvSpPr>
                <p:nvPr/>
              </p:nvSpPr>
              <p:spPr bwMode="auto">
                <a:xfrm>
                  <a:off x="1334" y="3421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0" name="Freeform 14"/>
                <p:cNvSpPr>
                  <a:spLocks noChangeAspect="1"/>
                </p:cNvSpPr>
                <p:nvPr/>
              </p:nvSpPr>
              <p:spPr bwMode="auto">
                <a:xfrm>
                  <a:off x="1327" y="3407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7" y="22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22">
                      <a:moveTo>
                        <a:pt x="37" y="14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7" y="22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1" name="Freeform 15"/>
                <p:cNvSpPr>
                  <a:spLocks noChangeAspect="1"/>
                </p:cNvSpPr>
                <p:nvPr/>
              </p:nvSpPr>
              <p:spPr bwMode="auto">
                <a:xfrm>
                  <a:off x="1364" y="3414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2" name="Freeform 16"/>
                <p:cNvSpPr>
                  <a:spLocks noChangeAspect="1"/>
                </p:cNvSpPr>
                <p:nvPr/>
              </p:nvSpPr>
              <p:spPr bwMode="auto">
                <a:xfrm>
                  <a:off x="1364" y="3399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29" y="0"/>
                    </a:cxn>
                    <a:cxn ang="0">
                      <a:pos x="0" y="8"/>
                    </a:cxn>
                    <a:cxn ang="0">
                      <a:pos x="0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29" y="0"/>
                      </a:lnTo>
                      <a:lnTo>
                        <a:pt x="0" y="8"/>
                      </a:lnTo>
                      <a:lnTo>
                        <a:pt x="0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3" name="Freeform 17"/>
                <p:cNvSpPr>
                  <a:spLocks noChangeAspect="1"/>
                </p:cNvSpPr>
                <p:nvPr/>
              </p:nvSpPr>
              <p:spPr bwMode="auto">
                <a:xfrm>
                  <a:off x="1401" y="3407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4" name="Freeform 18"/>
                <p:cNvSpPr>
                  <a:spLocks noChangeAspect="1"/>
                </p:cNvSpPr>
                <p:nvPr/>
              </p:nvSpPr>
              <p:spPr bwMode="auto">
                <a:xfrm>
                  <a:off x="1393" y="3392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8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8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5" name="Freeform 19"/>
                <p:cNvSpPr>
                  <a:spLocks noChangeAspect="1"/>
                </p:cNvSpPr>
                <p:nvPr/>
              </p:nvSpPr>
              <p:spPr bwMode="auto">
                <a:xfrm>
                  <a:off x="1430" y="3399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8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8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6" name="Freeform 20"/>
                <p:cNvSpPr>
                  <a:spLocks noChangeAspect="1"/>
                </p:cNvSpPr>
                <p:nvPr/>
              </p:nvSpPr>
              <p:spPr bwMode="auto">
                <a:xfrm>
                  <a:off x="1430" y="3385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0" y="0"/>
                    </a:cxn>
                    <a:cxn ang="0">
                      <a:pos x="0" y="7"/>
                    </a:cxn>
                    <a:cxn ang="0">
                      <a:pos x="0" y="22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22">
                      <a:moveTo>
                        <a:pt x="37" y="14"/>
                      </a:moveTo>
                      <a:lnTo>
                        <a:pt x="30" y="0"/>
                      </a:lnTo>
                      <a:lnTo>
                        <a:pt x="0" y="7"/>
                      </a:lnTo>
                      <a:lnTo>
                        <a:pt x="0" y="22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7" name="Freeform 21"/>
                <p:cNvSpPr>
                  <a:spLocks noChangeAspect="1"/>
                </p:cNvSpPr>
                <p:nvPr/>
              </p:nvSpPr>
              <p:spPr bwMode="auto">
                <a:xfrm>
                  <a:off x="1467" y="3392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8" name="Freeform 22"/>
                <p:cNvSpPr>
                  <a:spLocks noChangeAspect="1"/>
                </p:cNvSpPr>
                <p:nvPr/>
              </p:nvSpPr>
              <p:spPr bwMode="auto">
                <a:xfrm>
                  <a:off x="1460" y="3377"/>
                  <a:ext cx="54" cy="33"/>
                </a:xfrm>
                <a:custGeom>
                  <a:avLst/>
                  <a:gdLst/>
                  <a:ahLst/>
                  <a:cxnLst>
                    <a:cxn ang="0">
                      <a:pos x="36" y="15"/>
                    </a:cxn>
                    <a:cxn ang="0">
                      <a:pos x="36" y="0"/>
                    </a:cxn>
                    <a:cxn ang="0">
                      <a:pos x="0" y="8"/>
                    </a:cxn>
                    <a:cxn ang="0">
                      <a:pos x="7" y="22"/>
                    </a:cxn>
                    <a:cxn ang="0">
                      <a:pos x="36" y="15"/>
                    </a:cxn>
                  </a:cxnLst>
                  <a:rect l="0" t="0" r="r" b="b"/>
                  <a:pathLst>
                    <a:path w="36" h="22">
                      <a:moveTo>
                        <a:pt x="36" y="15"/>
                      </a:moveTo>
                      <a:lnTo>
                        <a:pt x="36" y="0"/>
                      </a:lnTo>
                      <a:lnTo>
                        <a:pt x="0" y="8"/>
                      </a:lnTo>
                      <a:lnTo>
                        <a:pt x="7" y="22"/>
                      </a:lnTo>
                      <a:lnTo>
                        <a:pt x="36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9" name="Freeform 23"/>
                <p:cNvSpPr>
                  <a:spLocks noChangeAspect="1"/>
                </p:cNvSpPr>
                <p:nvPr/>
              </p:nvSpPr>
              <p:spPr bwMode="auto">
                <a:xfrm>
                  <a:off x="1496" y="3385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8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0" name="Freeform 24"/>
                <p:cNvSpPr>
                  <a:spLocks noChangeAspect="1"/>
                </p:cNvSpPr>
                <p:nvPr/>
              </p:nvSpPr>
              <p:spPr bwMode="auto">
                <a:xfrm>
                  <a:off x="1496" y="3370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0" y="0"/>
                    </a:cxn>
                    <a:cxn ang="0">
                      <a:pos x="0" y="7"/>
                    </a:cxn>
                    <a:cxn ang="0">
                      <a:pos x="0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30" y="0"/>
                      </a:lnTo>
                      <a:lnTo>
                        <a:pt x="0" y="7"/>
                      </a:lnTo>
                      <a:lnTo>
                        <a:pt x="0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1" name="Freeform 25"/>
                <p:cNvSpPr>
                  <a:spLocks noChangeAspect="1"/>
                </p:cNvSpPr>
                <p:nvPr/>
              </p:nvSpPr>
              <p:spPr bwMode="auto">
                <a:xfrm>
                  <a:off x="1533" y="3370"/>
                  <a:ext cx="2" cy="23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0" y="15"/>
                    </a:cxn>
                    <a:cxn ang="0">
                      <a:pos x="0" y="15"/>
                    </a:cxn>
                    <a:cxn ang="0">
                      <a:pos x="0" y="0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2" name="Freeform 26"/>
                <p:cNvSpPr>
                  <a:spLocks noChangeAspect="1"/>
                </p:cNvSpPr>
                <p:nvPr/>
              </p:nvSpPr>
              <p:spPr bwMode="auto">
                <a:xfrm>
                  <a:off x="1526" y="3355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0"/>
                    </a:cxn>
                    <a:cxn ang="0">
                      <a:pos x="0" y="15"/>
                    </a:cxn>
                    <a:cxn ang="0">
                      <a:pos x="7" y="30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30">
                      <a:moveTo>
                        <a:pt x="37" y="15"/>
                      </a:moveTo>
                      <a:lnTo>
                        <a:pt x="37" y="0"/>
                      </a:lnTo>
                      <a:lnTo>
                        <a:pt x="0" y="15"/>
                      </a:lnTo>
                      <a:lnTo>
                        <a:pt x="7" y="30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3" name="Freeform 27"/>
                <p:cNvSpPr>
                  <a:spLocks noChangeAspect="1"/>
                </p:cNvSpPr>
                <p:nvPr/>
              </p:nvSpPr>
              <p:spPr bwMode="auto">
                <a:xfrm>
                  <a:off x="1563" y="3362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7" y="8"/>
                    </a:cxn>
                  </a:cxnLst>
                  <a:rect l="0" t="0" r="r" b="b"/>
                  <a:pathLst>
                    <a:path w="7" h="8">
                      <a:moveTo>
                        <a:pt x="7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4" name="Freeform 28"/>
                <p:cNvSpPr>
                  <a:spLocks noChangeAspect="1"/>
                </p:cNvSpPr>
                <p:nvPr/>
              </p:nvSpPr>
              <p:spPr bwMode="auto">
                <a:xfrm>
                  <a:off x="1563" y="3340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29" y="0"/>
                    </a:cxn>
                    <a:cxn ang="0">
                      <a:pos x="0" y="15"/>
                    </a:cxn>
                    <a:cxn ang="0">
                      <a:pos x="7" y="30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30">
                      <a:moveTo>
                        <a:pt x="37" y="15"/>
                      </a:moveTo>
                      <a:lnTo>
                        <a:pt x="29" y="0"/>
                      </a:lnTo>
                      <a:lnTo>
                        <a:pt x="0" y="15"/>
                      </a:lnTo>
                      <a:lnTo>
                        <a:pt x="7" y="30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5" name="Freeform 29"/>
                <p:cNvSpPr>
                  <a:spLocks noChangeAspect="1"/>
                </p:cNvSpPr>
                <p:nvPr/>
              </p:nvSpPr>
              <p:spPr bwMode="auto">
                <a:xfrm>
                  <a:off x="1592" y="3326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44" y="14"/>
                    </a:cxn>
                    <a:cxn ang="0">
                      <a:pos x="37" y="0"/>
                    </a:cxn>
                    <a:cxn ang="0">
                      <a:pos x="0" y="14"/>
                    </a:cxn>
                    <a:cxn ang="0">
                      <a:pos x="8" y="29"/>
                    </a:cxn>
                    <a:cxn ang="0">
                      <a:pos x="44" y="14"/>
                    </a:cxn>
                  </a:cxnLst>
                  <a:rect l="0" t="0" r="r" b="b"/>
                  <a:pathLst>
                    <a:path w="44" h="29">
                      <a:moveTo>
                        <a:pt x="44" y="14"/>
                      </a:moveTo>
                      <a:lnTo>
                        <a:pt x="37" y="0"/>
                      </a:lnTo>
                      <a:lnTo>
                        <a:pt x="0" y="14"/>
                      </a:lnTo>
                      <a:lnTo>
                        <a:pt x="8" y="29"/>
                      </a:lnTo>
                      <a:lnTo>
                        <a:pt x="44" y="1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6" name="Freeform 30"/>
                <p:cNvSpPr>
                  <a:spLocks noChangeAspect="1"/>
                </p:cNvSpPr>
                <p:nvPr/>
              </p:nvSpPr>
              <p:spPr bwMode="auto">
                <a:xfrm>
                  <a:off x="1636" y="3333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7" name="Freeform 31"/>
                <p:cNvSpPr>
                  <a:spLocks noChangeAspect="1"/>
                </p:cNvSpPr>
                <p:nvPr/>
              </p:nvSpPr>
              <p:spPr bwMode="auto">
                <a:xfrm>
                  <a:off x="1629" y="3311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30" y="0"/>
                    </a:cxn>
                    <a:cxn ang="0">
                      <a:pos x="0" y="15"/>
                    </a:cxn>
                    <a:cxn ang="0">
                      <a:pos x="7" y="29"/>
                    </a:cxn>
                    <a:cxn ang="0">
                      <a:pos x="37" y="7"/>
                    </a:cxn>
                  </a:cxnLst>
                  <a:rect l="0" t="0" r="r" b="b"/>
                  <a:pathLst>
                    <a:path w="37" h="29">
                      <a:moveTo>
                        <a:pt x="37" y="7"/>
                      </a:moveTo>
                      <a:lnTo>
                        <a:pt x="30" y="0"/>
                      </a:lnTo>
                      <a:lnTo>
                        <a:pt x="0" y="15"/>
                      </a:lnTo>
                      <a:lnTo>
                        <a:pt x="7" y="29"/>
                      </a:lnTo>
                      <a:lnTo>
                        <a:pt x="37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8" name="Freeform 32"/>
                <p:cNvSpPr>
                  <a:spLocks noChangeAspect="1"/>
                </p:cNvSpPr>
                <p:nvPr/>
              </p:nvSpPr>
              <p:spPr bwMode="auto">
                <a:xfrm>
                  <a:off x="1666" y="3311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9" name="Freeform 33"/>
                <p:cNvSpPr>
                  <a:spLocks noChangeAspect="1"/>
                </p:cNvSpPr>
                <p:nvPr/>
              </p:nvSpPr>
              <p:spPr bwMode="auto">
                <a:xfrm>
                  <a:off x="1659" y="3289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44" y="14"/>
                    </a:cxn>
                    <a:cxn ang="0">
                      <a:pos x="36" y="0"/>
                    </a:cxn>
                    <a:cxn ang="0">
                      <a:pos x="0" y="22"/>
                    </a:cxn>
                    <a:cxn ang="0">
                      <a:pos x="7" y="29"/>
                    </a:cxn>
                    <a:cxn ang="0">
                      <a:pos x="44" y="14"/>
                    </a:cxn>
                  </a:cxnLst>
                  <a:rect l="0" t="0" r="r" b="b"/>
                  <a:pathLst>
                    <a:path w="44" h="29">
                      <a:moveTo>
                        <a:pt x="44" y="14"/>
                      </a:moveTo>
                      <a:lnTo>
                        <a:pt x="36" y="0"/>
                      </a:lnTo>
                      <a:lnTo>
                        <a:pt x="0" y="22"/>
                      </a:lnTo>
                      <a:lnTo>
                        <a:pt x="7" y="29"/>
                      </a:lnTo>
                      <a:lnTo>
                        <a:pt x="44" y="1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0" name="Freeform 34"/>
                <p:cNvSpPr>
                  <a:spLocks noChangeAspect="1"/>
                </p:cNvSpPr>
                <p:nvPr/>
              </p:nvSpPr>
              <p:spPr bwMode="auto">
                <a:xfrm>
                  <a:off x="1703" y="3289"/>
                  <a:ext cx="2" cy="21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0"/>
                    </a:cxn>
                    <a:cxn ang="0">
                      <a:pos x="0" y="14"/>
                    </a:cxn>
                  </a:cxnLst>
                  <a:rect l="0" t="0" r="r" b="b"/>
                  <a:pathLst>
                    <a:path h="14">
                      <a:moveTo>
                        <a:pt x="0" y="14"/>
                      </a:move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1" name="Freeform 35"/>
                <p:cNvSpPr>
                  <a:spLocks noChangeAspect="1"/>
                </p:cNvSpPr>
                <p:nvPr/>
              </p:nvSpPr>
              <p:spPr bwMode="auto">
                <a:xfrm>
                  <a:off x="1695" y="3267"/>
                  <a:ext cx="56" cy="54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0" y="0"/>
                    </a:cxn>
                    <a:cxn ang="0">
                      <a:pos x="0" y="22"/>
                    </a:cxn>
                    <a:cxn ang="0">
                      <a:pos x="8" y="36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36">
                      <a:moveTo>
                        <a:pt x="37" y="14"/>
                      </a:moveTo>
                      <a:lnTo>
                        <a:pt x="30" y="0"/>
                      </a:lnTo>
                      <a:lnTo>
                        <a:pt x="0" y="22"/>
                      </a:lnTo>
                      <a:lnTo>
                        <a:pt x="8" y="36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2" name="Freeform 36"/>
                <p:cNvSpPr>
                  <a:spLocks noChangeAspect="1"/>
                </p:cNvSpPr>
                <p:nvPr/>
              </p:nvSpPr>
              <p:spPr bwMode="auto">
                <a:xfrm>
                  <a:off x="1732" y="3267"/>
                  <a:ext cx="2" cy="2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14">
                      <a:moveTo>
                        <a:pt x="0" y="7"/>
                      </a:move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3" name="Freeform 37"/>
                <p:cNvSpPr>
                  <a:spLocks noChangeAspect="1"/>
                </p:cNvSpPr>
                <p:nvPr/>
              </p:nvSpPr>
              <p:spPr bwMode="auto">
                <a:xfrm>
                  <a:off x="1725" y="3237"/>
                  <a:ext cx="66" cy="56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7" y="0"/>
                    </a:cxn>
                    <a:cxn ang="0">
                      <a:pos x="0" y="30"/>
                    </a:cxn>
                    <a:cxn ang="0">
                      <a:pos x="7" y="37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37">
                      <a:moveTo>
                        <a:pt x="44" y="15"/>
                      </a:moveTo>
                      <a:lnTo>
                        <a:pt x="37" y="0"/>
                      </a:lnTo>
                      <a:lnTo>
                        <a:pt x="0" y="30"/>
                      </a:lnTo>
                      <a:lnTo>
                        <a:pt x="7" y="37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4" name="Freeform 38"/>
                <p:cNvSpPr>
                  <a:spLocks noChangeAspect="1"/>
                </p:cNvSpPr>
                <p:nvPr/>
              </p:nvSpPr>
              <p:spPr bwMode="auto">
                <a:xfrm>
                  <a:off x="1769" y="3244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5" name="Freeform 39"/>
                <p:cNvSpPr>
                  <a:spLocks noChangeAspect="1"/>
                </p:cNvSpPr>
                <p:nvPr/>
              </p:nvSpPr>
              <p:spPr bwMode="auto">
                <a:xfrm>
                  <a:off x="1762" y="3215"/>
                  <a:ext cx="56" cy="56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29" y="0"/>
                    </a:cxn>
                    <a:cxn ang="0">
                      <a:pos x="0" y="22"/>
                    </a:cxn>
                    <a:cxn ang="0">
                      <a:pos x="7" y="37"/>
                    </a:cxn>
                    <a:cxn ang="0">
                      <a:pos x="37" y="7"/>
                    </a:cxn>
                  </a:cxnLst>
                  <a:rect l="0" t="0" r="r" b="b"/>
                  <a:pathLst>
                    <a:path w="37" h="37">
                      <a:moveTo>
                        <a:pt x="37" y="7"/>
                      </a:moveTo>
                      <a:lnTo>
                        <a:pt x="29" y="0"/>
                      </a:lnTo>
                      <a:lnTo>
                        <a:pt x="0" y="22"/>
                      </a:lnTo>
                      <a:lnTo>
                        <a:pt x="7" y="37"/>
                      </a:lnTo>
                      <a:lnTo>
                        <a:pt x="37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6" name="Freeform 40"/>
                <p:cNvSpPr>
                  <a:spLocks noChangeAspect="1"/>
                </p:cNvSpPr>
                <p:nvPr/>
              </p:nvSpPr>
              <p:spPr bwMode="auto">
                <a:xfrm>
                  <a:off x="1799" y="3215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7" name="Freeform 41"/>
                <p:cNvSpPr>
                  <a:spLocks noChangeAspect="1"/>
                </p:cNvSpPr>
                <p:nvPr/>
              </p:nvSpPr>
              <p:spPr bwMode="auto">
                <a:xfrm>
                  <a:off x="1791" y="3178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7" y="0"/>
                    </a:cxn>
                    <a:cxn ang="0">
                      <a:pos x="0" y="37"/>
                    </a:cxn>
                    <a:cxn ang="0">
                      <a:pos x="8" y="44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44">
                      <a:moveTo>
                        <a:pt x="44" y="15"/>
                      </a:moveTo>
                      <a:lnTo>
                        <a:pt x="37" y="0"/>
                      </a:lnTo>
                      <a:lnTo>
                        <a:pt x="0" y="37"/>
                      </a:lnTo>
                      <a:lnTo>
                        <a:pt x="8" y="44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8" name="Freeform 42"/>
                <p:cNvSpPr>
                  <a:spLocks noChangeAspect="1"/>
                </p:cNvSpPr>
                <p:nvPr/>
              </p:nvSpPr>
              <p:spPr bwMode="auto">
                <a:xfrm>
                  <a:off x="1828" y="3149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0" y="0"/>
                    </a:cxn>
                    <a:cxn ang="0">
                      <a:pos x="0" y="29"/>
                    </a:cxn>
                    <a:cxn ang="0">
                      <a:pos x="7" y="4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44">
                      <a:moveTo>
                        <a:pt x="44" y="7"/>
                      </a:moveTo>
                      <a:lnTo>
                        <a:pt x="30" y="0"/>
                      </a:lnTo>
                      <a:lnTo>
                        <a:pt x="0" y="29"/>
                      </a:lnTo>
                      <a:lnTo>
                        <a:pt x="7" y="44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9" name="Freeform 43"/>
                <p:cNvSpPr>
                  <a:spLocks noChangeAspect="1"/>
                </p:cNvSpPr>
                <p:nvPr/>
              </p:nvSpPr>
              <p:spPr bwMode="auto">
                <a:xfrm>
                  <a:off x="1865" y="3149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7"/>
                    </a:cxn>
                    <a:cxn ang="0">
                      <a:pos x="7" y="7"/>
                    </a:cxn>
                    <a:cxn ang="0">
                      <a:pos x="7" y="7"/>
                    </a:cxn>
                    <a:cxn ang="0">
                      <a:pos x="0" y="0"/>
                    </a:cxn>
                    <a:cxn ang="0">
                      <a:pos x="7" y="7"/>
                    </a:cxn>
                  </a:cxnLst>
                  <a:rect l="0" t="0" r="r" b="b"/>
                  <a:pathLst>
                    <a:path w="7" h="7">
                      <a:moveTo>
                        <a:pt x="7" y="7"/>
                      </a:moveTo>
                      <a:lnTo>
                        <a:pt x="7" y="7"/>
                      </a:lnTo>
                      <a:lnTo>
                        <a:pt x="7" y="7"/>
                      </a:lnTo>
                      <a:lnTo>
                        <a:pt x="0" y="0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0" name="Freeform 44"/>
                <p:cNvSpPr>
                  <a:spLocks noChangeAspect="1"/>
                </p:cNvSpPr>
                <p:nvPr/>
              </p:nvSpPr>
              <p:spPr bwMode="auto">
                <a:xfrm>
                  <a:off x="1858" y="3112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6" y="0"/>
                    </a:cxn>
                    <a:cxn ang="0">
                      <a:pos x="0" y="37"/>
                    </a:cxn>
                    <a:cxn ang="0">
                      <a:pos x="14" y="4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44">
                      <a:moveTo>
                        <a:pt x="44" y="7"/>
                      </a:moveTo>
                      <a:lnTo>
                        <a:pt x="36" y="0"/>
                      </a:lnTo>
                      <a:lnTo>
                        <a:pt x="0" y="37"/>
                      </a:lnTo>
                      <a:lnTo>
                        <a:pt x="14" y="44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1" name="Freeform 45"/>
                <p:cNvSpPr>
                  <a:spLocks noChangeAspect="1"/>
                </p:cNvSpPr>
                <p:nvPr/>
              </p:nvSpPr>
              <p:spPr bwMode="auto">
                <a:xfrm>
                  <a:off x="1902" y="3112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2" name="Freeform 46"/>
                <p:cNvSpPr>
                  <a:spLocks noChangeAspect="1"/>
                </p:cNvSpPr>
                <p:nvPr/>
              </p:nvSpPr>
              <p:spPr bwMode="auto">
                <a:xfrm>
                  <a:off x="1894" y="3068"/>
                  <a:ext cx="68" cy="77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0" y="0"/>
                    </a:cxn>
                    <a:cxn ang="0">
                      <a:pos x="0" y="44"/>
                    </a:cxn>
                    <a:cxn ang="0">
                      <a:pos x="8" y="51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51">
                      <a:moveTo>
                        <a:pt x="45" y="7"/>
                      </a:moveTo>
                      <a:lnTo>
                        <a:pt x="30" y="0"/>
                      </a:lnTo>
                      <a:lnTo>
                        <a:pt x="0" y="44"/>
                      </a:lnTo>
                      <a:lnTo>
                        <a:pt x="8" y="51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3" name="Freeform 47"/>
                <p:cNvSpPr>
                  <a:spLocks noChangeAspect="1"/>
                </p:cNvSpPr>
                <p:nvPr/>
              </p:nvSpPr>
              <p:spPr bwMode="auto">
                <a:xfrm>
                  <a:off x="1931" y="3068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0" y="0"/>
                    </a:cxn>
                    <a:cxn ang="0">
                      <a:pos x="8" y="7"/>
                    </a:cxn>
                  </a:cxnLst>
                  <a:rect l="0" t="0" r="r" b="b"/>
                  <a:pathLst>
                    <a:path w="8" h="7">
                      <a:moveTo>
                        <a:pt x="8" y="7"/>
                      </a:moveTo>
                      <a:lnTo>
                        <a:pt x="8" y="7"/>
                      </a:lnTo>
                      <a:lnTo>
                        <a:pt x="8" y="7"/>
                      </a:lnTo>
                      <a:lnTo>
                        <a:pt x="0" y="0"/>
                      </a:lnTo>
                      <a:lnTo>
                        <a:pt x="8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4" name="Freeform 48"/>
                <p:cNvSpPr>
                  <a:spLocks noChangeAspect="1"/>
                </p:cNvSpPr>
                <p:nvPr/>
              </p:nvSpPr>
              <p:spPr bwMode="auto">
                <a:xfrm>
                  <a:off x="1924" y="3023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37" y="0"/>
                    </a:cxn>
                    <a:cxn ang="0">
                      <a:pos x="0" y="45"/>
                    </a:cxn>
                    <a:cxn ang="0">
                      <a:pos x="15" y="52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52">
                      <a:moveTo>
                        <a:pt x="44" y="8"/>
                      </a:moveTo>
                      <a:lnTo>
                        <a:pt x="37" y="0"/>
                      </a:lnTo>
                      <a:lnTo>
                        <a:pt x="0" y="45"/>
                      </a:lnTo>
                      <a:lnTo>
                        <a:pt x="15" y="52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5" name="Freeform 49"/>
                <p:cNvSpPr>
                  <a:spLocks noChangeAspect="1"/>
                </p:cNvSpPr>
                <p:nvPr/>
              </p:nvSpPr>
              <p:spPr bwMode="auto">
                <a:xfrm>
                  <a:off x="1968" y="3023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6" name="Freeform 50"/>
                <p:cNvSpPr>
                  <a:spLocks noChangeAspect="1"/>
                </p:cNvSpPr>
                <p:nvPr/>
              </p:nvSpPr>
              <p:spPr bwMode="auto">
                <a:xfrm>
                  <a:off x="1961" y="2979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44"/>
                    </a:cxn>
                    <a:cxn ang="0">
                      <a:pos x="7" y="52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52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44"/>
                      </a:lnTo>
                      <a:lnTo>
                        <a:pt x="7" y="52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7" name="Freeform 51"/>
                <p:cNvSpPr>
                  <a:spLocks noChangeAspect="1"/>
                </p:cNvSpPr>
                <p:nvPr/>
              </p:nvSpPr>
              <p:spPr bwMode="auto">
                <a:xfrm>
                  <a:off x="1998" y="2979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0" y="0"/>
                    </a:cxn>
                    <a:cxn ang="0">
                      <a:pos x="7" y="8"/>
                    </a:cxn>
                  </a:cxnLst>
                  <a:rect l="0" t="0" r="r" b="b"/>
                  <a:pathLst>
                    <a:path w="7" h="8">
                      <a:moveTo>
                        <a:pt x="7" y="8"/>
                      </a:moveTo>
                      <a:lnTo>
                        <a:pt x="7" y="8"/>
                      </a:lnTo>
                      <a:lnTo>
                        <a:pt x="7" y="8"/>
                      </a:lnTo>
                      <a:lnTo>
                        <a:pt x="0" y="0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8" name="Freeform 52"/>
                <p:cNvSpPr>
                  <a:spLocks noChangeAspect="1"/>
                </p:cNvSpPr>
                <p:nvPr/>
              </p:nvSpPr>
              <p:spPr bwMode="auto">
                <a:xfrm>
                  <a:off x="1990" y="2928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51"/>
                    </a:cxn>
                    <a:cxn ang="0">
                      <a:pos x="15" y="59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59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51"/>
                      </a:lnTo>
                      <a:lnTo>
                        <a:pt x="15" y="59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9" name="Freeform 53"/>
                <p:cNvSpPr>
                  <a:spLocks noChangeAspect="1"/>
                </p:cNvSpPr>
                <p:nvPr/>
              </p:nvSpPr>
              <p:spPr bwMode="auto">
                <a:xfrm>
                  <a:off x="2027" y="2869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29" y="0"/>
                    </a:cxn>
                    <a:cxn ang="0">
                      <a:pos x="0" y="59"/>
                    </a:cxn>
                    <a:cxn ang="0">
                      <a:pos x="7" y="66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66">
                      <a:moveTo>
                        <a:pt x="44" y="7"/>
                      </a:moveTo>
                      <a:lnTo>
                        <a:pt x="29" y="0"/>
                      </a:lnTo>
                      <a:lnTo>
                        <a:pt x="0" y="59"/>
                      </a:lnTo>
                      <a:lnTo>
                        <a:pt x="7" y="66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0" name="Freeform 54"/>
                <p:cNvSpPr>
                  <a:spLocks noChangeAspect="1"/>
                </p:cNvSpPr>
                <p:nvPr/>
              </p:nvSpPr>
              <p:spPr bwMode="auto">
                <a:xfrm>
                  <a:off x="2064" y="2876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1" name="Freeform 55"/>
                <p:cNvSpPr>
                  <a:spLocks noChangeAspect="1"/>
                </p:cNvSpPr>
                <p:nvPr/>
              </p:nvSpPr>
              <p:spPr bwMode="auto">
                <a:xfrm>
                  <a:off x="2056" y="2817"/>
                  <a:ext cx="68" cy="89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7" y="0"/>
                    </a:cxn>
                    <a:cxn ang="0">
                      <a:pos x="0" y="52"/>
                    </a:cxn>
                    <a:cxn ang="0">
                      <a:pos x="15" y="59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59">
                      <a:moveTo>
                        <a:pt x="45" y="7"/>
                      </a:moveTo>
                      <a:lnTo>
                        <a:pt x="37" y="0"/>
                      </a:lnTo>
                      <a:lnTo>
                        <a:pt x="0" y="52"/>
                      </a:lnTo>
                      <a:lnTo>
                        <a:pt x="15" y="59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2" name="Freeform 56"/>
                <p:cNvSpPr>
                  <a:spLocks noChangeAspect="1"/>
                </p:cNvSpPr>
                <p:nvPr/>
              </p:nvSpPr>
              <p:spPr bwMode="auto">
                <a:xfrm>
                  <a:off x="2093" y="2751"/>
                  <a:ext cx="68" cy="110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0" y="0"/>
                    </a:cxn>
                    <a:cxn ang="0">
                      <a:pos x="0" y="66"/>
                    </a:cxn>
                    <a:cxn ang="0">
                      <a:pos x="8" y="73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73">
                      <a:moveTo>
                        <a:pt x="45" y="7"/>
                      </a:moveTo>
                      <a:lnTo>
                        <a:pt x="30" y="0"/>
                      </a:lnTo>
                      <a:lnTo>
                        <a:pt x="0" y="66"/>
                      </a:lnTo>
                      <a:lnTo>
                        <a:pt x="8" y="73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3" name="Freeform 57"/>
                <p:cNvSpPr>
                  <a:spLocks noChangeAspect="1"/>
                </p:cNvSpPr>
                <p:nvPr/>
              </p:nvSpPr>
              <p:spPr bwMode="auto">
                <a:xfrm>
                  <a:off x="2130" y="2751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0" y="0"/>
                    </a:cxn>
                    <a:cxn ang="0">
                      <a:pos x="8" y="7"/>
                    </a:cxn>
                  </a:cxnLst>
                  <a:rect l="0" t="0" r="r" b="b"/>
                  <a:pathLst>
                    <a:path w="8" h="7">
                      <a:moveTo>
                        <a:pt x="8" y="7"/>
                      </a:moveTo>
                      <a:lnTo>
                        <a:pt x="8" y="7"/>
                      </a:lnTo>
                      <a:lnTo>
                        <a:pt x="8" y="7"/>
                      </a:lnTo>
                      <a:lnTo>
                        <a:pt x="0" y="0"/>
                      </a:lnTo>
                      <a:lnTo>
                        <a:pt x="8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4" name="Freeform 58"/>
                <p:cNvSpPr>
                  <a:spLocks noChangeAspect="1"/>
                </p:cNvSpPr>
                <p:nvPr/>
              </p:nvSpPr>
              <p:spPr bwMode="auto">
                <a:xfrm>
                  <a:off x="2123" y="2692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59"/>
                    </a:cxn>
                    <a:cxn ang="0">
                      <a:pos x="15" y="66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66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59"/>
                      </a:lnTo>
                      <a:lnTo>
                        <a:pt x="15" y="66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5" name="Freeform 59"/>
                <p:cNvSpPr>
                  <a:spLocks noChangeAspect="1"/>
                </p:cNvSpPr>
                <p:nvPr/>
              </p:nvSpPr>
              <p:spPr bwMode="auto">
                <a:xfrm>
                  <a:off x="2167" y="2692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6" name="Freeform 60"/>
                <p:cNvSpPr>
                  <a:spLocks noChangeAspect="1"/>
                </p:cNvSpPr>
                <p:nvPr/>
              </p:nvSpPr>
              <p:spPr bwMode="auto">
                <a:xfrm>
                  <a:off x="2160" y="2625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67"/>
                    </a:cxn>
                    <a:cxn ang="0">
                      <a:pos x="7" y="74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74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67"/>
                      </a:lnTo>
                      <a:lnTo>
                        <a:pt x="7" y="74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7" name="Freeform 61"/>
                <p:cNvSpPr>
                  <a:spLocks noChangeAspect="1"/>
                </p:cNvSpPr>
                <p:nvPr/>
              </p:nvSpPr>
              <p:spPr bwMode="auto">
                <a:xfrm>
                  <a:off x="2196" y="2625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8" y="8"/>
                    </a:cxn>
                    <a:cxn ang="0">
                      <a:pos x="8" y="8"/>
                    </a:cxn>
                    <a:cxn ang="0">
                      <a:pos x="8" y="8"/>
                    </a:cxn>
                    <a:cxn ang="0">
                      <a:pos x="0" y="0"/>
                    </a:cxn>
                    <a:cxn ang="0">
                      <a:pos x="8" y="8"/>
                    </a:cxn>
                  </a:cxnLst>
                  <a:rect l="0" t="0" r="r" b="b"/>
                  <a:pathLst>
                    <a:path w="8" h="8">
                      <a:moveTo>
                        <a:pt x="8" y="8"/>
                      </a:move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0" y="0"/>
                      </a:lnTo>
                      <a:lnTo>
                        <a:pt x="8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8" name="Freeform 62"/>
                <p:cNvSpPr>
                  <a:spLocks noChangeAspect="1"/>
                </p:cNvSpPr>
                <p:nvPr/>
              </p:nvSpPr>
              <p:spPr bwMode="auto">
                <a:xfrm>
                  <a:off x="2189" y="2559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74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9" name="Freeform 63"/>
                <p:cNvSpPr>
                  <a:spLocks noChangeAspect="1"/>
                </p:cNvSpPr>
                <p:nvPr/>
              </p:nvSpPr>
              <p:spPr bwMode="auto">
                <a:xfrm>
                  <a:off x="2226" y="2485"/>
                  <a:ext cx="66" cy="122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74"/>
                    </a:cxn>
                    <a:cxn ang="0">
                      <a:pos x="7" y="81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81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74"/>
                      </a:lnTo>
                      <a:lnTo>
                        <a:pt x="7" y="81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0" name="Freeform 64"/>
                <p:cNvSpPr>
                  <a:spLocks noChangeAspect="1"/>
                </p:cNvSpPr>
                <p:nvPr/>
              </p:nvSpPr>
              <p:spPr bwMode="auto">
                <a:xfrm>
                  <a:off x="2263" y="2485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0" y="0"/>
                    </a:cxn>
                    <a:cxn ang="0">
                      <a:pos x="7" y="8"/>
                    </a:cxn>
                  </a:cxnLst>
                  <a:rect l="0" t="0" r="r" b="b"/>
                  <a:pathLst>
                    <a:path w="7" h="8">
                      <a:moveTo>
                        <a:pt x="7" y="8"/>
                      </a:moveTo>
                      <a:lnTo>
                        <a:pt x="7" y="8"/>
                      </a:lnTo>
                      <a:lnTo>
                        <a:pt x="7" y="8"/>
                      </a:lnTo>
                      <a:lnTo>
                        <a:pt x="0" y="0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1" name="Freeform 65"/>
                <p:cNvSpPr>
                  <a:spLocks noChangeAspect="1"/>
                </p:cNvSpPr>
                <p:nvPr/>
              </p:nvSpPr>
              <p:spPr bwMode="auto">
                <a:xfrm>
                  <a:off x="2255" y="2419"/>
                  <a:ext cx="68" cy="111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74">
                      <a:moveTo>
                        <a:pt x="45" y="7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2" name="Freeform 66"/>
                <p:cNvSpPr>
                  <a:spLocks noChangeAspect="1"/>
                </p:cNvSpPr>
                <p:nvPr/>
              </p:nvSpPr>
              <p:spPr bwMode="auto">
                <a:xfrm>
                  <a:off x="2300" y="2419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3" name="Freeform 67"/>
                <p:cNvSpPr>
                  <a:spLocks noChangeAspect="1"/>
                </p:cNvSpPr>
                <p:nvPr/>
              </p:nvSpPr>
              <p:spPr bwMode="auto">
                <a:xfrm>
                  <a:off x="2292" y="2345"/>
                  <a:ext cx="68" cy="122"/>
                </a:xfrm>
                <a:custGeom>
                  <a:avLst/>
                  <a:gdLst/>
                  <a:ahLst/>
                  <a:cxnLst>
                    <a:cxn ang="0">
                      <a:pos x="45" y="8"/>
                    </a:cxn>
                    <a:cxn ang="0">
                      <a:pos x="30" y="0"/>
                    </a:cxn>
                    <a:cxn ang="0">
                      <a:pos x="0" y="74"/>
                    </a:cxn>
                    <a:cxn ang="0">
                      <a:pos x="8" y="81"/>
                    </a:cxn>
                    <a:cxn ang="0">
                      <a:pos x="45" y="8"/>
                    </a:cxn>
                  </a:cxnLst>
                  <a:rect l="0" t="0" r="r" b="b"/>
                  <a:pathLst>
                    <a:path w="45" h="81">
                      <a:moveTo>
                        <a:pt x="45" y="8"/>
                      </a:moveTo>
                      <a:lnTo>
                        <a:pt x="30" y="0"/>
                      </a:lnTo>
                      <a:lnTo>
                        <a:pt x="0" y="74"/>
                      </a:lnTo>
                      <a:lnTo>
                        <a:pt x="8" y="81"/>
                      </a:lnTo>
                      <a:lnTo>
                        <a:pt x="45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4" name="Freeform 68"/>
                <p:cNvSpPr>
                  <a:spLocks noChangeAspect="1"/>
                </p:cNvSpPr>
                <p:nvPr/>
              </p:nvSpPr>
              <p:spPr bwMode="auto">
                <a:xfrm>
                  <a:off x="2322" y="2279"/>
                  <a:ext cx="77" cy="111"/>
                </a:xfrm>
                <a:custGeom>
                  <a:avLst/>
                  <a:gdLst/>
                  <a:ahLst/>
                  <a:cxnLst>
                    <a:cxn ang="0">
                      <a:pos x="51" y="0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51" y="0"/>
                    </a:cxn>
                  </a:cxnLst>
                  <a:rect l="0" t="0" r="r" b="b"/>
                  <a:pathLst>
                    <a:path w="51" h="74">
                      <a:moveTo>
                        <a:pt x="51" y="0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5" name="Freeform 69"/>
                <p:cNvSpPr>
                  <a:spLocks noChangeAspect="1"/>
                </p:cNvSpPr>
                <p:nvPr/>
              </p:nvSpPr>
              <p:spPr bwMode="auto">
                <a:xfrm>
                  <a:off x="2359" y="2279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6" name="Freeform 70"/>
                <p:cNvSpPr>
                  <a:spLocks noChangeAspect="1"/>
                </p:cNvSpPr>
                <p:nvPr/>
              </p:nvSpPr>
              <p:spPr bwMode="auto">
                <a:xfrm>
                  <a:off x="2359" y="2205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74"/>
                    </a:cxn>
                    <a:cxn ang="0">
                      <a:pos x="14" y="74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74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74"/>
                      </a:lnTo>
                      <a:lnTo>
                        <a:pt x="14" y="74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7" name="Freeform 71"/>
                <p:cNvSpPr>
                  <a:spLocks noChangeAspect="1"/>
                </p:cNvSpPr>
                <p:nvPr/>
              </p:nvSpPr>
              <p:spPr bwMode="auto">
                <a:xfrm>
                  <a:off x="2388" y="2139"/>
                  <a:ext cx="78" cy="111"/>
                </a:xfrm>
                <a:custGeom>
                  <a:avLst/>
                  <a:gdLst/>
                  <a:ahLst/>
                  <a:cxnLst>
                    <a:cxn ang="0">
                      <a:pos x="52" y="7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52" y="7"/>
                    </a:cxn>
                  </a:cxnLst>
                  <a:rect l="0" t="0" r="r" b="b"/>
                  <a:pathLst>
                    <a:path w="52" h="74">
                      <a:moveTo>
                        <a:pt x="52" y="7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52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8" name="Freeform 72"/>
                <p:cNvSpPr>
                  <a:spLocks noChangeAspect="1"/>
                </p:cNvSpPr>
                <p:nvPr/>
              </p:nvSpPr>
              <p:spPr bwMode="auto">
                <a:xfrm>
                  <a:off x="2425" y="2139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9" name="Freeform 73"/>
                <p:cNvSpPr>
                  <a:spLocks noChangeAspect="1"/>
                </p:cNvSpPr>
                <p:nvPr/>
              </p:nvSpPr>
              <p:spPr bwMode="auto">
                <a:xfrm>
                  <a:off x="2425" y="2073"/>
                  <a:ext cx="66" cy="110"/>
                </a:xfrm>
                <a:custGeom>
                  <a:avLst/>
                  <a:gdLst/>
                  <a:ahLst/>
                  <a:cxnLst>
                    <a:cxn ang="0">
                      <a:pos x="44" y="0"/>
                    </a:cxn>
                    <a:cxn ang="0">
                      <a:pos x="29" y="0"/>
                    </a:cxn>
                    <a:cxn ang="0">
                      <a:pos x="0" y="66"/>
                    </a:cxn>
                    <a:cxn ang="0">
                      <a:pos x="15" y="73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73">
                      <a:moveTo>
                        <a:pt x="44" y="0"/>
                      </a:moveTo>
                      <a:lnTo>
                        <a:pt x="29" y="0"/>
                      </a:lnTo>
                      <a:lnTo>
                        <a:pt x="0" y="66"/>
                      </a:lnTo>
                      <a:lnTo>
                        <a:pt x="15" y="73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0" name="Freeform 74"/>
                <p:cNvSpPr>
                  <a:spLocks noChangeAspect="1"/>
                </p:cNvSpPr>
                <p:nvPr/>
              </p:nvSpPr>
              <p:spPr bwMode="auto">
                <a:xfrm>
                  <a:off x="2454" y="2073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1" name="Freeform 75"/>
                <p:cNvSpPr>
                  <a:spLocks noChangeAspect="1"/>
                </p:cNvSpPr>
                <p:nvPr/>
              </p:nvSpPr>
              <p:spPr bwMode="auto">
                <a:xfrm>
                  <a:off x="2454" y="2006"/>
                  <a:ext cx="78" cy="101"/>
                </a:xfrm>
                <a:custGeom>
                  <a:avLst/>
                  <a:gdLst/>
                  <a:ahLst/>
                  <a:cxnLst>
                    <a:cxn ang="0">
                      <a:pos x="52" y="8"/>
                    </a:cxn>
                    <a:cxn ang="0">
                      <a:pos x="37" y="0"/>
                    </a:cxn>
                    <a:cxn ang="0">
                      <a:pos x="0" y="67"/>
                    </a:cxn>
                    <a:cxn ang="0">
                      <a:pos x="15" y="67"/>
                    </a:cxn>
                    <a:cxn ang="0">
                      <a:pos x="52" y="8"/>
                    </a:cxn>
                  </a:cxnLst>
                  <a:rect l="0" t="0" r="r" b="b"/>
                  <a:pathLst>
                    <a:path w="52" h="67">
                      <a:moveTo>
                        <a:pt x="52" y="8"/>
                      </a:moveTo>
                      <a:lnTo>
                        <a:pt x="37" y="0"/>
                      </a:lnTo>
                      <a:lnTo>
                        <a:pt x="0" y="67"/>
                      </a:lnTo>
                      <a:lnTo>
                        <a:pt x="15" y="67"/>
                      </a:lnTo>
                      <a:lnTo>
                        <a:pt x="52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2" name="Freeform 76"/>
                <p:cNvSpPr>
                  <a:spLocks noChangeAspect="1"/>
                </p:cNvSpPr>
                <p:nvPr/>
              </p:nvSpPr>
              <p:spPr bwMode="auto">
                <a:xfrm>
                  <a:off x="2491" y="2006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3" name="Freeform 77"/>
                <p:cNvSpPr>
                  <a:spLocks noChangeAspect="1"/>
                </p:cNvSpPr>
                <p:nvPr/>
              </p:nvSpPr>
              <p:spPr bwMode="auto">
                <a:xfrm>
                  <a:off x="2491" y="1947"/>
                  <a:ext cx="66" cy="101"/>
                </a:xfrm>
                <a:custGeom>
                  <a:avLst/>
                  <a:gdLst/>
                  <a:ahLst/>
                  <a:cxnLst>
                    <a:cxn ang="0">
                      <a:pos x="15" y="67"/>
                    </a:cxn>
                    <a:cxn ang="0">
                      <a:pos x="0" y="59"/>
                    </a:cxn>
                    <a:cxn ang="0">
                      <a:pos x="30" y="0"/>
                    </a:cxn>
                    <a:cxn ang="0">
                      <a:pos x="44" y="0"/>
                    </a:cxn>
                    <a:cxn ang="0">
                      <a:pos x="15" y="67"/>
                    </a:cxn>
                  </a:cxnLst>
                  <a:rect l="0" t="0" r="r" b="b"/>
                  <a:pathLst>
                    <a:path w="44" h="67">
                      <a:moveTo>
                        <a:pt x="15" y="67"/>
                      </a:moveTo>
                      <a:lnTo>
                        <a:pt x="0" y="59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15" y="6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4" name="Freeform 78"/>
                <p:cNvSpPr>
                  <a:spLocks noChangeAspect="1"/>
                </p:cNvSpPr>
                <p:nvPr/>
              </p:nvSpPr>
              <p:spPr bwMode="auto">
                <a:xfrm>
                  <a:off x="2521" y="1947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5" name="Freeform 79"/>
                <p:cNvSpPr>
                  <a:spLocks noChangeAspect="1"/>
                </p:cNvSpPr>
                <p:nvPr/>
              </p:nvSpPr>
              <p:spPr bwMode="auto">
                <a:xfrm>
                  <a:off x="2521" y="1888"/>
                  <a:ext cx="77" cy="101"/>
                </a:xfrm>
                <a:custGeom>
                  <a:avLst/>
                  <a:gdLst/>
                  <a:ahLst/>
                  <a:cxnLst>
                    <a:cxn ang="0">
                      <a:pos x="51" y="8"/>
                    </a:cxn>
                    <a:cxn ang="0">
                      <a:pos x="37" y="0"/>
                    </a:cxn>
                    <a:cxn ang="0">
                      <a:pos x="0" y="59"/>
                    </a:cxn>
                    <a:cxn ang="0">
                      <a:pos x="14" y="67"/>
                    </a:cxn>
                    <a:cxn ang="0">
                      <a:pos x="51" y="8"/>
                    </a:cxn>
                  </a:cxnLst>
                  <a:rect l="0" t="0" r="r" b="b"/>
                  <a:pathLst>
                    <a:path w="51" h="67">
                      <a:moveTo>
                        <a:pt x="51" y="8"/>
                      </a:moveTo>
                      <a:lnTo>
                        <a:pt x="37" y="0"/>
                      </a:lnTo>
                      <a:lnTo>
                        <a:pt x="0" y="59"/>
                      </a:lnTo>
                      <a:lnTo>
                        <a:pt x="14" y="67"/>
                      </a:lnTo>
                      <a:lnTo>
                        <a:pt x="51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6" name="Freeform 80"/>
                <p:cNvSpPr>
                  <a:spLocks noChangeAspect="1"/>
                </p:cNvSpPr>
                <p:nvPr/>
              </p:nvSpPr>
              <p:spPr bwMode="auto">
                <a:xfrm>
                  <a:off x="2558" y="1888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7" name="Freeform 81"/>
                <p:cNvSpPr>
                  <a:spLocks noChangeAspect="1"/>
                </p:cNvSpPr>
                <p:nvPr/>
              </p:nvSpPr>
              <p:spPr bwMode="auto">
                <a:xfrm>
                  <a:off x="2558" y="1837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29" y="0"/>
                    </a:cxn>
                    <a:cxn ang="0">
                      <a:pos x="0" y="51"/>
                    </a:cxn>
                    <a:cxn ang="0">
                      <a:pos x="14" y="59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59">
                      <a:moveTo>
                        <a:pt x="44" y="7"/>
                      </a:moveTo>
                      <a:lnTo>
                        <a:pt x="29" y="0"/>
                      </a:lnTo>
                      <a:lnTo>
                        <a:pt x="0" y="51"/>
                      </a:lnTo>
                      <a:lnTo>
                        <a:pt x="14" y="59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8" name="Freeform 82"/>
                <p:cNvSpPr>
                  <a:spLocks noChangeAspect="1"/>
                </p:cNvSpPr>
                <p:nvPr/>
              </p:nvSpPr>
              <p:spPr bwMode="auto">
                <a:xfrm>
                  <a:off x="2587" y="1837"/>
                  <a:ext cx="23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9" name="Freeform 83"/>
                <p:cNvSpPr>
                  <a:spLocks noChangeAspect="1"/>
                </p:cNvSpPr>
                <p:nvPr/>
              </p:nvSpPr>
              <p:spPr bwMode="auto">
                <a:xfrm>
                  <a:off x="2587" y="1785"/>
                  <a:ext cx="78" cy="89"/>
                </a:xfrm>
                <a:custGeom>
                  <a:avLst/>
                  <a:gdLst/>
                  <a:ahLst/>
                  <a:cxnLst>
                    <a:cxn ang="0">
                      <a:pos x="52" y="7"/>
                    </a:cxn>
                    <a:cxn ang="0">
                      <a:pos x="37" y="0"/>
                    </a:cxn>
                    <a:cxn ang="0">
                      <a:pos x="0" y="52"/>
                    </a:cxn>
                    <a:cxn ang="0">
                      <a:pos x="15" y="59"/>
                    </a:cxn>
                    <a:cxn ang="0">
                      <a:pos x="52" y="7"/>
                    </a:cxn>
                  </a:cxnLst>
                  <a:rect l="0" t="0" r="r" b="b"/>
                  <a:pathLst>
                    <a:path w="52" h="59">
                      <a:moveTo>
                        <a:pt x="52" y="7"/>
                      </a:moveTo>
                      <a:lnTo>
                        <a:pt x="37" y="0"/>
                      </a:lnTo>
                      <a:lnTo>
                        <a:pt x="0" y="52"/>
                      </a:lnTo>
                      <a:lnTo>
                        <a:pt x="15" y="59"/>
                      </a:lnTo>
                      <a:lnTo>
                        <a:pt x="52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0" name="Freeform 84"/>
                <p:cNvSpPr>
                  <a:spLocks noChangeAspect="1"/>
                </p:cNvSpPr>
                <p:nvPr/>
              </p:nvSpPr>
              <p:spPr bwMode="auto">
                <a:xfrm>
                  <a:off x="2624" y="1785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1" name="Freeform 85"/>
                <p:cNvSpPr>
                  <a:spLocks noChangeAspect="1"/>
                </p:cNvSpPr>
                <p:nvPr/>
              </p:nvSpPr>
              <p:spPr bwMode="auto">
                <a:xfrm>
                  <a:off x="2624" y="1741"/>
                  <a:ext cx="66" cy="77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7" y="0"/>
                    </a:cxn>
                    <a:cxn ang="0">
                      <a:pos x="0" y="44"/>
                    </a:cxn>
                    <a:cxn ang="0">
                      <a:pos x="15" y="51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51">
                      <a:moveTo>
                        <a:pt x="44" y="15"/>
                      </a:moveTo>
                      <a:lnTo>
                        <a:pt x="37" y="0"/>
                      </a:lnTo>
                      <a:lnTo>
                        <a:pt x="0" y="44"/>
                      </a:lnTo>
                      <a:lnTo>
                        <a:pt x="15" y="51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2" name="Freeform 86"/>
                <p:cNvSpPr>
                  <a:spLocks noChangeAspect="1"/>
                </p:cNvSpPr>
                <p:nvPr/>
              </p:nvSpPr>
              <p:spPr bwMode="auto">
                <a:xfrm>
                  <a:off x="2661" y="1741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3" name="Freeform 87"/>
                <p:cNvSpPr>
                  <a:spLocks noChangeAspect="1"/>
                </p:cNvSpPr>
                <p:nvPr/>
              </p:nvSpPr>
              <p:spPr bwMode="auto">
                <a:xfrm>
                  <a:off x="2661" y="1711"/>
                  <a:ext cx="66" cy="68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30"/>
                    </a:cxn>
                    <a:cxn ang="0">
                      <a:pos x="7" y="45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45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30"/>
                      </a:lnTo>
                      <a:lnTo>
                        <a:pt x="7" y="45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4" name="Freeform 88"/>
                <p:cNvSpPr>
                  <a:spLocks noChangeAspect="1"/>
                </p:cNvSpPr>
                <p:nvPr/>
              </p:nvSpPr>
              <p:spPr bwMode="auto">
                <a:xfrm>
                  <a:off x="2690" y="171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5" name="Freeform 89"/>
                <p:cNvSpPr>
                  <a:spLocks noChangeAspect="1"/>
                </p:cNvSpPr>
                <p:nvPr/>
              </p:nvSpPr>
              <p:spPr bwMode="auto">
                <a:xfrm>
                  <a:off x="2690" y="1682"/>
                  <a:ext cx="66" cy="56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29"/>
                    </a:cxn>
                    <a:cxn ang="0">
                      <a:pos x="8" y="37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37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29"/>
                      </a:lnTo>
                      <a:lnTo>
                        <a:pt x="8" y="37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6" name="Freeform 90"/>
                <p:cNvSpPr>
                  <a:spLocks noChangeAspect="1"/>
                </p:cNvSpPr>
                <p:nvPr/>
              </p:nvSpPr>
              <p:spPr bwMode="auto">
                <a:xfrm>
                  <a:off x="2727" y="1682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7" name="Freeform 91"/>
                <p:cNvSpPr>
                  <a:spLocks noChangeAspect="1"/>
                </p:cNvSpPr>
                <p:nvPr/>
              </p:nvSpPr>
              <p:spPr bwMode="auto">
                <a:xfrm>
                  <a:off x="2727" y="1660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30" y="0"/>
                    </a:cxn>
                    <a:cxn ang="0">
                      <a:pos x="0" y="22"/>
                    </a:cxn>
                    <a:cxn ang="0">
                      <a:pos x="7" y="29"/>
                    </a:cxn>
                    <a:cxn ang="0">
                      <a:pos x="37" y="7"/>
                    </a:cxn>
                  </a:cxnLst>
                  <a:rect l="0" t="0" r="r" b="b"/>
                  <a:pathLst>
                    <a:path w="37" h="29">
                      <a:moveTo>
                        <a:pt x="37" y="7"/>
                      </a:moveTo>
                      <a:lnTo>
                        <a:pt x="30" y="0"/>
                      </a:lnTo>
                      <a:lnTo>
                        <a:pt x="0" y="22"/>
                      </a:lnTo>
                      <a:lnTo>
                        <a:pt x="7" y="29"/>
                      </a:lnTo>
                      <a:lnTo>
                        <a:pt x="37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8" name="Freeform 92"/>
                <p:cNvSpPr>
                  <a:spLocks noChangeAspect="1"/>
                </p:cNvSpPr>
                <p:nvPr/>
              </p:nvSpPr>
              <p:spPr bwMode="auto">
                <a:xfrm>
                  <a:off x="2757" y="1660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9" name="Freeform 93"/>
                <p:cNvSpPr>
                  <a:spLocks noChangeAspect="1"/>
                </p:cNvSpPr>
                <p:nvPr/>
              </p:nvSpPr>
              <p:spPr bwMode="auto">
                <a:xfrm>
                  <a:off x="2757" y="1645"/>
                  <a:ext cx="66" cy="45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6" y="0"/>
                    </a:cxn>
                    <a:cxn ang="0">
                      <a:pos x="0" y="15"/>
                    </a:cxn>
                    <a:cxn ang="0">
                      <a:pos x="7" y="30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30">
                      <a:moveTo>
                        <a:pt x="44" y="15"/>
                      </a:moveTo>
                      <a:lnTo>
                        <a:pt x="36" y="0"/>
                      </a:lnTo>
                      <a:lnTo>
                        <a:pt x="0" y="15"/>
                      </a:lnTo>
                      <a:lnTo>
                        <a:pt x="7" y="30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0" name="Freeform 94"/>
                <p:cNvSpPr>
                  <a:spLocks noChangeAspect="1"/>
                </p:cNvSpPr>
                <p:nvPr/>
              </p:nvSpPr>
              <p:spPr bwMode="auto">
                <a:xfrm>
                  <a:off x="2793" y="1645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1" name="Freeform 95"/>
                <p:cNvSpPr>
                  <a:spLocks noChangeAspect="1"/>
                </p:cNvSpPr>
                <p:nvPr/>
              </p:nvSpPr>
              <p:spPr bwMode="auto">
                <a:xfrm>
                  <a:off x="2793" y="1638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8" y="22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22">
                      <a:moveTo>
                        <a:pt x="37" y="14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8" y="22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2" name="Freeform 96"/>
                <p:cNvSpPr>
                  <a:spLocks noChangeAspect="1"/>
                </p:cNvSpPr>
                <p:nvPr/>
              </p:nvSpPr>
              <p:spPr bwMode="auto">
                <a:xfrm>
                  <a:off x="2830" y="1638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3" name="Rectangle 97"/>
                <p:cNvSpPr>
                  <a:spLocks noChangeAspect="1" noChangeArrowheads="1"/>
                </p:cNvSpPr>
                <p:nvPr/>
              </p:nvSpPr>
              <p:spPr bwMode="auto">
                <a:xfrm>
                  <a:off x="2830" y="1638"/>
                  <a:ext cx="45" cy="21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4" name="Freeform 98"/>
                <p:cNvSpPr>
                  <a:spLocks noChangeAspect="1"/>
                </p:cNvSpPr>
                <p:nvPr/>
              </p:nvSpPr>
              <p:spPr bwMode="auto">
                <a:xfrm>
                  <a:off x="2860" y="1638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0"/>
                    </a:cxn>
                    <a:cxn ang="0">
                      <a:pos x="7" y="7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7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5" name="Freeform 99"/>
                <p:cNvSpPr>
                  <a:spLocks noChangeAspect="1"/>
                </p:cNvSpPr>
                <p:nvPr/>
              </p:nvSpPr>
              <p:spPr bwMode="auto">
                <a:xfrm>
                  <a:off x="2860" y="1638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37" y="7"/>
                    </a:cxn>
                    <a:cxn ang="0">
                      <a:pos x="7" y="0"/>
                    </a:cxn>
                    <a:cxn ang="0">
                      <a:pos x="0" y="14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37" h="22">
                      <a:moveTo>
                        <a:pt x="37" y="22"/>
                      </a:moveTo>
                      <a:lnTo>
                        <a:pt x="37" y="7"/>
                      </a:lnTo>
                      <a:lnTo>
                        <a:pt x="7" y="0"/>
                      </a:lnTo>
                      <a:lnTo>
                        <a:pt x="0" y="14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6" name="Freeform 100"/>
                <p:cNvSpPr>
                  <a:spLocks noChangeAspect="1"/>
                </p:cNvSpPr>
                <p:nvPr/>
              </p:nvSpPr>
              <p:spPr bwMode="auto">
                <a:xfrm>
                  <a:off x="2897" y="1645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7" name="Freeform 101"/>
                <p:cNvSpPr>
                  <a:spLocks noChangeAspect="1"/>
                </p:cNvSpPr>
                <p:nvPr/>
              </p:nvSpPr>
              <p:spPr bwMode="auto">
                <a:xfrm>
                  <a:off x="2889" y="1645"/>
                  <a:ext cx="66" cy="45"/>
                </a:xfrm>
                <a:custGeom>
                  <a:avLst/>
                  <a:gdLst/>
                  <a:ahLst/>
                  <a:cxnLst>
                    <a:cxn ang="0">
                      <a:pos x="37" y="30"/>
                    </a:cxn>
                    <a:cxn ang="0">
                      <a:pos x="44" y="15"/>
                    </a:cxn>
                    <a:cxn ang="0">
                      <a:pos x="8" y="0"/>
                    </a:cxn>
                    <a:cxn ang="0">
                      <a:pos x="0" y="15"/>
                    </a:cxn>
                    <a:cxn ang="0">
                      <a:pos x="37" y="30"/>
                    </a:cxn>
                  </a:cxnLst>
                  <a:rect l="0" t="0" r="r" b="b"/>
                  <a:pathLst>
                    <a:path w="44" h="30">
                      <a:moveTo>
                        <a:pt x="37" y="30"/>
                      </a:moveTo>
                      <a:lnTo>
                        <a:pt x="44" y="15"/>
                      </a:lnTo>
                      <a:lnTo>
                        <a:pt x="8" y="0"/>
                      </a:lnTo>
                      <a:lnTo>
                        <a:pt x="0" y="15"/>
                      </a:lnTo>
                      <a:lnTo>
                        <a:pt x="37" y="3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8" name="Freeform 102"/>
                <p:cNvSpPr>
                  <a:spLocks noChangeAspect="1"/>
                </p:cNvSpPr>
                <p:nvPr/>
              </p:nvSpPr>
              <p:spPr bwMode="auto">
                <a:xfrm>
                  <a:off x="2933" y="1660"/>
                  <a:ext cx="2" cy="23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15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9" name="Freeform 103"/>
                <p:cNvSpPr>
                  <a:spLocks noChangeAspect="1"/>
                </p:cNvSpPr>
                <p:nvPr/>
              </p:nvSpPr>
              <p:spPr bwMode="auto">
                <a:xfrm>
                  <a:off x="2926" y="1667"/>
                  <a:ext cx="66" cy="45"/>
                </a:xfrm>
                <a:custGeom>
                  <a:avLst/>
                  <a:gdLst/>
                  <a:ahLst/>
                  <a:cxnLst>
                    <a:cxn ang="0">
                      <a:pos x="29" y="30"/>
                    </a:cxn>
                    <a:cxn ang="0">
                      <a:pos x="44" y="22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29" y="30"/>
                    </a:cxn>
                  </a:cxnLst>
                  <a:rect l="0" t="0" r="r" b="b"/>
                  <a:pathLst>
                    <a:path w="44" h="30">
                      <a:moveTo>
                        <a:pt x="29" y="30"/>
                      </a:moveTo>
                      <a:lnTo>
                        <a:pt x="44" y="22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29" y="3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0" name="Freeform 104"/>
                <p:cNvSpPr>
                  <a:spLocks noChangeAspect="1"/>
                </p:cNvSpPr>
                <p:nvPr/>
              </p:nvSpPr>
              <p:spPr bwMode="auto">
                <a:xfrm>
                  <a:off x="2963" y="1689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8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1" name="Freeform 105"/>
                <p:cNvSpPr>
                  <a:spLocks noChangeAspect="1"/>
                </p:cNvSpPr>
                <p:nvPr/>
              </p:nvSpPr>
              <p:spPr bwMode="auto">
                <a:xfrm>
                  <a:off x="2955" y="1689"/>
                  <a:ext cx="68" cy="56"/>
                </a:xfrm>
                <a:custGeom>
                  <a:avLst/>
                  <a:gdLst/>
                  <a:ahLst/>
                  <a:cxnLst>
                    <a:cxn ang="0">
                      <a:pos x="37" y="37"/>
                    </a:cxn>
                    <a:cxn ang="0">
                      <a:pos x="45" y="30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37"/>
                    </a:cxn>
                  </a:cxnLst>
                  <a:rect l="0" t="0" r="r" b="b"/>
                  <a:pathLst>
                    <a:path w="45" h="37">
                      <a:moveTo>
                        <a:pt x="37" y="37"/>
                      </a:moveTo>
                      <a:lnTo>
                        <a:pt x="45" y="30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3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2" name="Freeform 106"/>
                <p:cNvSpPr>
                  <a:spLocks noChangeAspect="1"/>
                </p:cNvSpPr>
                <p:nvPr/>
              </p:nvSpPr>
              <p:spPr bwMode="auto">
                <a:xfrm>
                  <a:off x="2992" y="1719"/>
                  <a:ext cx="68" cy="66"/>
                </a:xfrm>
                <a:custGeom>
                  <a:avLst/>
                  <a:gdLst/>
                  <a:ahLst/>
                  <a:cxnLst>
                    <a:cxn ang="0">
                      <a:pos x="30" y="44"/>
                    </a:cxn>
                    <a:cxn ang="0">
                      <a:pos x="45" y="37"/>
                    </a:cxn>
                    <a:cxn ang="0">
                      <a:pos x="8" y="0"/>
                    </a:cxn>
                    <a:cxn ang="0">
                      <a:pos x="0" y="7"/>
                    </a:cxn>
                    <a:cxn ang="0">
                      <a:pos x="30" y="44"/>
                    </a:cxn>
                  </a:cxnLst>
                  <a:rect l="0" t="0" r="r" b="b"/>
                  <a:pathLst>
                    <a:path w="45" h="44">
                      <a:moveTo>
                        <a:pt x="30" y="44"/>
                      </a:moveTo>
                      <a:lnTo>
                        <a:pt x="45" y="37"/>
                      </a:lnTo>
                      <a:lnTo>
                        <a:pt x="8" y="0"/>
                      </a:lnTo>
                      <a:lnTo>
                        <a:pt x="0" y="7"/>
                      </a:lnTo>
                      <a:lnTo>
                        <a:pt x="30" y="4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3" name="Freeform 107"/>
                <p:cNvSpPr>
                  <a:spLocks noChangeAspect="1"/>
                </p:cNvSpPr>
                <p:nvPr/>
              </p:nvSpPr>
              <p:spPr bwMode="auto">
                <a:xfrm>
                  <a:off x="3029" y="1756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7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7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7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4" name="Freeform 108"/>
                <p:cNvSpPr>
                  <a:spLocks noChangeAspect="1"/>
                </p:cNvSpPr>
                <p:nvPr/>
              </p:nvSpPr>
              <p:spPr bwMode="auto">
                <a:xfrm>
                  <a:off x="3022" y="1756"/>
                  <a:ext cx="66" cy="77"/>
                </a:xfrm>
                <a:custGeom>
                  <a:avLst/>
                  <a:gdLst/>
                  <a:ahLst/>
                  <a:cxnLst>
                    <a:cxn ang="0">
                      <a:pos x="37" y="51"/>
                    </a:cxn>
                    <a:cxn ang="0">
                      <a:pos x="44" y="44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51"/>
                    </a:cxn>
                  </a:cxnLst>
                  <a:rect l="0" t="0" r="r" b="b"/>
                  <a:pathLst>
                    <a:path w="44" h="51">
                      <a:moveTo>
                        <a:pt x="37" y="51"/>
                      </a:moveTo>
                      <a:lnTo>
                        <a:pt x="44" y="44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51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5" name="Freeform 109"/>
                <p:cNvSpPr>
                  <a:spLocks noChangeAspect="1"/>
                </p:cNvSpPr>
                <p:nvPr/>
              </p:nvSpPr>
              <p:spPr bwMode="auto">
                <a:xfrm>
                  <a:off x="3066" y="1800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6" name="Freeform 110"/>
                <p:cNvSpPr>
                  <a:spLocks noChangeAspect="1"/>
                </p:cNvSpPr>
                <p:nvPr/>
              </p:nvSpPr>
              <p:spPr bwMode="auto">
                <a:xfrm>
                  <a:off x="3059" y="1800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29" y="59"/>
                    </a:cxn>
                    <a:cxn ang="0">
                      <a:pos x="44" y="51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29" y="59"/>
                    </a:cxn>
                  </a:cxnLst>
                  <a:rect l="0" t="0" r="r" b="b"/>
                  <a:pathLst>
                    <a:path w="44" h="59">
                      <a:moveTo>
                        <a:pt x="29" y="59"/>
                      </a:moveTo>
                      <a:lnTo>
                        <a:pt x="44" y="51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29" y="59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7" name="Freeform 111"/>
                <p:cNvSpPr>
                  <a:spLocks noChangeAspect="1"/>
                </p:cNvSpPr>
                <p:nvPr/>
              </p:nvSpPr>
              <p:spPr bwMode="auto">
                <a:xfrm>
                  <a:off x="3095" y="1851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8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8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8" name="Freeform 112"/>
                <p:cNvSpPr>
                  <a:spLocks noChangeAspect="1"/>
                </p:cNvSpPr>
                <p:nvPr/>
              </p:nvSpPr>
              <p:spPr bwMode="auto">
                <a:xfrm>
                  <a:off x="3088" y="1851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37" y="59"/>
                    </a:cxn>
                    <a:cxn ang="0">
                      <a:pos x="44" y="52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59"/>
                    </a:cxn>
                  </a:cxnLst>
                  <a:rect l="0" t="0" r="r" b="b"/>
                  <a:pathLst>
                    <a:path w="44" h="59">
                      <a:moveTo>
                        <a:pt x="37" y="59"/>
                      </a:moveTo>
                      <a:lnTo>
                        <a:pt x="44" y="52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59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9" name="Freeform 113"/>
                <p:cNvSpPr>
                  <a:spLocks noChangeAspect="1"/>
                </p:cNvSpPr>
                <p:nvPr/>
              </p:nvSpPr>
              <p:spPr bwMode="auto">
                <a:xfrm>
                  <a:off x="3132" y="1903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0" name="Freeform 114"/>
                <p:cNvSpPr>
                  <a:spLocks noChangeAspect="1"/>
                </p:cNvSpPr>
                <p:nvPr/>
              </p:nvSpPr>
              <p:spPr bwMode="auto">
                <a:xfrm>
                  <a:off x="3125" y="1903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29" y="66"/>
                    </a:cxn>
                    <a:cxn ang="0">
                      <a:pos x="44" y="59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29" y="66"/>
                    </a:cxn>
                  </a:cxnLst>
                  <a:rect l="0" t="0" r="r" b="b"/>
                  <a:pathLst>
                    <a:path w="44" h="66">
                      <a:moveTo>
                        <a:pt x="29" y="66"/>
                      </a:moveTo>
                      <a:lnTo>
                        <a:pt x="44" y="59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29" y="66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1" name="Freeform 115"/>
                <p:cNvSpPr>
                  <a:spLocks noChangeAspect="1"/>
                </p:cNvSpPr>
                <p:nvPr/>
              </p:nvSpPr>
              <p:spPr bwMode="auto">
                <a:xfrm>
                  <a:off x="3162" y="1962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2" name="Freeform 116"/>
                <p:cNvSpPr>
                  <a:spLocks noChangeAspect="1"/>
                </p:cNvSpPr>
                <p:nvPr/>
              </p:nvSpPr>
              <p:spPr bwMode="auto">
                <a:xfrm>
                  <a:off x="3154" y="1962"/>
                  <a:ext cx="78" cy="99"/>
                </a:xfrm>
                <a:custGeom>
                  <a:avLst/>
                  <a:gdLst/>
                  <a:ahLst/>
                  <a:cxnLst>
                    <a:cxn ang="0">
                      <a:pos x="37" y="66"/>
                    </a:cxn>
                    <a:cxn ang="0">
                      <a:pos x="52" y="5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66"/>
                    </a:cxn>
                  </a:cxnLst>
                  <a:rect l="0" t="0" r="r" b="b"/>
                  <a:pathLst>
                    <a:path w="52" h="66">
                      <a:moveTo>
                        <a:pt x="37" y="66"/>
                      </a:moveTo>
                      <a:lnTo>
                        <a:pt x="52" y="5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66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3" name="Freeform 117"/>
                <p:cNvSpPr>
                  <a:spLocks noChangeAspect="1"/>
                </p:cNvSpPr>
                <p:nvPr/>
              </p:nvSpPr>
              <p:spPr bwMode="auto">
                <a:xfrm>
                  <a:off x="3199" y="2021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7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7" y="7"/>
                    </a:cxn>
                  </a:cxnLst>
                  <a:rect l="0" t="0" r="r" b="b"/>
                  <a:pathLst>
                    <a:path w="7" h="7">
                      <a:moveTo>
                        <a:pt x="7" y="7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4" name="Freeform 118"/>
                <p:cNvSpPr>
                  <a:spLocks noChangeAspect="1"/>
                </p:cNvSpPr>
                <p:nvPr/>
              </p:nvSpPr>
              <p:spPr bwMode="auto">
                <a:xfrm>
                  <a:off x="3191" y="2028"/>
                  <a:ext cx="66" cy="101"/>
                </a:xfrm>
                <a:custGeom>
                  <a:avLst/>
                  <a:gdLst/>
                  <a:ahLst/>
                  <a:cxnLst>
                    <a:cxn ang="0">
                      <a:pos x="30" y="67"/>
                    </a:cxn>
                    <a:cxn ang="0">
                      <a:pos x="44" y="59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30" y="67"/>
                    </a:cxn>
                  </a:cxnLst>
                  <a:rect l="0" t="0" r="r" b="b"/>
                  <a:pathLst>
                    <a:path w="44" h="67">
                      <a:moveTo>
                        <a:pt x="30" y="67"/>
                      </a:moveTo>
                      <a:lnTo>
                        <a:pt x="44" y="59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30" y="6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5" name="Freeform 119"/>
                <p:cNvSpPr>
                  <a:spLocks noChangeAspect="1"/>
                </p:cNvSpPr>
                <p:nvPr/>
              </p:nvSpPr>
              <p:spPr bwMode="auto">
                <a:xfrm>
                  <a:off x="3228" y="2087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8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6" name="Freeform 120"/>
                <p:cNvSpPr>
                  <a:spLocks noChangeAspect="1"/>
                </p:cNvSpPr>
                <p:nvPr/>
              </p:nvSpPr>
              <p:spPr bwMode="auto">
                <a:xfrm>
                  <a:off x="3221" y="2087"/>
                  <a:ext cx="77" cy="111"/>
                </a:xfrm>
                <a:custGeom>
                  <a:avLst/>
                  <a:gdLst/>
                  <a:ahLst/>
                  <a:cxnLst>
                    <a:cxn ang="0">
                      <a:pos x="37" y="74"/>
                    </a:cxn>
                    <a:cxn ang="0">
                      <a:pos x="51" y="74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37" y="74"/>
                    </a:cxn>
                  </a:cxnLst>
                  <a:rect l="0" t="0" r="r" b="b"/>
                  <a:pathLst>
                    <a:path w="51" h="74">
                      <a:moveTo>
                        <a:pt x="37" y="74"/>
                      </a:moveTo>
                      <a:lnTo>
                        <a:pt x="51" y="74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37" y="7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7" name="Freeform 121"/>
                <p:cNvSpPr>
                  <a:spLocks noChangeAspect="1"/>
                </p:cNvSpPr>
                <p:nvPr/>
              </p:nvSpPr>
              <p:spPr bwMode="auto">
                <a:xfrm>
                  <a:off x="3265" y="2161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8" name="Freeform 122"/>
                <p:cNvSpPr>
                  <a:spLocks noChangeAspect="1"/>
                </p:cNvSpPr>
                <p:nvPr/>
              </p:nvSpPr>
              <p:spPr bwMode="auto">
                <a:xfrm>
                  <a:off x="3258" y="216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29" y="74"/>
                    </a:cxn>
                    <a:cxn ang="0">
                      <a:pos x="44" y="66"/>
                    </a:cxn>
                    <a:cxn ang="0">
                      <a:pos x="14" y="0"/>
                    </a:cxn>
                    <a:cxn ang="0">
                      <a:pos x="0" y="0"/>
                    </a:cxn>
                    <a:cxn ang="0">
                      <a:pos x="29" y="74"/>
                    </a:cxn>
                  </a:cxnLst>
                  <a:rect l="0" t="0" r="r" b="b"/>
                  <a:pathLst>
                    <a:path w="44" h="74">
                      <a:moveTo>
                        <a:pt x="29" y="74"/>
                      </a:moveTo>
                      <a:lnTo>
                        <a:pt x="44" y="66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29" y="7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9" name="Freeform 123"/>
                <p:cNvSpPr>
                  <a:spLocks noChangeAspect="1"/>
                </p:cNvSpPr>
                <p:nvPr/>
              </p:nvSpPr>
              <p:spPr bwMode="auto">
                <a:xfrm>
                  <a:off x="3294" y="2227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8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8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0" name="Freeform 124"/>
                <p:cNvSpPr>
                  <a:spLocks noChangeAspect="1"/>
                </p:cNvSpPr>
                <p:nvPr/>
              </p:nvSpPr>
              <p:spPr bwMode="auto">
                <a:xfrm>
                  <a:off x="3287" y="2227"/>
                  <a:ext cx="78" cy="111"/>
                </a:xfrm>
                <a:custGeom>
                  <a:avLst/>
                  <a:gdLst/>
                  <a:ahLst/>
                  <a:cxnLst>
                    <a:cxn ang="0">
                      <a:pos x="37" y="74"/>
                    </a:cxn>
                    <a:cxn ang="0">
                      <a:pos x="52" y="74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74"/>
                    </a:cxn>
                  </a:cxnLst>
                  <a:rect l="0" t="0" r="r" b="b"/>
                  <a:pathLst>
                    <a:path w="52" h="74">
                      <a:moveTo>
                        <a:pt x="37" y="74"/>
                      </a:moveTo>
                      <a:lnTo>
                        <a:pt x="52" y="74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7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1" name="Freeform 125"/>
                <p:cNvSpPr>
                  <a:spLocks noChangeAspect="1"/>
                </p:cNvSpPr>
                <p:nvPr/>
              </p:nvSpPr>
              <p:spPr bwMode="auto">
                <a:xfrm>
                  <a:off x="3331" y="230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2" name="Freeform 126"/>
                <p:cNvSpPr>
                  <a:spLocks noChangeAspect="1"/>
                </p:cNvSpPr>
                <p:nvPr/>
              </p:nvSpPr>
              <p:spPr bwMode="auto">
                <a:xfrm>
                  <a:off x="3324" y="230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29" y="74"/>
                    </a:cxn>
                    <a:cxn ang="0">
                      <a:pos x="44" y="66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29" y="74"/>
                    </a:cxn>
                  </a:cxnLst>
                  <a:rect l="0" t="0" r="r" b="b"/>
                  <a:pathLst>
                    <a:path w="44" h="74">
                      <a:moveTo>
                        <a:pt x="29" y="74"/>
                      </a:moveTo>
                      <a:lnTo>
                        <a:pt x="44" y="6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9" y="7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3" name="Freeform 127"/>
                <p:cNvSpPr>
                  <a:spLocks noChangeAspect="1"/>
                </p:cNvSpPr>
                <p:nvPr/>
              </p:nvSpPr>
              <p:spPr bwMode="auto">
                <a:xfrm>
                  <a:off x="3353" y="2375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4" name="Freeform 128"/>
                <p:cNvSpPr>
                  <a:spLocks noChangeAspect="1"/>
                </p:cNvSpPr>
                <p:nvPr/>
              </p:nvSpPr>
              <p:spPr bwMode="auto">
                <a:xfrm>
                  <a:off x="3353" y="2367"/>
                  <a:ext cx="78" cy="122"/>
                </a:xfrm>
                <a:custGeom>
                  <a:avLst/>
                  <a:gdLst/>
                  <a:ahLst/>
                  <a:cxnLst>
                    <a:cxn ang="0">
                      <a:pos x="37" y="81"/>
                    </a:cxn>
                    <a:cxn ang="0">
                      <a:pos x="52" y="74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81"/>
                    </a:cxn>
                  </a:cxnLst>
                  <a:rect l="0" t="0" r="r" b="b"/>
                  <a:pathLst>
                    <a:path w="52" h="81">
                      <a:moveTo>
                        <a:pt x="37" y="81"/>
                      </a:moveTo>
                      <a:lnTo>
                        <a:pt x="52" y="74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81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5" name="Freeform 129"/>
                <p:cNvSpPr>
                  <a:spLocks noChangeAspect="1"/>
                </p:cNvSpPr>
                <p:nvPr/>
              </p:nvSpPr>
              <p:spPr bwMode="auto">
                <a:xfrm>
                  <a:off x="3390" y="244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30" y="74"/>
                    </a:cxn>
                    <a:cxn ang="0">
                      <a:pos x="44" y="66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0" y="74"/>
                    </a:cxn>
                  </a:cxnLst>
                  <a:rect l="0" t="0" r="r" b="b"/>
                  <a:pathLst>
                    <a:path w="44" h="74">
                      <a:moveTo>
                        <a:pt x="30" y="74"/>
                      </a:moveTo>
                      <a:lnTo>
                        <a:pt x="44" y="66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0" y="7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6" name="Freeform 130"/>
                <p:cNvSpPr>
                  <a:spLocks noChangeAspect="1"/>
                </p:cNvSpPr>
                <p:nvPr/>
              </p:nvSpPr>
              <p:spPr bwMode="auto">
                <a:xfrm>
                  <a:off x="3420" y="2515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7" name="Freeform 131"/>
                <p:cNvSpPr>
                  <a:spLocks noChangeAspect="1"/>
                </p:cNvSpPr>
                <p:nvPr/>
              </p:nvSpPr>
              <p:spPr bwMode="auto">
                <a:xfrm>
                  <a:off x="3420" y="2507"/>
                  <a:ext cx="77" cy="123"/>
                </a:xfrm>
                <a:custGeom>
                  <a:avLst/>
                  <a:gdLst/>
                  <a:ahLst/>
                  <a:cxnLst>
                    <a:cxn ang="0">
                      <a:pos x="37" y="82"/>
                    </a:cxn>
                    <a:cxn ang="0">
                      <a:pos x="51" y="74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37" y="82"/>
                    </a:cxn>
                  </a:cxnLst>
                  <a:rect l="0" t="0" r="r" b="b"/>
                  <a:pathLst>
                    <a:path w="51" h="82">
                      <a:moveTo>
                        <a:pt x="37" y="82"/>
                      </a:moveTo>
                      <a:lnTo>
                        <a:pt x="51" y="74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37" y="8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8" name="Freeform 132"/>
                <p:cNvSpPr>
                  <a:spLocks noChangeAspect="1"/>
                </p:cNvSpPr>
                <p:nvPr/>
              </p:nvSpPr>
              <p:spPr bwMode="auto">
                <a:xfrm>
                  <a:off x="3457" y="2589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9" name="Freeform 133"/>
                <p:cNvSpPr>
                  <a:spLocks noChangeAspect="1"/>
                </p:cNvSpPr>
                <p:nvPr/>
              </p:nvSpPr>
              <p:spPr bwMode="auto">
                <a:xfrm>
                  <a:off x="3457" y="258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29" y="74"/>
                    </a:cxn>
                    <a:cxn ang="0">
                      <a:pos x="44" y="66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29" y="74"/>
                    </a:cxn>
                  </a:cxnLst>
                  <a:rect l="0" t="0" r="r" b="b"/>
                  <a:pathLst>
                    <a:path w="44" h="74">
                      <a:moveTo>
                        <a:pt x="29" y="74"/>
                      </a:moveTo>
                      <a:lnTo>
                        <a:pt x="44" y="66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29" y="7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0" name="Freeform 134"/>
                <p:cNvSpPr>
                  <a:spLocks noChangeAspect="1"/>
                </p:cNvSpPr>
                <p:nvPr/>
              </p:nvSpPr>
              <p:spPr bwMode="auto">
                <a:xfrm>
                  <a:off x="3486" y="2655"/>
                  <a:ext cx="23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1" name="Freeform 135"/>
                <p:cNvSpPr>
                  <a:spLocks noChangeAspect="1"/>
                </p:cNvSpPr>
                <p:nvPr/>
              </p:nvSpPr>
              <p:spPr bwMode="auto">
                <a:xfrm>
                  <a:off x="3486" y="2647"/>
                  <a:ext cx="78" cy="101"/>
                </a:xfrm>
                <a:custGeom>
                  <a:avLst/>
                  <a:gdLst/>
                  <a:ahLst/>
                  <a:cxnLst>
                    <a:cxn ang="0">
                      <a:pos x="37" y="67"/>
                    </a:cxn>
                    <a:cxn ang="0">
                      <a:pos x="52" y="67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67"/>
                    </a:cxn>
                  </a:cxnLst>
                  <a:rect l="0" t="0" r="r" b="b"/>
                  <a:pathLst>
                    <a:path w="52" h="67">
                      <a:moveTo>
                        <a:pt x="37" y="67"/>
                      </a:moveTo>
                      <a:lnTo>
                        <a:pt x="52" y="67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6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2" name="Freeform 136"/>
                <p:cNvSpPr>
                  <a:spLocks noChangeAspect="1"/>
                </p:cNvSpPr>
                <p:nvPr/>
              </p:nvSpPr>
              <p:spPr bwMode="auto">
                <a:xfrm>
                  <a:off x="3523" y="2714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3" name="Freeform 137"/>
                <p:cNvSpPr>
                  <a:spLocks noChangeAspect="1"/>
                </p:cNvSpPr>
                <p:nvPr/>
              </p:nvSpPr>
              <p:spPr bwMode="auto">
                <a:xfrm>
                  <a:off x="3523" y="2714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29" y="66"/>
                    </a:cxn>
                    <a:cxn ang="0">
                      <a:pos x="44" y="59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29" y="66"/>
                    </a:cxn>
                  </a:cxnLst>
                  <a:rect l="0" t="0" r="r" b="b"/>
                  <a:pathLst>
                    <a:path w="44" h="66">
                      <a:moveTo>
                        <a:pt x="29" y="66"/>
                      </a:moveTo>
                      <a:lnTo>
                        <a:pt x="44" y="59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9" y="66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4" name="Freeform 138"/>
                <p:cNvSpPr>
                  <a:spLocks noChangeAspect="1"/>
                </p:cNvSpPr>
                <p:nvPr/>
              </p:nvSpPr>
              <p:spPr bwMode="auto">
                <a:xfrm>
                  <a:off x="3552" y="2780"/>
                  <a:ext cx="23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5" name="Freeform 139"/>
                <p:cNvSpPr>
                  <a:spLocks noChangeAspect="1"/>
                </p:cNvSpPr>
                <p:nvPr/>
              </p:nvSpPr>
              <p:spPr bwMode="auto">
                <a:xfrm>
                  <a:off x="3552" y="2773"/>
                  <a:ext cx="78" cy="99"/>
                </a:xfrm>
                <a:custGeom>
                  <a:avLst/>
                  <a:gdLst/>
                  <a:ahLst/>
                  <a:cxnLst>
                    <a:cxn ang="0">
                      <a:pos x="37" y="66"/>
                    </a:cxn>
                    <a:cxn ang="0">
                      <a:pos x="52" y="5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66"/>
                    </a:cxn>
                  </a:cxnLst>
                  <a:rect l="0" t="0" r="r" b="b"/>
                  <a:pathLst>
                    <a:path w="52" h="66">
                      <a:moveTo>
                        <a:pt x="37" y="66"/>
                      </a:moveTo>
                      <a:lnTo>
                        <a:pt x="52" y="5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66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6" name="Freeform 140"/>
                <p:cNvSpPr>
                  <a:spLocks noChangeAspect="1"/>
                </p:cNvSpPr>
                <p:nvPr/>
              </p:nvSpPr>
              <p:spPr bwMode="auto">
                <a:xfrm>
                  <a:off x="3589" y="2839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7" name="Freeform 141"/>
                <p:cNvSpPr>
                  <a:spLocks noChangeAspect="1"/>
                </p:cNvSpPr>
                <p:nvPr/>
              </p:nvSpPr>
              <p:spPr bwMode="auto">
                <a:xfrm>
                  <a:off x="3589" y="2832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37" y="66"/>
                    </a:cxn>
                    <a:cxn ang="0">
                      <a:pos x="44" y="5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66"/>
                    </a:cxn>
                  </a:cxnLst>
                  <a:rect l="0" t="0" r="r" b="b"/>
                  <a:pathLst>
                    <a:path w="44" h="66">
                      <a:moveTo>
                        <a:pt x="37" y="66"/>
                      </a:moveTo>
                      <a:lnTo>
                        <a:pt x="44" y="5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66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8" name="Freeform 142"/>
                <p:cNvSpPr>
                  <a:spLocks noChangeAspect="1"/>
                </p:cNvSpPr>
                <p:nvPr/>
              </p:nvSpPr>
              <p:spPr bwMode="auto">
                <a:xfrm>
                  <a:off x="3626" y="2898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9" name="Freeform 143"/>
                <p:cNvSpPr>
                  <a:spLocks noChangeAspect="1"/>
                </p:cNvSpPr>
                <p:nvPr/>
              </p:nvSpPr>
              <p:spPr bwMode="auto">
                <a:xfrm>
                  <a:off x="3626" y="2891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30" y="59"/>
                    </a:cxn>
                    <a:cxn ang="0">
                      <a:pos x="44" y="51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30" y="59"/>
                    </a:cxn>
                  </a:cxnLst>
                  <a:rect l="0" t="0" r="r" b="b"/>
                  <a:pathLst>
                    <a:path w="44" h="59">
                      <a:moveTo>
                        <a:pt x="30" y="59"/>
                      </a:moveTo>
                      <a:lnTo>
                        <a:pt x="44" y="51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0" name="Freeform 144"/>
                <p:cNvSpPr>
                  <a:spLocks noChangeAspect="1"/>
                </p:cNvSpPr>
                <p:nvPr/>
              </p:nvSpPr>
              <p:spPr bwMode="auto">
                <a:xfrm>
                  <a:off x="3656" y="2942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36" y="59"/>
                    </a:cxn>
                    <a:cxn ang="0">
                      <a:pos x="44" y="52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36" y="59"/>
                    </a:cxn>
                  </a:cxnLst>
                  <a:rect l="0" t="0" r="r" b="b"/>
                  <a:pathLst>
                    <a:path w="44" h="59">
                      <a:moveTo>
                        <a:pt x="36" y="59"/>
                      </a:moveTo>
                      <a:lnTo>
                        <a:pt x="44" y="52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36" y="59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1" name="Freeform 145"/>
                <p:cNvSpPr>
                  <a:spLocks noChangeAspect="1"/>
                </p:cNvSpPr>
                <p:nvPr/>
              </p:nvSpPr>
              <p:spPr bwMode="auto">
                <a:xfrm>
                  <a:off x="3692" y="300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2" name="Freeform 146"/>
                <p:cNvSpPr>
                  <a:spLocks noChangeAspect="1"/>
                </p:cNvSpPr>
                <p:nvPr/>
              </p:nvSpPr>
              <p:spPr bwMode="auto">
                <a:xfrm>
                  <a:off x="3692" y="2994"/>
                  <a:ext cx="68" cy="77"/>
                </a:xfrm>
                <a:custGeom>
                  <a:avLst/>
                  <a:gdLst/>
                  <a:ahLst/>
                  <a:cxnLst>
                    <a:cxn ang="0">
                      <a:pos x="30" y="51"/>
                    </a:cxn>
                    <a:cxn ang="0">
                      <a:pos x="45" y="44"/>
                    </a:cxn>
                    <a:cxn ang="0">
                      <a:pos x="8" y="0"/>
                    </a:cxn>
                    <a:cxn ang="0">
                      <a:pos x="0" y="7"/>
                    </a:cxn>
                    <a:cxn ang="0">
                      <a:pos x="30" y="51"/>
                    </a:cxn>
                  </a:cxnLst>
                  <a:rect l="0" t="0" r="r" b="b"/>
                  <a:pathLst>
                    <a:path w="45" h="51">
                      <a:moveTo>
                        <a:pt x="30" y="51"/>
                      </a:moveTo>
                      <a:lnTo>
                        <a:pt x="45" y="44"/>
                      </a:lnTo>
                      <a:lnTo>
                        <a:pt x="8" y="0"/>
                      </a:lnTo>
                      <a:lnTo>
                        <a:pt x="0" y="7"/>
                      </a:lnTo>
                      <a:lnTo>
                        <a:pt x="30" y="51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3" name="Freeform 147"/>
                <p:cNvSpPr>
                  <a:spLocks noChangeAspect="1"/>
                </p:cNvSpPr>
                <p:nvPr/>
              </p:nvSpPr>
              <p:spPr bwMode="auto">
                <a:xfrm>
                  <a:off x="3722" y="3045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4" name="Freeform 148"/>
                <p:cNvSpPr>
                  <a:spLocks noChangeAspect="1"/>
                </p:cNvSpPr>
                <p:nvPr/>
              </p:nvSpPr>
              <p:spPr bwMode="auto">
                <a:xfrm>
                  <a:off x="3722" y="3038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37" y="52"/>
                    </a:cxn>
                    <a:cxn ang="0">
                      <a:pos x="44" y="44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52"/>
                    </a:cxn>
                  </a:cxnLst>
                  <a:rect l="0" t="0" r="r" b="b"/>
                  <a:pathLst>
                    <a:path w="44" h="52">
                      <a:moveTo>
                        <a:pt x="37" y="52"/>
                      </a:moveTo>
                      <a:lnTo>
                        <a:pt x="44" y="44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5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5" name="Freeform 149"/>
                <p:cNvSpPr>
                  <a:spLocks noChangeAspect="1"/>
                </p:cNvSpPr>
                <p:nvPr/>
              </p:nvSpPr>
              <p:spPr bwMode="auto">
                <a:xfrm>
                  <a:off x="3759" y="3082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29" y="52"/>
                    </a:cxn>
                    <a:cxn ang="0">
                      <a:pos x="44" y="37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29" y="52"/>
                    </a:cxn>
                  </a:cxnLst>
                  <a:rect l="0" t="0" r="r" b="b"/>
                  <a:pathLst>
                    <a:path w="44" h="52">
                      <a:moveTo>
                        <a:pt x="29" y="52"/>
                      </a:moveTo>
                      <a:lnTo>
                        <a:pt x="44" y="37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29" y="5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6" name="Freeform 150"/>
                <p:cNvSpPr>
                  <a:spLocks noChangeAspect="1"/>
                </p:cNvSpPr>
                <p:nvPr/>
              </p:nvSpPr>
              <p:spPr bwMode="auto">
                <a:xfrm>
                  <a:off x="3788" y="3127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8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7" name="Freeform 151"/>
                <p:cNvSpPr>
                  <a:spLocks noChangeAspect="1"/>
                </p:cNvSpPr>
                <p:nvPr/>
              </p:nvSpPr>
              <p:spPr bwMode="auto">
                <a:xfrm>
                  <a:off x="3788" y="3119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37" y="52"/>
                    </a:cxn>
                    <a:cxn ang="0">
                      <a:pos x="44" y="37"/>
                    </a:cxn>
                    <a:cxn ang="0">
                      <a:pos x="15" y="0"/>
                    </a:cxn>
                    <a:cxn ang="0">
                      <a:pos x="0" y="15"/>
                    </a:cxn>
                    <a:cxn ang="0">
                      <a:pos x="37" y="52"/>
                    </a:cxn>
                  </a:cxnLst>
                  <a:rect l="0" t="0" r="r" b="b"/>
                  <a:pathLst>
                    <a:path w="44" h="52">
                      <a:moveTo>
                        <a:pt x="37" y="52"/>
                      </a:moveTo>
                      <a:lnTo>
                        <a:pt x="44" y="37"/>
                      </a:lnTo>
                      <a:lnTo>
                        <a:pt x="15" y="0"/>
                      </a:lnTo>
                      <a:lnTo>
                        <a:pt x="0" y="15"/>
                      </a:lnTo>
                      <a:lnTo>
                        <a:pt x="37" y="5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8" name="Freeform 152"/>
                <p:cNvSpPr>
                  <a:spLocks noChangeAspect="1"/>
                </p:cNvSpPr>
                <p:nvPr/>
              </p:nvSpPr>
              <p:spPr bwMode="auto">
                <a:xfrm>
                  <a:off x="3825" y="3163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9" name="Freeform 153"/>
                <p:cNvSpPr>
                  <a:spLocks noChangeAspect="1"/>
                </p:cNvSpPr>
                <p:nvPr/>
              </p:nvSpPr>
              <p:spPr bwMode="auto">
                <a:xfrm>
                  <a:off x="3825" y="3156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29" y="44"/>
                    </a:cxn>
                    <a:cxn ang="0">
                      <a:pos x="44" y="37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29" y="44"/>
                    </a:cxn>
                  </a:cxnLst>
                  <a:rect l="0" t="0" r="r" b="b"/>
                  <a:pathLst>
                    <a:path w="44" h="44">
                      <a:moveTo>
                        <a:pt x="29" y="44"/>
                      </a:moveTo>
                      <a:lnTo>
                        <a:pt x="44" y="37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29" y="4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0" name="Freeform 154"/>
                <p:cNvSpPr>
                  <a:spLocks noChangeAspect="1"/>
                </p:cNvSpPr>
                <p:nvPr/>
              </p:nvSpPr>
              <p:spPr bwMode="auto">
                <a:xfrm>
                  <a:off x="3854" y="3200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1" name="Freeform 155"/>
                <p:cNvSpPr>
                  <a:spLocks noChangeAspect="1"/>
                </p:cNvSpPr>
                <p:nvPr/>
              </p:nvSpPr>
              <p:spPr bwMode="auto">
                <a:xfrm>
                  <a:off x="3854" y="3193"/>
                  <a:ext cx="68" cy="56"/>
                </a:xfrm>
                <a:custGeom>
                  <a:avLst/>
                  <a:gdLst/>
                  <a:ahLst/>
                  <a:cxnLst>
                    <a:cxn ang="0">
                      <a:pos x="37" y="37"/>
                    </a:cxn>
                    <a:cxn ang="0">
                      <a:pos x="45" y="2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37"/>
                    </a:cxn>
                  </a:cxnLst>
                  <a:rect l="0" t="0" r="r" b="b"/>
                  <a:pathLst>
                    <a:path w="45" h="37">
                      <a:moveTo>
                        <a:pt x="37" y="37"/>
                      </a:moveTo>
                      <a:lnTo>
                        <a:pt x="45" y="2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3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2" name="Freeform 156"/>
                <p:cNvSpPr>
                  <a:spLocks noChangeAspect="1"/>
                </p:cNvSpPr>
                <p:nvPr/>
              </p:nvSpPr>
              <p:spPr bwMode="auto">
                <a:xfrm>
                  <a:off x="3891" y="3230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3" name="Freeform 157"/>
                <p:cNvSpPr>
                  <a:spLocks noChangeAspect="1"/>
                </p:cNvSpPr>
                <p:nvPr/>
              </p:nvSpPr>
              <p:spPr bwMode="auto">
                <a:xfrm>
                  <a:off x="3891" y="3222"/>
                  <a:ext cx="68" cy="56"/>
                </a:xfrm>
                <a:custGeom>
                  <a:avLst/>
                  <a:gdLst/>
                  <a:ahLst/>
                  <a:cxnLst>
                    <a:cxn ang="0">
                      <a:pos x="30" y="37"/>
                    </a:cxn>
                    <a:cxn ang="0">
                      <a:pos x="45" y="30"/>
                    </a:cxn>
                    <a:cxn ang="0">
                      <a:pos x="8" y="0"/>
                    </a:cxn>
                    <a:cxn ang="0">
                      <a:pos x="0" y="8"/>
                    </a:cxn>
                    <a:cxn ang="0">
                      <a:pos x="30" y="37"/>
                    </a:cxn>
                  </a:cxnLst>
                  <a:rect l="0" t="0" r="r" b="b"/>
                  <a:pathLst>
                    <a:path w="45" h="37">
                      <a:moveTo>
                        <a:pt x="30" y="37"/>
                      </a:moveTo>
                      <a:lnTo>
                        <a:pt x="45" y="30"/>
                      </a:lnTo>
                      <a:lnTo>
                        <a:pt x="8" y="0"/>
                      </a:lnTo>
                      <a:lnTo>
                        <a:pt x="0" y="8"/>
                      </a:lnTo>
                      <a:lnTo>
                        <a:pt x="30" y="3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4" name="Freeform 158"/>
                <p:cNvSpPr>
                  <a:spLocks noChangeAspect="1"/>
                </p:cNvSpPr>
                <p:nvPr/>
              </p:nvSpPr>
              <p:spPr bwMode="auto">
                <a:xfrm>
                  <a:off x="3921" y="3252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37" y="29"/>
                    </a:cxn>
                    <a:cxn ang="0">
                      <a:pos x="44" y="22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29"/>
                    </a:cxn>
                  </a:cxnLst>
                  <a:rect l="0" t="0" r="r" b="b"/>
                  <a:pathLst>
                    <a:path w="44" h="29">
                      <a:moveTo>
                        <a:pt x="37" y="29"/>
                      </a:moveTo>
                      <a:lnTo>
                        <a:pt x="44" y="22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29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5" name="Freeform 159"/>
                <p:cNvSpPr>
                  <a:spLocks noChangeAspect="1"/>
                </p:cNvSpPr>
                <p:nvPr/>
              </p:nvSpPr>
              <p:spPr bwMode="auto">
                <a:xfrm>
                  <a:off x="3958" y="3281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6" name="Freeform 160"/>
                <p:cNvSpPr>
                  <a:spLocks noChangeAspect="1"/>
                </p:cNvSpPr>
                <p:nvPr/>
              </p:nvSpPr>
              <p:spPr bwMode="auto">
                <a:xfrm>
                  <a:off x="3958" y="3274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36" y="29"/>
                    </a:cxn>
                    <a:cxn ang="0">
                      <a:pos x="44" y="22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36" y="29"/>
                    </a:cxn>
                  </a:cxnLst>
                  <a:rect l="0" t="0" r="r" b="b"/>
                  <a:pathLst>
                    <a:path w="44" h="29">
                      <a:moveTo>
                        <a:pt x="36" y="29"/>
                      </a:moveTo>
                      <a:lnTo>
                        <a:pt x="44" y="22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36" y="29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7" name="Freeform 161"/>
                <p:cNvSpPr>
                  <a:spLocks noChangeAspect="1"/>
                </p:cNvSpPr>
                <p:nvPr/>
              </p:nvSpPr>
              <p:spPr bwMode="auto">
                <a:xfrm>
                  <a:off x="3994" y="3303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8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8" name="Freeform 162"/>
                <p:cNvSpPr>
                  <a:spLocks noChangeAspect="1"/>
                </p:cNvSpPr>
                <p:nvPr/>
              </p:nvSpPr>
              <p:spPr bwMode="auto">
                <a:xfrm>
                  <a:off x="3994" y="3296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0" y="30"/>
                    </a:cxn>
                    <a:cxn ang="0">
                      <a:pos x="37" y="15"/>
                    </a:cxn>
                    <a:cxn ang="0">
                      <a:pos x="8" y="0"/>
                    </a:cxn>
                    <a:cxn ang="0">
                      <a:pos x="0" y="15"/>
                    </a:cxn>
                    <a:cxn ang="0">
                      <a:pos x="30" y="30"/>
                    </a:cxn>
                  </a:cxnLst>
                  <a:rect l="0" t="0" r="r" b="b"/>
                  <a:pathLst>
                    <a:path w="37" h="30">
                      <a:moveTo>
                        <a:pt x="30" y="30"/>
                      </a:moveTo>
                      <a:lnTo>
                        <a:pt x="37" y="15"/>
                      </a:lnTo>
                      <a:lnTo>
                        <a:pt x="8" y="0"/>
                      </a:lnTo>
                      <a:lnTo>
                        <a:pt x="0" y="15"/>
                      </a:lnTo>
                      <a:lnTo>
                        <a:pt x="30" y="3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9" name="Freeform 163"/>
                <p:cNvSpPr>
                  <a:spLocks noChangeAspect="1"/>
                </p:cNvSpPr>
                <p:nvPr/>
              </p:nvSpPr>
              <p:spPr bwMode="auto">
                <a:xfrm>
                  <a:off x="4024" y="3311"/>
                  <a:ext cx="66" cy="56"/>
                </a:xfrm>
                <a:custGeom>
                  <a:avLst/>
                  <a:gdLst/>
                  <a:ahLst/>
                  <a:cxnLst>
                    <a:cxn ang="0">
                      <a:pos x="37" y="37"/>
                    </a:cxn>
                    <a:cxn ang="0">
                      <a:pos x="44" y="22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37" y="37"/>
                    </a:cxn>
                  </a:cxnLst>
                  <a:rect l="0" t="0" r="r" b="b"/>
                  <a:pathLst>
                    <a:path w="44" h="37">
                      <a:moveTo>
                        <a:pt x="37" y="37"/>
                      </a:moveTo>
                      <a:lnTo>
                        <a:pt x="44" y="22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37" y="3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0" name="Freeform 164"/>
                <p:cNvSpPr>
                  <a:spLocks noChangeAspect="1"/>
                </p:cNvSpPr>
                <p:nvPr/>
              </p:nvSpPr>
              <p:spPr bwMode="auto">
                <a:xfrm>
                  <a:off x="4061" y="3340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1" name="Freeform 165"/>
                <p:cNvSpPr>
                  <a:spLocks noChangeAspect="1"/>
                </p:cNvSpPr>
                <p:nvPr/>
              </p:nvSpPr>
              <p:spPr bwMode="auto">
                <a:xfrm>
                  <a:off x="4061" y="3333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29" y="29"/>
                    </a:cxn>
                    <a:cxn ang="0">
                      <a:pos x="37" y="15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29" y="29"/>
                    </a:cxn>
                  </a:cxnLst>
                  <a:rect l="0" t="0" r="r" b="b"/>
                  <a:pathLst>
                    <a:path w="37" h="29">
                      <a:moveTo>
                        <a:pt x="29" y="29"/>
                      </a:moveTo>
                      <a:lnTo>
                        <a:pt x="37" y="15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29" y="29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2" name="Freeform 166"/>
                <p:cNvSpPr>
                  <a:spLocks noChangeAspect="1"/>
                </p:cNvSpPr>
                <p:nvPr/>
              </p:nvSpPr>
              <p:spPr bwMode="auto">
                <a:xfrm>
                  <a:off x="4090" y="3355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8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3" name="Freeform 167"/>
                <p:cNvSpPr>
                  <a:spLocks noChangeAspect="1"/>
                </p:cNvSpPr>
                <p:nvPr/>
              </p:nvSpPr>
              <p:spPr bwMode="auto">
                <a:xfrm>
                  <a:off x="4090" y="3348"/>
                  <a:ext cx="6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44" y="14"/>
                    </a:cxn>
                    <a:cxn ang="0">
                      <a:pos x="8" y="0"/>
                    </a:cxn>
                    <a:cxn ang="0">
                      <a:pos x="0" y="14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44" h="22">
                      <a:moveTo>
                        <a:pt x="37" y="22"/>
                      </a:moveTo>
                      <a:lnTo>
                        <a:pt x="44" y="14"/>
                      </a:lnTo>
                      <a:lnTo>
                        <a:pt x="8" y="0"/>
                      </a:lnTo>
                      <a:lnTo>
                        <a:pt x="0" y="14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4" name="Freeform 168"/>
                <p:cNvSpPr>
                  <a:spLocks noChangeAspect="1"/>
                </p:cNvSpPr>
                <p:nvPr/>
              </p:nvSpPr>
              <p:spPr bwMode="auto">
                <a:xfrm>
                  <a:off x="4127" y="3362"/>
                  <a:ext cx="56" cy="35"/>
                </a:xfrm>
                <a:custGeom>
                  <a:avLst/>
                  <a:gdLst/>
                  <a:ahLst/>
                  <a:cxnLst>
                    <a:cxn ang="0">
                      <a:pos x="30" y="23"/>
                    </a:cxn>
                    <a:cxn ang="0">
                      <a:pos x="37" y="8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30" y="23"/>
                    </a:cxn>
                  </a:cxnLst>
                  <a:rect l="0" t="0" r="r" b="b"/>
                  <a:pathLst>
                    <a:path w="37" h="23">
                      <a:moveTo>
                        <a:pt x="30" y="23"/>
                      </a:moveTo>
                      <a:lnTo>
                        <a:pt x="37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30" y="23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5" name="Freeform 169"/>
                <p:cNvSpPr>
                  <a:spLocks noChangeAspect="1"/>
                </p:cNvSpPr>
                <p:nvPr/>
              </p:nvSpPr>
              <p:spPr bwMode="auto">
                <a:xfrm>
                  <a:off x="4157" y="3377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6" name="Freeform 170"/>
                <p:cNvSpPr>
                  <a:spLocks noChangeAspect="1"/>
                </p:cNvSpPr>
                <p:nvPr/>
              </p:nvSpPr>
              <p:spPr bwMode="auto">
                <a:xfrm>
                  <a:off x="4157" y="3370"/>
                  <a:ext cx="66" cy="33"/>
                </a:xfrm>
                <a:custGeom>
                  <a:avLst/>
                  <a:gdLst/>
                  <a:ahLst/>
                  <a:cxnLst>
                    <a:cxn ang="0">
                      <a:pos x="36" y="22"/>
                    </a:cxn>
                    <a:cxn ang="0">
                      <a:pos x="44" y="15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36" y="22"/>
                    </a:cxn>
                  </a:cxnLst>
                  <a:rect l="0" t="0" r="r" b="b"/>
                  <a:pathLst>
                    <a:path w="44" h="22">
                      <a:moveTo>
                        <a:pt x="36" y="22"/>
                      </a:moveTo>
                      <a:lnTo>
                        <a:pt x="44" y="15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36" y="2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7" name="Freeform 171"/>
                <p:cNvSpPr>
                  <a:spLocks noChangeAspect="1"/>
                </p:cNvSpPr>
                <p:nvPr/>
              </p:nvSpPr>
              <p:spPr bwMode="auto">
                <a:xfrm>
                  <a:off x="4193" y="3392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8" name="Freeform 172"/>
                <p:cNvSpPr>
                  <a:spLocks noChangeAspect="1"/>
                </p:cNvSpPr>
                <p:nvPr/>
              </p:nvSpPr>
              <p:spPr bwMode="auto">
                <a:xfrm>
                  <a:off x="4193" y="3377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7" y="30"/>
                    </a:cxn>
                    <a:cxn ang="0">
                      <a:pos x="37" y="15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7" y="30"/>
                    </a:cxn>
                  </a:cxnLst>
                  <a:rect l="0" t="0" r="r" b="b"/>
                  <a:pathLst>
                    <a:path w="37" h="30">
                      <a:moveTo>
                        <a:pt x="37" y="30"/>
                      </a:moveTo>
                      <a:lnTo>
                        <a:pt x="37" y="15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7" y="3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9" name="Freeform 173"/>
                <p:cNvSpPr>
                  <a:spLocks noChangeAspect="1"/>
                </p:cNvSpPr>
                <p:nvPr/>
              </p:nvSpPr>
              <p:spPr bwMode="auto">
                <a:xfrm>
                  <a:off x="4230" y="3392"/>
                  <a:ext cx="45" cy="33"/>
                </a:xfrm>
                <a:custGeom>
                  <a:avLst/>
                  <a:gdLst/>
                  <a:ahLst/>
                  <a:cxnLst>
                    <a:cxn ang="0">
                      <a:pos x="30" y="22"/>
                    </a:cxn>
                    <a:cxn ang="0">
                      <a:pos x="30" y="7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0" y="22"/>
                    </a:cxn>
                  </a:cxnLst>
                  <a:rect l="0" t="0" r="r" b="b"/>
                  <a:pathLst>
                    <a:path w="30" h="22">
                      <a:moveTo>
                        <a:pt x="30" y="22"/>
                      </a:moveTo>
                      <a:lnTo>
                        <a:pt x="30" y="7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0" y="2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0" name="Freeform 174"/>
                <p:cNvSpPr>
                  <a:spLocks noChangeAspect="1"/>
                </p:cNvSpPr>
                <p:nvPr/>
              </p:nvSpPr>
              <p:spPr bwMode="auto">
                <a:xfrm>
                  <a:off x="4260" y="3407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1" name="Freeform 175"/>
                <p:cNvSpPr>
                  <a:spLocks noChangeAspect="1"/>
                </p:cNvSpPr>
                <p:nvPr/>
              </p:nvSpPr>
              <p:spPr bwMode="auto">
                <a:xfrm>
                  <a:off x="4260" y="3399"/>
                  <a:ext cx="56" cy="2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8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15">
                      <a:moveTo>
                        <a:pt x="37" y="15"/>
                      </a:moveTo>
                      <a:lnTo>
                        <a:pt x="37" y="8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2" name="Freeform 176"/>
                <p:cNvSpPr>
                  <a:spLocks noChangeAspect="1"/>
                </p:cNvSpPr>
                <p:nvPr/>
              </p:nvSpPr>
              <p:spPr bwMode="auto">
                <a:xfrm>
                  <a:off x="4297" y="3407"/>
                  <a:ext cx="44" cy="21"/>
                </a:xfrm>
                <a:custGeom>
                  <a:avLst/>
                  <a:gdLst/>
                  <a:ahLst/>
                  <a:cxnLst>
                    <a:cxn ang="0">
                      <a:pos x="29" y="14"/>
                    </a:cxn>
                    <a:cxn ang="0">
                      <a:pos x="29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29" y="14"/>
                    </a:cxn>
                  </a:cxnLst>
                  <a:rect l="0" t="0" r="r" b="b"/>
                  <a:pathLst>
                    <a:path w="29" h="14">
                      <a:moveTo>
                        <a:pt x="29" y="14"/>
                      </a:move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29" y="1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3" name="Freeform 177"/>
                <p:cNvSpPr>
                  <a:spLocks noChangeAspect="1"/>
                </p:cNvSpPr>
                <p:nvPr/>
              </p:nvSpPr>
              <p:spPr bwMode="auto">
                <a:xfrm>
                  <a:off x="4326" y="3414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4" name="Freeform 178"/>
                <p:cNvSpPr>
                  <a:spLocks noChangeAspect="1"/>
                </p:cNvSpPr>
                <p:nvPr/>
              </p:nvSpPr>
              <p:spPr bwMode="auto">
                <a:xfrm>
                  <a:off x="4326" y="3407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37" y="7"/>
                    </a:cxn>
                    <a:cxn ang="0">
                      <a:pos x="0" y="0"/>
                    </a:cxn>
                    <a:cxn ang="0">
                      <a:pos x="0" y="14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37" h="22">
                      <a:moveTo>
                        <a:pt x="37" y="22"/>
                      </a:moveTo>
                      <a:lnTo>
                        <a:pt x="37" y="7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5" name="Freeform 179"/>
                <p:cNvSpPr>
                  <a:spLocks noChangeAspect="1"/>
                </p:cNvSpPr>
                <p:nvPr/>
              </p:nvSpPr>
              <p:spPr bwMode="auto">
                <a:xfrm>
                  <a:off x="4363" y="3421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6" name="Rectangle 180"/>
                <p:cNvSpPr>
                  <a:spLocks noChangeAspect="1" noChangeArrowheads="1"/>
                </p:cNvSpPr>
                <p:nvPr/>
              </p:nvSpPr>
              <p:spPr bwMode="auto">
                <a:xfrm>
                  <a:off x="4363" y="3414"/>
                  <a:ext cx="44" cy="2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7" name="Freeform 181"/>
                <p:cNvSpPr>
                  <a:spLocks noChangeAspect="1"/>
                </p:cNvSpPr>
                <p:nvPr/>
              </p:nvSpPr>
              <p:spPr bwMode="auto">
                <a:xfrm>
                  <a:off x="4392" y="3421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8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8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8" name="Freeform 182"/>
                <p:cNvSpPr>
                  <a:spLocks noChangeAspect="1"/>
                </p:cNvSpPr>
                <p:nvPr/>
              </p:nvSpPr>
              <p:spPr bwMode="auto">
                <a:xfrm>
                  <a:off x="4392" y="3414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37" y="7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37" h="22">
                      <a:moveTo>
                        <a:pt x="37" y="22"/>
                      </a:moveTo>
                      <a:lnTo>
                        <a:pt x="37" y="7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9" name="Freeform 183"/>
                <p:cNvSpPr>
                  <a:spLocks noChangeAspect="1"/>
                </p:cNvSpPr>
                <p:nvPr/>
              </p:nvSpPr>
              <p:spPr bwMode="auto">
                <a:xfrm>
                  <a:off x="4429" y="3429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00" name="Rectangle 184"/>
                <p:cNvSpPr>
                  <a:spLocks noChangeAspect="1" noChangeArrowheads="1"/>
                </p:cNvSpPr>
                <p:nvPr/>
              </p:nvSpPr>
              <p:spPr bwMode="auto">
                <a:xfrm>
                  <a:off x="4429" y="3421"/>
                  <a:ext cx="45" cy="2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01" name="Freeform 185"/>
                <p:cNvSpPr>
                  <a:spLocks noChangeAspect="1"/>
                </p:cNvSpPr>
                <p:nvPr/>
              </p:nvSpPr>
              <p:spPr bwMode="auto">
                <a:xfrm>
                  <a:off x="4459" y="3429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02" name="Rectangle 186"/>
                <p:cNvSpPr>
                  <a:spLocks noChangeAspect="1" noChangeArrowheads="1"/>
                </p:cNvSpPr>
                <p:nvPr/>
              </p:nvSpPr>
              <p:spPr bwMode="auto">
                <a:xfrm>
                  <a:off x="4459" y="3421"/>
                  <a:ext cx="56" cy="2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03" name="Freeform 187"/>
                <p:cNvSpPr>
                  <a:spLocks noChangeAspect="1"/>
                </p:cNvSpPr>
                <p:nvPr/>
              </p:nvSpPr>
              <p:spPr bwMode="auto">
                <a:xfrm>
                  <a:off x="4496" y="3421"/>
                  <a:ext cx="44" cy="33"/>
                </a:xfrm>
                <a:custGeom>
                  <a:avLst/>
                  <a:gdLst/>
                  <a:ahLst/>
                  <a:cxnLst>
                    <a:cxn ang="0">
                      <a:pos x="29" y="22"/>
                    </a:cxn>
                    <a:cxn ang="0">
                      <a:pos x="29" y="8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29" y="22"/>
                    </a:cxn>
                  </a:cxnLst>
                  <a:rect l="0" t="0" r="r" b="b"/>
                  <a:pathLst>
                    <a:path w="29" h="22">
                      <a:moveTo>
                        <a:pt x="29" y="22"/>
                      </a:moveTo>
                      <a:lnTo>
                        <a:pt x="29" y="8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29" y="2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04" name="Freeform 188"/>
                <p:cNvSpPr>
                  <a:spLocks noChangeAspect="1"/>
                </p:cNvSpPr>
                <p:nvPr/>
              </p:nvSpPr>
              <p:spPr bwMode="auto">
                <a:xfrm>
                  <a:off x="4525" y="3436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05" name="Rectangle 189"/>
                <p:cNvSpPr>
                  <a:spLocks noChangeAspect="1" noChangeArrowheads="1"/>
                </p:cNvSpPr>
                <p:nvPr/>
              </p:nvSpPr>
              <p:spPr bwMode="auto">
                <a:xfrm>
                  <a:off x="4525" y="3429"/>
                  <a:ext cx="56" cy="21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8606" name="Line 190"/>
              <p:cNvSpPr>
                <a:spLocks noChangeShapeType="1"/>
              </p:cNvSpPr>
              <p:nvPr/>
            </p:nvSpPr>
            <p:spPr bwMode="auto">
              <a:xfrm>
                <a:off x="2235" y="2566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07" name="Line 191"/>
              <p:cNvSpPr>
                <a:spLocks noChangeShapeType="1"/>
              </p:cNvSpPr>
              <p:nvPr/>
            </p:nvSpPr>
            <p:spPr bwMode="auto">
              <a:xfrm>
                <a:off x="2743" y="2566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08" name="Line 192"/>
              <p:cNvSpPr>
                <a:spLocks noChangeShapeType="1"/>
              </p:cNvSpPr>
              <p:nvPr/>
            </p:nvSpPr>
            <p:spPr bwMode="auto">
              <a:xfrm>
                <a:off x="3252" y="2566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09" name="Line 193"/>
              <p:cNvSpPr>
                <a:spLocks noChangeShapeType="1"/>
              </p:cNvSpPr>
              <p:nvPr/>
            </p:nvSpPr>
            <p:spPr bwMode="auto">
              <a:xfrm>
                <a:off x="3760" y="2566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10" name="Line 194"/>
              <p:cNvSpPr>
                <a:spLocks noChangeShapeType="1"/>
              </p:cNvSpPr>
              <p:nvPr/>
            </p:nvSpPr>
            <p:spPr bwMode="auto">
              <a:xfrm>
                <a:off x="4261" y="2566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11" name="Line 195"/>
              <p:cNvSpPr>
                <a:spLocks noChangeShapeType="1"/>
              </p:cNvSpPr>
              <p:nvPr/>
            </p:nvSpPr>
            <p:spPr bwMode="auto">
              <a:xfrm>
                <a:off x="4770" y="2566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12" name="Line 196"/>
              <p:cNvSpPr>
                <a:spLocks noChangeShapeType="1"/>
              </p:cNvSpPr>
              <p:nvPr/>
            </p:nvSpPr>
            <p:spPr bwMode="auto">
              <a:xfrm>
                <a:off x="5278" y="2566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13" name="Line 197"/>
              <p:cNvSpPr>
                <a:spLocks noChangeShapeType="1"/>
              </p:cNvSpPr>
              <p:nvPr/>
            </p:nvSpPr>
            <p:spPr bwMode="auto">
              <a:xfrm>
                <a:off x="2073" y="2566"/>
                <a:ext cx="34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8614" name="Text Box 198"/>
            <p:cNvSpPr txBox="1">
              <a:spLocks noChangeArrowheads="1"/>
            </p:cNvSpPr>
            <p:nvPr/>
          </p:nvSpPr>
          <p:spPr bwMode="auto">
            <a:xfrm>
              <a:off x="3504" y="3058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137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188615" name="Text Box 199"/>
            <p:cNvSpPr txBox="1">
              <a:spLocks noChangeAspect="1" noChangeArrowheads="1"/>
            </p:cNvSpPr>
            <p:nvPr/>
          </p:nvSpPr>
          <p:spPr bwMode="auto">
            <a:xfrm>
              <a:off x="3965" y="3051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138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188616" name="Text Box 200"/>
            <p:cNvSpPr txBox="1">
              <a:spLocks noChangeAspect="1" noChangeArrowheads="1"/>
            </p:cNvSpPr>
            <p:nvPr/>
          </p:nvSpPr>
          <p:spPr bwMode="auto">
            <a:xfrm>
              <a:off x="4478" y="3051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139</a:t>
              </a:r>
              <a:endParaRPr lang="en-US" sz="3200" b="1">
                <a:solidFill>
                  <a:schemeClr val="hlink"/>
                </a:solidFill>
              </a:endParaRPr>
            </a:p>
          </p:txBody>
        </p:sp>
        <p:sp>
          <p:nvSpPr>
            <p:cNvPr id="188617" name="Text Box 201"/>
            <p:cNvSpPr txBox="1">
              <a:spLocks noChangeAspect="1" noChangeArrowheads="1"/>
            </p:cNvSpPr>
            <p:nvPr/>
          </p:nvSpPr>
          <p:spPr bwMode="auto">
            <a:xfrm>
              <a:off x="4999" y="3060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140</a:t>
              </a:r>
              <a:endParaRPr lang="en-US" sz="3200" b="1">
                <a:solidFill>
                  <a:schemeClr val="hlink"/>
                </a:solidFill>
              </a:endParaRPr>
            </a:p>
          </p:txBody>
        </p:sp>
        <p:sp>
          <p:nvSpPr>
            <p:cNvPr id="188618" name="Text Box 202"/>
            <p:cNvSpPr txBox="1">
              <a:spLocks noChangeAspect="1" noChangeArrowheads="1"/>
            </p:cNvSpPr>
            <p:nvPr/>
          </p:nvSpPr>
          <p:spPr bwMode="auto">
            <a:xfrm>
              <a:off x="2951" y="3064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136</a:t>
              </a:r>
              <a:endParaRPr lang="en-US" sz="3200" b="1">
                <a:solidFill>
                  <a:schemeClr val="hlink"/>
                </a:solidFill>
              </a:endParaRPr>
            </a:p>
          </p:txBody>
        </p:sp>
        <p:sp>
          <p:nvSpPr>
            <p:cNvPr id="188619" name="Text Box 203"/>
            <p:cNvSpPr txBox="1">
              <a:spLocks noChangeAspect="1" noChangeArrowheads="1"/>
            </p:cNvSpPr>
            <p:nvPr/>
          </p:nvSpPr>
          <p:spPr bwMode="auto">
            <a:xfrm>
              <a:off x="2415" y="3074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135</a:t>
              </a:r>
              <a:endParaRPr lang="en-US" sz="3200" b="1">
                <a:solidFill>
                  <a:schemeClr val="hlink"/>
                </a:solidFill>
              </a:endParaRPr>
            </a:p>
          </p:txBody>
        </p:sp>
        <p:sp>
          <p:nvSpPr>
            <p:cNvPr id="188620" name="Text Box 204"/>
            <p:cNvSpPr txBox="1">
              <a:spLocks noChangeAspect="1" noChangeArrowheads="1"/>
            </p:cNvSpPr>
            <p:nvPr/>
          </p:nvSpPr>
          <p:spPr bwMode="auto">
            <a:xfrm>
              <a:off x="1887" y="3074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134</a:t>
              </a:r>
              <a:endParaRPr lang="en-US" sz="3200" b="1">
                <a:solidFill>
                  <a:schemeClr val="hlink"/>
                </a:solidFill>
              </a:endParaRPr>
            </a:p>
          </p:txBody>
        </p:sp>
      </p:grpSp>
      <p:sp>
        <p:nvSpPr>
          <p:cNvPr id="188635" name="Rectangle 219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91600" cy="838200"/>
          </a:xfrm>
          <a:noFill/>
          <a:ln/>
        </p:spPr>
        <p:txBody>
          <a:bodyPr/>
          <a:lstStyle/>
          <a:p>
            <a:r>
              <a:rPr lang="en-US" sz="3600" b="0"/>
              <a:t>if p-value &lt; </a:t>
            </a:r>
            <a:r>
              <a:rPr lang="en-US" sz="3600" b="0">
                <a:latin typeface="Symbol" pitchFamily="18" charset="2"/>
              </a:rPr>
              <a:t>a</a:t>
            </a:r>
            <a:r>
              <a:rPr lang="en-US" sz="3600" b="0"/>
              <a:t> then H</a:t>
            </a:r>
            <a:r>
              <a:rPr lang="en-US" sz="3600" b="0" baseline="-25000"/>
              <a:t>0</a:t>
            </a:r>
            <a:r>
              <a:rPr lang="en-US" sz="3600" b="0"/>
              <a:t> is probably incorrect</a:t>
            </a:r>
          </a:p>
        </p:txBody>
      </p:sp>
      <p:sp>
        <p:nvSpPr>
          <p:cNvPr id="188637" name="Text Box 221"/>
          <p:cNvSpPr txBox="1">
            <a:spLocks noChangeArrowheads="1"/>
          </p:cNvSpPr>
          <p:nvPr/>
        </p:nvSpPr>
        <p:spPr bwMode="auto">
          <a:xfrm>
            <a:off x="457200" y="1295400"/>
            <a:ext cx="40386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Even if H</a:t>
            </a:r>
            <a:r>
              <a:rPr lang="en-US" sz="2800" baseline="-25000" dirty="0">
                <a:solidFill>
                  <a:schemeClr val="accent1"/>
                </a:solidFill>
              </a:rPr>
              <a:t>0</a:t>
            </a:r>
            <a:r>
              <a:rPr lang="en-US" sz="2800" dirty="0">
                <a:solidFill>
                  <a:schemeClr val="accent1"/>
                </a:solidFill>
              </a:rPr>
              <a:t> is </a:t>
            </a:r>
            <a:r>
              <a:rPr lang="en-US" sz="2800" dirty="0" smtClean="0">
                <a:solidFill>
                  <a:schemeClr val="accent1"/>
                </a:solidFill>
              </a:rPr>
              <a:t>truly </a:t>
            </a:r>
            <a:r>
              <a:rPr lang="en-US" sz="2800" dirty="0">
                <a:solidFill>
                  <a:schemeClr val="accent1"/>
                </a:solidFill>
              </a:rPr>
              <a:t>correct </a:t>
            </a:r>
            <a:r>
              <a:rPr lang="en-US" sz="2800" dirty="0" smtClean="0">
                <a:solidFill>
                  <a:schemeClr val="accent1"/>
                </a:solidFill>
              </a:rPr>
              <a:t>it is possible to observe </a:t>
            </a:r>
            <a:r>
              <a:rPr lang="en-US" sz="2800" dirty="0">
                <a:solidFill>
                  <a:schemeClr val="accent1"/>
                </a:solidFill>
              </a:rPr>
              <a:t>a statistic in the </a:t>
            </a:r>
            <a:r>
              <a:rPr lang="en-US" sz="2800" dirty="0" smtClean="0">
                <a:solidFill>
                  <a:schemeClr val="accent1"/>
                </a:solidFill>
              </a:rPr>
              <a:t>tail, </a:t>
            </a:r>
            <a:r>
              <a:rPr lang="en-US" sz="2800" dirty="0">
                <a:solidFill>
                  <a:schemeClr val="accent1"/>
                </a:solidFill>
              </a:rPr>
              <a:t>resulting in a p-value &lt; </a:t>
            </a:r>
            <a:r>
              <a:rPr lang="en-US" sz="2800" dirty="0">
                <a:solidFill>
                  <a:schemeClr val="accent1"/>
                </a:solidFill>
                <a:latin typeface="Symbol" pitchFamily="18" charset="2"/>
              </a:rPr>
              <a:t>a</a:t>
            </a:r>
            <a:r>
              <a:rPr lang="en-US" sz="2800" dirty="0">
                <a:solidFill>
                  <a:schemeClr val="accent1"/>
                </a:solidFill>
              </a:rPr>
              <a:t>, and a rejection of H</a:t>
            </a:r>
            <a:r>
              <a:rPr lang="en-US" sz="2800" baseline="-25000" dirty="0">
                <a:solidFill>
                  <a:schemeClr val="accent1"/>
                </a:solidFill>
              </a:rPr>
              <a:t>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455271"/>
              </p:ext>
            </p:extLst>
          </p:nvPr>
        </p:nvGraphicFramePr>
        <p:xfrm>
          <a:off x="6019800" y="5257800"/>
          <a:ext cx="41433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14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257800"/>
                        <a:ext cx="41433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18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6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62700BC-62B5-4C22-8559-65B1131EC314}" type="slidenum">
              <a:rPr lang="en-US"/>
              <a:pPr/>
              <a:t>6</a:t>
            </a:fld>
            <a:endParaRPr lang="en-US"/>
          </a:p>
        </p:txBody>
      </p:sp>
      <p:graphicFrame>
        <p:nvGraphicFramePr>
          <p:cNvPr id="193539" name="Object 3"/>
          <p:cNvGraphicFramePr>
            <a:graphicFrameLocks noChangeAspect="1"/>
          </p:cNvGraphicFramePr>
          <p:nvPr/>
        </p:nvGraphicFramePr>
        <p:xfrm>
          <a:off x="1143000" y="1824038"/>
          <a:ext cx="6831013" cy="425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00" name="Document" r:id="rId4" imgW="6367320" imgH="4113360" progId="Word.Document.8">
                  <p:embed/>
                </p:oleObj>
              </mc:Choice>
              <mc:Fallback>
                <p:oleObj name="Document" r:id="rId4" imgW="6367320" imgH="411336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24038"/>
                        <a:ext cx="6831013" cy="425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6477000" y="4800600"/>
            <a:ext cx="13192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</a:rPr>
              <a:t>Type II</a:t>
            </a:r>
            <a:endParaRPr lang="en-US" sz="2800" b="1">
              <a:solidFill>
                <a:schemeClr val="accent1"/>
              </a:solidFill>
              <a:latin typeface="Symbol" pitchFamily="18" charset="2"/>
            </a:endParaRPr>
          </a:p>
          <a:p>
            <a:pPr algn="ctr"/>
            <a:r>
              <a:rPr lang="en-US" sz="2800" b="1">
                <a:solidFill>
                  <a:schemeClr val="accent1"/>
                </a:solidFill>
                <a:latin typeface="Symbol" pitchFamily="18" charset="2"/>
              </a:rPr>
              <a:t>b</a:t>
            </a:r>
            <a:endParaRPr lang="en-US" sz="2800" b="1">
              <a:solidFill>
                <a:schemeClr val="accent1"/>
              </a:solidFill>
            </a:endParaRPr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4921250" y="3810000"/>
            <a:ext cx="11811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</a:rPr>
              <a:t>Type I</a:t>
            </a:r>
            <a:endParaRPr lang="en-US" sz="2800" b="1">
              <a:solidFill>
                <a:schemeClr val="accent1"/>
              </a:solidFill>
              <a:latin typeface="Symbol" pitchFamily="18" charset="2"/>
            </a:endParaRPr>
          </a:p>
          <a:p>
            <a:pPr algn="ctr"/>
            <a:r>
              <a:rPr lang="en-US" sz="2800" b="1">
                <a:solidFill>
                  <a:schemeClr val="accent1"/>
                </a:solidFill>
                <a:latin typeface="Symbol" pitchFamily="18" charset="2"/>
              </a:rPr>
              <a:t>a</a:t>
            </a:r>
            <a:endParaRPr lang="en-US" sz="2800" b="1">
              <a:solidFill>
                <a:schemeClr val="accent1"/>
              </a:solidFill>
            </a:endParaRP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6457950" y="3810000"/>
            <a:ext cx="13668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accent2"/>
                </a:solidFill>
              </a:rPr>
              <a:t>Correct</a:t>
            </a:r>
          </a:p>
          <a:p>
            <a:pPr algn="ctr"/>
            <a:r>
              <a:rPr lang="en-US" sz="2800" b="1" i="1">
                <a:solidFill>
                  <a:schemeClr val="accent2"/>
                </a:solidFill>
              </a:rPr>
              <a:t>power</a:t>
            </a:r>
            <a:endParaRPr lang="en-US" sz="2800" b="1">
              <a:solidFill>
                <a:schemeClr val="accent2"/>
              </a:solidFill>
            </a:endParaRP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4876800" y="4967288"/>
            <a:ext cx="1366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accent2"/>
                </a:solidFill>
              </a:rPr>
              <a:t>Correct</a:t>
            </a:r>
          </a:p>
        </p:txBody>
      </p:sp>
      <p:sp>
        <p:nvSpPr>
          <p:cNvPr id="193545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  <a:noFill/>
          <a:ln/>
        </p:spPr>
        <p:txBody>
          <a:bodyPr/>
          <a:lstStyle/>
          <a:p>
            <a:r>
              <a:rPr lang="en-US"/>
              <a:t>Decision Making Errors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1143000"/>
            <a:ext cx="49907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763" lvl="1"/>
            <a:r>
              <a:rPr lang="en-US" sz="3200" dirty="0">
                <a:solidFill>
                  <a:srgbClr val="0070C0"/>
                </a:solidFill>
              </a:rPr>
              <a:t>Set </a:t>
            </a:r>
            <a:r>
              <a:rPr lang="en-US" sz="3200" i="1" dirty="0">
                <a:solidFill>
                  <a:srgbClr val="0070C0"/>
                </a:solidFill>
              </a:rPr>
              <a:t>a priori</a:t>
            </a:r>
            <a:r>
              <a:rPr lang="en-US" sz="3200" dirty="0">
                <a:solidFill>
                  <a:srgbClr val="0070C0"/>
                </a:solidFill>
              </a:rPr>
              <a:t> by the researcher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352800" y="1727775"/>
            <a:ext cx="1568450" cy="231082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>
          <a:xfrm>
            <a:off x="228600" y="1889125"/>
            <a:ext cx="44195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3" lvl="1"/>
            <a:r>
              <a:rPr lang="en-US" sz="3200" dirty="0" smtClean="0">
                <a:solidFill>
                  <a:srgbClr val="0070C0"/>
                </a:solidFill>
              </a:rPr>
              <a:t>Can’t be known, because truth is not known</a:t>
            </a:r>
            <a:endParaRPr lang="en-US" sz="3200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2514600" y="2966343"/>
            <a:ext cx="4114800" cy="244385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utoUpdateAnimBg="0"/>
      <p:bldP spid="193541" grpId="0" autoUpdateAnimBg="0"/>
      <p:bldP spid="193542" grpId="0" autoUpdateAnimBg="0"/>
      <p:bldP spid="193543" grpId="0" autoUpdateAnimBg="0"/>
      <p:bldP spid="2" grpId="0"/>
      <p:bldP spid="2" grpId="1"/>
      <p:bldP spid="13" grpId="0"/>
      <p:bldP spid="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019" y="1066800"/>
            <a:ext cx="89154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mean clutch size required for a specific population of turtles to survive is 6 eggs. Researchers will examine the mean number of eggs in a sample of 50 clutches to determine if there is evidence that the population is in danger of not surviving.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Identify the statistical hypotheses.</a:t>
            </a:r>
          </a:p>
          <a:p>
            <a:r>
              <a:rPr lang="en-US" dirty="0" smtClean="0"/>
              <a:t>Identify Type I and II errors within this context.</a:t>
            </a:r>
          </a:p>
          <a:p>
            <a:r>
              <a:rPr lang="en-US" dirty="0" smtClean="0"/>
              <a:t>Which error is most egregious?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8E88EA96-56F1-4646-AB9F-F062DEBC4F6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0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EA5579DA-A779-4205-98C8-CF6DA57AC1D4}" type="slidenum">
              <a:rPr lang="en-US"/>
              <a:pPr/>
              <a:t>8</a:t>
            </a:fld>
            <a:endParaRPr 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Effects on </a:t>
            </a:r>
            <a:r>
              <a:rPr lang="en-US">
                <a:latin typeface="Symbol" pitchFamily="18" charset="2"/>
              </a:rPr>
              <a:t>b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486400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>
                <a:latin typeface="Symbol" pitchFamily="18" charset="2"/>
              </a:rPr>
              <a:t>b</a:t>
            </a:r>
            <a:r>
              <a:rPr lang="en-US" b="1" dirty="0"/>
              <a:t> is inversely related to </a:t>
            </a:r>
            <a:r>
              <a:rPr lang="en-US" b="1" dirty="0">
                <a:latin typeface="Symbol" pitchFamily="18" charset="2"/>
              </a:rPr>
              <a:t>a</a:t>
            </a:r>
          </a:p>
          <a:p>
            <a:pPr lvl="1"/>
            <a:r>
              <a:rPr lang="en-US" dirty="0"/>
              <a:t>i.e., “trading errors”</a:t>
            </a:r>
          </a:p>
          <a:p>
            <a:pPr lvl="1"/>
            <a:endParaRPr lang="en-US" dirty="0"/>
          </a:p>
          <a:p>
            <a:r>
              <a:rPr lang="en-US" b="1" dirty="0"/>
              <a:t> </a:t>
            </a:r>
            <a:r>
              <a:rPr lang="en-US" b="1" dirty="0">
                <a:latin typeface="Symbol" pitchFamily="18" charset="2"/>
              </a:rPr>
              <a:t>b</a:t>
            </a:r>
            <a:r>
              <a:rPr lang="en-US" b="1" dirty="0"/>
              <a:t> is inversely related to n</a:t>
            </a:r>
          </a:p>
          <a:p>
            <a:pPr lvl="1"/>
            <a:r>
              <a:rPr lang="en-US" dirty="0"/>
              <a:t>i.e., “more information means fewer errors”</a:t>
            </a:r>
          </a:p>
          <a:p>
            <a:pPr lvl="1"/>
            <a:endParaRPr lang="en-US" dirty="0"/>
          </a:p>
          <a:p>
            <a:r>
              <a:rPr lang="en-US" b="1" dirty="0"/>
              <a:t> </a:t>
            </a:r>
            <a:r>
              <a:rPr lang="en-US" b="1" dirty="0">
                <a:latin typeface="Symbol" pitchFamily="18" charset="2"/>
              </a:rPr>
              <a:t>b</a:t>
            </a:r>
            <a:r>
              <a:rPr lang="en-US" b="1" dirty="0"/>
              <a:t> is inversely related to difference between true and hypothesized value </a:t>
            </a:r>
            <a:r>
              <a:rPr lang="en-US" b="1"/>
              <a:t>of </a:t>
            </a:r>
            <a:r>
              <a:rPr lang="en-US" b="1" smtClean="0"/>
              <a:t>parameter</a:t>
            </a:r>
            <a:endParaRPr lang="en-US" b="1" dirty="0"/>
          </a:p>
          <a:p>
            <a:pPr lvl="1"/>
            <a:r>
              <a:rPr lang="en-US" dirty="0"/>
              <a:t>i.e., “more obvious difference means fewer errors”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uiExpand="1" build="p" bldLvl="2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4471</TotalTime>
  <Words>416</Words>
  <Application>Microsoft Office PowerPoint</Application>
  <PresentationFormat>On-screen Show (4:3)</PresentationFormat>
  <Paragraphs>87</Paragraphs>
  <Slides>8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Courier New</vt:lpstr>
      <vt:lpstr>Symbol</vt:lpstr>
      <vt:lpstr>Times New Roman</vt:lpstr>
      <vt:lpstr>Default Design</vt:lpstr>
      <vt:lpstr>Equation</vt:lpstr>
      <vt:lpstr>Document</vt:lpstr>
      <vt:lpstr>Inference Concepts</vt:lpstr>
      <vt:lpstr>Summary (from Before)</vt:lpstr>
      <vt:lpstr>if p-value &gt; a then H0 could be correct</vt:lpstr>
      <vt:lpstr>DNR vs Accept</vt:lpstr>
      <vt:lpstr>if p-value &lt; a then H0 is probably incorrect</vt:lpstr>
      <vt:lpstr>Decision Making Errors</vt:lpstr>
      <vt:lpstr>Example</vt:lpstr>
      <vt:lpstr>Effects on b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212</cp:revision>
  <dcterms:created xsi:type="dcterms:W3CDTF">1999-07-28T01:00:17Z</dcterms:created>
  <dcterms:modified xsi:type="dcterms:W3CDTF">2020-09-18T13:02:49Z</dcterms:modified>
</cp:coreProperties>
</file>