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3" r:id="rId4"/>
  </p:sldIdLst>
  <p:sldSz cx="9144000" cy="6858000" type="letter"/>
  <p:notesSz cx="7023100" cy="9309100"/>
  <p:defaultTextStyle>
    <a:lvl1pPr algn="ctr" defTabSz="377449">
      <a:defRPr sz="2455">
        <a:latin typeface="+mn-lt"/>
        <a:ea typeface="+mn-ea"/>
        <a:cs typeface="+mn-cs"/>
        <a:sym typeface="Helvetica Light"/>
      </a:defRPr>
    </a:lvl1pPr>
    <a:lvl2pPr indent="147698" algn="ctr" defTabSz="377449">
      <a:defRPr sz="2455">
        <a:latin typeface="+mn-lt"/>
        <a:ea typeface="+mn-ea"/>
        <a:cs typeface="+mn-cs"/>
        <a:sym typeface="Helvetica Light"/>
      </a:defRPr>
    </a:lvl2pPr>
    <a:lvl3pPr indent="295394" algn="ctr" defTabSz="377449">
      <a:defRPr sz="2455">
        <a:latin typeface="+mn-lt"/>
        <a:ea typeface="+mn-ea"/>
        <a:cs typeface="+mn-cs"/>
        <a:sym typeface="Helvetica Light"/>
      </a:defRPr>
    </a:lvl3pPr>
    <a:lvl4pPr indent="443092" algn="ctr" defTabSz="377449">
      <a:defRPr sz="2455">
        <a:latin typeface="+mn-lt"/>
        <a:ea typeface="+mn-ea"/>
        <a:cs typeface="+mn-cs"/>
        <a:sym typeface="Helvetica Light"/>
      </a:defRPr>
    </a:lvl4pPr>
    <a:lvl5pPr indent="590790" algn="ctr" defTabSz="377449">
      <a:defRPr sz="2455">
        <a:latin typeface="+mn-lt"/>
        <a:ea typeface="+mn-ea"/>
        <a:cs typeface="+mn-cs"/>
        <a:sym typeface="Helvetica Light"/>
      </a:defRPr>
    </a:lvl5pPr>
    <a:lvl6pPr indent="738488" algn="ctr" defTabSz="377449">
      <a:defRPr sz="2455">
        <a:latin typeface="+mn-lt"/>
        <a:ea typeface="+mn-ea"/>
        <a:cs typeface="+mn-cs"/>
        <a:sym typeface="Helvetica Light"/>
      </a:defRPr>
    </a:lvl6pPr>
    <a:lvl7pPr indent="886184" algn="ctr" defTabSz="377449">
      <a:defRPr sz="2455">
        <a:latin typeface="+mn-lt"/>
        <a:ea typeface="+mn-ea"/>
        <a:cs typeface="+mn-cs"/>
        <a:sym typeface="Helvetica Light"/>
      </a:defRPr>
    </a:lvl7pPr>
    <a:lvl8pPr indent="1033882" algn="ctr" defTabSz="377449">
      <a:defRPr sz="2455">
        <a:latin typeface="+mn-lt"/>
        <a:ea typeface="+mn-ea"/>
        <a:cs typeface="+mn-cs"/>
        <a:sym typeface="Helvetica Light"/>
      </a:defRPr>
    </a:lvl8pPr>
    <a:lvl9pPr indent="1181579" algn="ctr" defTabSz="377449">
      <a:defRPr sz="2455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FF97"/>
    <a:srgbClr val="00E647"/>
    <a:srgbClr val="FCFAEE"/>
    <a:srgbClr val="FEFDF8"/>
    <a:srgbClr val="F3F9FF"/>
    <a:srgbClr val="DAEDFE"/>
    <a:srgbClr val="FBF8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63" autoAdjust="0"/>
    <p:restoredTop sz="96494" autoAdjust="0"/>
  </p:normalViewPr>
  <p:slideViewPr>
    <p:cSldViewPr snapToGrid="0">
      <p:cViewPr>
        <p:scale>
          <a:sx n="190" d="100"/>
          <a:sy n="190" d="100"/>
        </p:scale>
        <p:origin x="-2006" y="-265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36414" y="4421823"/>
            <a:ext cx="5150273" cy="4189095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7412706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1pPr>
    <a:lvl2pPr indent="14769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2pPr>
    <a:lvl3pPr indent="29539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3pPr>
    <a:lvl4pPr indent="44309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4pPr>
    <a:lvl5pPr indent="590790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5pPr>
    <a:lvl6pPr indent="73848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6pPr>
    <a:lvl7pPr indent="88618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7pPr>
    <a:lvl8pPr indent="103388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8pPr>
    <a:lvl9pPr indent="1181579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8" y="1218902"/>
            <a:ext cx="7358064" cy="2253434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8" y="3533004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92968" y="2302284"/>
            <a:ext cx="7358064" cy="225343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69727" y="534206"/>
            <a:ext cx="3750469" cy="2721454"/>
          </a:xfrm>
          <a:prstGeom prst="rect">
            <a:avLst/>
          </a:prstGeom>
        </p:spPr>
        <p:txBody>
          <a:bodyPr anchor="b"/>
          <a:lstStyle>
            <a:lvl1pPr>
              <a:defRPr sz="3617"/>
            </a:lvl1pPr>
          </a:lstStyle>
          <a:p>
            <a:pPr lvl="0">
              <a:defRPr sz="1800"/>
            </a:pPr>
            <a:r>
              <a:rPr sz="3617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69727" y="3350997"/>
            <a:ext cx="3750469" cy="279945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3750469" cy="4290190"/>
          </a:xfrm>
          <a:prstGeom prst="rect">
            <a:avLst/>
          </a:prstGeom>
        </p:spPr>
        <p:txBody>
          <a:bodyPr/>
          <a:lstStyle>
            <a:lvl1pPr marL="201351" indent="-201351">
              <a:spcBef>
                <a:spcPts val="1754"/>
              </a:spcBef>
              <a:defRPr sz="1645"/>
            </a:lvl1pPr>
            <a:lvl2pPr marL="389280" indent="-201351">
              <a:spcBef>
                <a:spcPts val="1754"/>
              </a:spcBef>
              <a:defRPr sz="1645"/>
            </a:lvl2pPr>
            <a:lvl3pPr marL="577208" indent="-201351">
              <a:spcBef>
                <a:spcPts val="1754"/>
              </a:spcBef>
              <a:defRPr sz="1645"/>
            </a:lvl3pPr>
            <a:lvl4pPr marL="765136" indent="-201351">
              <a:spcBef>
                <a:spcPts val="1754"/>
              </a:spcBef>
              <a:defRPr sz="1645"/>
            </a:lvl4pPr>
            <a:lvl5pPr marL="953065" indent="-201351">
              <a:spcBef>
                <a:spcPts val="1754"/>
              </a:spcBef>
              <a:defRPr sz="1645"/>
            </a:lvl5pPr>
          </a:lstStyle>
          <a:p>
            <a:pPr lvl="0">
              <a:defRPr sz="1800"/>
            </a:pPr>
            <a:r>
              <a:rPr sz="1645"/>
              <a:t>Body Level One</a:t>
            </a:r>
          </a:p>
          <a:p>
            <a:pPr lvl="1">
              <a:defRPr sz="1800"/>
            </a:pPr>
            <a:r>
              <a:rPr sz="1645"/>
              <a:t>Body Level Two</a:t>
            </a:r>
          </a:p>
          <a:p>
            <a:pPr lvl="2">
              <a:defRPr sz="1800"/>
            </a:pPr>
            <a:r>
              <a:rPr sz="1645"/>
              <a:t>Body Level Three</a:t>
            </a:r>
          </a:p>
          <a:p>
            <a:pPr lvl="3">
              <a:defRPr sz="1800"/>
            </a:pPr>
            <a:r>
              <a:rPr sz="1645"/>
              <a:t>Body Level Four</a:t>
            </a:r>
          </a:p>
          <a:p>
            <a:pPr lvl="4">
              <a:defRPr sz="1800"/>
            </a:pPr>
            <a:r>
              <a:rPr sz="1645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669727" y="967558"/>
            <a:ext cx="7804547" cy="492288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9727" y="404201"/>
            <a:ext cx="7804547" cy="1473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7804547" cy="4290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algn="ctr" defTabSz="320174">
        <a:defRPr sz="4823">
          <a:latin typeface="+mn-lt"/>
          <a:ea typeface="+mn-ea"/>
          <a:cs typeface="+mn-cs"/>
          <a:sym typeface="Helvetica Light"/>
        </a:defRPr>
      </a:lvl1pPr>
      <a:lvl2pPr indent="125285" algn="ctr" defTabSz="320174">
        <a:defRPr sz="4823">
          <a:latin typeface="+mn-lt"/>
          <a:ea typeface="+mn-ea"/>
          <a:cs typeface="+mn-cs"/>
          <a:sym typeface="Helvetica Light"/>
        </a:defRPr>
      </a:lvl2pPr>
      <a:lvl3pPr indent="250571" algn="ctr" defTabSz="320174">
        <a:defRPr sz="4823">
          <a:latin typeface="+mn-lt"/>
          <a:ea typeface="+mn-ea"/>
          <a:cs typeface="+mn-cs"/>
          <a:sym typeface="Helvetica Light"/>
        </a:defRPr>
      </a:lvl3pPr>
      <a:lvl4pPr indent="375857" algn="ctr" defTabSz="320174">
        <a:defRPr sz="4823">
          <a:latin typeface="+mn-lt"/>
          <a:ea typeface="+mn-ea"/>
          <a:cs typeface="+mn-cs"/>
          <a:sym typeface="Helvetica Light"/>
        </a:defRPr>
      </a:lvl4pPr>
      <a:lvl5pPr indent="501142" algn="ctr" defTabSz="320174">
        <a:defRPr sz="4823">
          <a:latin typeface="+mn-lt"/>
          <a:ea typeface="+mn-ea"/>
          <a:cs typeface="+mn-cs"/>
          <a:sym typeface="Helvetica Light"/>
        </a:defRPr>
      </a:lvl5pPr>
      <a:lvl6pPr indent="626428" algn="ctr" defTabSz="320174">
        <a:defRPr sz="4823">
          <a:latin typeface="+mn-lt"/>
          <a:ea typeface="+mn-ea"/>
          <a:cs typeface="+mn-cs"/>
          <a:sym typeface="Helvetica Light"/>
        </a:defRPr>
      </a:lvl6pPr>
      <a:lvl7pPr indent="751714" algn="ctr" defTabSz="320174">
        <a:defRPr sz="4823">
          <a:latin typeface="+mn-lt"/>
          <a:ea typeface="+mn-ea"/>
          <a:cs typeface="+mn-cs"/>
          <a:sym typeface="Helvetica Light"/>
        </a:defRPr>
      </a:lvl7pPr>
      <a:lvl8pPr indent="876999" algn="ctr" defTabSz="320174">
        <a:defRPr sz="4823">
          <a:latin typeface="+mn-lt"/>
          <a:ea typeface="+mn-ea"/>
          <a:cs typeface="+mn-cs"/>
          <a:sym typeface="Helvetica Light"/>
        </a:defRPr>
      </a:lvl8pPr>
      <a:lvl9pPr indent="1002285" algn="ctr" defTabSz="320174">
        <a:defRPr sz="4823">
          <a:latin typeface="+mn-lt"/>
          <a:ea typeface="+mn-ea"/>
          <a:cs typeface="+mn-cs"/>
          <a:sym typeface="Helvetica Light"/>
        </a:defRPr>
      </a:lvl9pPr>
    </p:titleStyle>
    <p:bodyStyle>
      <a:lvl1pPr marL="25714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1pPr>
      <a:lvl2pPr marL="50075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2pPr>
      <a:lvl3pPr marL="74436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3pPr>
      <a:lvl4pPr marL="98797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4pPr>
      <a:lvl5pPr marL="1231588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5pPr>
      <a:lvl6pPr marL="147519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6pPr>
      <a:lvl7pPr marL="171880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7pPr>
      <a:lvl8pPr marL="1962420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8pPr>
      <a:lvl9pPr marL="2206031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9pPr>
    </p:bodyStyle>
    <p:otherStyle>
      <a:lvl1pPr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25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250571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375857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501142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626428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751714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876999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002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erekogle.com/NCMTH107/resources/data_107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8406" y="1023263"/>
            <a:ext cx="2926190" cy="749315"/>
            <a:chOff x="329022" y="532639"/>
            <a:chExt cx="2926190" cy="749315"/>
          </a:xfrm>
        </p:grpSpPr>
        <p:sp>
          <p:nvSpPr>
            <p:cNvPr id="45" name="Shape 34"/>
            <p:cNvSpPr/>
            <p:nvPr/>
          </p:nvSpPr>
          <p:spPr>
            <a:xfrm>
              <a:off x="329022" y="1021976"/>
              <a:ext cx="2926080" cy="259978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library(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NCStats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library(ggplot2)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" name="Shape 34"/>
            <p:cNvSpPr/>
            <p:nvPr/>
          </p:nvSpPr>
          <p:spPr>
            <a:xfrm>
              <a:off x="329132" y="702477"/>
              <a:ext cx="2926080" cy="319497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The </a:t>
              </a:r>
              <a:r>
                <a:rPr lang="en-US" sz="800" b="1" dirty="0" err="1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NCStats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and </a:t>
              </a:r>
              <a:r>
                <a:rPr lang="en-US" sz="800" b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ggplot2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packages should </a:t>
              </a:r>
              <a:r>
                <a:rPr lang="en-US" sz="800" u="sng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ALWAYS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be loaded with </a:t>
              </a:r>
              <a:r>
                <a:rPr lang="en-US" sz="700" dirty="0" smtClean="0"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library()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at the top of your new script in </a:t>
              </a:r>
              <a:r>
                <a:rPr lang="en-US" sz="800" dirty="0" err="1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RStudio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64" name="Shape 38"/>
            <p:cNvSpPr/>
            <p:nvPr/>
          </p:nvSpPr>
          <p:spPr>
            <a:xfrm>
              <a:off x="329022" y="532639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Load Packages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9283" y="1837560"/>
            <a:ext cx="2926190" cy="1421722"/>
            <a:chOff x="78447" y="4882096"/>
            <a:chExt cx="2926190" cy="1421722"/>
          </a:xfrm>
        </p:grpSpPr>
        <p:sp>
          <p:nvSpPr>
            <p:cNvPr id="68" name="Shape 34"/>
            <p:cNvSpPr/>
            <p:nvPr/>
          </p:nvSpPr>
          <p:spPr>
            <a:xfrm>
              <a:off x="78447" y="5870532"/>
              <a:ext cx="2926080" cy="433286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sample(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# randomly order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 to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[1]  6  7  9  8  1  2 10  5  3  4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sample(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randomly select 3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[1] 10  4 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69" name="Shape 34"/>
            <p:cNvSpPr/>
            <p:nvPr/>
          </p:nvSpPr>
          <p:spPr>
            <a:xfrm>
              <a:off x="78557" y="5051934"/>
              <a:ext cx="2926080" cy="82620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EXPERIMENT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– Randomly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order 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individuals.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800" dirty="0" smtClean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OBSERVATIONAL STUDY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– Randomly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select 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from 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individuals.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70" name="Shape 38"/>
            <p:cNvSpPr/>
            <p:nvPr/>
          </p:nvSpPr>
          <p:spPr>
            <a:xfrm>
              <a:off x="78447" y="4882096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Random Individuals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25748" y="5270602"/>
              <a:ext cx="2700183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sample(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N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Microsoft Yi Baiti" panose="03000500000000000000" pitchFamily="66" charset="0"/>
                <a:cs typeface="Cordia New" panose="020B0304020202020204" pitchFamily="34" charset="-34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25748" y="5667885"/>
              <a:ext cx="2700183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sample(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N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n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Microsoft Yi Baiti" panose="03000500000000000000" pitchFamily="66" charset="0"/>
                <a:cs typeface="Cordia New" panose="020B0304020202020204" pitchFamily="34" charset="-34"/>
              </a:endParaRPr>
            </a:p>
          </p:txBody>
        </p:sp>
      </p:grp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69415" y="46762"/>
            <a:ext cx="2510500" cy="529537"/>
          </a:xfrm>
        </p:spPr>
        <p:txBody>
          <a:bodyPr>
            <a:noAutofit/>
          </a:bodyPr>
          <a:lstStyle/>
          <a:p>
            <a:pPr algn="l"/>
            <a:r>
              <a:rPr lang="en-US" sz="44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</a:t>
            </a:r>
            <a:r>
              <a:rPr lang="en-US" sz="44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113406" y="4793589"/>
            <a:ext cx="2926080" cy="1828750"/>
            <a:chOff x="3248290" y="3296669"/>
            <a:chExt cx="2926080" cy="1828750"/>
          </a:xfrm>
        </p:grpSpPr>
        <p:sp>
          <p:nvSpPr>
            <p:cNvPr id="94" name="Shape 34"/>
            <p:cNvSpPr/>
            <p:nvPr/>
          </p:nvSpPr>
          <p:spPr>
            <a:xfrm>
              <a:off x="3248290" y="4187816"/>
              <a:ext cx="2926080" cy="937603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18288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6.45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,distrib="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chisq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lower.tail=FALSE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p-value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5" name="Shape 34"/>
            <p:cNvSpPr/>
            <p:nvPr/>
          </p:nvSpPr>
          <p:spPr>
            <a:xfrm>
              <a:off x="3248290" y="3468752"/>
              <a:ext cx="2926080" cy="72443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1600" dirty="0" smtClean="0"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a value of the </a:t>
              </a:r>
              <a:r>
                <a:rPr lang="en-US" sz="800" dirty="0" smtClean="0">
                  <a:solidFill>
                    <a:schemeClr val="tx1"/>
                  </a:solidFill>
                  <a:latin typeface="Symbol" panose="05050102010706020507" pitchFamily="18" charset="2"/>
                </a:rPr>
                <a:t>c</a:t>
              </a:r>
              <a:r>
                <a:rPr lang="en-US" sz="800" baseline="300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2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test statistic (for computing the p-value)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dfval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degrees-of-freedom (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df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err="1">
                  <a:solidFill>
                    <a:schemeClr val="tx1"/>
                  </a:solidFill>
                  <a:latin typeface="Lucida Console" panose="020B0609040504020204" pitchFamily="49" charset="0"/>
                </a:rPr>
                <a:t>lower.tail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=FALSE</a:t>
              </a:r>
              <a:r>
                <a:rPr lang="en-US" sz="800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latin typeface="Calibri Light" panose="020F0302020204030204" pitchFamily="34" charset="0"/>
                </a:rPr>
                <a:t>is included for </a:t>
              </a:r>
              <a:r>
                <a:rPr lang="en-US" sz="800" dirty="0" smtClean="0">
                  <a:latin typeface="Calibri Light" panose="020F0302020204030204" pitchFamily="34" charset="0"/>
                </a:rPr>
                <a:t>ALL calculations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96" name="Shape 38"/>
            <p:cNvSpPr/>
            <p:nvPr/>
          </p:nvSpPr>
          <p:spPr>
            <a:xfrm>
              <a:off x="3248290" y="3296669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ymbol" panose="05050102010706020507" pitchFamily="18" charset="2"/>
                  <a:ea typeface="Source Sans Pro"/>
                  <a:cs typeface="Source Sans Pro"/>
                  <a:sym typeface="Source Sans Pro"/>
                </a:rPr>
                <a:t>c</a:t>
              </a:r>
              <a:r>
                <a:rPr lang="en-US" sz="1400" b="1" baseline="30000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Distributions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306622" y="3567855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distrib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,distrib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chisq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df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lower.tail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=FALSE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3856" y="4343347"/>
              <a:ext cx="1005840" cy="724951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108852" y="1679582"/>
            <a:ext cx="2926080" cy="3027965"/>
            <a:chOff x="3248290" y="770743"/>
            <a:chExt cx="2926080" cy="3027965"/>
          </a:xfrm>
        </p:grpSpPr>
        <p:sp>
          <p:nvSpPr>
            <p:cNvPr id="88" name="Shape 34"/>
            <p:cNvSpPr/>
            <p:nvPr/>
          </p:nvSpPr>
          <p:spPr>
            <a:xfrm>
              <a:off x="3248290" y="1912637"/>
              <a:ext cx="2926080" cy="1886071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18288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1.67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,distrib="t",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lower.tail=FALSE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p-value</a:t>
              </a:r>
            </a:p>
            <a:p>
              <a:pPr algn="l" latinLnBrk="1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fr-FR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fr-FR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fr-FR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0.025</a:t>
              </a:r>
              <a:r>
                <a:rPr lang="fr-FR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,distrib="t",</a:t>
              </a:r>
              <a:r>
                <a:rPr lang="fr-FR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fr-FR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fr-FR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  <a:r>
                <a:rPr lang="fr-FR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fr-FR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type="q"</a:t>
              </a:r>
              <a:r>
                <a:rPr lang="fr-FR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     </a:t>
              </a:r>
              <a:r>
                <a:rPr lang="fr-FR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# </a:t>
              </a:r>
              <a:r>
                <a:rPr lang="fr-FR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t-star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9" name="Shape 34"/>
            <p:cNvSpPr/>
            <p:nvPr/>
          </p:nvSpPr>
          <p:spPr>
            <a:xfrm>
              <a:off x="3248290" y="942826"/>
              <a:ext cx="2926080" cy="979114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1600" dirty="0" smtClean="0"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a value of the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 test statistic (for computing the p-value)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or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an area as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a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proportion (for computing t* for confidence region)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dfval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degrees-of-freedom (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df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err="1">
                  <a:solidFill>
                    <a:schemeClr val="tx1"/>
                  </a:solidFill>
                  <a:latin typeface="Lucida Console" panose="020B0609040504020204" pitchFamily="49" charset="0"/>
                </a:rPr>
                <a:t>lower.tail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=FALSE</a:t>
              </a:r>
              <a:r>
                <a:rPr lang="en-US" sz="800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included for “right-of”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calculations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type=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q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>
                  <a:latin typeface="Calibri Light" panose="020F0302020204030204" pitchFamily="34" charset="0"/>
                </a:rPr>
                <a:t>included for reverse </a:t>
              </a:r>
              <a:r>
                <a:rPr lang="en-US" sz="800" dirty="0" smtClean="0">
                  <a:latin typeface="Calibri Light" panose="020F0302020204030204" pitchFamily="34" charset="0"/>
                </a:rPr>
                <a:t>(confidence region) calculations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90" name="Shape 38"/>
            <p:cNvSpPr/>
            <p:nvPr/>
          </p:nvSpPr>
          <p:spPr>
            <a:xfrm>
              <a:off x="3248290" y="770743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</a:t>
              </a: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Distributions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306622" y="104192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distrib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,distrib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df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lower.tail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FALSE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type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</a:t>
              </a:r>
              <a:r>
                <a:rPr lang="en-US" sz="800" b="1" dirty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3856" y="2057691"/>
              <a:ext cx="1014948" cy="73152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8410" y="2987717"/>
              <a:ext cx="1005840" cy="724955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80549" y="3317192"/>
            <a:ext cx="2926080" cy="3361143"/>
            <a:chOff x="75816" y="3096539"/>
            <a:chExt cx="2926080" cy="3361143"/>
          </a:xfrm>
        </p:grpSpPr>
        <p:sp>
          <p:nvSpPr>
            <p:cNvPr id="79" name="Shape 34"/>
            <p:cNvSpPr/>
            <p:nvPr/>
          </p:nvSpPr>
          <p:spPr>
            <a:xfrm>
              <a:off x="75816" y="4749973"/>
              <a:ext cx="2926080" cy="1707709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18288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,mean=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,sd=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lower.tail=FALSE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#forward-right</a:t>
              </a: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,mean=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,sd=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forward-left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0.05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,mean=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,sd=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q"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#reverse-left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,mean=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,sd=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q"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=FALSE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#rev-</a:t>
              </a:r>
              <a:r>
                <a:rPr lang="en-US" sz="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rgt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,mean=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,sd=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10/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(30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      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#using SE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0.95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,mean=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,sd=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10/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(30)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q"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=FALSE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      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using SE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.025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              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#Z*, not =, alpha=.05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0" name="Shape 34"/>
            <p:cNvSpPr/>
            <p:nvPr/>
          </p:nvSpPr>
          <p:spPr>
            <a:xfrm>
              <a:off x="75816" y="3268622"/>
              <a:ext cx="2926080" cy="1486214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1600" dirty="0" smtClean="0"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a value of the quantitative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variable (x)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or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an area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(i.e.,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 percentage, but entered as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a proportion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mnval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is the population mean (</a:t>
              </a:r>
              <a:r>
                <a:rPr lang="en-US" sz="800" dirty="0" smtClean="0">
                  <a:solidFill>
                    <a:schemeClr val="tx1"/>
                  </a:solidFill>
                  <a:latin typeface="Symbol" panose="05050102010706020507" pitchFamily="18" charset="2"/>
                </a:rPr>
                <a:t>m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sdval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standard deviation (</a:t>
              </a:r>
              <a:r>
                <a:rPr lang="en-US" sz="800" dirty="0" smtClean="0">
                  <a:solidFill>
                    <a:schemeClr val="tx1"/>
                  </a:solidFill>
                  <a:latin typeface="Symbol" panose="05050102010706020507" pitchFamily="18" charset="2"/>
                </a:rPr>
                <a:t>s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 or error (SE)</a:t>
              </a:r>
            </a:p>
            <a:p>
              <a:pPr marL="228600" lvl="3" indent="-114300" algn="l"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For SE use (where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nval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is the sample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size):</a:t>
              </a:r>
            </a:p>
            <a:p>
              <a:pPr marL="57150" lvl="3" indent="0" algn="l">
                <a:buClr>
                  <a:schemeClr val="tx1"/>
                </a:buClr>
              </a:pPr>
              <a:endParaRPr lang="en-US" sz="160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err="1">
                  <a:solidFill>
                    <a:schemeClr val="tx1"/>
                  </a:solidFill>
                  <a:latin typeface="Lucida Console" panose="020B0609040504020204" pitchFamily="49" charset="0"/>
                </a:rPr>
                <a:t>lower.tail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=FALSE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included for “right-of”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calculations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type=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q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>
                  <a:latin typeface="Calibri Light" panose="020F0302020204030204" pitchFamily="34" charset="0"/>
                </a:rPr>
                <a:t>included for reverse </a:t>
              </a:r>
              <a:r>
                <a:rPr lang="en-US" sz="800" dirty="0" smtClean="0">
                  <a:latin typeface="Calibri Light" panose="020F0302020204030204" pitchFamily="34" charset="0"/>
                </a:rPr>
                <a:t>calculations</a:t>
              </a:r>
              <a:endParaRPr lang="en-US" sz="3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81" name="Shape 38"/>
            <p:cNvSpPr/>
            <p:nvPr/>
          </p:nvSpPr>
          <p:spPr>
            <a:xfrm>
              <a:off x="75816" y="3096539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Normal Distributions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34148" y="3367725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distrib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,mean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mnval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,sd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sdval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lower.tail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FALSE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type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</a:t>
              </a:r>
              <a:r>
                <a:rPr lang="en-US" sz="800" b="1" dirty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69570" y="4228849"/>
              <a:ext cx="2599218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sd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sdval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/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sqrt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nval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</p:txBody>
        </p: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0747" y="4898017"/>
              <a:ext cx="1006676" cy="731520"/>
            </a:xfrm>
            <a:prstGeom prst="rect">
              <a:avLst/>
            </a:prstGeom>
          </p:spPr>
        </p:pic>
      </p:grpSp>
      <p:grpSp>
        <p:nvGrpSpPr>
          <p:cNvPr id="99" name="Group 98"/>
          <p:cNvGrpSpPr/>
          <p:nvPr/>
        </p:nvGrpSpPr>
        <p:grpSpPr>
          <a:xfrm>
            <a:off x="6149462" y="3867723"/>
            <a:ext cx="2926206" cy="2756492"/>
            <a:chOff x="48453" y="3914135"/>
            <a:chExt cx="2926206" cy="2756492"/>
          </a:xfrm>
        </p:grpSpPr>
        <p:sp>
          <p:nvSpPr>
            <p:cNvPr id="100" name="Shape 34"/>
            <p:cNvSpPr/>
            <p:nvPr/>
          </p:nvSpPr>
          <p:spPr>
            <a:xfrm>
              <a:off x="48453" y="5820318"/>
              <a:ext cx="2926080" cy="850309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justSporty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=="Sporty"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noDomestic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!="Yes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justHMPGgt30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&gt;30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Sp_or_Sm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dfcar,Type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%in% c("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Sporty","Small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)</a:t>
              </a:r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Sprty_n_gt30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&gt;30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justWTlteq3000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Weight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&lt;=3000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endParaRPr lang="en-US" sz="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justNum17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[17,]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notNum17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[-17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,]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101" name="Shape 34"/>
            <p:cNvSpPr/>
            <p:nvPr/>
          </p:nvSpPr>
          <p:spPr>
            <a:xfrm>
              <a:off x="48453" y="4046170"/>
              <a:ext cx="2926080" cy="1793560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>
              <a:no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Calibri Light" panose="020F0302020204030204" pitchFamily="34" charset="0"/>
                </a:rPr>
                <a:t>Individuals may be selected </a:t>
              </a:r>
              <a:r>
                <a:rPr lang="en-US" sz="800" dirty="0">
                  <a:latin typeface="Calibri Light" panose="020F0302020204030204" pitchFamily="34" charset="0"/>
                </a:rPr>
                <a:t>from </a:t>
              </a:r>
              <a:r>
                <a:rPr lang="en-US" sz="800" dirty="0" smtClean="0">
                  <a:latin typeface="Calibri Light" panose="020F0302020204030204" pitchFamily="34" charset="0"/>
                </a:rPr>
                <a:t>the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data.frame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and put in the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newdf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data.frame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according to a 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condition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with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16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where </a:t>
              </a:r>
              <a:r>
                <a:rPr lang="en-US" sz="8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condition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may be as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follows 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30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== value	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               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equal to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!= value 	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               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not equal to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&gt; value	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               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greater than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&gt;= value 	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               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greater than or equal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%in% c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(</a:t>
              </a:r>
              <a:r>
                <a:rPr lang="en-US" sz="800" b="1" dirty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value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value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value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)    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in the list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cond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 </a:t>
              </a:r>
              <a:r>
                <a:rPr lang="en-US" sz="800" dirty="0" err="1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cond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	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               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both conditions met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3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with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var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replaced by a variable name and 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value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replaced by a number or category name (</a:t>
              </a:r>
              <a:r>
                <a:rPr lang="en-US" sz="800" i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if not a number then must be  in quotes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).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02" name="Shape 38"/>
            <p:cNvSpPr/>
            <p:nvPr/>
          </p:nvSpPr>
          <p:spPr>
            <a:xfrm>
              <a:off x="48579" y="3914135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Filter Individuals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94173" y="4422961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newdf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&lt;-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filterD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condition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Microsoft Yi Baiti" panose="03000500000000000000" pitchFamily="66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38475" y="164088"/>
            <a:ext cx="2931800" cy="3614101"/>
            <a:chOff x="6151175" y="62488"/>
            <a:chExt cx="2931800" cy="3614101"/>
          </a:xfrm>
        </p:grpSpPr>
        <p:sp>
          <p:nvSpPr>
            <p:cNvPr id="105" name="Shape 34"/>
            <p:cNvSpPr/>
            <p:nvPr/>
          </p:nvSpPr>
          <p:spPr>
            <a:xfrm>
              <a:off x="6156895" y="2780697"/>
              <a:ext cx="2926080" cy="895892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setwd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C:/aaaWork/Web/GitHub/NCMTH107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read.csv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93cars.csv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data.frame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':    93 obs. of  26 variables: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Type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6 levels "</a:t>
              </a:r>
              <a:r>
                <a:rPr lang="en-US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Compact","Large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3 3 ...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HMPG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31 25 26 26 30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31 28 25 27 25...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Manual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2 levels "</a:t>
              </a:r>
              <a:r>
                <a:rPr lang="en-US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No","Yes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2 2 2 2 1 1 ...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Weight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2705 3560 3375 3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405 3640 2880 3470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Domestic: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2 levels "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No","Yes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": 1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1 1 1 1 2 2 ...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6" name="Shape 34"/>
            <p:cNvSpPr/>
            <p:nvPr/>
          </p:nvSpPr>
          <p:spPr>
            <a:xfrm>
              <a:off x="6151285" y="200952"/>
              <a:ext cx="2926080" cy="259889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ENTER RAW </a:t>
              </a:r>
              <a:r>
                <a:rPr lang="en-US" sz="800" b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DATA: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117475" indent="-11747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 Excel, enter variables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columns with variable names in the first row, each individual’s data in rows below that (do not use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spaces or special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characters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).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Save as “Comma Separated Values (*.CSV)” file in your local directory/folder.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3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DATA PROVIDED BY PROFESSOR: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err="1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Goto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the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  <a:hlinkClick r:id="rId6"/>
                </a:rPr>
                <a:t>MTH107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  <a:hlinkClick r:id="rId6"/>
                </a:rPr>
                <a:t>Resources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  <a:hlinkClick r:id="rId6"/>
                </a:rPr>
                <a:t>webpage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Save “data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” link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(right-click) to your local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directory/folder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3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LOAD THE EXTERNAL CSV FILE INTO R: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Start script and save it in the same folder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with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the CSV file.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Select </a:t>
              </a:r>
              <a:r>
                <a:rPr lang="en-US" sz="800" i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Session</a:t>
              </a:r>
              <a:r>
                <a:rPr lang="en-US" sz="800" i="1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, Set Working Directory, To Source File </a:t>
              </a:r>
              <a:r>
                <a:rPr lang="en-US" sz="800" i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…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menus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Copy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resulting </a:t>
              </a:r>
              <a:r>
                <a:rPr lang="en-US" sz="700" b="1" dirty="0" err="1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setwd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()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code to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your script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Use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read.csv()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to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load data in </a:t>
              </a:r>
              <a:r>
                <a:rPr lang="en-US" sz="800" i="1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filename.csv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into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dfobj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4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 startAt="5"/>
                <a:defRPr sz="1800"/>
              </a:pP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Observe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the structure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of </a:t>
              </a:r>
              <a:r>
                <a:rPr lang="en-US" sz="800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dfobj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107" name="Shape 38"/>
            <p:cNvSpPr/>
            <p:nvPr/>
          </p:nvSpPr>
          <p:spPr>
            <a:xfrm>
              <a:off x="6151175" y="62488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Get and Load </a:t>
              </a: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Data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306786" y="2242947"/>
              <a:ext cx="2700183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&lt;- read.csv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(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filename.csv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Microsoft Yi Baiti" panose="03000500000000000000" pitchFamily="66" charset="0"/>
                <a:cs typeface="Cordia New" panose="020B0304020202020204" pitchFamily="34" charset="-34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311269" y="2586005"/>
              <a:ext cx="269570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str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dfobj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)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4797" y="6639280"/>
            <a:ext cx="3394758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Prepared by Dr. Derek H. Ogle for Northland College’s MTH107 course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20511" y="6639280"/>
            <a:ext cx="833161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Revised Aug-20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62689" y="6639280"/>
            <a:ext cx="624770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Page 1 of 3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622412" y="545320"/>
            <a:ext cx="1404506" cy="52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Autofit/>
          </a:bodyPr>
          <a:lstStyle>
            <a:lvl1pPr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1pPr>
            <a:lvl2pPr indent="125285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2pPr>
            <a:lvl3pPr indent="250571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3pPr>
            <a:lvl4pPr indent="375857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4pPr>
            <a:lvl5pPr indent="501142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5pPr>
            <a:lvl6pPr indent="626428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6pPr>
            <a:lvl7pPr indent="751714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7pPr>
            <a:lvl8pPr indent="876999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8pPr>
            <a:lvl9pPr indent="1002285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n-US" sz="44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Guide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08852" y="95785"/>
            <a:ext cx="2892972" cy="129514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15888" marR="0" indent="-115888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Hints:</a:t>
            </a:r>
          </a:p>
          <a:p>
            <a:pPr marL="115888" marR="0" indent="-115888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sz="11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Green code </a:t>
            </a: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typed exactly as shown</a:t>
            </a:r>
          </a:p>
          <a:p>
            <a:pPr marL="115888" marR="0" indent="-115888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100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Red code</a:t>
            </a:r>
            <a:r>
              <a:rPr kumimoji="0" lang="en-US" sz="1100" i="0" u="none" strike="noStrike" cap="none" spc="0" normalizeH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 </a:t>
            </a:r>
            <a:r>
              <a:rPr kumimoji="0" lang="en-US" sz="11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is</a:t>
            </a:r>
            <a:r>
              <a:rPr kumimoji="0" lang="en-US" sz="11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 optional or must be replaced with context-specific name or value</a:t>
            </a:r>
          </a:p>
          <a:p>
            <a:pPr marL="115888" marR="0" indent="-115888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sz="1100" baseline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Replace</a:t>
            </a: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100" b="1" baseline="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with quantitative variable name</a:t>
            </a:r>
          </a:p>
          <a:p>
            <a:pPr marL="115888" marR="0" indent="-115888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1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Replace </a:t>
            </a:r>
            <a:r>
              <a:rPr kumimoji="0" lang="en-US" sz="1100" b="1" i="0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cvar</a:t>
            </a:r>
            <a:r>
              <a:rPr kumimoji="0" lang="en-US" sz="11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 with</a:t>
            </a:r>
            <a:r>
              <a:rPr kumimoji="0" lang="en-US" sz="11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 categorical variable name</a:t>
            </a:r>
          </a:p>
          <a:p>
            <a:pPr marL="115888" marR="0" indent="-115888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sz="1100" baseline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Replaced </a:t>
            </a:r>
            <a:r>
              <a:rPr lang="en-US" sz="1100" b="1" baseline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with numeric value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762845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89639" y="35379"/>
            <a:ext cx="2926080" cy="3412070"/>
            <a:chOff x="57889" y="35379"/>
            <a:chExt cx="2926080" cy="3412070"/>
          </a:xfrm>
        </p:grpSpPr>
        <p:sp>
          <p:nvSpPr>
            <p:cNvPr id="49" name="Shape 34"/>
            <p:cNvSpPr/>
            <p:nvPr/>
          </p:nvSpPr>
          <p:spPr>
            <a:xfrm>
              <a:off x="57889" y="1822962"/>
              <a:ext cx="2926080" cy="1624487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Summarize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,digits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   mean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sd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min     Q1 median     Q3    max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93.0   29.1    5.3   20.0   26.0   28.0   31.0   50.0</a:t>
              </a:r>
            </a:p>
            <a:p>
              <a:pPr algn="l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geom_histogram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binwidth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,boundary=0,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color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labs(x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Highway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MPG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="Frequency of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Cars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scale_y_continuous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(expand=expansion(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=c(0,0.05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600" dirty="0">
                <a:solidFill>
                  <a:schemeClr val="accent2">
                    <a:lumMod val="5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50" name="Shape 34"/>
            <p:cNvSpPr/>
            <p:nvPr/>
          </p:nvSpPr>
          <p:spPr>
            <a:xfrm>
              <a:off x="57889" y="232607"/>
              <a:ext cx="2926080" cy="1630060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Summary statistics (mean, median, SD, Q1, Q3, etc.)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and histogram of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quantitative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variable in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 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data.frame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800" dirty="0" smtClean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60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in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digits=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the desired number of decimal places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in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binwidth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=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the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desired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width of bins/bars</a:t>
              </a: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XXX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in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labs()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 label/description of an individual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3609" y="530655"/>
              <a:ext cx="2834640" cy="91717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Summarize(~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,digits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ggplot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(data=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,mapping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aes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(x=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geom_histogram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binwidth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,boundary=0,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                                     color=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black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,fill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lightgray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labs(x=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label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",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y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="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Frequency of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XXX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scale_y_continuous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(expand=expansion(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mult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=c(0,0.05))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theme_NCStats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()</a:t>
              </a:r>
            </a:p>
          </p:txBody>
        </p:sp>
        <p:sp>
          <p:nvSpPr>
            <p:cNvPr id="56" name="Shape 38"/>
            <p:cNvSpPr/>
            <p:nvPr/>
          </p:nvSpPr>
          <p:spPr>
            <a:xfrm>
              <a:off x="57889" y="35379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Univariate EDA - Quantitative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3455" y="2682154"/>
              <a:ext cx="1014948" cy="73152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73155" y="3563085"/>
            <a:ext cx="2926081" cy="3110996"/>
            <a:chOff x="57888" y="3486315"/>
            <a:chExt cx="2926081" cy="3110996"/>
          </a:xfrm>
        </p:grpSpPr>
        <p:sp>
          <p:nvSpPr>
            <p:cNvPr id="42" name="Shape 34"/>
            <p:cNvSpPr/>
            <p:nvPr/>
          </p:nvSpPr>
          <p:spPr>
            <a:xfrm>
              <a:off x="57888" y="4798594"/>
              <a:ext cx="2926080" cy="1798717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Compact   Large Midsize   Small  Sporty     Van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16      11      22      21      14       9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Compact   Large Midsize   Small  Sporty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Van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17.2    11.8    23.7    22.6    15.1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9.7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geom_bar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(color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labs(x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 of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="Frequency of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Cars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scale_y_continuous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(expand=expansion(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=c(0,0.05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algn="l"/>
              <a:r>
                <a:rPr lang="en-US" sz="6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/>
              </a:r>
              <a:br>
                <a:rPr lang="en-US" sz="600" dirty="0">
                  <a:latin typeface="Cordia New" panose="020B0304020202020204" pitchFamily="34" charset="-34"/>
                  <a:cs typeface="Cordia New" panose="020B0304020202020204" pitchFamily="34" charset="-34"/>
                </a:rPr>
              </a:br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43" name="Shape 34"/>
            <p:cNvSpPr/>
            <p:nvPr/>
          </p:nvSpPr>
          <p:spPr>
            <a:xfrm>
              <a:off x="57889" y="3683034"/>
              <a:ext cx="2926080" cy="1153408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Frequency &amp; percentage tables, bar chart of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categorical variable</a:t>
              </a:r>
              <a:r>
                <a:rPr lang="en-US" sz="9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9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" name="Shape 38"/>
            <p:cNvSpPr/>
            <p:nvPr/>
          </p:nvSpPr>
          <p:spPr>
            <a:xfrm>
              <a:off x="57889" y="3486315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Univariate EDA - Categorical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3609" y="3871361"/>
              <a:ext cx="2834640" cy="91717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freq1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xtabs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(~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c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percTable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freq1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ggplot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(data=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,mapping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aes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(x=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geom_bar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(color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black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,fill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lightgray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labs(x=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label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",y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="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Frequency of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XXX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scale_y_continuous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(expand=expansion(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mult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=c(0,0.05))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theme_NCStats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()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3454" y="5822351"/>
              <a:ext cx="1014949" cy="731520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3089617" y="35379"/>
            <a:ext cx="2926080" cy="2823997"/>
            <a:chOff x="3105896" y="308780"/>
            <a:chExt cx="2926080" cy="2823997"/>
          </a:xfrm>
        </p:grpSpPr>
        <p:sp>
          <p:nvSpPr>
            <p:cNvPr id="67" name="Shape 34"/>
            <p:cNvSpPr/>
            <p:nvPr/>
          </p:nvSpPr>
          <p:spPr>
            <a:xfrm>
              <a:off x="3105896" y="510468"/>
              <a:ext cx="2926080" cy="78446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Separate summary statistics of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qvar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by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groups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cvar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.</a:t>
              </a:r>
              <a:endParaRPr lang="en-US" sz="800" dirty="0" smtClean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600" dirty="0" smtClean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Separate histograms by “adding” this to code for a single histogram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.</a:t>
              </a:r>
              <a:endParaRPr lang="en-US" sz="800" dirty="0">
                <a:solidFill>
                  <a:srgbClr val="C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151616" y="700510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Summarize(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,digits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" name="Shape 38"/>
            <p:cNvSpPr/>
            <p:nvPr/>
          </p:nvSpPr>
          <p:spPr>
            <a:xfrm>
              <a:off x="3105896" y="308780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Univariate EDA – Quant by Groups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151616" y="1071790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facet_wrap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vars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105896" y="1274437"/>
              <a:ext cx="2926080" cy="1858340"/>
              <a:chOff x="3105896" y="1513702"/>
              <a:chExt cx="2926080" cy="1858340"/>
            </a:xfrm>
          </p:grpSpPr>
          <p:sp>
            <p:nvSpPr>
              <p:cNvPr id="66" name="Shape 34"/>
              <p:cNvSpPr/>
              <p:nvPr/>
            </p:nvSpPr>
            <p:spPr>
              <a:xfrm>
                <a:off x="3105896" y="1513702"/>
                <a:ext cx="2926080" cy="1858340"/>
              </a:xfrm>
              <a:prstGeom prst="roundRect">
                <a:avLst>
                  <a:gd name="adj" fmla="val 1194"/>
                </a:avLst>
              </a:prstGeom>
              <a:solidFill>
                <a:srgbClr val="FCFAEE"/>
              </a:solidFill>
              <a:ln w="12700">
                <a:miter lim="400000"/>
              </a:ln>
            </p:spPr>
            <p:txBody>
              <a:bodyPr lIns="45720" tIns="45720" rIns="0" bIns="0" anchor="t">
                <a:noAutofit/>
              </a:bodyPr>
              <a:lstStyle/>
              <a:p>
                <a:pPr algn="l" latinLnBrk="1"/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Summarize(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HMPG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Domestic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,data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dfcar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,digits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algn="l" latinLnBrk="1"/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Domestic  n mean  </a:t>
                </a:r>
                <a:r>
                  <a:rPr lang="en-US" sz="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sd</a:t>
                </a:r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min Q1 median Q3 max</a:t>
                </a:r>
                <a:b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1       No 45 30.1 6.2  21 25     30 33  50</a:t>
                </a:r>
                <a:b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2      Yes 48 28.1 4.2  20 26     28 30  </a:t>
                </a:r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41</a:t>
                </a:r>
              </a:p>
              <a:p>
                <a:pPr algn="l"/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ggplot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(data=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dfcar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,mapping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aes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(x=</a:t>
                </a:r>
                <a:r>
                  <a:rPr lang="en-US" sz="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HMPG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)) +</a:t>
                </a:r>
              </a:p>
              <a:p>
                <a:pPr algn="l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geom_histogram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binwidth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,boundary=0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</a:p>
              <a:p>
                <a:pPr algn="l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color="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black",fill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="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lightgray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") +</a:t>
                </a:r>
              </a:p>
              <a:p>
                <a:pPr algn="l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labs(x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="</a:t>
                </a:r>
                <a:r>
                  <a:rPr lang="en-US" sz="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Highway 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MPG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",y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="Frequency of </a:t>
                </a:r>
                <a:r>
                  <a:rPr lang="en-US" sz="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Cars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") +</a:t>
                </a:r>
              </a:p>
              <a:p>
                <a:pPr algn="l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scale_y_continuous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(expand=expansion(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mult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=c(0,0.05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))) +</a:t>
                </a:r>
              </a:p>
              <a:p>
                <a:pPr algn="l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theme_NCStats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 +</a:t>
                </a:r>
              </a:p>
              <a:p>
                <a:pPr algn="l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facet_wrap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vars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Domestic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))</a:t>
                </a:r>
              </a:p>
              <a:p>
                <a:pPr algn="l"/>
                <a:endParaRPr lang="en-US" sz="6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9634" y="2601096"/>
                <a:ext cx="1478604" cy="731520"/>
              </a:xfrm>
              <a:prstGeom prst="rect">
                <a:avLst/>
              </a:prstGeom>
            </p:spPr>
          </p:pic>
        </p:grpSp>
      </p:grpSp>
      <p:grpSp>
        <p:nvGrpSpPr>
          <p:cNvPr id="21" name="Group 20"/>
          <p:cNvGrpSpPr/>
          <p:nvPr/>
        </p:nvGrpSpPr>
        <p:grpSpPr>
          <a:xfrm>
            <a:off x="3089617" y="2936167"/>
            <a:ext cx="2931816" cy="3737914"/>
            <a:chOff x="3051517" y="3150480"/>
            <a:chExt cx="2931816" cy="3737914"/>
          </a:xfrm>
        </p:grpSpPr>
        <p:sp>
          <p:nvSpPr>
            <p:cNvPr id="78" name="Shape 34"/>
            <p:cNvSpPr/>
            <p:nvPr/>
          </p:nvSpPr>
          <p:spPr>
            <a:xfrm>
              <a:off x="3057253" y="4195011"/>
              <a:ext cx="2926080" cy="2693383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No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6  39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26  22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addmargins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No Yes Sum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No   6  39  45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Yes 26  22  48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Sum 32  61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93</a:t>
              </a:r>
            </a:p>
            <a:p>
              <a:pPr algn="l" latinLnBrk="1"/>
              <a:endPara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   Sum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 6.5  41.9  48.4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28.0  23.7  51.7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  34.5  65.6 100.1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,margin=1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   Sum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13.3  86.7 100.0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54.2  45.8 100.0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,margin=2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18.8  63.9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81.2  36.1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 100.0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100.0</a:t>
              </a:r>
            </a:p>
          </p:txBody>
        </p:sp>
        <p:sp>
          <p:nvSpPr>
            <p:cNvPr id="87" name="Shape 36"/>
            <p:cNvSpPr/>
            <p:nvPr/>
          </p:nvSpPr>
          <p:spPr>
            <a:xfrm>
              <a:off x="4103268" y="4091361"/>
              <a:ext cx="60469" cy="144723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9910" tIns="29910" rIns="29910" bIns="29910" anchor="ctr">
              <a:sp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sz="548"/>
            </a:p>
          </p:txBody>
        </p:sp>
        <p:sp>
          <p:nvSpPr>
            <p:cNvPr id="92" name="Shape 34"/>
            <p:cNvSpPr/>
            <p:nvPr/>
          </p:nvSpPr>
          <p:spPr>
            <a:xfrm>
              <a:off x="3055076" y="3318712"/>
              <a:ext cx="2926080" cy="91737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Frequency and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percentage tables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for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varRow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and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varCol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variables.</a:t>
              </a:r>
            </a:p>
          </p:txBody>
        </p:sp>
        <p:sp>
          <p:nvSpPr>
            <p:cNvPr id="93" name="Shape 38"/>
            <p:cNvSpPr/>
            <p:nvPr/>
          </p:nvSpPr>
          <p:spPr>
            <a:xfrm>
              <a:off x="3051517" y="3150480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chemeClr val="bg1">
                <a:lumMod val="6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Bivariate EDA - Categorical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097237" y="3540307"/>
              <a:ext cx="2834640" cy="670953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freq2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xtabs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cvarRow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cvarCol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 data=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addmargins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                       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  # append totals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percTable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                             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# total/table %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percTable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,margin=1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        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# row %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percTable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,margin=2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       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# 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column %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02295" y="36413"/>
            <a:ext cx="2926080" cy="2822963"/>
            <a:chOff x="6045145" y="36413"/>
            <a:chExt cx="2926080" cy="2822963"/>
          </a:xfrm>
        </p:grpSpPr>
        <p:sp>
          <p:nvSpPr>
            <p:cNvPr id="100" name="Shape 34"/>
            <p:cNvSpPr/>
            <p:nvPr/>
          </p:nvSpPr>
          <p:spPr>
            <a:xfrm>
              <a:off x="6045145" y="1084912"/>
              <a:ext cx="2926080" cy="1774464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corr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Weight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,digits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[1] -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0.811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Weight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geom_point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pch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=21,color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labs(x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Weight 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lbs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",y="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Highway MPG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102" name="Shape 34"/>
            <p:cNvSpPr/>
            <p:nvPr/>
          </p:nvSpPr>
          <p:spPr>
            <a:xfrm>
              <a:off x="6045145" y="232606"/>
              <a:ext cx="2926080" cy="884994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Correlation coefficient (r) and scatterplot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for 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qvar1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and 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qvar2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098186" y="413843"/>
              <a:ext cx="2834640" cy="670953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corr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(~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qvar1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,digits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=3)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ggplot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(data=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,mapping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aes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(x=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qvar1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,y=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))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geom_point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pch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=21,color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black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,fill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lightgray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labs(x=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better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qvar1 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label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",y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=“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better qvar2 label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+</a:t>
              </a:r>
            </a:p>
            <a:p>
              <a:pPr algn="l" defTabSz="320174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theme_NCStats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4" name="Shape 38"/>
            <p:cNvSpPr/>
            <p:nvPr/>
          </p:nvSpPr>
          <p:spPr>
            <a:xfrm>
              <a:off x="6045145" y="36413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chemeClr val="bg1">
                <a:lumMod val="6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Bivariate EDA - Quantitative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35446" y="183697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102295" y="2936167"/>
            <a:ext cx="2926400" cy="3737913"/>
            <a:chOff x="6045145" y="2936167"/>
            <a:chExt cx="2926400" cy="3737913"/>
          </a:xfrm>
        </p:grpSpPr>
        <p:grpSp>
          <p:nvGrpSpPr>
            <p:cNvPr id="28" name="Group 27"/>
            <p:cNvGrpSpPr/>
            <p:nvPr/>
          </p:nvGrpSpPr>
          <p:grpSpPr>
            <a:xfrm>
              <a:off x="6045465" y="4430831"/>
              <a:ext cx="2926080" cy="2243249"/>
              <a:chOff x="6052041" y="4265102"/>
              <a:chExt cx="2926080" cy="2243249"/>
            </a:xfrm>
          </p:grpSpPr>
          <p:sp>
            <p:nvSpPr>
              <p:cNvPr id="106" name="Shape 34"/>
              <p:cNvSpPr/>
              <p:nvPr/>
            </p:nvSpPr>
            <p:spPr>
              <a:xfrm>
                <a:off x="6052041" y="4265102"/>
                <a:ext cx="2926080" cy="2243249"/>
              </a:xfrm>
              <a:prstGeom prst="roundRect">
                <a:avLst>
                  <a:gd name="adj" fmla="val 1194"/>
                </a:avLst>
              </a:prstGeom>
              <a:solidFill>
                <a:srgbClr val="FCFAEE"/>
              </a:solidFill>
              <a:ln w="12700">
                <a:miter lim="400000"/>
              </a:ln>
            </p:spPr>
            <p:txBody>
              <a:bodyPr lIns="45720" tIns="45720" rIns="0" bIns="0" anchor="t">
                <a:noAutofit/>
              </a:bodyPr>
              <a:lstStyle/>
              <a:p>
                <a:pPr algn="l" latinLnBrk="1"/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bfl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&lt;-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lm(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HMPG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Weight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,data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dfcar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algn="l" latinLnBrk="1"/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Coefficients:</a:t>
                </a:r>
                <a:b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(Intercept)       Weight  </a:t>
                </a:r>
                <a:b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51.601365    -</a:t>
                </a:r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0.007327</a:t>
                </a:r>
              </a:p>
              <a:p>
                <a:pPr algn="l" latinLnBrk="1"/>
                <a:endParaRPr lang="en-US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rSquared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bfl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algn="l" latinLnBrk="1"/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[1] </a:t>
                </a:r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0.6571665</a:t>
                </a: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ggplot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(data=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dfcar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,mapping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aes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(x=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Weight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,y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HMPG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)) +</a:t>
                </a:r>
              </a:p>
              <a:p>
                <a:pPr algn="l" latinLnBrk="1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geom_point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pch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=21,color="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black",fill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="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lightgray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") +</a:t>
                </a:r>
              </a:p>
              <a:p>
                <a:pPr algn="l" latinLnBrk="1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labs(x="</a:t>
                </a:r>
                <a:r>
                  <a:rPr lang="en-US" sz="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Weight (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lbs</a:t>
                </a:r>
                <a:r>
                  <a:rPr lang="en-US" sz="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",y="</a:t>
                </a:r>
                <a:r>
                  <a:rPr lang="en-US" sz="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Highway MPG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") +</a:t>
                </a:r>
              </a:p>
              <a:p>
                <a:pPr algn="l" latinLnBrk="1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theme_NCStats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 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</a:p>
              <a:p>
                <a:pPr algn="l" latinLnBrk="1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geom_smooth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(method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="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lm",se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=FALSE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en-US" sz="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endParaRPr lang="en-US" sz="6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64882" y="5543893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7" name="Shape 34"/>
            <p:cNvSpPr/>
            <p:nvPr/>
          </p:nvSpPr>
          <p:spPr>
            <a:xfrm>
              <a:off x="6045145" y="3087142"/>
              <a:ext cx="2926080" cy="1356390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The coefficients for the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best-fit line between the</a:t>
              </a:r>
              <a:r>
                <a:rPr lang="en-US" sz="800" dirty="0">
                  <a:solidFill>
                    <a:srgbClr val="C00000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qvarResp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response and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qvarExpl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explanatory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variables.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The coefficient of determination (r</a:t>
              </a:r>
              <a:r>
                <a:rPr lang="en-US" sz="800" baseline="300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2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) value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600" dirty="0" smtClean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Plot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best-fit line by “adding” this to code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for a scatterplot.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108" name="Shape 38"/>
            <p:cNvSpPr/>
            <p:nvPr/>
          </p:nvSpPr>
          <p:spPr>
            <a:xfrm>
              <a:off x="6045145" y="2936167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Linear Regression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104883" y="3425145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bfl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&lt;-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lm(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qvarResp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qvarExpl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104883" y="3825624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rSquared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bfl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104883" y="4207634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geom_smooth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(method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lm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,se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=FALSE)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4797" y="6639280"/>
            <a:ext cx="3394758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Prepared by Dr. Derek H. Ogle for Northland College’s MTH107 course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20511" y="6639280"/>
            <a:ext cx="833161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Revised Aug-20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62689" y="6639280"/>
            <a:ext cx="624770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Page 2 of 3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237398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77"/>
          <p:cNvCxnSpPr>
            <a:stCxn id="75" idx="0"/>
          </p:cNvCxnSpPr>
          <p:nvPr/>
        </p:nvCxnSpPr>
        <p:spPr>
          <a:xfrm flipV="1">
            <a:off x="7590632" y="4749800"/>
            <a:ext cx="0" cy="180866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74797" y="81347"/>
            <a:ext cx="2926183" cy="2784583"/>
            <a:chOff x="68447" y="36897"/>
            <a:chExt cx="2926183" cy="2784583"/>
          </a:xfrm>
        </p:grpSpPr>
        <p:sp>
          <p:nvSpPr>
            <p:cNvPr id="42" name="Shape 34"/>
            <p:cNvSpPr/>
            <p:nvPr/>
          </p:nvSpPr>
          <p:spPr>
            <a:xfrm>
              <a:off x="68447" y="2199516"/>
              <a:ext cx="2926080" cy="621964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geom_histogram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binwidth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=3,boundary=0,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color="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labs(x="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Highway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MPG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Frequency of Cars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scale_y_continuous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(expand=expansion(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=c(0,0.05)))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600" dirty="0">
                <a:solidFill>
                  <a:schemeClr val="accent2">
                    <a:lumMod val="5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11" name="Shape 34"/>
            <p:cNvSpPr/>
            <p:nvPr/>
          </p:nvSpPr>
          <p:spPr>
            <a:xfrm>
              <a:off x="68448" y="1158347"/>
              <a:ext cx="2926080" cy="899053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t.test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,mu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26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,alt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two.sided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 algn="l" latinLnBrk="1"/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conf.level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0.99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 = 5.5818,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92, p-value = 2.387e-07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alternative hypothesis: true mean is not equal to 26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99 percent confidence interval: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27.63178 30.54026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estimates: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of x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29.08602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Shape 34"/>
            <p:cNvSpPr/>
            <p:nvPr/>
          </p:nvSpPr>
          <p:spPr>
            <a:xfrm>
              <a:off x="68448" y="197923"/>
              <a:ext cx="2926080" cy="965087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1400" dirty="0" smtClean="0">
                <a:latin typeface="Calibri Light" panose="020F0302020204030204" pitchFamily="34" charset="0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the quantitative response variable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in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dfobj</a:t>
              </a:r>
              <a:endParaRPr lang="en-US" sz="8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mu0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population mean in H</a:t>
              </a:r>
              <a:r>
                <a:rPr lang="en-US" sz="800" baseline="-250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0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HA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is replaced with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two.sided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for not equals,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less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for less than,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or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greater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for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greater than alternative hypotheses (H</a:t>
              </a:r>
              <a:r>
                <a:rPr lang="en-US" sz="800" baseline="-250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cnfval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confidence </a:t>
              </a:r>
              <a:r>
                <a:rPr lang="en-US" sz="800" dirty="0">
                  <a:latin typeface="Calibri Light" panose="020F0302020204030204" pitchFamily="34" charset="0"/>
                </a:rPr>
                <a:t>level </a:t>
              </a:r>
              <a:r>
                <a:rPr lang="en-US" sz="800" dirty="0" smtClean="0">
                  <a:latin typeface="Calibri Light" panose="020F0302020204030204" pitchFamily="34" charset="0"/>
                </a:rPr>
                <a:t>as a proportion (e.g</a:t>
              </a:r>
              <a:r>
                <a:rPr lang="en-US" sz="800" dirty="0">
                  <a:latin typeface="Calibri Light" panose="020F0302020204030204" pitchFamily="34" charset="0"/>
                </a:rPr>
                <a:t>., 0.95</a:t>
              </a:r>
              <a:r>
                <a:rPr lang="en-US" sz="800" dirty="0" smtClean="0">
                  <a:latin typeface="Calibri Light" panose="020F0302020204030204" pitchFamily="34" charset="0"/>
                </a:rPr>
                <a:t>)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13" name="Shape 38"/>
            <p:cNvSpPr/>
            <p:nvPr/>
          </p:nvSpPr>
          <p:spPr>
            <a:xfrm>
              <a:off x="68448" y="36897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1-Sample t-Test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0806" y="29417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t.test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,mu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mu0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,alt=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HA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conf.level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cnfval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</p:txBody>
        </p:sp>
        <p:sp>
          <p:nvSpPr>
            <p:cNvPr id="41" name="Shape 34"/>
            <p:cNvSpPr/>
            <p:nvPr/>
          </p:nvSpPr>
          <p:spPr>
            <a:xfrm>
              <a:off x="68550" y="2053783"/>
              <a:ext cx="2926080" cy="19482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Calibri Light" panose="020F0302020204030204" pitchFamily="34" charset="0"/>
                </a:rPr>
                <a:t>NOTE: </a:t>
              </a:r>
              <a:r>
                <a:rPr lang="en-US" sz="800" dirty="0" smtClean="0">
                  <a:latin typeface="Calibri Light" panose="020F0302020204030204" pitchFamily="34" charset="0"/>
                </a:rPr>
                <a:t>if n&lt;40 then you may need to construct a histogram.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8363" y="2961774"/>
            <a:ext cx="2926080" cy="3662546"/>
            <a:chOff x="72013" y="2871604"/>
            <a:chExt cx="2926080" cy="3662546"/>
          </a:xfrm>
        </p:grpSpPr>
        <p:sp>
          <p:nvSpPr>
            <p:cNvPr id="24" name="Shape 34"/>
            <p:cNvSpPr/>
            <p:nvPr/>
          </p:nvSpPr>
          <p:spPr>
            <a:xfrm>
              <a:off x="72013" y="4342332"/>
              <a:ext cx="2926080" cy="1296468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levenesTest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value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(&gt;F) 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group  1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7.6663 0.006818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91                 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t.test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,alt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"less"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conf.level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0.99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var.equal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=TRUE)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 = -4.2183,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91, p-value = 2.904e-05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alt.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hypothesis: true difference in means is less than 0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99 percent confidence interval: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-1.980103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estimates: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in group No mean in group Yes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26.12500     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30.63934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Shape 34"/>
            <p:cNvSpPr/>
            <p:nvPr/>
          </p:nvSpPr>
          <p:spPr>
            <a:xfrm>
              <a:off x="72013" y="3025571"/>
              <a:ext cx="2926080" cy="1354918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3200" dirty="0">
                <a:latin typeface="Calibri Light" panose="020F0302020204030204" pitchFamily="34" charset="0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the quantitative response variable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in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dfobj</a:t>
              </a:r>
              <a:endParaRPr lang="en-US" sz="8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the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categorical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variable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that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identifies the two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groups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HA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is replaced with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err="1">
                  <a:solidFill>
                    <a:schemeClr val="tx1"/>
                  </a:solidFill>
                  <a:latin typeface="Lucida Console" panose="020B0609040504020204" pitchFamily="49" charset="0"/>
                </a:rPr>
                <a:t>two.sided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for not equals,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less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for less than, or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greater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for greater than alternative hypotheses (H</a:t>
              </a:r>
              <a:r>
                <a:rPr lang="en-US" sz="800" baseline="-250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A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cnfval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confidence level as a proportion (e.g., 0.95)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var.equal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=TRUE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if the 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popn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variances are thought to be equal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7733" y="3143553"/>
              <a:ext cx="2834640" cy="42473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levenesTest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t.test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,alt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HA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,conf.level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cnfval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</a:p>
            <a:p>
              <a:pPr algn="l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             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var.equal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=TRUE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</p:txBody>
        </p:sp>
        <p:sp>
          <p:nvSpPr>
            <p:cNvPr id="27" name="Shape 38"/>
            <p:cNvSpPr/>
            <p:nvPr/>
          </p:nvSpPr>
          <p:spPr>
            <a:xfrm>
              <a:off x="72013" y="2871604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2-Sample </a:t>
              </a: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t-Test</a:t>
              </a:r>
            </a:p>
          </p:txBody>
        </p:sp>
        <p:sp>
          <p:nvSpPr>
            <p:cNvPr id="43" name="Shape 34"/>
            <p:cNvSpPr/>
            <p:nvPr/>
          </p:nvSpPr>
          <p:spPr>
            <a:xfrm>
              <a:off x="72013" y="5629893"/>
              <a:ext cx="2926080" cy="19482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Calibri Light" panose="020F0302020204030204" pitchFamily="34" charset="0"/>
                </a:rPr>
                <a:t>NOTE: </a:t>
              </a:r>
              <a:r>
                <a:rPr lang="en-US" sz="800" dirty="0" smtClean="0">
                  <a:latin typeface="Calibri Light" panose="020F0302020204030204" pitchFamily="34" charset="0"/>
                </a:rPr>
                <a:t>if n</a:t>
              </a:r>
              <a:r>
                <a:rPr lang="en-US" sz="800" baseline="-25000" dirty="0" smtClean="0">
                  <a:latin typeface="Calibri Light" panose="020F0302020204030204" pitchFamily="34" charset="0"/>
                </a:rPr>
                <a:t>1</a:t>
              </a:r>
              <a:r>
                <a:rPr lang="en-US" sz="800" dirty="0" smtClean="0">
                  <a:latin typeface="Calibri Light" panose="020F0302020204030204" pitchFamily="34" charset="0"/>
                </a:rPr>
                <a:t>+n</a:t>
              </a:r>
              <a:r>
                <a:rPr lang="en-US" sz="800" baseline="-25000" dirty="0" smtClean="0">
                  <a:latin typeface="Calibri Light" panose="020F0302020204030204" pitchFamily="34" charset="0"/>
                </a:rPr>
                <a:t>2</a:t>
              </a:r>
              <a:r>
                <a:rPr lang="en-US" sz="800" dirty="0" smtClean="0">
                  <a:latin typeface="Calibri Light" panose="020F0302020204030204" pitchFamily="34" charset="0"/>
                </a:rPr>
                <a:t>&lt;40 then you may need to construct histograms.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44" name="Shape 34"/>
            <p:cNvSpPr/>
            <p:nvPr/>
          </p:nvSpPr>
          <p:spPr>
            <a:xfrm>
              <a:off x="72013" y="5818850"/>
              <a:ext cx="2926080" cy="71530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geom_histogram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binwidth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=3,boundary=0,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color="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labs(x="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Highway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MPG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Frequency of Cars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scale_y_continuous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(expand=expansion(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=c(0,0.05)))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()+</a:t>
              </a:r>
            </a:p>
            <a:p>
              <a:pPr algn="l"/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facet_wrap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endParaRPr lang="en-US" sz="600" dirty="0">
                <a:solidFill>
                  <a:schemeClr val="accent2">
                    <a:lumMod val="5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106043" y="81347"/>
            <a:ext cx="2927017" cy="3995487"/>
            <a:chOff x="3099693" y="36897"/>
            <a:chExt cx="2927017" cy="3995487"/>
          </a:xfrm>
        </p:grpSpPr>
        <p:sp>
          <p:nvSpPr>
            <p:cNvPr id="16" name="Shape 34"/>
            <p:cNvSpPr/>
            <p:nvPr/>
          </p:nvSpPr>
          <p:spPr>
            <a:xfrm>
              <a:off x="3099693" y="2030864"/>
              <a:ext cx="2926080" cy="200152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Domestic No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No   6  39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Yes 26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chisq.test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,correct=FALSE) 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Pearson's Chi-squared test with freq2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X-squared = 17.1588,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1, p-value =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3.438e-05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$expected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   No     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15.48387 29.51613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16.51613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31.48387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,margin=1)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Manual</a:t>
              </a:r>
              <a:b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Domestic    No   Yes   Sum</a:t>
              </a:r>
              <a:b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No   13.3  86.7 100.0</a:t>
              </a:r>
              <a:b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Yes  54.2  45.8 100.0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Shape 34"/>
            <p:cNvSpPr/>
            <p:nvPr/>
          </p:nvSpPr>
          <p:spPr>
            <a:xfrm>
              <a:off x="3100630" y="191202"/>
              <a:ext cx="2926080" cy="1862516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dirty="0">
                  <a:latin typeface="Calibri Light" panose="020F0302020204030204" pitchFamily="34" charset="0"/>
                </a:rPr>
                <a:t>T</a:t>
              </a:r>
              <a:r>
                <a:rPr lang="en-US" sz="800" dirty="0" smtClean="0">
                  <a:latin typeface="Calibri Light" panose="020F0302020204030204" pitchFamily="34" charset="0"/>
                </a:rPr>
                <a:t>wo-way frequency table with</a:t>
              </a:r>
              <a:r>
                <a:rPr lang="en-US" sz="800" dirty="0" smtClean="0">
                  <a:solidFill>
                    <a:srgbClr val="C00000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cvarResp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categorical response variable in columns and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cvarPop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populations as rows.</a:t>
              </a:r>
            </a:p>
            <a:p>
              <a:pPr algn="l">
                <a:buClr>
                  <a:schemeClr val="tx1"/>
                </a:buClr>
              </a:pPr>
              <a:endParaRPr lang="en-US" sz="1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sym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Compute chi-square test results from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.</a:t>
              </a:r>
              <a:endParaRPr lang="en-US" sz="800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endParaRPr lang="en-US" sz="1600" dirty="0" smtClean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sym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>
                  <a:latin typeface="Calibri Light" panose="020F0302020204030204" pitchFamily="34" charset="0"/>
                </a:rPr>
                <a:t>Extract expected </a:t>
              </a:r>
              <a:r>
                <a:rPr lang="en-US" sz="800" dirty="0" smtClean="0">
                  <a:latin typeface="Calibri Light" panose="020F0302020204030204" pitchFamily="34" charset="0"/>
                </a:rPr>
                <a:t>values.</a:t>
              </a:r>
            </a:p>
            <a:p>
              <a:pPr algn="l">
                <a:buClr>
                  <a:schemeClr val="tx1"/>
                </a:buClr>
              </a:pPr>
              <a:endParaRPr lang="en-US" sz="1600" dirty="0">
                <a:latin typeface="Calibri Light" panose="020F0302020204030204" pitchFamily="34" charset="0"/>
                <a:ea typeface="Source Sans Pro Light"/>
                <a:sym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Compute row p</a:t>
              </a:r>
              <a:r>
                <a:rPr lang="en-US" sz="800" dirty="0" smtClean="0">
                  <a:latin typeface="Calibri Light" panose="020F0302020204030204" pitchFamily="34" charset="0"/>
                </a:rPr>
                <a:t>ercentages table (i.e., percentage of </a:t>
              </a:r>
              <a:r>
                <a:rPr lang="en-US" sz="800" dirty="0">
                  <a:latin typeface="Calibri Light" panose="020F0302020204030204" pitchFamily="34" charset="0"/>
                </a:rPr>
                <a:t>individuals in each level of the response variable for each </a:t>
              </a:r>
              <a:r>
                <a:rPr lang="en-US" sz="800" dirty="0" smtClean="0">
                  <a:latin typeface="Calibri Light" panose="020F0302020204030204" pitchFamily="34" charset="0"/>
                </a:rPr>
                <a:t>population).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19" name="Shape 38"/>
            <p:cNvSpPr/>
            <p:nvPr/>
          </p:nvSpPr>
          <p:spPr>
            <a:xfrm>
              <a:off x="3099693" y="36897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Chi-square Test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45976" y="567296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xtabs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cvarPop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cvarResp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45413" y="1315826"/>
              <a:ext cx="2834640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chi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$expected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45413" y="1805271"/>
              <a:ext cx="2834640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percTable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,margin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=1)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145413" y="94612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chi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chisq.test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,correct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=FALSE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106043" y="4257702"/>
            <a:ext cx="2926080" cy="2046325"/>
            <a:chOff x="3099693" y="4005437"/>
            <a:chExt cx="2926080" cy="2046325"/>
          </a:xfrm>
        </p:grpSpPr>
        <p:sp>
          <p:nvSpPr>
            <p:cNvPr id="54" name="Shape 34"/>
            <p:cNvSpPr/>
            <p:nvPr/>
          </p:nvSpPr>
          <p:spPr>
            <a:xfrm>
              <a:off x="3099693" y="5326649"/>
              <a:ext cx="2926080" cy="725113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matrix(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26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39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nrow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rownames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c(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Yes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colnames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c("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Yes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6  39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Yes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26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</a:p>
          </p:txBody>
        </p:sp>
        <p:sp>
          <p:nvSpPr>
            <p:cNvPr id="51" name="Shape 34"/>
            <p:cNvSpPr/>
            <p:nvPr/>
          </p:nvSpPr>
          <p:spPr>
            <a:xfrm>
              <a:off x="3099693" y="4005437"/>
              <a:ext cx="2926080" cy="1333820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Calibri Light" panose="020F0302020204030204" pitchFamily="34" charset="0"/>
                </a:rPr>
                <a:t>NOTE: </a:t>
              </a:r>
              <a:r>
                <a:rPr lang="en-US" sz="800" i="1" dirty="0" smtClean="0">
                  <a:latin typeface="Calibri Light" panose="020F0302020204030204" pitchFamily="34" charset="0"/>
                </a:rPr>
                <a:t>If data </a:t>
              </a:r>
              <a:r>
                <a:rPr lang="en-US" sz="800" i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were summarized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, then enter frequencies (reading vertically) into a vector with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c()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and then into a table with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sym typeface="Source Sans Pro Light"/>
                </a:rPr>
                <a:t>matrix()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, making sure to identify the number of rows in </a:t>
              </a: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sym typeface="Source Sans Pro Light"/>
                </a:rPr>
                <a:t>nrow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sym typeface="Source Sans Pro Light"/>
                </a:rPr>
                <a:t>=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.</a:t>
              </a:r>
            </a:p>
            <a:p>
              <a:pPr algn="l">
                <a:buClr>
                  <a:schemeClr val="tx1"/>
                </a:buClr>
              </a:pPr>
              <a:endParaRPr lang="en-US" sz="1600" dirty="0"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Name rows and columns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with </a:t>
              </a: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sym typeface="Source Sans Pro Light"/>
                </a:rPr>
                <a:t>rownames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sym typeface="Source Sans Pro Light"/>
                </a:rPr>
                <a:t>()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and </a:t>
              </a: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colnames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()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.</a:t>
              </a:r>
            </a:p>
            <a:p>
              <a:pPr algn="l">
                <a:buClr>
                  <a:schemeClr val="tx1"/>
                </a:buClr>
              </a:pPr>
              <a:endParaRPr lang="en-US" sz="2400" dirty="0" smtClean="0"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Then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proceed with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sym typeface="Source Sans Pro Light"/>
                </a:rPr>
                <a:t>obstbl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latin typeface="Calibri Light" panose="020F0302020204030204" pitchFamily="34" charset="0"/>
                </a:rPr>
                <a:t>as above.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145413" y="4484784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matrix(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c(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 #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 #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…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),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nrow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145413" y="4844161"/>
              <a:ext cx="283464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rownames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&lt;- c(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name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name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…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colnames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&lt;-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c(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name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name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…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5" name="Straight Connector 44"/>
          <p:cNvCxnSpPr>
            <a:stCxn id="51" idx="0"/>
            <a:endCxn id="16" idx="2"/>
          </p:cNvCxnSpPr>
          <p:nvPr/>
        </p:nvCxnSpPr>
        <p:spPr>
          <a:xfrm flipV="1">
            <a:off x="4569083" y="4076834"/>
            <a:ext cx="0" cy="180868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6127592" y="81347"/>
            <a:ext cx="2927017" cy="4668453"/>
            <a:chOff x="6121242" y="36897"/>
            <a:chExt cx="2927017" cy="4668453"/>
          </a:xfrm>
        </p:grpSpPr>
        <p:sp>
          <p:nvSpPr>
            <p:cNvPr id="67" name="Shape 34"/>
            <p:cNvSpPr/>
            <p:nvPr/>
          </p:nvSpPr>
          <p:spPr>
            <a:xfrm>
              <a:off x="6121242" y="2228678"/>
              <a:ext cx="2926080" cy="2476672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Compact   Large Midsize   Small  Sporty     Van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16      11      22      21      14  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exp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Compact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Large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Midsize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 algn="l" latinLnBrk="1"/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Small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Van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Compact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Large Midsize   Small  Sporty     Van 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1       1       1       1       1  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gof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chisq.test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,p=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exp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,rescale.p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=TRUE,</a:t>
              </a:r>
            </a:p>
            <a:p>
              <a:pPr algn="l" latinLnBrk="1"/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correct=FALSE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Chi-squared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test for given probabilities with freq1 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X-squared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8.871,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5, p-value =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0.1143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gof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$expected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Compact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Large Midsize   Small  Sporty     Van 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15.5    15.5    15.5    15.5    15.5    15.5 </a:t>
              </a:r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gofCI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gof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,digits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=3)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p.obs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p.LCI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p.UCI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p.exp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Compact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0.172 0.109 0.261 0.167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Large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0.118 0.067 0.199 0.167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Midsize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0.237 0.162 0.332 0.167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Small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0.226 0.153 0.321 0.167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Sporty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0.151 0.092 0.237 0.167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Van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0.097 0.052 0.174 0.167</a:t>
              </a:r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Shape 34"/>
            <p:cNvSpPr/>
            <p:nvPr/>
          </p:nvSpPr>
          <p:spPr>
            <a:xfrm>
              <a:off x="6122179" y="191202"/>
              <a:ext cx="2926080" cy="205740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One-way frequency </a:t>
              </a:r>
              <a:r>
                <a:rPr lang="en-US" sz="800" dirty="0">
                  <a:latin typeface="Calibri Light" panose="020F0302020204030204" pitchFamily="34" charset="0"/>
                </a:rPr>
                <a:t>table </a:t>
              </a:r>
              <a:r>
                <a:rPr lang="en-US" sz="800" dirty="0" smtClean="0">
                  <a:latin typeface="Calibri Light" panose="020F0302020204030204" pitchFamily="34" charset="0"/>
                </a:rPr>
                <a:t>of</a:t>
              </a:r>
              <a:r>
                <a:rPr lang="en-US" sz="800" dirty="0" smtClean="0">
                  <a:solidFill>
                    <a:srgbClr val="C00000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cvarResp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categorical response variable </a:t>
              </a:r>
              <a:endParaRPr lang="en-US" sz="80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endParaRPr lang="en-US" sz="160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Expected proportions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(or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ratios or values)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exp.p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endParaRPr lang="en-US" sz="16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Compute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GOF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test results from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a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nd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exp.p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80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endParaRPr lang="en-US" sz="1600" dirty="0" smtClean="0"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Extract </a:t>
              </a:r>
              <a:r>
                <a:rPr lang="en-US" sz="800" dirty="0">
                  <a:latin typeface="Calibri Light" panose="020F0302020204030204" pitchFamily="34" charset="0"/>
                </a:rPr>
                <a:t>expected </a:t>
              </a:r>
              <a:r>
                <a:rPr lang="en-US" sz="800" dirty="0" smtClean="0">
                  <a:latin typeface="Calibri Light" panose="020F0302020204030204" pitchFamily="34" charset="0"/>
                </a:rPr>
                <a:t>values.</a:t>
              </a:r>
            </a:p>
            <a:p>
              <a:pPr algn="l">
                <a:buClr>
                  <a:schemeClr val="tx1"/>
                </a:buClr>
              </a:pPr>
              <a:endParaRPr lang="en-US" sz="1600" dirty="0"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Construct table of observed proportions in each level along with confidence intervals and expected proportions.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30" name="Shape 38"/>
            <p:cNvSpPr/>
            <p:nvPr/>
          </p:nvSpPr>
          <p:spPr>
            <a:xfrm>
              <a:off x="6121242" y="36897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Goodness-of-Fit Test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161519" y="1525159"/>
              <a:ext cx="2724608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gof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$expected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166962" y="2017842"/>
              <a:ext cx="2713722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gofCI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gof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,digits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=3)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171041" y="419802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xtabs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cvarResp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71041" y="80423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exp.p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lvl1=#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lvl2=#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lvl3=#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…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 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66962" y="1151461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gof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chisq.test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,p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exp.p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,rescale.p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=TRUE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 correct=FALSE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127592" y="4930666"/>
            <a:ext cx="2926080" cy="1151307"/>
            <a:chOff x="6121242" y="4713263"/>
            <a:chExt cx="2926080" cy="1151307"/>
          </a:xfrm>
        </p:grpSpPr>
        <p:sp>
          <p:nvSpPr>
            <p:cNvPr id="74" name="Shape 34"/>
            <p:cNvSpPr/>
            <p:nvPr/>
          </p:nvSpPr>
          <p:spPr>
            <a:xfrm>
              <a:off x="6121242" y="5425538"/>
              <a:ext cx="2926080" cy="439032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Compact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Large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Midsize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Small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14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Van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) 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Compact   Large Midsize   Small  Sporty     Van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16      11      22      21      14       9</a:t>
              </a:r>
            </a:p>
          </p:txBody>
        </p:sp>
        <p:sp>
          <p:nvSpPr>
            <p:cNvPr id="75" name="Shape 34"/>
            <p:cNvSpPr/>
            <p:nvPr/>
          </p:nvSpPr>
          <p:spPr>
            <a:xfrm>
              <a:off x="6121242" y="4713263"/>
              <a:ext cx="2926080" cy="724718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Calibri Light" panose="020F0302020204030204" pitchFamily="34" charset="0"/>
                </a:rPr>
                <a:t>NOTE: </a:t>
              </a:r>
              <a:r>
                <a:rPr lang="en-US" sz="800" i="1" dirty="0" smtClean="0">
                  <a:latin typeface="Calibri Light" panose="020F0302020204030204" pitchFamily="34" charset="0"/>
                </a:rPr>
                <a:t>If data were summarized</a:t>
              </a:r>
              <a:r>
                <a:rPr lang="en-US" sz="800" dirty="0" smtClean="0">
                  <a:latin typeface="Calibri Light" panose="020F0302020204030204" pitchFamily="34" charset="0"/>
                </a:rPr>
                <a:t>, then enter frequencies into a named vector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with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c()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.</a:t>
              </a:r>
            </a:p>
            <a:p>
              <a:pPr algn="l">
                <a:buClr>
                  <a:schemeClr val="tx1"/>
                </a:buClr>
              </a:pPr>
              <a:endParaRPr lang="en-US" sz="1600" dirty="0"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Then proceed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with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sym typeface="Source Sans Pro Light"/>
                </a:rPr>
                <a:t>obstbl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as </a:t>
              </a:r>
              <a:r>
                <a:rPr lang="en-US" sz="800" dirty="0" smtClean="0">
                  <a:latin typeface="Calibri Light" panose="020F0302020204030204" pitchFamily="34" charset="0"/>
                </a:rPr>
                <a:t>above.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166962" y="507962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lvl1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lvl3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…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 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74797" y="6639280"/>
            <a:ext cx="3394758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Prepared by Dr. Derek H. Ogle for Northland College’s MTH107 course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220511" y="6639280"/>
            <a:ext cx="833161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Revised Aug-20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62689" y="6639280"/>
            <a:ext cx="624770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Page 3 of 3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162470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miter lim="400000"/>
        </a:ln>
      </a:spPr>
      <a:bodyPr lIns="45720" tIns="91440" rIns="45720" bIns="45720" anchor="t"/>
      <a:lstStyle>
        <a:defPPr algn="l">
          <a:lnSpc>
            <a:spcPct val="90000"/>
          </a:lnSpc>
          <a:spcBef>
            <a:spcPts val="165"/>
          </a:spcBef>
          <a:buSzPct val="100000"/>
          <a:defRPr sz="800" b="1" dirty="0">
            <a:latin typeface="Source Sans Pro Light"/>
            <a:ea typeface="Source Sans Pro Light"/>
            <a:cs typeface="Source Sans Pro Light"/>
            <a:sym typeface="Source Sans Pro Light"/>
          </a:defRPr>
        </a:defPPr>
      </a:lst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3103</TotalTime>
  <Words>1720</Words>
  <Application>Microsoft Office PowerPoint</Application>
  <PresentationFormat>Letter Paper (8.5x11 in)</PresentationFormat>
  <Paragraphs>367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9" baseType="lpstr">
      <vt:lpstr>Arabic Typesetting</vt:lpstr>
      <vt:lpstr>Arial</vt:lpstr>
      <vt:lpstr>Avenir Book</vt:lpstr>
      <vt:lpstr>Calibri</vt:lpstr>
      <vt:lpstr>Calibri Light</vt:lpstr>
      <vt:lpstr>Cordia New</vt:lpstr>
      <vt:lpstr>Courier New</vt:lpstr>
      <vt:lpstr>Helvetica Light</vt:lpstr>
      <vt:lpstr>Lucida Console</vt:lpstr>
      <vt:lpstr>Menlo</vt:lpstr>
      <vt:lpstr>Microsoft Yi Baiti</vt:lpstr>
      <vt:lpstr>Source Sans Pro</vt:lpstr>
      <vt:lpstr>Source Sans Pro Light</vt:lpstr>
      <vt:lpstr>Symbol</vt:lpstr>
      <vt:lpstr>Wingdings</vt:lpstr>
      <vt:lpstr>White</vt:lpstr>
      <vt:lpstr>R Function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Function Guide</dc:title>
  <dc:creator>Derek Ogle</dc:creator>
  <cp:lastModifiedBy>Derek Ogle</cp:lastModifiedBy>
  <cp:revision>175</cp:revision>
  <cp:lastPrinted>2016-12-15T18:07:42Z</cp:lastPrinted>
  <dcterms:modified xsi:type="dcterms:W3CDTF">2020-07-31T20:22:06Z</dcterms:modified>
</cp:coreProperties>
</file>