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270" r:id="rId2"/>
    <p:sldId id="399" r:id="rId3"/>
    <p:sldId id="400" r:id="rId4"/>
    <p:sldId id="44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7" autoAdjust="0"/>
  </p:normalViewPr>
  <p:slideViewPr>
    <p:cSldViewPr>
      <p:cViewPr varScale="1">
        <p:scale>
          <a:sx n="74" d="100"/>
          <a:sy n="74" d="100"/>
        </p:scale>
        <p:origin x="658" y="54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1-Sample Z-Tests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2</a:t>
            </a:fld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5334000"/>
            <a:ext cx="9144000" cy="7620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2286000"/>
            <a:ext cx="9144000" cy="381000"/>
          </a:xfrm>
          <a:prstGeom prst="rect">
            <a:avLst/>
          </a:prstGeom>
          <a:solidFill>
            <a:srgbClr val="00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638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1)  </a:t>
            </a:r>
            <a:r>
              <a:rPr lang="en-US" sz="2400" dirty="0"/>
              <a:t>State the rejection criterion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 smtClean="0"/>
              <a:t>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2)</a:t>
            </a:r>
            <a:r>
              <a:rPr lang="en-US" sz="2400" dirty="0" smtClean="0"/>
              <a:t>  State </a:t>
            </a:r>
            <a:r>
              <a:rPr lang="en-US" sz="2400" dirty="0"/>
              <a:t>the null &amp;</a:t>
            </a:r>
            <a:r>
              <a:rPr lang="en-US" sz="2400" dirty="0" smtClean="0"/>
              <a:t> </a:t>
            </a:r>
            <a:r>
              <a:rPr lang="en-US" sz="2400" dirty="0"/>
              <a:t>alternative </a:t>
            </a:r>
            <a:r>
              <a:rPr lang="en-US" sz="2400" dirty="0" smtClean="0"/>
              <a:t>hypotheses and </a:t>
            </a:r>
            <a:r>
              <a:rPr lang="en-US" sz="2400" smtClean="0"/>
              <a:t>define the parameter(s</a:t>
            </a:r>
            <a:r>
              <a:rPr lang="en-US" sz="2400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3)</a:t>
            </a:r>
            <a:r>
              <a:rPr lang="en-US" sz="2400" dirty="0" smtClean="0"/>
              <a:t>  </a:t>
            </a:r>
            <a:r>
              <a:rPr lang="en-US" sz="2400" dirty="0"/>
              <a:t>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4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r>
              <a:rPr lang="en-US" sz="2400" dirty="0"/>
              <a:t>  Collect the </a:t>
            </a:r>
            <a:r>
              <a:rPr lang="en-US" sz="2400" dirty="0" smtClean="0"/>
              <a:t>data (address type of study and randomization)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5)</a:t>
            </a:r>
            <a:r>
              <a:rPr lang="en-US" sz="2400" dirty="0"/>
              <a:t>  Check all necessary </a:t>
            </a:r>
            <a:r>
              <a:rPr lang="en-US" sz="2400" dirty="0" smtClean="0"/>
              <a:t>assumption(s)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6)</a:t>
            </a:r>
            <a:r>
              <a:rPr lang="en-US" sz="2400" dirty="0"/>
              <a:t>  Calculate the appropriate </a:t>
            </a:r>
            <a:r>
              <a:rPr lang="en-US" sz="2400" dirty="0" smtClean="0"/>
              <a:t>statistic(s)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7)</a:t>
            </a:r>
            <a:r>
              <a:rPr lang="en-US" sz="2400" dirty="0"/>
              <a:t>  Calculate the appropriate test statistic</a:t>
            </a:r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8)</a:t>
            </a:r>
            <a:r>
              <a:rPr lang="en-US" sz="2400" dirty="0"/>
              <a:t>  Calculate the p-value</a:t>
            </a:r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9)</a:t>
            </a:r>
            <a:r>
              <a:rPr lang="en-US" sz="2400" dirty="0"/>
              <a:t>  State </a:t>
            </a:r>
            <a:r>
              <a:rPr lang="en-US" sz="2400" dirty="0" smtClean="0"/>
              <a:t>your rejection </a:t>
            </a:r>
            <a:r>
              <a:rPr lang="en-US" sz="2400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10)</a:t>
            </a:r>
            <a:r>
              <a:rPr lang="en-US" sz="2400" dirty="0"/>
              <a:t>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11) </a:t>
            </a:r>
            <a:r>
              <a:rPr lang="en-US" sz="2400" b="1" dirty="0"/>
              <a:t>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dirty="0"/>
              <a:t>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9B0608-311A-4304-82D7-D886CB1EAC85}" type="slidenum">
              <a:rPr lang="en-US"/>
              <a:pPr/>
              <a:t>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1-sample Z-test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	(where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 = specific value)</a:t>
            </a:r>
          </a:p>
          <a:p>
            <a:endParaRPr lang="en-US" sz="1200" b="1" dirty="0" smtClean="0"/>
          </a:p>
          <a:p>
            <a:r>
              <a:rPr lang="en-US" b="1" dirty="0"/>
              <a:t>Statistic:</a:t>
            </a:r>
          </a:p>
          <a:p>
            <a:endParaRPr lang="en-US" sz="1400" b="1" dirty="0" smtClean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400" b="1" dirty="0"/>
          </a:p>
          <a:p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 known</a:t>
            </a:r>
          </a:p>
          <a:p>
            <a:pPr lvl="1"/>
            <a:r>
              <a:rPr lang="en-US" dirty="0"/>
              <a:t> n is “large” (</a:t>
            </a:r>
            <a:r>
              <a:rPr lang="en-US" dirty="0" smtClean="0"/>
              <a:t>so </a:t>
            </a:r>
            <a:r>
              <a:rPr lang="en-US" dirty="0"/>
              <a:t>sampling distribution is Normal</a:t>
            </a:r>
            <a:r>
              <a:rPr lang="en-US" dirty="0" smtClean="0"/>
              <a:t>)</a:t>
            </a:r>
          </a:p>
          <a:p>
            <a:r>
              <a:rPr lang="en-US" b="1" dirty="0"/>
              <a:t>When: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One population, quantitative variable, </a:t>
            </a:r>
            <a:r>
              <a:rPr lang="en-US" i="1" dirty="0">
                <a:solidFill>
                  <a:schemeClr val="accent1"/>
                </a:solidFill>
                <a:latin typeface="Symbol" pitchFamily="18" charset="2"/>
              </a:rPr>
              <a:t>s</a:t>
            </a:r>
            <a:r>
              <a:rPr lang="en-US" i="1" dirty="0">
                <a:solidFill>
                  <a:schemeClr val="accent1"/>
                </a:solidFill>
              </a:rPr>
              <a:t> is known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 </a:t>
            </a:r>
            <a:endParaRPr lang="en-US" dirty="0" smtClean="0"/>
          </a:p>
          <a:p>
            <a:pPr lvl="1"/>
            <a:endParaRPr lang="en-US" sz="1050" dirty="0"/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80154"/>
              </p:ext>
            </p:extLst>
          </p:nvPr>
        </p:nvGraphicFramePr>
        <p:xfrm>
          <a:off x="2514600" y="1828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7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62500"/>
              </p:ext>
            </p:extLst>
          </p:nvPr>
        </p:nvGraphicFramePr>
        <p:xfrm>
          <a:off x="3475037" y="2312743"/>
          <a:ext cx="20415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8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7" y="2312743"/>
                        <a:ext cx="20415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mean number of close friends for the population of people living in the U.S. is 5.7. The standard </a:t>
            </a:r>
            <a:r>
              <a:rPr lang="en-US" dirty="0" smtClean="0"/>
              <a:t>deviation </a:t>
            </a:r>
            <a:r>
              <a:rPr lang="en-US" dirty="0"/>
              <a:t>in </a:t>
            </a:r>
            <a:r>
              <a:rPr lang="en-US" dirty="0" smtClean="0"/>
              <a:t>this slightly skewed </a:t>
            </a:r>
            <a:r>
              <a:rPr lang="en-US" dirty="0"/>
              <a:t>population is 1.3. An investigator predicts that the mean number of close friends for introverts will </a:t>
            </a:r>
            <a:r>
              <a:rPr lang="en-US" dirty="0" smtClean="0"/>
              <a:t>be significantly </a:t>
            </a:r>
            <a:r>
              <a:rPr lang="en-US" dirty="0"/>
              <a:t>different from the mean of </a:t>
            </a:r>
            <a:r>
              <a:rPr lang="en-US"/>
              <a:t>the </a:t>
            </a:r>
            <a:r>
              <a:rPr lang="en-US" smtClean="0"/>
              <a:t>general </a:t>
            </a:r>
            <a:r>
              <a:rPr lang="en-US" dirty="0" smtClean="0"/>
              <a:t>population</a:t>
            </a:r>
            <a:r>
              <a:rPr lang="en-US" dirty="0"/>
              <a:t>. The mean number of close friends for a </a:t>
            </a:r>
            <a:r>
              <a:rPr lang="en-US" dirty="0" smtClean="0"/>
              <a:t>random sample </a:t>
            </a:r>
            <a:r>
              <a:rPr lang="en-US" dirty="0"/>
              <a:t>of 26 introverts </a:t>
            </a:r>
            <a:r>
              <a:rPr lang="en-US" dirty="0" smtClean="0"/>
              <a:t>is 6.5</a:t>
            </a:r>
            <a:r>
              <a:rPr lang="en-US" dirty="0"/>
              <a:t>. Do these data </a:t>
            </a:r>
            <a:r>
              <a:rPr lang="en-US" dirty="0" smtClean="0"/>
              <a:t>support, at the 5% level, </a:t>
            </a:r>
            <a:r>
              <a:rPr lang="en-US" dirty="0"/>
              <a:t>the investigator's prediction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3252</TotalTime>
  <Words>219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Times New Roman</vt:lpstr>
      <vt:lpstr>Default Design</vt:lpstr>
      <vt:lpstr>Equation</vt:lpstr>
      <vt:lpstr>Inference Concepts</vt:lpstr>
      <vt:lpstr>Recipe for any Hypothesis Test</vt:lpstr>
      <vt:lpstr>1-sample Z-test</vt:lpstr>
      <vt:lpstr>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176</cp:revision>
  <dcterms:created xsi:type="dcterms:W3CDTF">1999-07-28T01:00:17Z</dcterms:created>
  <dcterms:modified xsi:type="dcterms:W3CDTF">2014-10-31T12:08:33Z</dcterms:modified>
</cp:coreProperties>
</file>