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"/>
  </p:notesMasterIdLst>
  <p:sldIdLst>
    <p:sldId id="407" r:id="rId2"/>
    <p:sldId id="384" r:id="rId3"/>
    <p:sldId id="406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7" autoAdjust="0"/>
  </p:normalViewPr>
  <p:slideViewPr>
    <p:cSldViewPr>
      <p:cViewPr varScale="1">
        <p:scale>
          <a:sx n="100" d="100"/>
          <a:sy n="100" d="100"/>
        </p:scale>
        <p:origin x="619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9B984-B6A7-49FB-A682-37E0C963D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8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23B47D8-5BB9-4A95-B545-4E2890903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008312D-1554-4D1C-B88A-CDD130BC99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DB83659-846D-422D-AC84-89BEB66A4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7CCB28-369D-4D3A-86CD-07A177615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221FCAF7-0EF0-406F-8DE4-BD715B97D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D009F-0B1C-4472-ADF7-AF1898E263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F89E407-F0CC-412D-885A-E4EAFCF1BC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6DE9C99-1005-4DFD-990E-7A3AABBCFD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603FFDB-3F39-4470-A5D4-B0C77C9D9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432066-8AF1-402D-86E7-87284DDAC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21BADC-C5F2-4998-9327-C858BECFD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7C20D2-63F8-44C0-8712-6B53FC16D7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dirty="0" smtClean="0"/>
              <a:t>Quantitative Data</a:t>
            </a:r>
          </a:p>
          <a:p>
            <a:endParaRPr lang="en-US" dirty="0"/>
          </a:p>
          <a:p>
            <a:r>
              <a:rPr lang="en-US" dirty="0" smtClean="0"/>
              <a:t>One group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1-sample t-test</a:t>
            </a:r>
          </a:p>
          <a:p>
            <a:r>
              <a:rPr lang="en-US" dirty="0" smtClean="0">
                <a:sym typeface="Wingdings" pitchFamily="2" charset="2"/>
              </a:rPr>
              <a:t>Two independent groups 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2-sample t-test</a:t>
            </a:r>
          </a:p>
          <a:p>
            <a:r>
              <a:rPr lang="en-US" dirty="0" smtClean="0">
                <a:sym typeface="Wingdings" pitchFamily="2" charset="2"/>
              </a:rPr>
              <a:t>Two dependent groups 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Matched Pairs t-test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17CCB28-369D-4D3A-86CD-07A1776157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0C36518-CB11-4202-B06C-B2DF6A9FA3BA}" type="slidenum">
              <a:rPr lang="en-US"/>
              <a:pPr/>
              <a:t>2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A Full Reality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001000" cy="3871912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longer </a:t>
            </a:r>
            <a:r>
              <a:rPr lang="en-US" dirty="0" smtClean="0"/>
              <a:t>know </a:t>
            </a:r>
            <a:r>
              <a:rPr lang="en-US" dirty="0"/>
              <a:t>what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is</a:t>
            </a:r>
            <a:r>
              <a:rPr lang="en-US" b="1" dirty="0">
                <a:solidFill>
                  <a:schemeClr val="accent1"/>
                </a:solidFill>
              </a:rPr>
              <a:t>!!!!!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What should be used </a:t>
            </a:r>
            <a:r>
              <a:rPr lang="en-US" dirty="0"/>
              <a:t>instead?</a:t>
            </a:r>
          </a:p>
          <a:p>
            <a:pPr lvl="1"/>
            <a:r>
              <a:rPr lang="en-US" dirty="0"/>
              <a:t>Our best guess at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</a:p>
          <a:p>
            <a:endParaRPr lang="en-US" dirty="0" smtClean="0"/>
          </a:p>
          <a:p>
            <a:r>
              <a:rPr lang="en-US" dirty="0" smtClean="0"/>
              <a:t>Changes details</a:t>
            </a:r>
            <a:r>
              <a:rPr lang="en-US" dirty="0"/>
              <a:t>, not the big picture</a:t>
            </a:r>
          </a:p>
        </p:txBody>
      </p:sp>
      <p:graphicFrame>
        <p:nvGraphicFramePr>
          <p:cNvPr id="160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92495"/>
              </p:ext>
            </p:extLst>
          </p:nvPr>
        </p:nvGraphicFramePr>
        <p:xfrm>
          <a:off x="3406775" y="4786312"/>
          <a:ext cx="169862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5" name="Equation" r:id="rId3" imgW="558720" imgH="457200" progId="Equation.3">
                  <p:embed/>
                </p:oleObj>
              </mc:Choice>
              <mc:Fallback>
                <p:oleObj name="Equation" r:id="rId3" imgW="55872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786312"/>
                        <a:ext cx="1698625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2965450" y="5014912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uiExpand="1" build="p" bldLvl="2" autoUpdateAnimBg="0"/>
      <p:bldP spid="16077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4B22850-B772-4EFC-8B38-166028AC4AC1}" type="slidenum">
              <a:rPr lang="en-US"/>
              <a:pPr/>
              <a:t>3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Student’s t-distribution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Compared </a:t>
            </a:r>
            <a:r>
              <a:rPr lang="en-US" dirty="0"/>
              <a:t>to a standard normal (Z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Similarities</a:t>
            </a:r>
          </a:p>
          <a:p>
            <a:pPr lvl="1"/>
            <a:r>
              <a:rPr lang="en-US" dirty="0" smtClean="0"/>
              <a:t>symmetric </a:t>
            </a:r>
            <a:r>
              <a:rPr lang="en-US" dirty="0"/>
              <a:t>about 0</a:t>
            </a:r>
          </a:p>
          <a:p>
            <a:pPr lvl="1"/>
            <a:r>
              <a:rPr lang="en-US" dirty="0"/>
              <a:t>approximately bell-shaped</a:t>
            </a:r>
          </a:p>
          <a:p>
            <a:endParaRPr lang="en-US" sz="1050" dirty="0" smtClean="0"/>
          </a:p>
          <a:p>
            <a:r>
              <a:rPr lang="en-US" dirty="0" smtClean="0"/>
              <a:t>Differences</a:t>
            </a:r>
            <a:endParaRPr lang="en-US" dirty="0"/>
          </a:p>
          <a:p>
            <a:pPr lvl="1"/>
            <a:r>
              <a:rPr lang="en-US" dirty="0"/>
              <a:t>more probability in the tails</a:t>
            </a:r>
          </a:p>
          <a:p>
            <a:pPr lvl="1"/>
            <a:r>
              <a:rPr lang="en-US" dirty="0"/>
              <a:t>less probability in the center</a:t>
            </a:r>
          </a:p>
          <a:p>
            <a:pPr lvl="1"/>
            <a:r>
              <a:rPr lang="en-US" dirty="0" smtClean="0"/>
              <a:t>Exact </a:t>
            </a:r>
            <a:r>
              <a:rPr lang="en-US" dirty="0"/>
              <a:t>shape depends on degrees-of-freedom 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sz="1800" dirty="0" smtClean="0"/>
          </a:p>
          <a:p>
            <a:r>
              <a:rPr lang="en-US" dirty="0" smtClean="0"/>
              <a:t>See </a:t>
            </a:r>
            <a:r>
              <a:rPr lang="en-US" dirty="0" smtClean="0"/>
              <a:t>“t distribution in R” video</a:t>
            </a:r>
            <a:endParaRPr lang="en-US" dirty="0" smtClean="0"/>
          </a:p>
        </p:txBody>
      </p:sp>
      <p:grpSp>
        <p:nvGrpSpPr>
          <p:cNvPr id="194718" name="Group 1182"/>
          <p:cNvGrpSpPr>
            <a:grpSpLocks/>
          </p:cNvGrpSpPr>
          <p:nvPr/>
        </p:nvGrpSpPr>
        <p:grpSpPr bwMode="auto">
          <a:xfrm>
            <a:off x="5640388" y="1647825"/>
            <a:ext cx="3046412" cy="3000375"/>
            <a:chOff x="3553" y="1018"/>
            <a:chExt cx="1919" cy="1890"/>
          </a:xfrm>
        </p:grpSpPr>
        <p:sp>
          <p:nvSpPr>
            <p:cNvPr id="193881" name="Line 345"/>
            <p:cNvSpPr>
              <a:spLocks noChangeShapeType="1"/>
            </p:cNvSpPr>
            <p:nvPr/>
          </p:nvSpPr>
          <p:spPr bwMode="auto">
            <a:xfrm>
              <a:off x="3666" y="2472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3" name="Line 347"/>
            <p:cNvSpPr>
              <a:spLocks noChangeShapeType="1"/>
            </p:cNvSpPr>
            <p:nvPr/>
          </p:nvSpPr>
          <p:spPr bwMode="auto">
            <a:xfrm>
              <a:off x="3691" y="1076"/>
              <a:ext cx="1" cy="13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4" name="Line 348"/>
            <p:cNvSpPr>
              <a:spLocks noChangeShapeType="1"/>
            </p:cNvSpPr>
            <p:nvPr/>
          </p:nvSpPr>
          <p:spPr bwMode="auto">
            <a:xfrm>
              <a:off x="3666" y="2133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5" name="Line 349"/>
            <p:cNvSpPr>
              <a:spLocks noChangeShapeType="1"/>
            </p:cNvSpPr>
            <p:nvPr/>
          </p:nvSpPr>
          <p:spPr bwMode="auto">
            <a:xfrm>
              <a:off x="3666" y="1788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6" name="Line 350"/>
            <p:cNvSpPr>
              <a:spLocks noChangeShapeType="1"/>
            </p:cNvSpPr>
            <p:nvPr/>
          </p:nvSpPr>
          <p:spPr bwMode="auto">
            <a:xfrm>
              <a:off x="3666" y="1449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7" name="Line 351"/>
            <p:cNvSpPr>
              <a:spLocks noChangeShapeType="1"/>
            </p:cNvSpPr>
            <p:nvPr/>
          </p:nvSpPr>
          <p:spPr bwMode="auto">
            <a:xfrm>
              <a:off x="3666" y="1112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8" name="Line 352"/>
            <p:cNvSpPr>
              <a:spLocks noChangeShapeType="1"/>
            </p:cNvSpPr>
            <p:nvPr/>
          </p:nvSpPr>
          <p:spPr bwMode="auto">
            <a:xfrm>
              <a:off x="3691" y="2472"/>
              <a:ext cx="17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89" name="Line 353"/>
            <p:cNvSpPr>
              <a:spLocks noChangeShapeType="1"/>
            </p:cNvSpPr>
            <p:nvPr/>
          </p:nvSpPr>
          <p:spPr bwMode="auto">
            <a:xfrm flipV="1">
              <a:off x="3691" y="2472"/>
              <a:ext cx="1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0" name="Line 354"/>
            <p:cNvSpPr>
              <a:spLocks noChangeShapeType="1"/>
            </p:cNvSpPr>
            <p:nvPr/>
          </p:nvSpPr>
          <p:spPr bwMode="auto">
            <a:xfrm flipV="1">
              <a:off x="4124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1" name="Line 355"/>
            <p:cNvSpPr>
              <a:spLocks noChangeShapeType="1"/>
            </p:cNvSpPr>
            <p:nvPr/>
          </p:nvSpPr>
          <p:spPr bwMode="auto">
            <a:xfrm flipV="1">
              <a:off x="4559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2" name="Line 356"/>
            <p:cNvSpPr>
              <a:spLocks noChangeShapeType="1"/>
            </p:cNvSpPr>
            <p:nvPr/>
          </p:nvSpPr>
          <p:spPr bwMode="auto">
            <a:xfrm flipV="1">
              <a:off x="4991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3" name="Line 357"/>
            <p:cNvSpPr>
              <a:spLocks noChangeShapeType="1"/>
            </p:cNvSpPr>
            <p:nvPr/>
          </p:nvSpPr>
          <p:spPr bwMode="auto">
            <a:xfrm flipV="1">
              <a:off x="5423" y="2472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895" name="Rectangle 359"/>
            <p:cNvSpPr>
              <a:spLocks noChangeArrowheads="1"/>
            </p:cNvSpPr>
            <p:nvPr/>
          </p:nvSpPr>
          <p:spPr bwMode="auto">
            <a:xfrm>
              <a:off x="3553" y="2039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6" name="Rectangle 360"/>
            <p:cNvSpPr>
              <a:spLocks noChangeArrowheads="1"/>
            </p:cNvSpPr>
            <p:nvPr/>
          </p:nvSpPr>
          <p:spPr bwMode="auto">
            <a:xfrm>
              <a:off x="3553" y="1694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7" name="Rectangle 361"/>
            <p:cNvSpPr>
              <a:spLocks noChangeArrowheads="1"/>
            </p:cNvSpPr>
            <p:nvPr/>
          </p:nvSpPr>
          <p:spPr bwMode="auto">
            <a:xfrm>
              <a:off x="3553" y="1356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8" name="Rectangle 362"/>
            <p:cNvSpPr>
              <a:spLocks noChangeArrowheads="1"/>
            </p:cNvSpPr>
            <p:nvPr/>
          </p:nvSpPr>
          <p:spPr bwMode="auto">
            <a:xfrm>
              <a:off x="3553" y="1018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3899" name="Rectangle 363"/>
            <p:cNvSpPr>
              <a:spLocks noChangeArrowheads="1"/>
            </p:cNvSpPr>
            <p:nvPr/>
          </p:nvSpPr>
          <p:spPr bwMode="auto">
            <a:xfrm>
              <a:off x="3635" y="2524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-4</a:t>
              </a:r>
              <a:endParaRPr lang="en-US"/>
            </a:p>
          </p:txBody>
        </p:sp>
        <p:sp>
          <p:nvSpPr>
            <p:cNvPr id="193900" name="Rectangle 364"/>
            <p:cNvSpPr>
              <a:spLocks noChangeArrowheads="1"/>
            </p:cNvSpPr>
            <p:nvPr/>
          </p:nvSpPr>
          <p:spPr bwMode="auto">
            <a:xfrm>
              <a:off x="4067" y="2524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-2</a:t>
              </a:r>
              <a:endParaRPr lang="en-US"/>
            </a:p>
          </p:txBody>
        </p:sp>
        <p:sp>
          <p:nvSpPr>
            <p:cNvPr id="193901" name="Rectangle 365"/>
            <p:cNvSpPr>
              <a:spLocks noChangeArrowheads="1"/>
            </p:cNvSpPr>
            <p:nvPr/>
          </p:nvSpPr>
          <p:spPr bwMode="auto">
            <a:xfrm>
              <a:off x="4515" y="2524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193902" name="Rectangle 366"/>
            <p:cNvSpPr>
              <a:spLocks noChangeArrowheads="1"/>
            </p:cNvSpPr>
            <p:nvPr/>
          </p:nvSpPr>
          <p:spPr bwMode="auto">
            <a:xfrm>
              <a:off x="4947" y="2524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93903" name="Rectangle 367"/>
            <p:cNvSpPr>
              <a:spLocks noChangeArrowheads="1"/>
            </p:cNvSpPr>
            <p:nvPr/>
          </p:nvSpPr>
          <p:spPr bwMode="auto">
            <a:xfrm>
              <a:off x="5379" y="2524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93904" name="Rectangle 368"/>
            <p:cNvSpPr>
              <a:spLocks noChangeArrowheads="1"/>
            </p:cNvSpPr>
            <p:nvPr/>
          </p:nvSpPr>
          <p:spPr bwMode="auto">
            <a:xfrm>
              <a:off x="4321" y="2678"/>
              <a:ext cx="47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Arial" charset="0"/>
                </a:rPr>
                <a:t>Z</a:t>
              </a: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 or </a:t>
              </a:r>
              <a:r>
                <a:rPr lang="en-US" b="1" dirty="0">
                  <a:solidFill>
                    <a:schemeClr val="accent1"/>
                  </a:solidFill>
                  <a:latin typeface="Arial" charset="0"/>
                </a:rPr>
                <a:t>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3906" name="Group 370"/>
          <p:cNvGrpSpPr>
            <a:grpSpLocks/>
          </p:cNvGrpSpPr>
          <p:nvPr/>
        </p:nvGrpSpPr>
        <p:grpSpPr bwMode="auto">
          <a:xfrm>
            <a:off x="5867400" y="1762125"/>
            <a:ext cx="2749550" cy="2160588"/>
            <a:chOff x="1349" y="1060"/>
            <a:chExt cx="3756" cy="1278"/>
          </a:xfrm>
        </p:grpSpPr>
        <p:sp>
          <p:nvSpPr>
            <p:cNvPr id="193907" name="Line 371"/>
            <p:cNvSpPr>
              <a:spLocks noChangeShapeType="1"/>
            </p:cNvSpPr>
            <p:nvPr/>
          </p:nvSpPr>
          <p:spPr bwMode="auto">
            <a:xfrm>
              <a:off x="1349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08" name="Freeform 372"/>
            <p:cNvSpPr>
              <a:spLocks/>
            </p:cNvSpPr>
            <p:nvPr/>
          </p:nvSpPr>
          <p:spPr bwMode="auto">
            <a:xfrm>
              <a:off x="1369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09" name="Line 373"/>
            <p:cNvSpPr>
              <a:spLocks noChangeShapeType="1"/>
            </p:cNvSpPr>
            <p:nvPr/>
          </p:nvSpPr>
          <p:spPr bwMode="auto">
            <a:xfrm>
              <a:off x="1396" y="2337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0" name="Freeform 374"/>
            <p:cNvSpPr>
              <a:spLocks/>
            </p:cNvSpPr>
            <p:nvPr/>
          </p:nvSpPr>
          <p:spPr bwMode="auto">
            <a:xfrm>
              <a:off x="1417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1" name="Line 375"/>
            <p:cNvSpPr>
              <a:spLocks noChangeShapeType="1"/>
            </p:cNvSpPr>
            <p:nvPr/>
          </p:nvSpPr>
          <p:spPr bwMode="auto">
            <a:xfrm>
              <a:off x="1444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2" name="Freeform 376"/>
            <p:cNvSpPr>
              <a:spLocks/>
            </p:cNvSpPr>
            <p:nvPr/>
          </p:nvSpPr>
          <p:spPr bwMode="auto">
            <a:xfrm>
              <a:off x="1464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3" name="Line 377"/>
            <p:cNvSpPr>
              <a:spLocks noChangeShapeType="1"/>
            </p:cNvSpPr>
            <p:nvPr/>
          </p:nvSpPr>
          <p:spPr bwMode="auto">
            <a:xfrm>
              <a:off x="1491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4" name="Freeform 378"/>
            <p:cNvSpPr>
              <a:spLocks/>
            </p:cNvSpPr>
            <p:nvPr/>
          </p:nvSpPr>
          <p:spPr bwMode="auto">
            <a:xfrm>
              <a:off x="1511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5" name="Line 379"/>
            <p:cNvSpPr>
              <a:spLocks noChangeShapeType="1"/>
            </p:cNvSpPr>
            <p:nvPr/>
          </p:nvSpPr>
          <p:spPr bwMode="auto">
            <a:xfrm>
              <a:off x="1538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6" name="Freeform 380"/>
            <p:cNvSpPr>
              <a:spLocks/>
            </p:cNvSpPr>
            <p:nvPr/>
          </p:nvSpPr>
          <p:spPr bwMode="auto">
            <a:xfrm>
              <a:off x="1558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7" name="Line 381"/>
            <p:cNvSpPr>
              <a:spLocks noChangeShapeType="1"/>
            </p:cNvSpPr>
            <p:nvPr/>
          </p:nvSpPr>
          <p:spPr bwMode="auto">
            <a:xfrm>
              <a:off x="1585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8" name="Freeform 382"/>
            <p:cNvSpPr>
              <a:spLocks/>
            </p:cNvSpPr>
            <p:nvPr/>
          </p:nvSpPr>
          <p:spPr bwMode="auto">
            <a:xfrm>
              <a:off x="1605" y="2330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19" name="Line 383"/>
            <p:cNvSpPr>
              <a:spLocks noChangeShapeType="1"/>
            </p:cNvSpPr>
            <p:nvPr/>
          </p:nvSpPr>
          <p:spPr bwMode="auto">
            <a:xfrm>
              <a:off x="1632" y="2330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0" name="Freeform 384"/>
            <p:cNvSpPr>
              <a:spLocks/>
            </p:cNvSpPr>
            <p:nvPr/>
          </p:nvSpPr>
          <p:spPr bwMode="auto">
            <a:xfrm>
              <a:off x="1653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1" name="Line 385"/>
            <p:cNvSpPr>
              <a:spLocks noChangeShapeType="1"/>
            </p:cNvSpPr>
            <p:nvPr/>
          </p:nvSpPr>
          <p:spPr bwMode="auto">
            <a:xfrm>
              <a:off x="1680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2" name="Freeform 386"/>
            <p:cNvSpPr>
              <a:spLocks/>
            </p:cNvSpPr>
            <p:nvPr/>
          </p:nvSpPr>
          <p:spPr bwMode="auto">
            <a:xfrm>
              <a:off x="1700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3" name="Line 387"/>
            <p:cNvSpPr>
              <a:spLocks noChangeShapeType="1"/>
            </p:cNvSpPr>
            <p:nvPr/>
          </p:nvSpPr>
          <p:spPr bwMode="auto">
            <a:xfrm>
              <a:off x="1727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4" name="Freeform 388"/>
            <p:cNvSpPr>
              <a:spLocks/>
            </p:cNvSpPr>
            <p:nvPr/>
          </p:nvSpPr>
          <p:spPr bwMode="auto">
            <a:xfrm>
              <a:off x="1747" y="2323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5" name="Line 389"/>
            <p:cNvSpPr>
              <a:spLocks noChangeShapeType="1"/>
            </p:cNvSpPr>
            <p:nvPr/>
          </p:nvSpPr>
          <p:spPr bwMode="auto">
            <a:xfrm>
              <a:off x="1774" y="2323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6" name="Freeform 390"/>
            <p:cNvSpPr>
              <a:spLocks/>
            </p:cNvSpPr>
            <p:nvPr/>
          </p:nvSpPr>
          <p:spPr bwMode="auto">
            <a:xfrm>
              <a:off x="1794" y="232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7" name="Line 391"/>
            <p:cNvSpPr>
              <a:spLocks noChangeShapeType="1"/>
            </p:cNvSpPr>
            <p:nvPr/>
          </p:nvSpPr>
          <p:spPr bwMode="auto">
            <a:xfrm>
              <a:off x="1821" y="2323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8" name="Freeform 392"/>
            <p:cNvSpPr>
              <a:spLocks/>
            </p:cNvSpPr>
            <p:nvPr/>
          </p:nvSpPr>
          <p:spPr bwMode="auto">
            <a:xfrm>
              <a:off x="1841" y="2317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29" name="Line 393"/>
            <p:cNvSpPr>
              <a:spLocks noChangeShapeType="1"/>
            </p:cNvSpPr>
            <p:nvPr/>
          </p:nvSpPr>
          <p:spPr bwMode="auto">
            <a:xfrm>
              <a:off x="1868" y="2317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0" name="Freeform 394"/>
            <p:cNvSpPr>
              <a:spLocks/>
            </p:cNvSpPr>
            <p:nvPr/>
          </p:nvSpPr>
          <p:spPr bwMode="auto">
            <a:xfrm>
              <a:off x="1889" y="2310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1" name="Line 395"/>
            <p:cNvSpPr>
              <a:spLocks noChangeShapeType="1"/>
            </p:cNvSpPr>
            <p:nvPr/>
          </p:nvSpPr>
          <p:spPr bwMode="auto">
            <a:xfrm>
              <a:off x="1916" y="231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2" name="Freeform 396"/>
            <p:cNvSpPr>
              <a:spLocks/>
            </p:cNvSpPr>
            <p:nvPr/>
          </p:nvSpPr>
          <p:spPr bwMode="auto">
            <a:xfrm>
              <a:off x="1936" y="2303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3" name="Line 397"/>
            <p:cNvSpPr>
              <a:spLocks noChangeShapeType="1"/>
            </p:cNvSpPr>
            <p:nvPr/>
          </p:nvSpPr>
          <p:spPr bwMode="auto">
            <a:xfrm flipV="1">
              <a:off x="1963" y="2296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4" name="Line 398"/>
            <p:cNvSpPr>
              <a:spLocks noChangeShapeType="1"/>
            </p:cNvSpPr>
            <p:nvPr/>
          </p:nvSpPr>
          <p:spPr bwMode="auto">
            <a:xfrm>
              <a:off x="1983" y="2296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5" name="Freeform 399"/>
            <p:cNvSpPr>
              <a:spLocks/>
            </p:cNvSpPr>
            <p:nvPr/>
          </p:nvSpPr>
          <p:spPr bwMode="auto">
            <a:xfrm>
              <a:off x="2003" y="2290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6" name="Line 400"/>
            <p:cNvSpPr>
              <a:spLocks noChangeShapeType="1"/>
            </p:cNvSpPr>
            <p:nvPr/>
          </p:nvSpPr>
          <p:spPr bwMode="auto">
            <a:xfrm flipV="1">
              <a:off x="2030" y="2283"/>
              <a:ext cx="21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7" name="Freeform 401"/>
            <p:cNvSpPr>
              <a:spLocks/>
            </p:cNvSpPr>
            <p:nvPr/>
          </p:nvSpPr>
          <p:spPr bwMode="auto">
            <a:xfrm>
              <a:off x="2051" y="2276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7"/>
                  </a:lnTo>
                  <a:lnTo>
                    <a:pt x="26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8" name="Line 402"/>
            <p:cNvSpPr>
              <a:spLocks noChangeShapeType="1"/>
            </p:cNvSpPr>
            <p:nvPr/>
          </p:nvSpPr>
          <p:spPr bwMode="auto">
            <a:xfrm flipV="1">
              <a:off x="2077" y="2263"/>
              <a:ext cx="21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39" name="Freeform 403"/>
            <p:cNvSpPr>
              <a:spLocks/>
            </p:cNvSpPr>
            <p:nvPr/>
          </p:nvSpPr>
          <p:spPr bwMode="auto">
            <a:xfrm>
              <a:off x="2098" y="225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0" name="Line 404"/>
            <p:cNvSpPr>
              <a:spLocks noChangeShapeType="1"/>
            </p:cNvSpPr>
            <p:nvPr/>
          </p:nvSpPr>
          <p:spPr bwMode="auto">
            <a:xfrm flipV="1">
              <a:off x="2125" y="2249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1" name="Freeform 405"/>
            <p:cNvSpPr>
              <a:spLocks/>
            </p:cNvSpPr>
            <p:nvPr/>
          </p:nvSpPr>
          <p:spPr bwMode="auto">
            <a:xfrm>
              <a:off x="2145" y="2236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2" name="Line 406"/>
            <p:cNvSpPr>
              <a:spLocks noChangeShapeType="1"/>
            </p:cNvSpPr>
            <p:nvPr/>
          </p:nvSpPr>
          <p:spPr bwMode="auto">
            <a:xfrm flipV="1">
              <a:off x="2172" y="2222"/>
              <a:ext cx="20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3" name="Freeform 407"/>
            <p:cNvSpPr>
              <a:spLocks/>
            </p:cNvSpPr>
            <p:nvPr/>
          </p:nvSpPr>
          <p:spPr bwMode="auto">
            <a:xfrm>
              <a:off x="2192" y="2208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4" name="Line 408"/>
            <p:cNvSpPr>
              <a:spLocks noChangeShapeType="1"/>
            </p:cNvSpPr>
            <p:nvPr/>
          </p:nvSpPr>
          <p:spPr bwMode="auto">
            <a:xfrm flipV="1">
              <a:off x="2219" y="2195"/>
              <a:ext cx="20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5" name="Freeform 409"/>
            <p:cNvSpPr>
              <a:spLocks/>
            </p:cNvSpPr>
            <p:nvPr/>
          </p:nvSpPr>
          <p:spPr bwMode="auto">
            <a:xfrm>
              <a:off x="2239" y="2181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6" name="Freeform 410"/>
            <p:cNvSpPr>
              <a:spLocks/>
            </p:cNvSpPr>
            <p:nvPr/>
          </p:nvSpPr>
          <p:spPr bwMode="auto">
            <a:xfrm>
              <a:off x="2266" y="2161"/>
              <a:ext cx="21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" y="7"/>
                </a:cxn>
                <a:cxn ang="0">
                  <a:pos x="21" y="0"/>
                </a:cxn>
              </a:cxnLst>
              <a:rect l="0" t="0" r="r" b="b"/>
              <a:pathLst>
                <a:path w="21" h="20">
                  <a:moveTo>
                    <a:pt x="0" y="20"/>
                  </a:moveTo>
                  <a:lnTo>
                    <a:pt x="7" y="7"/>
                  </a:lnTo>
                  <a:lnTo>
                    <a:pt x="21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7" name="Freeform 411"/>
            <p:cNvSpPr>
              <a:spLocks/>
            </p:cNvSpPr>
            <p:nvPr/>
          </p:nvSpPr>
          <p:spPr bwMode="auto">
            <a:xfrm>
              <a:off x="2287" y="2148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8" name="Line 412"/>
            <p:cNvSpPr>
              <a:spLocks noChangeShapeType="1"/>
            </p:cNvSpPr>
            <p:nvPr/>
          </p:nvSpPr>
          <p:spPr bwMode="auto">
            <a:xfrm flipV="1">
              <a:off x="2314" y="2127"/>
              <a:ext cx="20" cy="2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49" name="Freeform 413"/>
            <p:cNvSpPr>
              <a:spLocks/>
            </p:cNvSpPr>
            <p:nvPr/>
          </p:nvSpPr>
          <p:spPr bwMode="auto">
            <a:xfrm>
              <a:off x="2334" y="2107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0" name="Line 414"/>
            <p:cNvSpPr>
              <a:spLocks noChangeShapeType="1"/>
            </p:cNvSpPr>
            <p:nvPr/>
          </p:nvSpPr>
          <p:spPr bwMode="auto">
            <a:xfrm flipV="1">
              <a:off x="2361" y="2087"/>
              <a:ext cx="20" cy="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1" name="Freeform 415"/>
            <p:cNvSpPr>
              <a:spLocks/>
            </p:cNvSpPr>
            <p:nvPr/>
          </p:nvSpPr>
          <p:spPr bwMode="auto">
            <a:xfrm>
              <a:off x="2381" y="2060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2" name="Line 416"/>
            <p:cNvSpPr>
              <a:spLocks noChangeShapeType="1"/>
            </p:cNvSpPr>
            <p:nvPr/>
          </p:nvSpPr>
          <p:spPr bwMode="auto">
            <a:xfrm flipV="1">
              <a:off x="2408" y="2033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3" name="Freeform 417"/>
            <p:cNvSpPr>
              <a:spLocks/>
            </p:cNvSpPr>
            <p:nvPr/>
          </p:nvSpPr>
          <p:spPr bwMode="auto">
            <a:xfrm>
              <a:off x="2428" y="2013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4" name="Line 418"/>
            <p:cNvSpPr>
              <a:spLocks noChangeShapeType="1"/>
            </p:cNvSpPr>
            <p:nvPr/>
          </p:nvSpPr>
          <p:spPr bwMode="auto">
            <a:xfrm flipV="1">
              <a:off x="2455" y="1985"/>
              <a:ext cx="20" cy="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5" name="Freeform 419"/>
            <p:cNvSpPr>
              <a:spLocks/>
            </p:cNvSpPr>
            <p:nvPr/>
          </p:nvSpPr>
          <p:spPr bwMode="auto">
            <a:xfrm>
              <a:off x="2475" y="1952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6" name="Line 420"/>
            <p:cNvSpPr>
              <a:spLocks noChangeShapeType="1"/>
            </p:cNvSpPr>
            <p:nvPr/>
          </p:nvSpPr>
          <p:spPr bwMode="auto">
            <a:xfrm flipV="1">
              <a:off x="2502" y="1925"/>
              <a:ext cx="21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7" name="Freeform 421"/>
            <p:cNvSpPr>
              <a:spLocks/>
            </p:cNvSpPr>
            <p:nvPr/>
          </p:nvSpPr>
          <p:spPr bwMode="auto">
            <a:xfrm>
              <a:off x="2523" y="1891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8" name="Line 422"/>
            <p:cNvSpPr>
              <a:spLocks noChangeShapeType="1"/>
            </p:cNvSpPr>
            <p:nvPr/>
          </p:nvSpPr>
          <p:spPr bwMode="auto">
            <a:xfrm flipV="1">
              <a:off x="2550" y="1857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59" name="Freeform 423"/>
            <p:cNvSpPr>
              <a:spLocks/>
            </p:cNvSpPr>
            <p:nvPr/>
          </p:nvSpPr>
          <p:spPr bwMode="auto">
            <a:xfrm>
              <a:off x="2570" y="1823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0" name="Line 424"/>
            <p:cNvSpPr>
              <a:spLocks noChangeShapeType="1"/>
            </p:cNvSpPr>
            <p:nvPr/>
          </p:nvSpPr>
          <p:spPr bwMode="auto">
            <a:xfrm flipV="1">
              <a:off x="2597" y="1790"/>
              <a:ext cx="20" cy="3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1" name="Line 425"/>
            <p:cNvSpPr>
              <a:spLocks noChangeShapeType="1"/>
            </p:cNvSpPr>
            <p:nvPr/>
          </p:nvSpPr>
          <p:spPr bwMode="auto">
            <a:xfrm flipV="1">
              <a:off x="2617" y="1756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2" name="Freeform 426"/>
            <p:cNvSpPr>
              <a:spLocks/>
            </p:cNvSpPr>
            <p:nvPr/>
          </p:nvSpPr>
          <p:spPr bwMode="auto">
            <a:xfrm>
              <a:off x="2637" y="1715"/>
              <a:ext cx="27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3" name="Line 427"/>
            <p:cNvSpPr>
              <a:spLocks noChangeShapeType="1"/>
            </p:cNvSpPr>
            <p:nvPr/>
          </p:nvSpPr>
          <p:spPr bwMode="auto">
            <a:xfrm flipV="1">
              <a:off x="2664" y="1681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4" name="Freeform 428"/>
            <p:cNvSpPr>
              <a:spLocks/>
            </p:cNvSpPr>
            <p:nvPr/>
          </p:nvSpPr>
          <p:spPr bwMode="auto">
            <a:xfrm>
              <a:off x="2684" y="1641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5" name="Line 429"/>
            <p:cNvSpPr>
              <a:spLocks noChangeShapeType="1"/>
            </p:cNvSpPr>
            <p:nvPr/>
          </p:nvSpPr>
          <p:spPr bwMode="auto">
            <a:xfrm flipV="1">
              <a:off x="2711" y="1600"/>
              <a:ext cx="21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6" name="Freeform 430"/>
            <p:cNvSpPr>
              <a:spLocks/>
            </p:cNvSpPr>
            <p:nvPr/>
          </p:nvSpPr>
          <p:spPr bwMode="auto">
            <a:xfrm>
              <a:off x="2732" y="1567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7" name="Line 431"/>
            <p:cNvSpPr>
              <a:spLocks noChangeShapeType="1"/>
            </p:cNvSpPr>
            <p:nvPr/>
          </p:nvSpPr>
          <p:spPr bwMode="auto">
            <a:xfrm flipV="1">
              <a:off x="2759" y="1526"/>
              <a:ext cx="20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8" name="Freeform 432"/>
            <p:cNvSpPr>
              <a:spLocks/>
            </p:cNvSpPr>
            <p:nvPr/>
          </p:nvSpPr>
          <p:spPr bwMode="auto">
            <a:xfrm>
              <a:off x="2779" y="1485"/>
              <a:ext cx="27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21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3" y="21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69" name="Line 433"/>
            <p:cNvSpPr>
              <a:spLocks noChangeShapeType="1"/>
            </p:cNvSpPr>
            <p:nvPr/>
          </p:nvSpPr>
          <p:spPr bwMode="auto">
            <a:xfrm flipV="1">
              <a:off x="2806" y="1445"/>
              <a:ext cx="20" cy="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0" name="Freeform 434"/>
            <p:cNvSpPr>
              <a:spLocks/>
            </p:cNvSpPr>
            <p:nvPr/>
          </p:nvSpPr>
          <p:spPr bwMode="auto">
            <a:xfrm>
              <a:off x="2826" y="1411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1" name="Line 435"/>
            <p:cNvSpPr>
              <a:spLocks noChangeShapeType="1"/>
            </p:cNvSpPr>
            <p:nvPr/>
          </p:nvSpPr>
          <p:spPr bwMode="auto">
            <a:xfrm flipV="1">
              <a:off x="2853" y="1377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2" name="Freeform 436"/>
            <p:cNvSpPr>
              <a:spLocks/>
            </p:cNvSpPr>
            <p:nvPr/>
          </p:nvSpPr>
          <p:spPr bwMode="auto">
            <a:xfrm>
              <a:off x="2873" y="1337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3" name="Line 437"/>
            <p:cNvSpPr>
              <a:spLocks noChangeShapeType="1"/>
            </p:cNvSpPr>
            <p:nvPr/>
          </p:nvSpPr>
          <p:spPr bwMode="auto">
            <a:xfrm flipV="1">
              <a:off x="2900" y="1303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4" name="Freeform 438"/>
            <p:cNvSpPr>
              <a:spLocks/>
            </p:cNvSpPr>
            <p:nvPr/>
          </p:nvSpPr>
          <p:spPr bwMode="auto">
            <a:xfrm>
              <a:off x="2920" y="1269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5" name="Line 439"/>
            <p:cNvSpPr>
              <a:spLocks noChangeShapeType="1"/>
            </p:cNvSpPr>
            <p:nvPr/>
          </p:nvSpPr>
          <p:spPr bwMode="auto">
            <a:xfrm flipV="1">
              <a:off x="2947" y="1242"/>
              <a:ext cx="21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6" name="Freeform 440"/>
            <p:cNvSpPr>
              <a:spLocks/>
            </p:cNvSpPr>
            <p:nvPr/>
          </p:nvSpPr>
          <p:spPr bwMode="auto">
            <a:xfrm>
              <a:off x="2968" y="1208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7" name="Line 441"/>
            <p:cNvSpPr>
              <a:spLocks noChangeShapeType="1"/>
            </p:cNvSpPr>
            <p:nvPr/>
          </p:nvSpPr>
          <p:spPr bwMode="auto">
            <a:xfrm flipV="1">
              <a:off x="2995" y="1181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8" name="Freeform 442"/>
            <p:cNvSpPr>
              <a:spLocks/>
            </p:cNvSpPr>
            <p:nvPr/>
          </p:nvSpPr>
          <p:spPr bwMode="auto">
            <a:xfrm>
              <a:off x="3015" y="1161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79" name="Freeform 443"/>
            <p:cNvSpPr>
              <a:spLocks/>
            </p:cNvSpPr>
            <p:nvPr/>
          </p:nvSpPr>
          <p:spPr bwMode="auto">
            <a:xfrm>
              <a:off x="3042" y="1134"/>
              <a:ext cx="20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4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7" y="14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0" name="Freeform 444"/>
            <p:cNvSpPr>
              <a:spLocks/>
            </p:cNvSpPr>
            <p:nvPr/>
          </p:nvSpPr>
          <p:spPr bwMode="auto">
            <a:xfrm>
              <a:off x="3062" y="1121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1" name="Freeform 445"/>
            <p:cNvSpPr>
              <a:spLocks/>
            </p:cNvSpPr>
            <p:nvPr/>
          </p:nvSpPr>
          <p:spPr bwMode="auto">
            <a:xfrm>
              <a:off x="3089" y="1100"/>
              <a:ext cx="20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" y="7"/>
                </a:cxn>
                <a:cxn ang="0">
                  <a:pos x="20" y="0"/>
                </a:cxn>
              </a:cxnLst>
              <a:rect l="0" t="0" r="r" b="b"/>
              <a:pathLst>
                <a:path w="20" h="21">
                  <a:moveTo>
                    <a:pt x="0" y="21"/>
                  </a:moveTo>
                  <a:lnTo>
                    <a:pt x="7" y="7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2" name="Freeform 446"/>
            <p:cNvSpPr>
              <a:spLocks/>
            </p:cNvSpPr>
            <p:nvPr/>
          </p:nvSpPr>
          <p:spPr bwMode="auto">
            <a:xfrm>
              <a:off x="3109" y="1087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3" name="Line 447"/>
            <p:cNvSpPr>
              <a:spLocks noChangeShapeType="1"/>
            </p:cNvSpPr>
            <p:nvPr/>
          </p:nvSpPr>
          <p:spPr bwMode="auto">
            <a:xfrm flipV="1">
              <a:off x="3136" y="1073"/>
              <a:ext cx="20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4" name="Freeform 448"/>
            <p:cNvSpPr>
              <a:spLocks/>
            </p:cNvSpPr>
            <p:nvPr/>
          </p:nvSpPr>
          <p:spPr bwMode="auto">
            <a:xfrm>
              <a:off x="3156" y="106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5" name="Line 449"/>
            <p:cNvSpPr>
              <a:spLocks noChangeShapeType="1"/>
            </p:cNvSpPr>
            <p:nvPr/>
          </p:nvSpPr>
          <p:spPr bwMode="auto">
            <a:xfrm flipV="1">
              <a:off x="3183" y="1060"/>
              <a:ext cx="21" cy="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6" name="Line 450"/>
            <p:cNvSpPr>
              <a:spLocks noChangeShapeType="1"/>
            </p:cNvSpPr>
            <p:nvPr/>
          </p:nvSpPr>
          <p:spPr bwMode="auto">
            <a:xfrm>
              <a:off x="3204" y="106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7" name="Freeform 451"/>
            <p:cNvSpPr>
              <a:spLocks/>
            </p:cNvSpPr>
            <p:nvPr/>
          </p:nvSpPr>
          <p:spPr bwMode="auto">
            <a:xfrm>
              <a:off x="3224" y="106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8" name="Line 452"/>
            <p:cNvSpPr>
              <a:spLocks noChangeShapeType="1"/>
            </p:cNvSpPr>
            <p:nvPr/>
          </p:nvSpPr>
          <p:spPr bwMode="auto">
            <a:xfrm>
              <a:off x="3251" y="1060"/>
              <a:ext cx="20" cy="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89" name="Freeform 453"/>
            <p:cNvSpPr>
              <a:spLocks/>
            </p:cNvSpPr>
            <p:nvPr/>
          </p:nvSpPr>
          <p:spPr bwMode="auto">
            <a:xfrm>
              <a:off x="3271" y="106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0" name="Line 454"/>
            <p:cNvSpPr>
              <a:spLocks noChangeShapeType="1"/>
            </p:cNvSpPr>
            <p:nvPr/>
          </p:nvSpPr>
          <p:spPr bwMode="auto">
            <a:xfrm>
              <a:off x="3298" y="1073"/>
              <a:ext cx="20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1" name="Freeform 455"/>
            <p:cNvSpPr>
              <a:spLocks/>
            </p:cNvSpPr>
            <p:nvPr/>
          </p:nvSpPr>
          <p:spPr bwMode="auto">
            <a:xfrm>
              <a:off x="3318" y="1087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7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2" name="Freeform 456"/>
            <p:cNvSpPr>
              <a:spLocks/>
            </p:cNvSpPr>
            <p:nvPr/>
          </p:nvSpPr>
          <p:spPr bwMode="auto">
            <a:xfrm>
              <a:off x="3345" y="1100"/>
              <a:ext cx="21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1" y="21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7" y="7"/>
                  </a:lnTo>
                  <a:lnTo>
                    <a:pt x="21" y="21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3" name="Freeform 457"/>
            <p:cNvSpPr>
              <a:spLocks/>
            </p:cNvSpPr>
            <p:nvPr/>
          </p:nvSpPr>
          <p:spPr bwMode="auto">
            <a:xfrm>
              <a:off x="3366" y="1121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4" name="Freeform 458"/>
            <p:cNvSpPr>
              <a:spLocks/>
            </p:cNvSpPr>
            <p:nvPr/>
          </p:nvSpPr>
          <p:spPr bwMode="auto">
            <a:xfrm>
              <a:off x="3393" y="1134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4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6" y="14"/>
                  </a:lnTo>
                  <a:lnTo>
                    <a:pt x="20" y="2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5" name="Freeform 459"/>
            <p:cNvSpPr>
              <a:spLocks/>
            </p:cNvSpPr>
            <p:nvPr/>
          </p:nvSpPr>
          <p:spPr bwMode="auto">
            <a:xfrm>
              <a:off x="3413" y="1161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6" name="Line 460"/>
            <p:cNvSpPr>
              <a:spLocks noChangeShapeType="1"/>
            </p:cNvSpPr>
            <p:nvPr/>
          </p:nvSpPr>
          <p:spPr bwMode="auto">
            <a:xfrm>
              <a:off x="3440" y="1181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7" name="Freeform 461"/>
            <p:cNvSpPr>
              <a:spLocks/>
            </p:cNvSpPr>
            <p:nvPr/>
          </p:nvSpPr>
          <p:spPr bwMode="auto">
            <a:xfrm>
              <a:off x="3460" y="1208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8" name="Line 462"/>
            <p:cNvSpPr>
              <a:spLocks noChangeShapeType="1"/>
            </p:cNvSpPr>
            <p:nvPr/>
          </p:nvSpPr>
          <p:spPr bwMode="auto">
            <a:xfrm>
              <a:off x="3487" y="1242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999" name="Freeform 463"/>
            <p:cNvSpPr>
              <a:spLocks/>
            </p:cNvSpPr>
            <p:nvPr/>
          </p:nvSpPr>
          <p:spPr bwMode="auto">
            <a:xfrm>
              <a:off x="3507" y="1269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0" name="Line 464"/>
            <p:cNvSpPr>
              <a:spLocks noChangeShapeType="1"/>
            </p:cNvSpPr>
            <p:nvPr/>
          </p:nvSpPr>
          <p:spPr bwMode="auto">
            <a:xfrm>
              <a:off x="3534" y="1303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1" name="Freeform 465"/>
            <p:cNvSpPr>
              <a:spLocks/>
            </p:cNvSpPr>
            <p:nvPr/>
          </p:nvSpPr>
          <p:spPr bwMode="auto">
            <a:xfrm>
              <a:off x="3554" y="1337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2" name="Line 466"/>
            <p:cNvSpPr>
              <a:spLocks noChangeShapeType="1"/>
            </p:cNvSpPr>
            <p:nvPr/>
          </p:nvSpPr>
          <p:spPr bwMode="auto">
            <a:xfrm>
              <a:off x="3581" y="1377"/>
              <a:ext cx="21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3" name="Freeform 467"/>
            <p:cNvSpPr>
              <a:spLocks/>
            </p:cNvSpPr>
            <p:nvPr/>
          </p:nvSpPr>
          <p:spPr bwMode="auto">
            <a:xfrm>
              <a:off x="3602" y="1411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4" name="Line 468"/>
            <p:cNvSpPr>
              <a:spLocks noChangeShapeType="1"/>
            </p:cNvSpPr>
            <p:nvPr/>
          </p:nvSpPr>
          <p:spPr bwMode="auto">
            <a:xfrm>
              <a:off x="3629" y="1445"/>
              <a:ext cx="20" cy="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5" name="Freeform 469"/>
            <p:cNvSpPr>
              <a:spLocks/>
            </p:cNvSpPr>
            <p:nvPr/>
          </p:nvSpPr>
          <p:spPr bwMode="auto">
            <a:xfrm>
              <a:off x="3649" y="1485"/>
              <a:ext cx="27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1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3" y="21"/>
                  </a:lnTo>
                  <a:lnTo>
                    <a:pt x="27" y="41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6" name="Line 470"/>
            <p:cNvSpPr>
              <a:spLocks noChangeShapeType="1"/>
            </p:cNvSpPr>
            <p:nvPr/>
          </p:nvSpPr>
          <p:spPr bwMode="auto">
            <a:xfrm>
              <a:off x="3676" y="1526"/>
              <a:ext cx="20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7" name="Freeform 471"/>
            <p:cNvSpPr>
              <a:spLocks/>
            </p:cNvSpPr>
            <p:nvPr/>
          </p:nvSpPr>
          <p:spPr bwMode="auto">
            <a:xfrm>
              <a:off x="3696" y="1567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3" y="13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8" name="Line 472"/>
            <p:cNvSpPr>
              <a:spLocks noChangeShapeType="1"/>
            </p:cNvSpPr>
            <p:nvPr/>
          </p:nvSpPr>
          <p:spPr bwMode="auto">
            <a:xfrm>
              <a:off x="3723" y="1600"/>
              <a:ext cx="20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09" name="Freeform 473"/>
            <p:cNvSpPr>
              <a:spLocks/>
            </p:cNvSpPr>
            <p:nvPr/>
          </p:nvSpPr>
          <p:spPr bwMode="auto">
            <a:xfrm>
              <a:off x="3743" y="1641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0" name="Line 474"/>
            <p:cNvSpPr>
              <a:spLocks noChangeShapeType="1"/>
            </p:cNvSpPr>
            <p:nvPr/>
          </p:nvSpPr>
          <p:spPr bwMode="auto">
            <a:xfrm>
              <a:off x="3770" y="1681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1" name="Freeform 475"/>
            <p:cNvSpPr>
              <a:spLocks/>
            </p:cNvSpPr>
            <p:nvPr/>
          </p:nvSpPr>
          <p:spPr bwMode="auto">
            <a:xfrm>
              <a:off x="3790" y="1715"/>
              <a:ext cx="27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4" y="20"/>
                  </a:lnTo>
                  <a:lnTo>
                    <a:pt x="27" y="41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2" name="Line 476"/>
            <p:cNvSpPr>
              <a:spLocks noChangeShapeType="1"/>
            </p:cNvSpPr>
            <p:nvPr/>
          </p:nvSpPr>
          <p:spPr bwMode="auto">
            <a:xfrm>
              <a:off x="3817" y="1756"/>
              <a:ext cx="21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3" name="Line 477"/>
            <p:cNvSpPr>
              <a:spLocks noChangeShapeType="1"/>
            </p:cNvSpPr>
            <p:nvPr/>
          </p:nvSpPr>
          <p:spPr bwMode="auto">
            <a:xfrm>
              <a:off x="3838" y="1790"/>
              <a:ext cx="20" cy="3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4" name="Freeform 478"/>
            <p:cNvSpPr>
              <a:spLocks/>
            </p:cNvSpPr>
            <p:nvPr/>
          </p:nvSpPr>
          <p:spPr bwMode="auto">
            <a:xfrm>
              <a:off x="3858" y="1823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5" name="Line 479"/>
            <p:cNvSpPr>
              <a:spLocks noChangeShapeType="1"/>
            </p:cNvSpPr>
            <p:nvPr/>
          </p:nvSpPr>
          <p:spPr bwMode="auto">
            <a:xfrm>
              <a:off x="3885" y="1857"/>
              <a:ext cx="20" cy="3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6" name="Freeform 480"/>
            <p:cNvSpPr>
              <a:spLocks/>
            </p:cNvSpPr>
            <p:nvPr/>
          </p:nvSpPr>
          <p:spPr bwMode="auto">
            <a:xfrm>
              <a:off x="3905" y="1891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20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7" name="Line 481"/>
            <p:cNvSpPr>
              <a:spLocks noChangeShapeType="1"/>
            </p:cNvSpPr>
            <p:nvPr/>
          </p:nvSpPr>
          <p:spPr bwMode="auto">
            <a:xfrm>
              <a:off x="3932" y="1925"/>
              <a:ext cx="20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8" name="Freeform 482"/>
            <p:cNvSpPr>
              <a:spLocks/>
            </p:cNvSpPr>
            <p:nvPr/>
          </p:nvSpPr>
          <p:spPr bwMode="auto">
            <a:xfrm>
              <a:off x="3952" y="1952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4" y="13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19" name="Line 483"/>
            <p:cNvSpPr>
              <a:spLocks noChangeShapeType="1"/>
            </p:cNvSpPr>
            <p:nvPr/>
          </p:nvSpPr>
          <p:spPr bwMode="auto">
            <a:xfrm>
              <a:off x="3979" y="1985"/>
              <a:ext cx="20" cy="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0" name="Freeform 484"/>
            <p:cNvSpPr>
              <a:spLocks/>
            </p:cNvSpPr>
            <p:nvPr/>
          </p:nvSpPr>
          <p:spPr bwMode="auto">
            <a:xfrm>
              <a:off x="3999" y="2013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6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1" name="Line 485"/>
            <p:cNvSpPr>
              <a:spLocks noChangeShapeType="1"/>
            </p:cNvSpPr>
            <p:nvPr/>
          </p:nvSpPr>
          <p:spPr bwMode="auto">
            <a:xfrm>
              <a:off x="4026" y="2033"/>
              <a:ext cx="21" cy="2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2" name="Freeform 486"/>
            <p:cNvSpPr>
              <a:spLocks/>
            </p:cNvSpPr>
            <p:nvPr/>
          </p:nvSpPr>
          <p:spPr bwMode="auto">
            <a:xfrm>
              <a:off x="4047" y="2060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3" name="Line 487"/>
            <p:cNvSpPr>
              <a:spLocks noChangeShapeType="1"/>
            </p:cNvSpPr>
            <p:nvPr/>
          </p:nvSpPr>
          <p:spPr bwMode="auto">
            <a:xfrm>
              <a:off x="4074" y="2087"/>
              <a:ext cx="20" cy="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4" name="Freeform 488"/>
            <p:cNvSpPr>
              <a:spLocks/>
            </p:cNvSpPr>
            <p:nvPr/>
          </p:nvSpPr>
          <p:spPr bwMode="auto">
            <a:xfrm>
              <a:off x="4094" y="2107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5" name="Line 489"/>
            <p:cNvSpPr>
              <a:spLocks noChangeShapeType="1"/>
            </p:cNvSpPr>
            <p:nvPr/>
          </p:nvSpPr>
          <p:spPr bwMode="auto">
            <a:xfrm>
              <a:off x="4121" y="2127"/>
              <a:ext cx="20" cy="2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6" name="Freeform 490"/>
            <p:cNvSpPr>
              <a:spLocks/>
            </p:cNvSpPr>
            <p:nvPr/>
          </p:nvSpPr>
          <p:spPr bwMode="auto">
            <a:xfrm>
              <a:off x="4141" y="2148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6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7" name="Freeform 491"/>
            <p:cNvSpPr>
              <a:spLocks/>
            </p:cNvSpPr>
            <p:nvPr/>
          </p:nvSpPr>
          <p:spPr bwMode="auto">
            <a:xfrm>
              <a:off x="4168" y="2161"/>
              <a:ext cx="2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8" name="Freeform 492"/>
            <p:cNvSpPr>
              <a:spLocks/>
            </p:cNvSpPr>
            <p:nvPr/>
          </p:nvSpPr>
          <p:spPr bwMode="auto">
            <a:xfrm>
              <a:off x="4188" y="2181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29" name="Line 493"/>
            <p:cNvSpPr>
              <a:spLocks noChangeShapeType="1"/>
            </p:cNvSpPr>
            <p:nvPr/>
          </p:nvSpPr>
          <p:spPr bwMode="auto">
            <a:xfrm>
              <a:off x="4215" y="2195"/>
              <a:ext cx="21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0" name="Freeform 494"/>
            <p:cNvSpPr>
              <a:spLocks/>
            </p:cNvSpPr>
            <p:nvPr/>
          </p:nvSpPr>
          <p:spPr bwMode="auto">
            <a:xfrm>
              <a:off x="4236" y="2208"/>
              <a:ext cx="26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6" y="14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lnTo>
                    <a:pt x="13" y="7"/>
                  </a:lnTo>
                  <a:lnTo>
                    <a:pt x="26" y="14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1" name="Line 495"/>
            <p:cNvSpPr>
              <a:spLocks noChangeShapeType="1"/>
            </p:cNvSpPr>
            <p:nvPr/>
          </p:nvSpPr>
          <p:spPr bwMode="auto">
            <a:xfrm>
              <a:off x="4262" y="2222"/>
              <a:ext cx="21" cy="1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2" name="Freeform 496"/>
            <p:cNvSpPr>
              <a:spLocks/>
            </p:cNvSpPr>
            <p:nvPr/>
          </p:nvSpPr>
          <p:spPr bwMode="auto">
            <a:xfrm>
              <a:off x="4283" y="2236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3" name="Line 497"/>
            <p:cNvSpPr>
              <a:spLocks noChangeShapeType="1"/>
            </p:cNvSpPr>
            <p:nvPr/>
          </p:nvSpPr>
          <p:spPr bwMode="auto">
            <a:xfrm>
              <a:off x="4310" y="2249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4" name="Freeform 498"/>
            <p:cNvSpPr>
              <a:spLocks/>
            </p:cNvSpPr>
            <p:nvPr/>
          </p:nvSpPr>
          <p:spPr bwMode="auto">
            <a:xfrm>
              <a:off x="4330" y="225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5" name="Line 499"/>
            <p:cNvSpPr>
              <a:spLocks noChangeShapeType="1"/>
            </p:cNvSpPr>
            <p:nvPr/>
          </p:nvSpPr>
          <p:spPr bwMode="auto">
            <a:xfrm>
              <a:off x="4357" y="2263"/>
              <a:ext cx="20" cy="1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6" name="Freeform 500"/>
            <p:cNvSpPr>
              <a:spLocks/>
            </p:cNvSpPr>
            <p:nvPr/>
          </p:nvSpPr>
          <p:spPr bwMode="auto">
            <a:xfrm>
              <a:off x="4377" y="227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7" name="Line 501"/>
            <p:cNvSpPr>
              <a:spLocks noChangeShapeType="1"/>
            </p:cNvSpPr>
            <p:nvPr/>
          </p:nvSpPr>
          <p:spPr bwMode="auto">
            <a:xfrm>
              <a:off x="4404" y="2283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8" name="Freeform 502"/>
            <p:cNvSpPr>
              <a:spLocks/>
            </p:cNvSpPr>
            <p:nvPr/>
          </p:nvSpPr>
          <p:spPr bwMode="auto">
            <a:xfrm>
              <a:off x="4424" y="2290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6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39" name="Line 503"/>
            <p:cNvSpPr>
              <a:spLocks noChangeShapeType="1"/>
            </p:cNvSpPr>
            <p:nvPr/>
          </p:nvSpPr>
          <p:spPr bwMode="auto">
            <a:xfrm>
              <a:off x="4451" y="2296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0" name="Line 504"/>
            <p:cNvSpPr>
              <a:spLocks noChangeShapeType="1"/>
            </p:cNvSpPr>
            <p:nvPr/>
          </p:nvSpPr>
          <p:spPr bwMode="auto">
            <a:xfrm>
              <a:off x="4472" y="2296"/>
              <a:ext cx="20" cy="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1" name="Freeform 505"/>
            <p:cNvSpPr>
              <a:spLocks/>
            </p:cNvSpPr>
            <p:nvPr/>
          </p:nvSpPr>
          <p:spPr bwMode="auto">
            <a:xfrm>
              <a:off x="4492" y="2303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2" name="Line 506"/>
            <p:cNvSpPr>
              <a:spLocks noChangeShapeType="1"/>
            </p:cNvSpPr>
            <p:nvPr/>
          </p:nvSpPr>
          <p:spPr bwMode="auto">
            <a:xfrm>
              <a:off x="4519" y="231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3" name="Freeform 507"/>
            <p:cNvSpPr>
              <a:spLocks/>
            </p:cNvSpPr>
            <p:nvPr/>
          </p:nvSpPr>
          <p:spPr bwMode="auto">
            <a:xfrm>
              <a:off x="4539" y="2310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4" name="Line 508"/>
            <p:cNvSpPr>
              <a:spLocks noChangeShapeType="1"/>
            </p:cNvSpPr>
            <p:nvPr/>
          </p:nvSpPr>
          <p:spPr bwMode="auto">
            <a:xfrm>
              <a:off x="4566" y="231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5" name="Freeform 509"/>
            <p:cNvSpPr>
              <a:spLocks/>
            </p:cNvSpPr>
            <p:nvPr/>
          </p:nvSpPr>
          <p:spPr bwMode="auto">
            <a:xfrm>
              <a:off x="4586" y="2317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6" name="Line 510"/>
            <p:cNvSpPr>
              <a:spLocks noChangeShapeType="1"/>
            </p:cNvSpPr>
            <p:nvPr/>
          </p:nvSpPr>
          <p:spPr bwMode="auto">
            <a:xfrm>
              <a:off x="4613" y="2323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7" name="Freeform 511"/>
            <p:cNvSpPr>
              <a:spLocks/>
            </p:cNvSpPr>
            <p:nvPr/>
          </p:nvSpPr>
          <p:spPr bwMode="auto">
            <a:xfrm>
              <a:off x="4633" y="232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8" name="Line 512"/>
            <p:cNvSpPr>
              <a:spLocks noChangeShapeType="1"/>
            </p:cNvSpPr>
            <p:nvPr/>
          </p:nvSpPr>
          <p:spPr bwMode="auto">
            <a:xfrm>
              <a:off x="4660" y="2323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49" name="Freeform 513"/>
            <p:cNvSpPr>
              <a:spLocks/>
            </p:cNvSpPr>
            <p:nvPr/>
          </p:nvSpPr>
          <p:spPr bwMode="auto">
            <a:xfrm>
              <a:off x="4681" y="2323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0" name="Line 514"/>
            <p:cNvSpPr>
              <a:spLocks noChangeShapeType="1"/>
            </p:cNvSpPr>
            <p:nvPr/>
          </p:nvSpPr>
          <p:spPr bwMode="auto">
            <a:xfrm>
              <a:off x="4708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1" name="Freeform 515"/>
            <p:cNvSpPr>
              <a:spLocks/>
            </p:cNvSpPr>
            <p:nvPr/>
          </p:nvSpPr>
          <p:spPr bwMode="auto">
            <a:xfrm>
              <a:off x="4728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2" name="Line 516"/>
            <p:cNvSpPr>
              <a:spLocks noChangeShapeType="1"/>
            </p:cNvSpPr>
            <p:nvPr/>
          </p:nvSpPr>
          <p:spPr bwMode="auto">
            <a:xfrm>
              <a:off x="4755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3" name="Freeform 517"/>
            <p:cNvSpPr>
              <a:spLocks/>
            </p:cNvSpPr>
            <p:nvPr/>
          </p:nvSpPr>
          <p:spPr bwMode="auto">
            <a:xfrm>
              <a:off x="4775" y="233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4" name="Line 518"/>
            <p:cNvSpPr>
              <a:spLocks noChangeShapeType="1"/>
            </p:cNvSpPr>
            <p:nvPr/>
          </p:nvSpPr>
          <p:spPr bwMode="auto">
            <a:xfrm>
              <a:off x="4802" y="2330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5" name="Freeform 519"/>
            <p:cNvSpPr>
              <a:spLocks/>
            </p:cNvSpPr>
            <p:nvPr/>
          </p:nvSpPr>
          <p:spPr bwMode="auto">
            <a:xfrm>
              <a:off x="4822" y="2330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6" name="Line 520"/>
            <p:cNvSpPr>
              <a:spLocks noChangeShapeType="1"/>
            </p:cNvSpPr>
            <p:nvPr/>
          </p:nvSpPr>
          <p:spPr bwMode="auto">
            <a:xfrm>
              <a:off x="4849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7" name="Freeform 521"/>
            <p:cNvSpPr>
              <a:spLocks/>
            </p:cNvSpPr>
            <p:nvPr/>
          </p:nvSpPr>
          <p:spPr bwMode="auto">
            <a:xfrm>
              <a:off x="4869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8" name="Line 522"/>
            <p:cNvSpPr>
              <a:spLocks noChangeShapeType="1"/>
            </p:cNvSpPr>
            <p:nvPr/>
          </p:nvSpPr>
          <p:spPr bwMode="auto">
            <a:xfrm>
              <a:off x="4896" y="2337"/>
              <a:ext cx="21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59" name="Freeform 523"/>
            <p:cNvSpPr>
              <a:spLocks/>
            </p:cNvSpPr>
            <p:nvPr/>
          </p:nvSpPr>
          <p:spPr bwMode="auto">
            <a:xfrm>
              <a:off x="4917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0" name="Line 524"/>
            <p:cNvSpPr>
              <a:spLocks noChangeShapeType="1"/>
            </p:cNvSpPr>
            <p:nvPr/>
          </p:nvSpPr>
          <p:spPr bwMode="auto">
            <a:xfrm>
              <a:off x="4944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1" name="Freeform 525"/>
            <p:cNvSpPr>
              <a:spLocks/>
            </p:cNvSpPr>
            <p:nvPr/>
          </p:nvSpPr>
          <p:spPr bwMode="auto">
            <a:xfrm>
              <a:off x="4964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2" name="Line 526"/>
            <p:cNvSpPr>
              <a:spLocks noChangeShapeType="1"/>
            </p:cNvSpPr>
            <p:nvPr/>
          </p:nvSpPr>
          <p:spPr bwMode="auto">
            <a:xfrm>
              <a:off x="4991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3" name="Freeform 527"/>
            <p:cNvSpPr>
              <a:spLocks/>
            </p:cNvSpPr>
            <p:nvPr/>
          </p:nvSpPr>
          <p:spPr bwMode="auto">
            <a:xfrm>
              <a:off x="5011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4" name="Line 528"/>
            <p:cNvSpPr>
              <a:spLocks noChangeShapeType="1"/>
            </p:cNvSpPr>
            <p:nvPr/>
          </p:nvSpPr>
          <p:spPr bwMode="auto">
            <a:xfrm>
              <a:off x="5038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5" name="Freeform 529"/>
            <p:cNvSpPr>
              <a:spLocks/>
            </p:cNvSpPr>
            <p:nvPr/>
          </p:nvSpPr>
          <p:spPr bwMode="auto">
            <a:xfrm>
              <a:off x="5058" y="233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6" name="Line 530"/>
            <p:cNvSpPr>
              <a:spLocks noChangeShapeType="1"/>
            </p:cNvSpPr>
            <p:nvPr/>
          </p:nvSpPr>
          <p:spPr bwMode="auto">
            <a:xfrm>
              <a:off x="5085" y="2337"/>
              <a:ext cx="20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067" name="Group 531"/>
          <p:cNvGrpSpPr>
            <a:grpSpLocks/>
          </p:cNvGrpSpPr>
          <p:nvPr/>
        </p:nvGrpSpPr>
        <p:grpSpPr bwMode="auto">
          <a:xfrm>
            <a:off x="5867400" y="2165350"/>
            <a:ext cx="2749550" cy="1622425"/>
            <a:chOff x="1349" y="1317"/>
            <a:chExt cx="3756" cy="960"/>
          </a:xfrm>
        </p:grpSpPr>
        <p:sp>
          <p:nvSpPr>
            <p:cNvPr id="194068" name="Line 532"/>
            <p:cNvSpPr>
              <a:spLocks noChangeShapeType="1"/>
            </p:cNvSpPr>
            <p:nvPr/>
          </p:nvSpPr>
          <p:spPr bwMode="auto">
            <a:xfrm>
              <a:off x="1349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69" name="Freeform 533"/>
            <p:cNvSpPr>
              <a:spLocks/>
            </p:cNvSpPr>
            <p:nvPr/>
          </p:nvSpPr>
          <p:spPr bwMode="auto">
            <a:xfrm>
              <a:off x="1369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0" name="Freeform 534"/>
            <p:cNvSpPr>
              <a:spLocks/>
            </p:cNvSpPr>
            <p:nvPr/>
          </p:nvSpPr>
          <p:spPr bwMode="auto">
            <a:xfrm>
              <a:off x="1396" y="2269"/>
              <a:ext cx="2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1" name="Freeform 535"/>
            <p:cNvSpPr>
              <a:spLocks/>
            </p:cNvSpPr>
            <p:nvPr/>
          </p:nvSpPr>
          <p:spPr bwMode="auto">
            <a:xfrm>
              <a:off x="1417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2" name="Line 536"/>
            <p:cNvSpPr>
              <a:spLocks noChangeShapeType="1"/>
            </p:cNvSpPr>
            <p:nvPr/>
          </p:nvSpPr>
          <p:spPr bwMode="auto">
            <a:xfrm>
              <a:off x="1444" y="226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3" name="Freeform 537"/>
            <p:cNvSpPr>
              <a:spLocks/>
            </p:cNvSpPr>
            <p:nvPr/>
          </p:nvSpPr>
          <p:spPr bwMode="auto">
            <a:xfrm>
              <a:off x="1464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4" name="Freeform 538"/>
            <p:cNvSpPr>
              <a:spLocks/>
            </p:cNvSpPr>
            <p:nvPr/>
          </p:nvSpPr>
          <p:spPr bwMode="auto">
            <a:xfrm>
              <a:off x="1491" y="2263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5" name="Freeform 539"/>
            <p:cNvSpPr>
              <a:spLocks/>
            </p:cNvSpPr>
            <p:nvPr/>
          </p:nvSpPr>
          <p:spPr bwMode="auto">
            <a:xfrm>
              <a:off x="1511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6" name="Line 540"/>
            <p:cNvSpPr>
              <a:spLocks noChangeShapeType="1"/>
            </p:cNvSpPr>
            <p:nvPr/>
          </p:nvSpPr>
          <p:spPr bwMode="auto">
            <a:xfrm>
              <a:off x="1538" y="226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7" name="Freeform 541"/>
            <p:cNvSpPr>
              <a:spLocks/>
            </p:cNvSpPr>
            <p:nvPr/>
          </p:nvSpPr>
          <p:spPr bwMode="auto">
            <a:xfrm>
              <a:off x="1558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8" name="Freeform 542"/>
            <p:cNvSpPr>
              <a:spLocks/>
            </p:cNvSpPr>
            <p:nvPr/>
          </p:nvSpPr>
          <p:spPr bwMode="auto">
            <a:xfrm>
              <a:off x="1585" y="2256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79" name="Freeform 543"/>
            <p:cNvSpPr>
              <a:spLocks/>
            </p:cNvSpPr>
            <p:nvPr/>
          </p:nvSpPr>
          <p:spPr bwMode="auto">
            <a:xfrm>
              <a:off x="1605" y="225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0" name="Line 544"/>
            <p:cNvSpPr>
              <a:spLocks noChangeShapeType="1"/>
            </p:cNvSpPr>
            <p:nvPr/>
          </p:nvSpPr>
          <p:spPr bwMode="auto">
            <a:xfrm>
              <a:off x="1632" y="2256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1" name="Freeform 545"/>
            <p:cNvSpPr>
              <a:spLocks/>
            </p:cNvSpPr>
            <p:nvPr/>
          </p:nvSpPr>
          <p:spPr bwMode="auto">
            <a:xfrm>
              <a:off x="1653" y="2249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2" name="Line 546"/>
            <p:cNvSpPr>
              <a:spLocks noChangeShapeType="1"/>
            </p:cNvSpPr>
            <p:nvPr/>
          </p:nvSpPr>
          <p:spPr bwMode="auto">
            <a:xfrm>
              <a:off x="1680" y="224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3" name="Freeform 547"/>
            <p:cNvSpPr>
              <a:spLocks/>
            </p:cNvSpPr>
            <p:nvPr/>
          </p:nvSpPr>
          <p:spPr bwMode="auto">
            <a:xfrm>
              <a:off x="1700" y="224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4" name="Freeform 548"/>
            <p:cNvSpPr>
              <a:spLocks/>
            </p:cNvSpPr>
            <p:nvPr/>
          </p:nvSpPr>
          <p:spPr bwMode="auto">
            <a:xfrm>
              <a:off x="1727" y="2242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5" name="Freeform 549"/>
            <p:cNvSpPr>
              <a:spLocks/>
            </p:cNvSpPr>
            <p:nvPr/>
          </p:nvSpPr>
          <p:spPr bwMode="auto">
            <a:xfrm>
              <a:off x="1747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6" name="Freeform 550"/>
            <p:cNvSpPr>
              <a:spLocks/>
            </p:cNvSpPr>
            <p:nvPr/>
          </p:nvSpPr>
          <p:spPr bwMode="auto">
            <a:xfrm>
              <a:off x="1774" y="2236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7" name="Freeform 551"/>
            <p:cNvSpPr>
              <a:spLocks/>
            </p:cNvSpPr>
            <p:nvPr/>
          </p:nvSpPr>
          <p:spPr bwMode="auto">
            <a:xfrm>
              <a:off x="1794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8" name="Freeform 552"/>
            <p:cNvSpPr>
              <a:spLocks/>
            </p:cNvSpPr>
            <p:nvPr/>
          </p:nvSpPr>
          <p:spPr bwMode="auto">
            <a:xfrm>
              <a:off x="1821" y="2229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89" name="Freeform 553"/>
            <p:cNvSpPr>
              <a:spLocks/>
            </p:cNvSpPr>
            <p:nvPr/>
          </p:nvSpPr>
          <p:spPr bwMode="auto">
            <a:xfrm>
              <a:off x="1841" y="222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0" name="Freeform 554"/>
            <p:cNvSpPr>
              <a:spLocks/>
            </p:cNvSpPr>
            <p:nvPr/>
          </p:nvSpPr>
          <p:spPr bwMode="auto">
            <a:xfrm>
              <a:off x="1868" y="2222"/>
              <a:ext cx="2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1" name="Freeform 555"/>
            <p:cNvSpPr>
              <a:spLocks/>
            </p:cNvSpPr>
            <p:nvPr/>
          </p:nvSpPr>
          <p:spPr bwMode="auto">
            <a:xfrm>
              <a:off x="1889" y="222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2" name="Freeform 556"/>
            <p:cNvSpPr>
              <a:spLocks/>
            </p:cNvSpPr>
            <p:nvPr/>
          </p:nvSpPr>
          <p:spPr bwMode="auto">
            <a:xfrm>
              <a:off x="1916" y="2215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3" name="Freeform 557"/>
            <p:cNvSpPr>
              <a:spLocks/>
            </p:cNvSpPr>
            <p:nvPr/>
          </p:nvSpPr>
          <p:spPr bwMode="auto">
            <a:xfrm>
              <a:off x="1936" y="2215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4" name="Freeform 558"/>
            <p:cNvSpPr>
              <a:spLocks/>
            </p:cNvSpPr>
            <p:nvPr/>
          </p:nvSpPr>
          <p:spPr bwMode="auto">
            <a:xfrm>
              <a:off x="1963" y="2208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13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5" name="Line 559"/>
            <p:cNvSpPr>
              <a:spLocks noChangeShapeType="1"/>
            </p:cNvSpPr>
            <p:nvPr/>
          </p:nvSpPr>
          <p:spPr bwMode="auto">
            <a:xfrm>
              <a:off x="1983" y="220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6" name="Freeform 560"/>
            <p:cNvSpPr>
              <a:spLocks/>
            </p:cNvSpPr>
            <p:nvPr/>
          </p:nvSpPr>
          <p:spPr bwMode="auto">
            <a:xfrm>
              <a:off x="2003" y="2202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7" name="Line 561"/>
            <p:cNvSpPr>
              <a:spLocks noChangeShapeType="1"/>
            </p:cNvSpPr>
            <p:nvPr/>
          </p:nvSpPr>
          <p:spPr bwMode="auto">
            <a:xfrm flipV="1">
              <a:off x="2030" y="2195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8" name="Freeform 562"/>
            <p:cNvSpPr>
              <a:spLocks/>
            </p:cNvSpPr>
            <p:nvPr/>
          </p:nvSpPr>
          <p:spPr bwMode="auto">
            <a:xfrm>
              <a:off x="2051" y="2188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099" name="Line 563"/>
            <p:cNvSpPr>
              <a:spLocks noChangeShapeType="1"/>
            </p:cNvSpPr>
            <p:nvPr/>
          </p:nvSpPr>
          <p:spPr bwMode="auto">
            <a:xfrm>
              <a:off x="2077" y="2188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0" name="Freeform 564"/>
            <p:cNvSpPr>
              <a:spLocks/>
            </p:cNvSpPr>
            <p:nvPr/>
          </p:nvSpPr>
          <p:spPr bwMode="auto">
            <a:xfrm>
              <a:off x="2098" y="2181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1" name="Line 565"/>
            <p:cNvSpPr>
              <a:spLocks noChangeShapeType="1"/>
            </p:cNvSpPr>
            <p:nvPr/>
          </p:nvSpPr>
          <p:spPr bwMode="auto">
            <a:xfrm flipV="1">
              <a:off x="2125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2" name="Freeform 566"/>
            <p:cNvSpPr>
              <a:spLocks/>
            </p:cNvSpPr>
            <p:nvPr/>
          </p:nvSpPr>
          <p:spPr bwMode="auto">
            <a:xfrm>
              <a:off x="2145" y="216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3" name="Line 567"/>
            <p:cNvSpPr>
              <a:spLocks noChangeShapeType="1"/>
            </p:cNvSpPr>
            <p:nvPr/>
          </p:nvSpPr>
          <p:spPr bwMode="auto">
            <a:xfrm flipV="1">
              <a:off x="2172" y="2161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4" name="Freeform 568"/>
            <p:cNvSpPr>
              <a:spLocks/>
            </p:cNvSpPr>
            <p:nvPr/>
          </p:nvSpPr>
          <p:spPr bwMode="auto">
            <a:xfrm>
              <a:off x="2192" y="2154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5" name="Line 569"/>
            <p:cNvSpPr>
              <a:spLocks noChangeShapeType="1"/>
            </p:cNvSpPr>
            <p:nvPr/>
          </p:nvSpPr>
          <p:spPr bwMode="auto">
            <a:xfrm flipV="1">
              <a:off x="2219" y="2148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6" name="Freeform 570"/>
            <p:cNvSpPr>
              <a:spLocks/>
            </p:cNvSpPr>
            <p:nvPr/>
          </p:nvSpPr>
          <p:spPr bwMode="auto">
            <a:xfrm>
              <a:off x="2239" y="2141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7" name="Line 571"/>
            <p:cNvSpPr>
              <a:spLocks noChangeShapeType="1"/>
            </p:cNvSpPr>
            <p:nvPr/>
          </p:nvSpPr>
          <p:spPr bwMode="auto">
            <a:xfrm flipV="1">
              <a:off x="2266" y="2134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8" name="Freeform 572"/>
            <p:cNvSpPr>
              <a:spLocks/>
            </p:cNvSpPr>
            <p:nvPr/>
          </p:nvSpPr>
          <p:spPr bwMode="auto">
            <a:xfrm>
              <a:off x="2287" y="212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09" name="Line 573"/>
            <p:cNvSpPr>
              <a:spLocks noChangeShapeType="1"/>
            </p:cNvSpPr>
            <p:nvPr/>
          </p:nvSpPr>
          <p:spPr bwMode="auto">
            <a:xfrm flipV="1">
              <a:off x="2314" y="211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0" name="Freeform 574"/>
            <p:cNvSpPr>
              <a:spLocks/>
            </p:cNvSpPr>
            <p:nvPr/>
          </p:nvSpPr>
          <p:spPr bwMode="auto">
            <a:xfrm>
              <a:off x="2334" y="210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1" name="Line 575"/>
            <p:cNvSpPr>
              <a:spLocks noChangeShapeType="1"/>
            </p:cNvSpPr>
            <p:nvPr/>
          </p:nvSpPr>
          <p:spPr bwMode="auto">
            <a:xfrm flipV="1">
              <a:off x="2361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2" name="Freeform 576"/>
            <p:cNvSpPr>
              <a:spLocks/>
            </p:cNvSpPr>
            <p:nvPr/>
          </p:nvSpPr>
          <p:spPr bwMode="auto">
            <a:xfrm>
              <a:off x="2381" y="208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3" name="Line 577"/>
            <p:cNvSpPr>
              <a:spLocks noChangeShapeType="1"/>
            </p:cNvSpPr>
            <p:nvPr/>
          </p:nvSpPr>
          <p:spPr bwMode="auto">
            <a:xfrm flipV="1">
              <a:off x="2408" y="207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4" name="Freeform 578"/>
            <p:cNvSpPr>
              <a:spLocks/>
            </p:cNvSpPr>
            <p:nvPr/>
          </p:nvSpPr>
          <p:spPr bwMode="auto">
            <a:xfrm>
              <a:off x="2428" y="2067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5" name="Line 579"/>
            <p:cNvSpPr>
              <a:spLocks noChangeShapeType="1"/>
            </p:cNvSpPr>
            <p:nvPr/>
          </p:nvSpPr>
          <p:spPr bwMode="auto">
            <a:xfrm flipV="1">
              <a:off x="2455" y="205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6" name="Freeform 580"/>
            <p:cNvSpPr>
              <a:spLocks/>
            </p:cNvSpPr>
            <p:nvPr/>
          </p:nvSpPr>
          <p:spPr bwMode="auto">
            <a:xfrm>
              <a:off x="2475" y="2040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7" name="Line 581"/>
            <p:cNvSpPr>
              <a:spLocks noChangeShapeType="1"/>
            </p:cNvSpPr>
            <p:nvPr/>
          </p:nvSpPr>
          <p:spPr bwMode="auto">
            <a:xfrm flipV="1">
              <a:off x="2502" y="2026"/>
              <a:ext cx="21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8" name="Freeform 582"/>
            <p:cNvSpPr>
              <a:spLocks/>
            </p:cNvSpPr>
            <p:nvPr/>
          </p:nvSpPr>
          <p:spPr bwMode="auto">
            <a:xfrm>
              <a:off x="2523" y="2006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19" name="Line 583"/>
            <p:cNvSpPr>
              <a:spLocks noChangeShapeType="1"/>
            </p:cNvSpPr>
            <p:nvPr/>
          </p:nvSpPr>
          <p:spPr bwMode="auto">
            <a:xfrm flipV="1">
              <a:off x="2550" y="1992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0" name="Freeform 584"/>
            <p:cNvSpPr>
              <a:spLocks/>
            </p:cNvSpPr>
            <p:nvPr/>
          </p:nvSpPr>
          <p:spPr bwMode="auto">
            <a:xfrm>
              <a:off x="2570" y="1979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1" name="Line 585"/>
            <p:cNvSpPr>
              <a:spLocks noChangeShapeType="1"/>
            </p:cNvSpPr>
            <p:nvPr/>
          </p:nvSpPr>
          <p:spPr bwMode="auto">
            <a:xfrm flipV="1">
              <a:off x="2597" y="1958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2" name="Line 586"/>
            <p:cNvSpPr>
              <a:spLocks noChangeShapeType="1"/>
            </p:cNvSpPr>
            <p:nvPr/>
          </p:nvSpPr>
          <p:spPr bwMode="auto">
            <a:xfrm flipV="1">
              <a:off x="2617" y="1938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3" name="Freeform 587"/>
            <p:cNvSpPr>
              <a:spLocks/>
            </p:cNvSpPr>
            <p:nvPr/>
          </p:nvSpPr>
          <p:spPr bwMode="auto">
            <a:xfrm>
              <a:off x="2637" y="1918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4" name="Line 588"/>
            <p:cNvSpPr>
              <a:spLocks noChangeShapeType="1"/>
            </p:cNvSpPr>
            <p:nvPr/>
          </p:nvSpPr>
          <p:spPr bwMode="auto">
            <a:xfrm flipV="1">
              <a:off x="2664" y="1898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5" name="Freeform 589"/>
            <p:cNvSpPr>
              <a:spLocks/>
            </p:cNvSpPr>
            <p:nvPr/>
          </p:nvSpPr>
          <p:spPr bwMode="auto">
            <a:xfrm>
              <a:off x="2684" y="1877"/>
              <a:ext cx="27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6" name="Freeform 590"/>
            <p:cNvSpPr>
              <a:spLocks/>
            </p:cNvSpPr>
            <p:nvPr/>
          </p:nvSpPr>
          <p:spPr bwMode="auto">
            <a:xfrm>
              <a:off x="2711" y="1850"/>
              <a:ext cx="21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4"/>
                </a:cxn>
                <a:cxn ang="0">
                  <a:pos x="21" y="0"/>
                </a:cxn>
              </a:cxnLst>
              <a:rect l="0" t="0" r="r" b="b"/>
              <a:pathLst>
                <a:path w="21" h="27">
                  <a:moveTo>
                    <a:pt x="0" y="27"/>
                  </a:moveTo>
                  <a:lnTo>
                    <a:pt x="7" y="14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7" name="Freeform 591"/>
            <p:cNvSpPr>
              <a:spLocks/>
            </p:cNvSpPr>
            <p:nvPr/>
          </p:nvSpPr>
          <p:spPr bwMode="auto">
            <a:xfrm>
              <a:off x="2732" y="1830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8" name="Line 592"/>
            <p:cNvSpPr>
              <a:spLocks noChangeShapeType="1"/>
            </p:cNvSpPr>
            <p:nvPr/>
          </p:nvSpPr>
          <p:spPr bwMode="auto">
            <a:xfrm flipV="1">
              <a:off x="2759" y="18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29" name="Freeform 593"/>
            <p:cNvSpPr>
              <a:spLocks/>
            </p:cNvSpPr>
            <p:nvPr/>
          </p:nvSpPr>
          <p:spPr bwMode="auto">
            <a:xfrm>
              <a:off x="2779" y="1776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0" name="Line 594"/>
            <p:cNvSpPr>
              <a:spLocks noChangeShapeType="1"/>
            </p:cNvSpPr>
            <p:nvPr/>
          </p:nvSpPr>
          <p:spPr bwMode="auto">
            <a:xfrm flipV="1">
              <a:off x="2806" y="1749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1" name="Freeform 595"/>
            <p:cNvSpPr>
              <a:spLocks/>
            </p:cNvSpPr>
            <p:nvPr/>
          </p:nvSpPr>
          <p:spPr bwMode="auto">
            <a:xfrm>
              <a:off x="2826" y="1715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2" name="Line 596"/>
            <p:cNvSpPr>
              <a:spLocks noChangeShapeType="1"/>
            </p:cNvSpPr>
            <p:nvPr/>
          </p:nvSpPr>
          <p:spPr bwMode="auto">
            <a:xfrm flipV="1">
              <a:off x="2853" y="1688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3" name="Freeform 597"/>
            <p:cNvSpPr>
              <a:spLocks/>
            </p:cNvSpPr>
            <p:nvPr/>
          </p:nvSpPr>
          <p:spPr bwMode="auto">
            <a:xfrm>
              <a:off x="2873" y="1654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21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21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4" name="Line 598"/>
            <p:cNvSpPr>
              <a:spLocks noChangeShapeType="1"/>
            </p:cNvSpPr>
            <p:nvPr/>
          </p:nvSpPr>
          <p:spPr bwMode="auto">
            <a:xfrm flipV="1">
              <a:off x="2900" y="1621"/>
              <a:ext cx="20" cy="3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5" name="Freeform 599"/>
            <p:cNvSpPr>
              <a:spLocks/>
            </p:cNvSpPr>
            <p:nvPr/>
          </p:nvSpPr>
          <p:spPr bwMode="auto">
            <a:xfrm>
              <a:off x="2920" y="1587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6" name="Line 600"/>
            <p:cNvSpPr>
              <a:spLocks noChangeShapeType="1"/>
            </p:cNvSpPr>
            <p:nvPr/>
          </p:nvSpPr>
          <p:spPr bwMode="auto">
            <a:xfrm flipV="1">
              <a:off x="2947" y="1553"/>
              <a:ext cx="21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7" name="Freeform 601"/>
            <p:cNvSpPr>
              <a:spLocks/>
            </p:cNvSpPr>
            <p:nvPr/>
          </p:nvSpPr>
          <p:spPr bwMode="auto">
            <a:xfrm>
              <a:off x="2968" y="1526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8" name="Line 602"/>
            <p:cNvSpPr>
              <a:spLocks noChangeShapeType="1"/>
            </p:cNvSpPr>
            <p:nvPr/>
          </p:nvSpPr>
          <p:spPr bwMode="auto">
            <a:xfrm flipV="1">
              <a:off x="2995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39" name="Freeform 603"/>
            <p:cNvSpPr>
              <a:spLocks/>
            </p:cNvSpPr>
            <p:nvPr/>
          </p:nvSpPr>
          <p:spPr bwMode="auto">
            <a:xfrm>
              <a:off x="3015" y="1458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0" name="Line 604"/>
            <p:cNvSpPr>
              <a:spLocks noChangeShapeType="1"/>
            </p:cNvSpPr>
            <p:nvPr/>
          </p:nvSpPr>
          <p:spPr bwMode="auto">
            <a:xfrm flipV="1">
              <a:off x="3042" y="1431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1" name="Freeform 605"/>
            <p:cNvSpPr>
              <a:spLocks/>
            </p:cNvSpPr>
            <p:nvPr/>
          </p:nvSpPr>
          <p:spPr bwMode="auto">
            <a:xfrm>
              <a:off x="3062" y="1404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2" name="Line 606"/>
            <p:cNvSpPr>
              <a:spLocks noChangeShapeType="1"/>
            </p:cNvSpPr>
            <p:nvPr/>
          </p:nvSpPr>
          <p:spPr bwMode="auto">
            <a:xfrm flipV="1">
              <a:off x="3089" y="1377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3" name="Freeform 607"/>
            <p:cNvSpPr>
              <a:spLocks/>
            </p:cNvSpPr>
            <p:nvPr/>
          </p:nvSpPr>
          <p:spPr bwMode="auto">
            <a:xfrm>
              <a:off x="3109" y="1357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4" name="Line 608"/>
            <p:cNvSpPr>
              <a:spLocks noChangeShapeType="1"/>
            </p:cNvSpPr>
            <p:nvPr/>
          </p:nvSpPr>
          <p:spPr bwMode="auto">
            <a:xfrm flipV="1">
              <a:off x="3136" y="134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5" name="Freeform 609"/>
            <p:cNvSpPr>
              <a:spLocks/>
            </p:cNvSpPr>
            <p:nvPr/>
          </p:nvSpPr>
          <p:spPr bwMode="auto">
            <a:xfrm>
              <a:off x="3156" y="1330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6" name="Line 610"/>
            <p:cNvSpPr>
              <a:spLocks noChangeShapeType="1"/>
            </p:cNvSpPr>
            <p:nvPr/>
          </p:nvSpPr>
          <p:spPr bwMode="auto">
            <a:xfrm flipV="1">
              <a:off x="3183" y="1323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7" name="Freeform 611"/>
            <p:cNvSpPr>
              <a:spLocks/>
            </p:cNvSpPr>
            <p:nvPr/>
          </p:nvSpPr>
          <p:spPr bwMode="auto">
            <a:xfrm>
              <a:off x="3204" y="1317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8" name="Freeform 612"/>
            <p:cNvSpPr>
              <a:spLocks/>
            </p:cNvSpPr>
            <p:nvPr/>
          </p:nvSpPr>
          <p:spPr bwMode="auto">
            <a:xfrm>
              <a:off x="3224" y="1317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3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49" name="Line 613"/>
            <p:cNvSpPr>
              <a:spLocks noChangeShapeType="1"/>
            </p:cNvSpPr>
            <p:nvPr/>
          </p:nvSpPr>
          <p:spPr bwMode="auto">
            <a:xfrm>
              <a:off x="3251" y="1323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0" name="Freeform 614"/>
            <p:cNvSpPr>
              <a:spLocks/>
            </p:cNvSpPr>
            <p:nvPr/>
          </p:nvSpPr>
          <p:spPr bwMode="auto">
            <a:xfrm>
              <a:off x="3271" y="1330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1" name="Line 615"/>
            <p:cNvSpPr>
              <a:spLocks noChangeShapeType="1"/>
            </p:cNvSpPr>
            <p:nvPr/>
          </p:nvSpPr>
          <p:spPr bwMode="auto">
            <a:xfrm>
              <a:off x="3298" y="134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2" name="Freeform 616"/>
            <p:cNvSpPr>
              <a:spLocks/>
            </p:cNvSpPr>
            <p:nvPr/>
          </p:nvSpPr>
          <p:spPr bwMode="auto">
            <a:xfrm>
              <a:off x="3318" y="1357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3" name="Line 617"/>
            <p:cNvSpPr>
              <a:spLocks noChangeShapeType="1"/>
            </p:cNvSpPr>
            <p:nvPr/>
          </p:nvSpPr>
          <p:spPr bwMode="auto">
            <a:xfrm>
              <a:off x="3345" y="1377"/>
              <a:ext cx="21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4" name="Freeform 618"/>
            <p:cNvSpPr>
              <a:spLocks/>
            </p:cNvSpPr>
            <p:nvPr/>
          </p:nvSpPr>
          <p:spPr bwMode="auto">
            <a:xfrm>
              <a:off x="3366" y="1404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5" name="Line 619"/>
            <p:cNvSpPr>
              <a:spLocks noChangeShapeType="1"/>
            </p:cNvSpPr>
            <p:nvPr/>
          </p:nvSpPr>
          <p:spPr bwMode="auto">
            <a:xfrm>
              <a:off x="3393" y="1431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6" name="Freeform 620"/>
            <p:cNvSpPr>
              <a:spLocks/>
            </p:cNvSpPr>
            <p:nvPr/>
          </p:nvSpPr>
          <p:spPr bwMode="auto">
            <a:xfrm>
              <a:off x="3413" y="1458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7" name="Line 621"/>
            <p:cNvSpPr>
              <a:spLocks noChangeShapeType="1"/>
            </p:cNvSpPr>
            <p:nvPr/>
          </p:nvSpPr>
          <p:spPr bwMode="auto">
            <a:xfrm>
              <a:off x="3440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8" name="Freeform 622"/>
            <p:cNvSpPr>
              <a:spLocks/>
            </p:cNvSpPr>
            <p:nvPr/>
          </p:nvSpPr>
          <p:spPr bwMode="auto">
            <a:xfrm>
              <a:off x="3460" y="1526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59" name="Line 623"/>
            <p:cNvSpPr>
              <a:spLocks noChangeShapeType="1"/>
            </p:cNvSpPr>
            <p:nvPr/>
          </p:nvSpPr>
          <p:spPr bwMode="auto">
            <a:xfrm>
              <a:off x="3487" y="1553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0" name="Freeform 624"/>
            <p:cNvSpPr>
              <a:spLocks/>
            </p:cNvSpPr>
            <p:nvPr/>
          </p:nvSpPr>
          <p:spPr bwMode="auto">
            <a:xfrm>
              <a:off x="3507" y="1587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3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1" name="Line 625"/>
            <p:cNvSpPr>
              <a:spLocks noChangeShapeType="1"/>
            </p:cNvSpPr>
            <p:nvPr/>
          </p:nvSpPr>
          <p:spPr bwMode="auto">
            <a:xfrm>
              <a:off x="3534" y="1621"/>
              <a:ext cx="20" cy="3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2" name="Freeform 626"/>
            <p:cNvSpPr>
              <a:spLocks/>
            </p:cNvSpPr>
            <p:nvPr/>
          </p:nvSpPr>
          <p:spPr bwMode="auto">
            <a:xfrm>
              <a:off x="3554" y="1654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1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21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3" name="Line 627"/>
            <p:cNvSpPr>
              <a:spLocks noChangeShapeType="1"/>
            </p:cNvSpPr>
            <p:nvPr/>
          </p:nvSpPr>
          <p:spPr bwMode="auto">
            <a:xfrm>
              <a:off x="3581" y="1688"/>
              <a:ext cx="21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4" name="Freeform 628"/>
            <p:cNvSpPr>
              <a:spLocks/>
            </p:cNvSpPr>
            <p:nvPr/>
          </p:nvSpPr>
          <p:spPr bwMode="auto">
            <a:xfrm>
              <a:off x="3602" y="1715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5" name="Line 629"/>
            <p:cNvSpPr>
              <a:spLocks noChangeShapeType="1"/>
            </p:cNvSpPr>
            <p:nvPr/>
          </p:nvSpPr>
          <p:spPr bwMode="auto">
            <a:xfrm>
              <a:off x="3629" y="1749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6" name="Freeform 630"/>
            <p:cNvSpPr>
              <a:spLocks/>
            </p:cNvSpPr>
            <p:nvPr/>
          </p:nvSpPr>
          <p:spPr bwMode="auto">
            <a:xfrm>
              <a:off x="3649" y="1776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7" name="Line 631"/>
            <p:cNvSpPr>
              <a:spLocks noChangeShapeType="1"/>
            </p:cNvSpPr>
            <p:nvPr/>
          </p:nvSpPr>
          <p:spPr bwMode="auto">
            <a:xfrm>
              <a:off x="3676" y="18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8" name="Freeform 632"/>
            <p:cNvSpPr>
              <a:spLocks/>
            </p:cNvSpPr>
            <p:nvPr/>
          </p:nvSpPr>
          <p:spPr bwMode="auto">
            <a:xfrm>
              <a:off x="3696" y="1830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69" name="Freeform 633"/>
            <p:cNvSpPr>
              <a:spLocks/>
            </p:cNvSpPr>
            <p:nvPr/>
          </p:nvSpPr>
          <p:spPr bwMode="auto">
            <a:xfrm>
              <a:off x="3723" y="1850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7" y="14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0" name="Freeform 634"/>
            <p:cNvSpPr>
              <a:spLocks/>
            </p:cNvSpPr>
            <p:nvPr/>
          </p:nvSpPr>
          <p:spPr bwMode="auto">
            <a:xfrm>
              <a:off x="3743" y="1877"/>
              <a:ext cx="27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4" y="14"/>
                  </a:lnTo>
                  <a:lnTo>
                    <a:pt x="27" y="2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1" name="Line 635"/>
            <p:cNvSpPr>
              <a:spLocks noChangeShapeType="1"/>
            </p:cNvSpPr>
            <p:nvPr/>
          </p:nvSpPr>
          <p:spPr bwMode="auto">
            <a:xfrm>
              <a:off x="3770" y="1898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2" name="Freeform 636"/>
            <p:cNvSpPr>
              <a:spLocks/>
            </p:cNvSpPr>
            <p:nvPr/>
          </p:nvSpPr>
          <p:spPr bwMode="auto">
            <a:xfrm>
              <a:off x="3790" y="1918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3" name="Line 637"/>
            <p:cNvSpPr>
              <a:spLocks noChangeShapeType="1"/>
            </p:cNvSpPr>
            <p:nvPr/>
          </p:nvSpPr>
          <p:spPr bwMode="auto">
            <a:xfrm>
              <a:off x="3817" y="1938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4" name="Line 638"/>
            <p:cNvSpPr>
              <a:spLocks noChangeShapeType="1"/>
            </p:cNvSpPr>
            <p:nvPr/>
          </p:nvSpPr>
          <p:spPr bwMode="auto">
            <a:xfrm>
              <a:off x="3838" y="1958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5" name="Freeform 639"/>
            <p:cNvSpPr>
              <a:spLocks/>
            </p:cNvSpPr>
            <p:nvPr/>
          </p:nvSpPr>
          <p:spPr bwMode="auto">
            <a:xfrm>
              <a:off x="3858" y="1979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6" name="Line 640"/>
            <p:cNvSpPr>
              <a:spLocks noChangeShapeType="1"/>
            </p:cNvSpPr>
            <p:nvPr/>
          </p:nvSpPr>
          <p:spPr bwMode="auto">
            <a:xfrm>
              <a:off x="3885" y="1992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7" name="Freeform 641"/>
            <p:cNvSpPr>
              <a:spLocks/>
            </p:cNvSpPr>
            <p:nvPr/>
          </p:nvSpPr>
          <p:spPr bwMode="auto">
            <a:xfrm>
              <a:off x="3905" y="2006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8" name="Line 642"/>
            <p:cNvSpPr>
              <a:spLocks noChangeShapeType="1"/>
            </p:cNvSpPr>
            <p:nvPr/>
          </p:nvSpPr>
          <p:spPr bwMode="auto">
            <a:xfrm>
              <a:off x="3932" y="2026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79" name="Freeform 643"/>
            <p:cNvSpPr>
              <a:spLocks/>
            </p:cNvSpPr>
            <p:nvPr/>
          </p:nvSpPr>
          <p:spPr bwMode="auto">
            <a:xfrm>
              <a:off x="3952" y="2040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0" name="Line 644"/>
            <p:cNvSpPr>
              <a:spLocks noChangeShapeType="1"/>
            </p:cNvSpPr>
            <p:nvPr/>
          </p:nvSpPr>
          <p:spPr bwMode="auto">
            <a:xfrm>
              <a:off x="3979" y="205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1" name="Freeform 645"/>
            <p:cNvSpPr>
              <a:spLocks/>
            </p:cNvSpPr>
            <p:nvPr/>
          </p:nvSpPr>
          <p:spPr bwMode="auto">
            <a:xfrm>
              <a:off x="3999" y="2067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2" name="Line 646"/>
            <p:cNvSpPr>
              <a:spLocks noChangeShapeType="1"/>
            </p:cNvSpPr>
            <p:nvPr/>
          </p:nvSpPr>
          <p:spPr bwMode="auto">
            <a:xfrm>
              <a:off x="4026" y="2073"/>
              <a:ext cx="21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3" name="Freeform 647"/>
            <p:cNvSpPr>
              <a:spLocks/>
            </p:cNvSpPr>
            <p:nvPr/>
          </p:nvSpPr>
          <p:spPr bwMode="auto">
            <a:xfrm>
              <a:off x="4047" y="208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4" name="Line 648"/>
            <p:cNvSpPr>
              <a:spLocks noChangeShapeType="1"/>
            </p:cNvSpPr>
            <p:nvPr/>
          </p:nvSpPr>
          <p:spPr bwMode="auto">
            <a:xfrm>
              <a:off x="4074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5" name="Freeform 649"/>
            <p:cNvSpPr>
              <a:spLocks/>
            </p:cNvSpPr>
            <p:nvPr/>
          </p:nvSpPr>
          <p:spPr bwMode="auto">
            <a:xfrm>
              <a:off x="4094" y="210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6" name="Line 650"/>
            <p:cNvSpPr>
              <a:spLocks noChangeShapeType="1"/>
            </p:cNvSpPr>
            <p:nvPr/>
          </p:nvSpPr>
          <p:spPr bwMode="auto">
            <a:xfrm>
              <a:off x="4121" y="211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7" name="Freeform 651"/>
            <p:cNvSpPr>
              <a:spLocks/>
            </p:cNvSpPr>
            <p:nvPr/>
          </p:nvSpPr>
          <p:spPr bwMode="auto">
            <a:xfrm>
              <a:off x="4141" y="212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8" name="Line 652"/>
            <p:cNvSpPr>
              <a:spLocks noChangeShapeType="1"/>
            </p:cNvSpPr>
            <p:nvPr/>
          </p:nvSpPr>
          <p:spPr bwMode="auto">
            <a:xfrm>
              <a:off x="4168" y="2134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89" name="Freeform 653"/>
            <p:cNvSpPr>
              <a:spLocks/>
            </p:cNvSpPr>
            <p:nvPr/>
          </p:nvSpPr>
          <p:spPr bwMode="auto">
            <a:xfrm>
              <a:off x="4188" y="2141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0" name="Line 654"/>
            <p:cNvSpPr>
              <a:spLocks noChangeShapeType="1"/>
            </p:cNvSpPr>
            <p:nvPr/>
          </p:nvSpPr>
          <p:spPr bwMode="auto">
            <a:xfrm>
              <a:off x="4215" y="2148"/>
              <a:ext cx="21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1" name="Freeform 655"/>
            <p:cNvSpPr>
              <a:spLocks/>
            </p:cNvSpPr>
            <p:nvPr/>
          </p:nvSpPr>
          <p:spPr bwMode="auto">
            <a:xfrm>
              <a:off x="4236" y="2154"/>
              <a:ext cx="26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6" y="7"/>
                </a:cxn>
              </a:cxnLst>
              <a:rect l="0" t="0" r="r" b="b"/>
              <a:pathLst>
                <a:path w="26" h="7">
                  <a:moveTo>
                    <a:pt x="0" y="0"/>
                  </a:moveTo>
                  <a:lnTo>
                    <a:pt x="13" y="0"/>
                  </a:lnTo>
                  <a:lnTo>
                    <a:pt x="26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2" name="Line 656"/>
            <p:cNvSpPr>
              <a:spLocks noChangeShapeType="1"/>
            </p:cNvSpPr>
            <p:nvPr/>
          </p:nvSpPr>
          <p:spPr bwMode="auto">
            <a:xfrm>
              <a:off x="4262" y="2161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3" name="Freeform 657"/>
            <p:cNvSpPr>
              <a:spLocks/>
            </p:cNvSpPr>
            <p:nvPr/>
          </p:nvSpPr>
          <p:spPr bwMode="auto">
            <a:xfrm>
              <a:off x="4283" y="216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4" name="Line 658"/>
            <p:cNvSpPr>
              <a:spLocks noChangeShapeType="1"/>
            </p:cNvSpPr>
            <p:nvPr/>
          </p:nvSpPr>
          <p:spPr bwMode="auto">
            <a:xfrm>
              <a:off x="4310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5" name="Freeform 659"/>
            <p:cNvSpPr>
              <a:spLocks/>
            </p:cNvSpPr>
            <p:nvPr/>
          </p:nvSpPr>
          <p:spPr bwMode="auto">
            <a:xfrm>
              <a:off x="4330" y="2181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6" name="Line 660"/>
            <p:cNvSpPr>
              <a:spLocks noChangeShapeType="1"/>
            </p:cNvSpPr>
            <p:nvPr/>
          </p:nvSpPr>
          <p:spPr bwMode="auto">
            <a:xfrm>
              <a:off x="4357" y="218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7" name="Freeform 661"/>
            <p:cNvSpPr>
              <a:spLocks/>
            </p:cNvSpPr>
            <p:nvPr/>
          </p:nvSpPr>
          <p:spPr bwMode="auto">
            <a:xfrm>
              <a:off x="4377" y="218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8" name="Line 662"/>
            <p:cNvSpPr>
              <a:spLocks noChangeShapeType="1"/>
            </p:cNvSpPr>
            <p:nvPr/>
          </p:nvSpPr>
          <p:spPr bwMode="auto">
            <a:xfrm>
              <a:off x="4404" y="2195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199" name="Freeform 663"/>
            <p:cNvSpPr>
              <a:spLocks/>
            </p:cNvSpPr>
            <p:nvPr/>
          </p:nvSpPr>
          <p:spPr bwMode="auto">
            <a:xfrm>
              <a:off x="4424" y="2202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6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0" name="Line 664"/>
            <p:cNvSpPr>
              <a:spLocks noChangeShapeType="1"/>
            </p:cNvSpPr>
            <p:nvPr/>
          </p:nvSpPr>
          <p:spPr bwMode="auto">
            <a:xfrm>
              <a:off x="4451" y="2208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1" name="Freeform 665"/>
            <p:cNvSpPr>
              <a:spLocks/>
            </p:cNvSpPr>
            <p:nvPr/>
          </p:nvSpPr>
          <p:spPr bwMode="auto">
            <a:xfrm>
              <a:off x="4472" y="2208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2" name="Freeform 666"/>
            <p:cNvSpPr>
              <a:spLocks/>
            </p:cNvSpPr>
            <p:nvPr/>
          </p:nvSpPr>
          <p:spPr bwMode="auto">
            <a:xfrm>
              <a:off x="4492" y="2215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3" name="Freeform 667"/>
            <p:cNvSpPr>
              <a:spLocks/>
            </p:cNvSpPr>
            <p:nvPr/>
          </p:nvSpPr>
          <p:spPr bwMode="auto">
            <a:xfrm>
              <a:off x="4519" y="2215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4" name="Freeform 668"/>
            <p:cNvSpPr>
              <a:spLocks/>
            </p:cNvSpPr>
            <p:nvPr/>
          </p:nvSpPr>
          <p:spPr bwMode="auto">
            <a:xfrm>
              <a:off x="4539" y="222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5" name="Freeform 669"/>
            <p:cNvSpPr>
              <a:spLocks/>
            </p:cNvSpPr>
            <p:nvPr/>
          </p:nvSpPr>
          <p:spPr bwMode="auto">
            <a:xfrm>
              <a:off x="4566" y="2222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6" name="Freeform 670"/>
            <p:cNvSpPr>
              <a:spLocks/>
            </p:cNvSpPr>
            <p:nvPr/>
          </p:nvSpPr>
          <p:spPr bwMode="auto">
            <a:xfrm>
              <a:off x="4586" y="222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7" name="Freeform 671"/>
            <p:cNvSpPr>
              <a:spLocks/>
            </p:cNvSpPr>
            <p:nvPr/>
          </p:nvSpPr>
          <p:spPr bwMode="auto">
            <a:xfrm>
              <a:off x="4613" y="2229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8" name="Freeform 672"/>
            <p:cNvSpPr>
              <a:spLocks/>
            </p:cNvSpPr>
            <p:nvPr/>
          </p:nvSpPr>
          <p:spPr bwMode="auto">
            <a:xfrm>
              <a:off x="4633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09" name="Freeform 673"/>
            <p:cNvSpPr>
              <a:spLocks/>
            </p:cNvSpPr>
            <p:nvPr/>
          </p:nvSpPr>
          <p:spPr bwMode="auto">
            <a:xfrm>
              <a:off x="4660" y="2236"/>
              <a:ext cx="21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1" y="6"/>
                </a:cxn>
              </a:cxnLst>
              <a:rect l="0" t="0" r="r" b="b"/>
              <a:pathLst>
                <a:path w="21" h="6">
                  <a:moveTo>
                    <a:pt x="0" y="0"/>
                  </a:moveTo>
                  <a:lnTo>
                    <a:pt x="7" y="0"/>
                  </a:lnTo>
                  <a:lnTo>
                    <a:pt x="21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0" name="Freeform 674"/>
            <p:cNvSpPr>
              <a:spLocks/>
            </p:cNvSpPr>
            <p:nvPr/>
          </p:nvSpPr>
          <p:spPr bwMode="auto">
            <a:xfrm>
              <a:off x="4681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1" name="Freeform 675"/>
            <p:cNvSpPr>
              <a:spLocks/>
            </p:cNvSpPr>
            <p:nvPr/>
          </p:nvSpPr>
          <p:spPr bwMode="auto">
            <a:xfrm>
              <a:off x="4708" y="2242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2" name="Freeform 676"/>
            <p:cNvSpPr>
              <a:spLocks/>
            </p:cNvSpPr>
            <p:nvPr/>
          </p:nvSpPr>
          <p:spPr bwMode="auto">
            <a:xfrm>
              <a:off x="4728" y="224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3" name="Line 677"/>
            <p:cNvSpPr>
              <a:spLocks noChangeShapeType="1"/>
            </p:cNvSpPr>
            <p:nvPr/>
          </p:nvSpPr>
          <p:spPr bwMode="auto">
            <a:xfrm>
              <a:off x="4755" y="224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4" name="Freeform 678"/>
            <p:cNvSpPr>
              <a:spLocks/>
            </p:cNvSpPr>
            <p:nvPr/>
          </p:nvSpPr>
          <p:spPr bwMode="auto">
            <a:xfrm>
              <a:off x="4775" y="2249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5" name="Line 679"/>
            <p:cNvSpPr>
              <a:spLocks noChangeShapeType="1"/>
            </p:cNvSpPr>
            <p:nvPr/>
          </p:nvSpPr>
          <p:spPr bwMode="auto">
            <a:xfrm>
              <a:off x="4802" y="225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6" name="Freeform 680"/>
            <p:cNvSpPr>
              <a:spLocks/>
            </p:cNvSpPr>
            <p:nvPr/>
          </p:nvSpPr>
          <p:spPr bwMode="auto">
            <a:xfrm>
              <a:off x="4822" y="225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7" name="Freeform 681"/>
            <p:cNvSpPr>
              <a:spLocks/>
            </p:cNvSpPr>
            <p:nvPr/>
          </p:nvSpPr>
          <p:spPr bwMode="auto">
            <a:xfrm>
              <a:off x="4849" y="2256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8" name="Freeform 682"/>
            <p:cNvSpPr>
              <a:spLocks/>
            </p:cNvSpPr>
            <p:nvPr/>
          </p:nvSpPr>
          <p:spPr bwMode="auto">
            <a:xfrm>
              <a:off x="4869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19" name="Line 683"/>
            <p:cNvSpPr>
              <a:spLocks noChangeShapeType="1"/>
            </p:cNvSpPr>
            <p:nvPr/>
          </p:nvSpPr>
          <p:spPr bwMode="auto">
            <a:xfrm>
              <a:off x="4896" y="2263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0" name="Freeform 684"/>
            <p:cNvSpPr>
              <a:spLocks/>
            </p:cNvSpPr>
            <p:nvPr/>
          </p:nvSpPr>
          <p:spPr bwMode="auto">
            <a:xfrm>
              <a:off x="4917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1" name="Freeform 685"/>
            <p:cNvSpPr>
              <a:spLocks/>
            </p:cNvSpPr>
            <p:nvPr/>
          </p:nvSpPr>
          <p:spPr bwMode="auto">
            <a:xfrm>
              <a:off x="4944" y="2263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6" y="0"/>
                  </a:lnTo>
                  <a:lnTo>
                    <a:pt x="20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2" name="Freeform 686"/>
            <p:cNvSpPr>
              <a:spLocks/>
            </p:cNvSpPr>
            <p:nvPr/>
          </p:nvSpPr>
          <p:spPr bwMode="auto">
            <a:xfrm>
              <a:off x="4964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3" name="Line 687"/>
            <p:cNvSpPr>
              <a:spLocks noChangeShapeType="1"/>
            </p:cNvSpPr>
            <p:nvPr/>
          </p:nvSpPr>
          <p:spPr bwMode="auto">
            <a:xfrm>
              <a:off x="4991" y="2269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4" name="Freeform 688"/>
            <p:cNvSpPr>
              <a:spLocks/>
            </p:cNvSpPr>
            <p:nvPr/>
          </p:nvSpPr>
          <p:spPr bwMode="auto">
            <a:xfrm>
              <a:off x="5011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5" name="Freeform 689"/>
            <p:cNvSpPr>
              <a:spLocks/>
            </p:cNvSpPr>
            <p:nvPr/>
          </p:nvSpPr>
          <p:spPr bwMode="auto">
            <a:xfrm>
              <a:off x="5038" y="2269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6" name="Freeform 690"/>
            <p:cNvSpPr>
              <a:spLocks/>
            </p:cNvSpPr>
            <p:nvPr/>
          </p:nvSpPr>
          <p:spPr bwMode="auto">
            <a:xfrm>
              <a:off x="5058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27" name="Line 691"/>
            <p:cNvSpPr>
              <a:spLocks noChangeShapeType="1"/>
            </p:cNvSpPr>
            <p:nvPr/>
          </p:nvSpPr>
          <p:spPr bwMode="auto">
            <a:xfrm>
              <a:off x="5085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228" name="Text Box 692"/>
          <p:cNvSpPr txBox="1">
            <a:spLocks noChangeArrowheads="1"/>
          </p:cNvSpPr>
          <p:nvPr/>
        </p:nvSpPr>
        <p:spPr bwMode="auto">
          <a:xfrm>
            <a:off x="7880350" y="1881188"/>
            <a:ext cx="55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1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  <p:grpSp>
        <p:nvGrpSpPr>
          <p:cNvPr id="194229" name="Group 693"/>
          <p:cNvGrpSpPr>
            <a:grpSpLocks/>
          </p:cNvGrpSpPr>
          <p:nvPr/>
        </p:nvGrpSpPr>
        <p:grpSpPr bwMode="auto">
          <a:xfrm>
            <a:off x="5867400" y="1990725"/>
            <a:ext cx="2749550" cy="1839913"/>
            <a:chOff x="1349" y="1208"/>
            <a:chExt cx="3756" cy="1089"/>
          </a:xfrm>
        </p:grpSpPr>
        <p:sp>
          <p:nvSpPr>
            <p:cNvPr id="194230" name="Line 694"/>
            <p:cNvSpPr>
              <a:spLocks noChangeShapeType="1"/>
            </p:cNvSpPr>
            <p:nvPr/>
          </p:nvSpPr>
          <p:spPr bwMode="auto">
            <a:xfrm>
              <a:off x="1349" y="229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1" name="Freeform 695"/>
            <p:cNvSpPr>
              <a:spLocks/>
            </p:cNvSpPr>
            <p:nvPr/>
          </p:nvSpPr>
          <p:spPr bwMode="auto">
            <a:xfrm>
              <a:off x="1369" y="2290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2" name="Line 696"/>
            <p:cNvSpPr>
              <a:spLocks noChangeShapeType="1"/>
            </p:cNvSpPr>
            <p:nvPr/>
          </p:nvSpPr>
          <p:spPr bwMode="auto">
            <a:xfrm>
              <a:off x="1396" y="2290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3" name="Freeform 697"/>
            <p:cNvSpPr>
              <a:spLocks/>
            </p:cNvSpPr>
            <p:nvPr/>
          </p:nvSpPr>
          <p:spPr bwMode="auto">
            <a:xfrm>
              <a:off x="1417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4" name="Line 698"/>
            <p:cNvSpPr>
              <a:spLocks noChangeShapeType="1"/>
            </p:cNvSpPr>
            <p:nvPr/>
          </p:nvSpPr>
          <p:spPr bwMode="auto">
            <a:xfrm>
              <a:off x="1444" y="2290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5" name="Freeform 699"/>
            <p:cNvSpPr>
              <a:spLocks/>
            </p:cNvSpPr>
            <p:nvPr/>
          </p:nvSpPr>
          <p:spPr bwMode="auto">
            <a:xfrm>
              <a:off x="1464" y="2283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6" name="Line 700"/>
            <p:cNvSpPr>
              <a:spLocks noChangeShapeType="1"/>
            </p:cNvSpPr>
            <p:nvPr/>
          </p:nvSpPr>
          <p:spPr bwMode="auto">
            <a:xfrm>
              <a:off x="1491" y="228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7" name="Freeform 701"/>
            <p:cNvSpPr>
              <a:spLocks/>
            </p:cNvSpPr>
            <p:nvPr/>
          </p:nvSpPr>
          <p:spPr bwMode="auto">
            <a:xfrm>
              <a:off x="1511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8" name="Line 702"/>
            <p:cNvSpPr>
              <a:spLocks noChangeShapeType="1"/>
            </p:cNvSpPr>
            <p:nvPr/>
          </p:nvSpPr>
          <p:spPr bwMode="auto">
            <a:xfrm>
              <a:off x="1538" y="228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39" name="Freeform 703"/>
            <p:cNvSpPr>
              <a:spLocks/>
            </p:cNvSpPr>
            <p:nvPr/>
          </p:nvSpPr>
          <p:spPr bwMode="auto">
            <a:xfrm>
              <a:off x="1558" y="227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0" name="Line 704"/>
            <p:cNvSpPr>
              <a:spLocks noChangeShapeType="1"/>
            </p:cNvSpPr>
            <p:nvPr/>
          </p:nvSpPr>
          <p:spPr bwMode="auto">
            <a:xfrm>
              <a:off x="1585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1" name="Freeform 705"/>
            <p:cNvSpPr>
              <a:spLocks/>
            </p:cNvSpPr>
            <p:nvPr/>
          </p:nvSpPr>
          <p:spPr bwMode="auto">
            <a:xfrm>
              <a:off x="1605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2" name="Freeform 706"/>
            <p:cNvSpPr>
              <a:spLocks/>
            </p:cNvSpPr>
            <p:nvPr/>
          </p:nvSpPr>
          <p:spPr bwMode="auto">
            <a:xfrm>
              <a:off x="1632" y="2269"/>
              <a:ext cx="2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3" name="Freeform 707"/>
            <p:cNvSpPr>
              <a:spLocks/>
            </p:cNvSpPr>
            <p:nvPr/>
          </p:nvSpPr>
          <p:spPr bwMode="auto">
            <a:xfrm>
              <a:off x="1653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4" name="Freeform 708"/>
            <p:cNvSpPr>
              <a:spLocks/>
            </p:cNvSpPr>
            <p:nvPr/>
          </p:nvSpPr>
          <p:spPr bwMode="auto">
            <a:xfrm>
              <a:off x="1680" y="2263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5" name="Freeform 709"/>
            <p:cNvSpPr>
              <a:spLocks/>
            </p:cNvSpPr>
            <p:nvPr/>
          </p:nvSpPr>
          <p:spPr bwMode="auto">
            <a:xfrm>
              <a:off x="1700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6" name="Line 710"/>
            <p:cNvSpPr>
              <a:spLocks noChangeShapeType="1"/>
            </p:cNvSpPr>
            <p:nvPr/>
          </p:nvSpPr>
          <p:spPr bwMode="auto">
            <a:xfrm>
              <a:off x="1727" y="226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7" name="Freeform 711"/>
            <p:cNvSpPr>
              <a:spLocks/>
            </p:cNvSpPr>
            <p:nvPr/>
          </p:nvSpPr>
          <p:spPr bwMode="auto">
            <a:xfrm>
              <a:off x="1747" y="225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8" name="Line 712"/>
            <p:cNvSpPr>
              <a:spLocks noChangeShapeType="1"/>
            </p:cNvSpPr>
            <p:nvPr/>
          </p:nvSpPr>
          <p:spPr bwMode="auto">
            <a:xfrm>
              <a:off x="1774" y="225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49" name="Freeform 713"/>
            <p:cNvSpPr>
              <a:spLocks/>
            </p:cNvSpPr>
            <p:nvPr/>
          </p:nvSpPr>
          <p:spPr bwMode="auto">
            <a:xfrm>
              <a:off x="1794" y="2249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0" name="Line 714"/>
            <p:cNvSpPr>
              <a:spLocks noChangeShapeType="1"/>
            </p:cNvSpPr>
            <p:nvPr/>
          </p:nvSpPr>
          <p:spPr bwMode="auto">
            <a:xfrm flipV="1">
              <a:off x="1821" y="2242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1" name="Freeform 715"/>
            <p:cNvSpPr>
              <a:spLocks/>
            </p:cNvSpPr>
            <p:nvPr/>
          </p:nvSpPr>
          <p:spPr bwMode="auto">
            <a:xfrm>
              <a:off x="1841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2" name="Freeform 716"/>
            <p:cNvSpPr>
              <a:spLocks/>
            </p:cNvSpPr>
            <p:nvPr/>
          </p:nvSpPr>
          <p:spPr bwMode="auto">
            <a:xfrm>
              <a:off x="1868" y="2236"/>
              <a:ext cx="21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1" y="0"/>
                </a:cxn>
              </a:cxnLst>
              <a:rect l="0" t="0" r="r" b="b"/>
              <a:pathLst>
                <a:path w="21" h="6">
                  <a:moveTo>
                    <a:pt x="0" y="6"/>
                  </a:moveTo>
                  <a:lnTo>
                    <a:pt x="7" y="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3" name="Freeform 717"/>
            <p:cNvSpPr>
              <a:spLocks/>
            </p:cNvSpPr>
            <p:nvPr/>
          </p:nvSpPr>
          <p:spPr bwMode="auto">
            <a:xfrm>
              <a:off x="1889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4" name="Line 718"/>
            <p:cNvSpPr>
              <a:spLocks noChangeShapeType="1"/>
            </p:cNvSpPr>
            <p:nvPr/>
          </p:nvSpPr>
          <p:spPr bwMode="auto">
            <a:xfrm flipV="1">
              <a:off x="1916" y="2229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5" name="Freeform 719"/>
            <p:cNvSpPr>
              <a:spLocks/>
            </p:cNvSpPr>
            <p:nvPr/>
          </p:nvSpPr>
          <p:spPr bwMode="auto">
            <a:xfrm>
              <a:off x="1936" y="2222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6" name="Line 720"/>
            <p:cNvSpPr>
              <a:spLocks noChangeShapeType="1"/>
            </p:cNvSpPr>
            <p:nvPr/>
          </p:nvSpPr>
          <p:spPr bwMode="auto">
            <a:xfrm>
              <a:off x="1963" y="2222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7" name="Line 721"/>
            <p:cNvSpPr>
              <a:spLocks noChangeShapeType="1"/>
            </p:cNvSpPr>
            <p:nvPr/>
          </p:nvSpPr>
          <p:spPr bwMode="auto">
            <a:xfrm flipV="1">
              <a:off x="1983" y="2215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8" name="Freeform 722"/>
            <p:cNvSpPr>
              <a:spLocks/>
            </p:cNvSpPr>
            <p:nvPr/>
          </p:nvSpPr>
          <p:spPr bwMode="auto">
            <a:xfrm>
              <a:off x="2003" y="220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59" name="Line 723"/>
            <p:cNvSpPr>
              <a:spLocks noChangeShapeType="1"/>
            </p:cNvSpPr>
            <p:nvPr/>
          </p:nvSpPr>
          <p:spPr bwMode="auto">
            <a:xfrm flipV="1">
              <a:off x="2030" y="2202"/>
              <a:ext cx="21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0" name="Freeform 724"/>
            <p:cNvSpPr>
              <a:spLocks/>
            </p:cNvSpPr>
            <p:nvPr/>
          </p:nvSpPr>
          <p:spPr bwMode="auto">
            <a:xfrm>
              <a:off x="2051" y="2195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1" name="Line 725"/>
            <p:cNvSpPr>
              <a:spLocks noChangeShapeType="1"/>
            </p:cNvSpPr>
            <p:nvPr/>
          </p:nvSpPr>
          <p:spPr bwMode="auto">
            <a:xfrm flipV="1">
              <a:off x="2077" y="2188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2" name="Freeform 726"/>
            <p:cNvSpPr>
              <a:spLocks/>
            </p:cNvSpPr>
            <p:nvPr/>
          </p:nvSpPr>
          <p:spPr bwMode="auto">
            <a:xfrm>
              <a:off x="2098" y="2181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3" name="Line 727"/>
            <p:cNvSpPr>
              <a:spLocks noChangeShapeType="1"/>
            </p:cNvSpPr>
            <p:nvPr/>
          </p:nvSpPr>
          <p:spPr bwMode="auto">
            <a:xfrm flipV="1">
              <a:off x="2125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4" name="Freeform 728"/>
            <p:cNvSpPr>
              <a:spLocks/>
            </p:cNvSpPr>
            <p:nvPr/>
          </p:nvSpPr>
          <p:spPr bwMode="auto">
            <a:xfrm>
              <a:off x="2145" y="216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5" name="Line 729"/>
            <p:cNvSpPr>
              <a:spLocks noChangeShapeType="1"/>
            </p:cNvSpPr>
            <p:nvPr/>
          </p:nvSpPr>
          <p:spPr bwMode="auto">
            <a:xfrm flipV="1">
              <a:off x="2172" y="2161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6" name="Freeform 730"/>
            <p:cNvSpPr>
              <a:spLocks/>
            </p:cNvSpPr>
            <p:nvPr/>
          </p:nvSpPr>
          <p:spPr bwMode="auto">
            <a:xfrm>
              <a:off x="2192" y="2148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7" name="Line 731"/>
            <p:cNvSpPr>
              <a:spLocks noChangeShapeType="1"/>
            </p:cNvSpPr>
            <p:nvPr/>
          </p:nvSpPr>
          <p:spPr bwMode="auto">
            <a:xfrm flipV="1">
              <a:off x="2219" y="2141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8" name="Freeform 732"/>
            <p:cNvSpPr>
              <a:spLocks/>
            </p:cNvSpPr>
            <p:nvPr/>
          </p:nvSpPr>
          <p:spPr bwMode="auto">
            <a:xfrm>
              <a:off x="2239" y="2127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69" name="Line 733"/>
            <p:cNvSpPr>
              <a:spLocks noChangeShapeType="1"/>
            </p:cNvSpPr>
            <p:nvPr/>
          </p:nvSpPr>
          <p:spPr bwMode="auto">
            <a:xfrm flipV="1">
              <a:off x="2266" y="2121"/>
              <a:ext cx="21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0" name="Freeform 734"/>
            <p:cNvSpPr>
              <a:spLocks/>
            </p:cNvSpPr>
            <p:nvPr/>
          </p:nvSpPr>
          <p:spPr bwMode="auto">
            <a:xfrm>
              <a:off x="2287" y="2107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1" name="Line 735"/>
            <p:cNvSpPr>
              <a:spLocks noChangeShapeType="1"/>
            </p:cNvSpPr>
            <p:nvPr/>
          </p:nvSpPr>
          <p:spPr bwMode="auto">
            <a:xfrm flipV="1">
              <a:off x="2314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2" name="Freeform 736"/>
            <p:cNvSpPr>
              <a:spLocks/>
            </p:cNvSpPr>
            <p:nvPr/>
          </p:nvSpPr>
          <p:spPr bwMode="auto">
            <a:xfrm>
              <a:off x="2334" y="2087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3" name="Line 737"/>
            <p:cNvSpPr>
              <a:spLocks noChangeShapeType="1"/>
            </p:cNvSpPr>
            <p:nvPr/>
          </p:nvSpPr>
          <p:spPr bwMode="auto">
            <a:xfrm flipV="1">
              <a:off x="2361" y="207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4" name="Freeform 738"/>
            <p:cNvSpPr>
              <a:spLocks/>
            </p:cNvSpPr>
            <p:nvPr/>
          </p:nvSpPr>
          <p:spPr bwMode="auto">
            <a:xfrm>
              <a:off x="2381" y="2053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5" name="Line 739"/>
            <p:cNvSpPr>
              <a:spLocks noChangeShapeType="1"/>
            </p:cNvSpPr>
            <p:nvPr/>
          </p:nvSpPr>
          <p:spPr bwMode="auto">
            <a:xfrm flipV="1">
              <a:off x="2408" y="2040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6" name="Freeform 740"/>
            <p:cNvSpPr>
              <a:spLocks/>
            </p:cNvSpPr>
            <p:nvPr/>
          </p:nvSpPr>
          <p:spPr bwMode="auto">
            <a:xfrm>
              <a:off x="2428" y="2026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7" name="Freeform 741"/>
            <p:cNvSpPr>
              <a:spLocks/>
            </p:cNvSpPr>
            <p:nvPr/>
          </p:nvSpPr>
          <p:spPr bwMode="auto">
            <a:xfrm>
              <a:off x="2455" y="2006"/>
              <a:ext cx="20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" y="7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lnTo>
                    <a:pt x="7" y="7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8" name="Freeform 742"/>
            <p:cNvSpPr>
              <a:spLocks/>
            </p:cNvSpPr>
            <p:nvPr/>
          </p:nvSpPr>
          <p:spPr bwMode="auto">
            <a:xfrm>
              <a:off x="2475" y="1992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79" name="Line 743"/>
            <p:cNvSpPr>
              <a:spLocks noChangeShapeType="1"/>
            </p:cNvSpPr>
            <p:nvPr/>
          </p:nvSpPr>
          <p:spPr bwMode="auto">
            <a:xfrm flipV="1">
              <a:off x="2502" y="1972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0" name="Freeform 744"/>
            <p:cNvSpPr>
              <a:spLocks/>
            </p:cNvSpPr>
            <p:nvPr/>
          </p:nvSpPr>
          <p:spPr bwMode="auto">
            <a:xfrm>
              <a:off x="2523" y="1952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1" name="Line 745"/>
            <p:cNvSpPr>
              <a:spLocks noChangeShapeType="1"/>
            </p:cNvSpPr>
            <p:nvPr/>
          </p:nvSpPr>
          <p:spPr bwMode="auto">
            <a:xfrm flipV="1">
              <a:off x="2550" y="1931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2" name="Freeform 746"/>
            <p:cNvSpPr>
              <a:spLocks/>
            </p:cNvSpPr>
            <p:nvPr/>
          </p:nvSpPr>
          <p:spPr bwMode="auto">
            <a:xfrm>
              <a:off x="2570" y="1911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3" name="Freeform 747"/>
            <p:cNvSpPr>
              <a:spLocks/>
            </p:cNvSpPr>
            <p:nvPr/>
          </p:nvSpPr>
          <p:spPr bwMode="auto">
            <a:xfrm>
              <a:off x="2597" y="1884"/>
              <a:ext cx="20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13" y="14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4" name="Line 748"/>
            <p:cNvSpPr>
              <a:spLocks noChangeShapeType="1"/>
            </p:cNvSpPr>
            <p:nvPr/>
          </p:nvSpPr>
          <p:spPr bwMode="auto">
            <a:xfrm flipV="1">
              <a:off x="2617" y="1864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5" name="Freeform 749"/>
            <p:cNvSpPr>
              <a:spLocks/>
            </p:cNvSpPr>
            <p:nvPr/>
          </p:nvSpPr>
          <p:spPr bwMode="auto">
            <a:xfrm>
              <a:off x="2637" y="1837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6" name="Line 750"/>
            <p:cNvSpPr>
              <a:spLocks noChangeShapeType="1"/>
            </p:cNvSpPr>
            <p:nvPr/>
          </p:nvSpPr>
          <p:spPr bwMode="auto">
            <a:xfrm flipV="1">
              <a:off x="2664" y="1810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7" name="Freeform 751"/>
            <p:cNvSpPr>
              <a:spLocks/>
            </p:cNvSpPr>
            <p:nvPr/>
          </p:nvSpPr>
          <p:spPr bwMode="auto">
            <a:xfrm>
              <a:off x="2684" y="1783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8" name="Line 752"/>
            <p:cNvSpPr>
              <a:spLocks noChangeShapeType="1"/>
            </p:cNvSpPr>
            <p:nvPr/>
          </p:nvSpPr>
          <p:spPr bwMode="auto">
            <a:xfrm flipV="1">
              <a:off x="2711" y="1749"/>
              <a:ext cx="21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89" name="Freeform 753"/>
            <p:cNvSpPr>
              <a:spLocks/>
            </p:cNvSpPr>
            <p:nvPr/>
          </p:nvSpPr>
          <p:spPr bwMode="auto">
            <a:xfrm>
              <a:off x="2732" y="1722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0" name="Line 754"/>
            <p:cNvSpPr>
              <a:spLocks noChangeShapeType="1"/>
            </p:cNvSpPr>
            <p:nvPr/>
          </p:nvSpPr>
          <p:spPr bwMode="auto">
            <a:xfrm flipV="1">
              <a:off x="2759" y="1688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1" name="Freeform 755"/>
            <p:cNvSpPr>
              <a:spLocks/>
            </p:cNvSpPr>
            <p:nvPr/>
          </p:nvSpPr>
          <p:spPr bwMode="auto">
            <a:xfrm>
              <a:off x="2779" y="1661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2" name="Line 756"/>
            <p:cNvSpPr>
              <a:spLocks noChangeShapeType="1"/>
            </p:cNvSpPr>
            <p:nvPr/>
          </p:nvSpPr>
          <p:spPr bwMode="auto">
            <a:xfrm flipV="1">
              <a:off x="2806" y="162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3" name="Freeform 757"/>
            <p:cNvSpPr>
              <a:spLocks/>
            </p:cNvSpPr>
            <p:nvPr/>
          </p:nvSpPr>
          <p:spPr bwMode="auto">
            <a:xfrm>
              <a:off x="2826" y="1594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4" name="Line 758"/>
            <p:cNvSpPr>
              <a:spLocks noChangeShapeType="1"/>
            </p:cNvSpPr>
            <p:nvPr/>
          </p:nvSpPr>
          <p:spPr bwMode="auto">
            <a:xfrm flipV="1">
              <a:off x="2853" y="1560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5" name="Freeform 759"/>
            <p:cNvSpPr>
              <a:spLocks/>
            </p:cNvSpPr>
            <p:nvPr/>
          </p:nvSpPr>
          <p:spPr bwMode="auto">
            <a:xfrm>
              <a:off x="2873" y="1526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6" name="Line 760"/>
            <p:cNvSpPr>
              <a:spLocks noChangeShapeType="1"/>
            </p:cNvSpPr>
            <p:nvPr/>
          </p:nvSpPr>
          <p:spPr bwMode="auto">
            <a:xfrm flipV="1">
              <a:off x="2900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7" name="Freeform 761"/>
            <p:cNvSpPr>
              <a:spLocks/>
            </p:cNvSpPr>
            <p:nvPr/>
          </p:nvSpPr>
          <p:spPr bwMode="auto">
            <a:xfrm>
              <a:off x="2920" y="1452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8" name="Freeform 762"/>
            <p:cNvSpPr>
              <a:spLocks/>
            </p:cNvSpPr>
            <p:nvPr/>
          </p:nvSpPr>
          <p:spPr bwMode="auto">
            <a:xfrm>
              <a:off x="2947" y="1425"/>
              <a:ext cx="21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3"/>
                </a:cxn>
                <a:cxn ang="0">
                  <a:pos x="21" y="0"/>
                </a:cxn>
              </a:cxnLst>
              <a:rect l="0" t="0" r="r" b="b"/>
              <a:pathLst>
                <a:path w="21" h="27">
                  <a:moveTo>
                    <a:pt x="0" y="27"/>
                  </a:moveTo>
                  <a:lnTo>
                    <a:pt x="7" y="13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299" name="Freeform 763"/>
            <p:cNvSpPr>
              <a:spLocks/>
            </p:cNvSpPr>
            <p:nvPr/>
          </p:nvSpPr>
          <p:spPr bwMode="auto">
            <a:xfrm>
              <a:off x="2968" y="1391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0" name="Line 764"/>
            <p:cNvSpPr>
              <a:spLocks noChangeShapeType="1"/>
            </p:cNvSpPr>
            <p:nvPr/>
          </p:nvSpPr>
          <p:spPr bwMode="auto">
            <a:xfrm flipV="1">
              <a:off x="2995" y="135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1" name="Freeform 765"/>
            <p:cNvSpPr>
              <a:spLocks/>
            </p:cNvSpPr>
            <p:nvPr/>
          </p:nvSpPr>
          <p:spPr bwMode="auto">
            <a:xfrm>
              <a:off x="3015" y="1330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2" name="Line 766"/>
            <p:cNvSpPr>
              <a:spLocks noChangeShapeType="1"/>
            </p:cNvSpPr>
            <p:nvPr/>
          </p:nvSpPr>
          <p:spPr bwMode="auto">
            <a:xfrm flipV="1">
              <a:off x="3042" y="13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3" name="Freeform 767"/>
            <p:cNvSpPr>
              <a:spLocks/>
            </p:cNvSpPr>
            <p:nvPr/>
          </p:nvSpPr>
          <p:spPr bwMode="auto">
            <a:xfrm>
              <a:off x="3062" y="1276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4" name="Line 768"/>
            <p:cNvSpPr>
              <a:spLocks noChangeShapeType="1"/>
            </p:cNvSpPr>
            <p:nvPr/>
          </p:nvSpPr>
          <p:spPr bwMode="auto">
            <a:xfrm flipV="1">
              <a:off x="3089" y="1256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5" name="Freeform 769"/>
            <p:cNvSpPr>
              <a:spLocks/>
            </p:cNvSpPr>
            <p:nvPr/>
          </p:nvSpPr>
          <p:spPr bwMode="auto">
            <a:xfrm>
              <a:off x="3109" y="1242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6" name="Freeform 770"/>
            <p:cNvSpPr>
              <a:spLocks/>
            </p:cNvSpPr>
            <p:nvPr/>
          </p:nvSpPr>
          <p:spPr bwMode="auto">
            <a:xfrm>
              <a:off x="3136" y="1222"/>
              <a:ext cx="20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" y="7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lnTo>
                    <a:pt x="7" y="7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7" name="Freeform 771"/>
            <p:cNvSpPr>
              <a:spLocks/>
            </p:cNvSpPr>
            <p:nvPr/>
          </p:nvSpPr>
          <p:spPr bwMode="auto">
            <a:xfrm>
              <a:off x="3156" y="1215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8" name="Line 772"/>
            <p:cNvSpPr>
              <a:spLocks noChangeShapeType="1"/>
            </p:cNvSpPr>
            <p:nvPr/>
          </p:nvSpPr>
          <p:spPr bwMode="auto">
            <a:xfrm flipV="1">
              <a:off x="3183" y="1208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09" name="Line 773"/>
            <p:cNvSpPr>
              <a:spLocks noChangeShapeType="1"/>
            </p:cNvSpPr>
            <p:nvPr/>
          </p:nvSpPr>
          <p:spPr bwMode="auto">
            <a:xfrm>
              <a:off x="3204" y="120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0" name="Freeform 774"/>
            <p:cNvSpPr>
              <a:spLocks/>
            </p:cNvSpPr>
            <p:nvPr/>
          </p:nvSpPr>
          <p:spPr bwMode="auto">
            <a:xfrm>
              <a:off x="3224" y="1208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1" name="Line 775"/>
            <p:cNvSpPr>
              <a:spLocks noChangeShapeType="1"/>
            </p:cNvSpPr>
            <p:nvPr/>
          </p:nvSpPr>
          <p:spPr bwMode="auto">
            <a:xfrm>
              <a:off x="3251" y="1208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2" name="Freeform 776"/>
            <p:cNvSpPr>
              <a:spLocks/>
            </p:cNvSpPr>
            <p:nvPr/>
          </p:nvSpPr>
          <p:spPr bwMode="auto">
            <a:xfrm>
              <a:off x="3271" y="1215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3" name="Freeform 777"/>
            <p:cNvSpPr>
              <a:spLocks/>
            </p:cNvSpPr>
            <p:nvPr/>
          </p:nvSpPr>
          <p:spPr bwMode="auto">
            <a:xfrm>
              <a:off x="3298" y="1222"/>
              <a:ext cx="2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4" name="Freeform 778"/>
            <p:cNvSpPr>
              <a:spLocks/>
            </p:cNvSpPr>
            <p:nvPr/>
          </p:nvSpPr>
          <p:spPr bwMode="auto">
            <a:xfrm>
              <a:off x="3318" y="1242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5" name="Line 779"/>
            <p:cNvSpPr>
              <a:spLocks noChangeShapeType="1"/>
            </p:cNvSpPr>
            <p:nvPr/>
          </p:nvSpPr>
          <p:spPr bwMode="auto">
            <a:xfrm>
              <a:off x="3345" y="1256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6" name="Freeform 780"/>
            <p:cNvSpPr>
              <a:spLocks/>
            </p:cNvSpPr>
            <p:nvPr/>
          </p:nvSpPr>
          <p:spPr bwMode="auto">
            <a:xfrm>
              <a:off x="3366" y="1276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7" name="Line 781"/>
            <p:cNvSpPr>
              <a:spLocks noChangeShapeType="1"/>
            </p:cNvSpPr>
            <p:nvPr/>
          </p:nvSpPr>
          <p:spPr bwMode="auto">
            <a:xfrm>
              <a:off x="3393" y="1303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8" name="Freeform 782"/>
            <p:cNvSpPr>
              <a:spLocks/>
            </p:cNvSpPr>
            <p:nvPr/>
          </p:nvSpPr>
          <p:spPr bwMode="auto">
            <a:xfrm>
              <a:off x="3413" y="1330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19" name="Line 783"/>
            <p:cNvSpPr>
              <a:spLocks noChangeShapeType="1"/>
            </p:cNvSpPr>
            <p:nvPr/>
          </p:nvSpPr>
          <p:spPr bwMode="auto">
            <a:xfrm>
              <a:off x="3440" y="135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0" name="Freeform 784"/>
            <p:cNvSpPr>
              <a:spLocks/>
            </p:cNvSpPr>
            <p:nvPr/>
          </p:nvSpPr>
          <p:spPr bwMode="auto">
            <a:xfrm>
              <a:off x="3460" y="1391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20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1" name="Freeform 785"/>
            <p:cNvSpPr>
              <a:spLocks/>
            </p:cNvSpPr>
            <p:nvPr/>
          </p:nvSpPr>
          <p:spPr bwMode="auto">
            <a:xfrm>
              <a:off x="3487" y="1425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3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7" y="13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2" name="Freeform 786"/>
            <p:cNvSpPr>
              <a:spLocks/>
            </p:cNvSpPr>
            <p:nvPr/>
          </p:nvSpPr>
          <p:spPr bwMode="auto">
            <a:xfrm>
              <a:off x="3507" y="1452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3" name="Line 787"/>
            <p:cNvSpPr>
              <a:spLocks noChangeShapeType="1"/>
            </p:cNvSpPr>
            <p:nvPr/>
          </p:nvSpPr>
          <p:spPr bwMode="auto">
            <a:xfrm>
              <a:off x="3534" y="1492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4" name="Freeform 788"/>
            <p:cNvSpPr>
              <a:spLocks/>
            </p:cNvSpPr>
            <p:nvPr/>
          </p:nvSpPr>
          <p:spPr bwMode="auto">
            <a:xfrm>
              <a:off x="3554" y="1526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5" name="Line 789"/>
            <p:cNvSpPr>
              <a:spLocks noChangeShapeType="1"/>
            </p:cNvSpPr>
            <p:nvPr/>
          </p:nvSpPr>
          <p:spPr bwMode="auto">
            <a:xfrm>
              <a:off x="3581" y="1560"/>
              <a:ext cx="21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6" name="Freeform 790"/>
            <p:cNvSpPr>
              <a:spLocks/>
            </p:cNvSpPr>
            <p:nvPr/>
          </p:nvSpPr>
          <p:spPr bwMode="auto">
            <a:xfrm>
              <a:off x="3602" y="1594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3" y="13"/>
                  </a:lnTo>
                  <a:lnTo>
                    <a:pt x="27" y="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7" name="Line 791"/>
            <p:cNvSpPr>
              <a:spLocks noChangeShapeType="1"/>
            </p:cNvSpPr>
            <p:nvPr/>
          </p:nvSpPr>
          <p:spPr bwMode="auto">
            <a:xfrm>
              <a:off x="3629" y="1627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8" name="Freeform 792"/>
            <p:cNvSpPr>
              <a:spLocks/>
            </p:cNvSpPr>
            <p:nvPr/>
          </p:nvSpPr>
          <p:spPr bwMode="auto">
            <a:xfrm>
              <a:off x="3649" y="1661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29" name="Line 793"/>
            <p:cNvSpPr>
              <a:spLocks noChangeShapeType="1"/>
            </p:cNvSpPr>
            <p:nvPr/>
          </p:nvSpPr>
          <p:spPr bwMode="auto">
            <a:xfrm>
              <a:off x="3676" y="1688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0" name="Freeform 794"/>
            <p:cNvSpPr>
              <a:spLocks/>
            </p:cNvSpPr>
            <p:nvPr/>
          </p:nvSpPr>
          <p:spPr bwMode="auto">
            <a:xfrm>
              <a:off x="3696" y="1722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1" name="Line 795"/>
            <p:cNvSpPr>
              <a:spLocks noChangeShapeType="1"/>
            </p:cNvSpPr>
            <p:nvPr/>
          </p:nvSpPr>
          <p:spPr bwMode="auto">
            <a:xfrm>
              <a:off x="3723" y="1749"/>
              <a:ext cx="20" cy="3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2" name="Freeform 796"/>
            <p:cNvSpPr>
              <a:spLocks/>
            </p:cNvSpPr>
            <p:nvPr/>
          </p:nvSpPr>
          <p:spPr bwMode="auto">
            <a:xfrm>
              <a:off x="3743" y="1783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3" name="Line 797"/>
            <p:cNvSpPr>
              <a:spLocks noChangeShapeType="1"/>
            </p:cNvSpPr>
            <p:nvPr/>
          </p:nvSpPr>
          <p:spPr bwMode="auto">
            <a:xfrm>
              <a:off x="3770" y="1810"/>
              <a:ext cx="20" cy="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4" name="Freeform 798"/>
            <p:cNvSpPr>
              <a:spLocks/>
            </p:cNvSpPr>
            <p:nvPr/>
          </p:nvSpPr>
          <p:spPr bwMode="auto">
            <a:xfrm>
              <a:off x="3790" y="1837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5" name="Line 799"/>
            <p:cNvSpPr>
              <a:spLocks noChangeShapeType="1"/>
            </p:cNvSpPr>
            <p:nvPr/>
          </p:nvSpPr>
          <p:spPr bwMode="auto">
            <a:xfrm>
              <a:off x="3817" y="1864"/>
              <a:ext cx="21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6" name="Freeform 800"/>
            <p:cNvSpPr>
              <a:spLocks/>
            </p:cNvSpPr>
            <p:nvPr/>
          </p:nvSpPr>
          <p:spPr bwMode="auto">
            <a:xfrm>
              <a:off x="3838" y="1884"/>
              <a:ext cx="20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4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6" y="14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7" name="Freeform 801"/>
            <p:cNvSpPr>
              <a:spLocks/>
            </p:cNvSpPr>
            <p:nvPr/>
          </p:nvSpPr>
          <p:spPr bwMode="auto">
            <a:xfrm>
              <a:off x="3858" y="1911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14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8" name="Line 802"/>
            <p:cNvSpPr>
              <a:spLocks noChangeShapeType="1"/>
            </p:cNvSpPr>
            <p:nvPr/>
          </p:nvSpPr>
          <p:spPr bwMode="auto">
            <a:xfrm>
              <a:off x="3885" y="1931"/>
              <a:ext cx="20" cy="2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39" name="Freeform 803"/>
            <p:cNvSpPr>
              <a:spLocks/>
            </p:cNvSpPr>
            <p:nvPr/>
          </p:nvSpPr>
          <p:spPr bwMode="auto">
            <a:xfrm>
              <a:off x="3905" y="1952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6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0" name="Line 804"/>
            <p:cNvSpPr>
              <a:spLocks noChangeShapeType="1"/>
            </p:cNvSpPr>
            <p:nvPr/>
          </p:nvSpPr>
          <p:spPr bwMode="auto">
            <a:xfrm>
              <a:off x="3932" y="1972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1" name="Freeform 805"/>
            <p:cNvSpPr>
              <a:spLocks/>
            </p:cNvSpPr>
            <p:nvPr/>
          </p:nvSpPr>
          <p:spPr bwMode="auto">
            <a:xfrm>
              <a:off x="3952" y="1992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2" name="Freeform 806"/>
            <p:cNvSpPr>
              <a:spLocks/>
            </p:cNvSpPr>
            <p:nvPr/>
          </p:nvSpPr>
          <p:spPr bwMode="auto">
            <a:xfrm>
              <a:off x="3979" y="2006"/>
              <a:ext cx="20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3" name="Freeform 807"/>
            <p:cNvSpPr>
              <a:spLocks/>
            </p:cNvSpPr>
            <p:nvPr/>
          </p:nvSpPr>
          <p:spPr bwMode="auto">
            <a:xfrm>
              <a:off x="3999" y="2026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4" name="Line 808"/>
            <p:cNvSpPr>
              <a:spLocks noChangeShapeType="1"/>
            </p:cNvSpPr>
            <p:nvPr/>
          </p:nvSpPr>
          <p:spPr bwMode="auto">
            <a:xfrm>
              <a:off x="4026" y="2040"/>
              <a:ext cx="21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5" name="Freeform 809"/>
            <p:cNvSpPr>
              <a:spLocks/>
            </p:cNvSpPr>
            <p:nvPr/>
          </p:nvSpPr>
          <p:spPr bwMode="auto">
            <a:xfrm>
              <a:off x="4047" y="2053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6" name="Line 810"/>
            <p:cNvSpPr>
              <a:spLocks noChangeShapeType="1"/>
            </p:cNvSpPr>
            <p:nvPr/>
          </p:nvSpPr>
          <p:spPr bwMode="auto">
            <a:xfrm>
              <a:off x="4074" y="2073"/>
              <a:ext cx="20" cy="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7" name="Freeform 811"/>
            <p:cNvSpPr>
              <a:spLocks/>
            </p:cNvSpPr>
            <p:nvPr/>
          </p:nvSpPr>
          <p:spPr bwMode="auto">
            <a:xfrm>
              <a:off x="4094" y="2087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8" name="Line 812"/>
            <p:cNvSpPr>
              <a:spLocks noChangeShapeType="1"/>
            </p:cNvSpPr>
            <p:nvPr/>
          </p:nvSpPr>
          <p:spPr bwMode="auto">
            <a:xfrm>
              <a:off x="4121" y="2094"/>
              <a:ext cx="20" cy="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49" name="Freeform 813"/>
            <p:cNvSpPr>
              <a:spLocks/>
            </p:cNvSpPr>
            <p:nvPr/>
          </p:nvSpPr>
          <p:spPr bwMode="auto">
            <a:xfrm>
              <a:off x="4141" y="2107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0" name="Line 814"/>
            <p:cNvSpPr>
              <a:spLocks noChangeShapeType="1"/>
            </p:cNvSpPr>
            <p:nvPr/>
          </p:nvSpPr>
          <p:spPr bwMode="auto">
            <a:xfrm>
              <a:off x="4168" y="2121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1" name="Freeform 815"/>
            <p:cNvSpPr>
              <a:spLocks/>
            </p:cNvSpPr>
            <p:nvPr/>
          </p:nvSpPr>
          <p:spPr bwMode="auto">
            <a:xfrm>
              <a:off x="4188" y="2127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2" name="Line 816"/>
            <p:cNvSpPr>
              <a:spLocks noChangeShapeType="1"/>
            </p:cNvSpPr>
            <p:nvPr/>
          </p:nvSpPr>
          <p:spPr bwMode="auto">
            <a:xfrm>
              <a:off x="4215" y="2141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3" name="Freeform 817"/>
            <p:cNvSpPr>
              <a:spLocks/>
            </p:cNvSpPr>
            <p:nvPr/>
          </p:nvSpPr>
          <p:spPr bwMode="auto">
            <a:xfrm>
              <a:off x="4236" y="2148"/>
              <a:ext cx="26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6" y="13"/>
                </a:cxn>
              </a:cxnLst>
              <a:rect l="0" t="0" r="r" b="b"/>
              <a:pathLst>
                <a:path w="26" h="13">
                  <a:moveTo>
                    <a:pt x="0" y="0"/>
                  </a:moveTo>
                  <a:lnTo>
                    <a:pt x="13" y="6"/>
                  </a:lnTo>
                  <a:lnTo>
                    <a:pt x="26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4" name="Line 818"/>
            <p:cNvSpPr>
              <a:spLocks noChangeShapeType="1"/>
            </p:cNvSpPr>
            <p:nvPr/>
          </p:nvSpPr>
          <p:spPr bwMode="auto">
            <a:xfrm>
              <a:off x="4262" y="2161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5" name="Freeform 819"/>
            <p:cNvSpPr>
              <a:spLocks/>
            </p:cNvSpPr>
            <p:nvPr/>
          </p:nvSpPr>
          <p:spPr bwMode="auto">
            <a:xfrm>
              <a:off x="4283" y="216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6" name="Line 820"/>
            <p:cNvSpPr>
              <a:spLocks noChangeShapeType="1"/>
            </p:cNvSpPr>
            <p:nvPr/>
          </p:nvSpPr>
          <p:spPr bwMode="auto">
            <a:xfrm>
              <a:off x="4310" y="2175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7" name="Freeform 821"/>
            <p:cNvSpPr>
              <a:spLocks/>
            </p:cNvSpPr>
            <p:nvPr/>
          </p:nvSpPr>
          <p:spPr bwMode="auto">
            <a:xfrm>
              <a:off x="4330" y="2181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8" name="Line 822"/>
            <p:cNvSpPr>
              <a:spLocks noChangeShapeType="1"/>
            </p:cNvSpPr>
            <p:nvPr/>
          </p:nvSpPr>
          <p:spPr bwMode="auto">
            <a:xfrm>
              <a:off x="4357" y="2188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59" name="Freeform 823"/>
            <p:cNvSpPr>
              <a:spLocks/>
            </p:cNvSpPr>
            <p:nvPr/>
          </p:nvSpPr>
          <p:spPr bwMode="auto">
            <a:xfrm>
              <a:off x="4377" y="2195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0" name="Line 824"/>
            <p:cNvSpPr>
              <a:spLocks noChangeShapeType="1"/>
            </p:cNvSpPr>
            <p:nvPr/>
          </p:nvSpPr>
          <p:spPr bwMode="auto">
            <a:xfrm>
              <a:off x="4404" y="2202"/>
              <a:ext cx="20" cy="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1" name="Freeform 825"/>
            <p:cNvSpPr>
              <a:spLocks/>
            </p:cNvSpPr>
            <p:nvPr/>
          </p:nvSpPr>
          <p:spPr bwMode="auto">
            <a:xfrm>
              <a:off x="4424" y="220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2" name="Line 826"/>
            <p:cNvSpPr>
              <a:spLocks noChangeShapeType="1"/>
            </p:cNvSpPr>
            <p:nvPr/>
          </p:nvSpPr>
          <p:spPr bwMode="auto">
            <a:xfrm>
              <a:off x="4451" y="2215"/>
              <a:ext cx="21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3" name="Line 827"/>
            <p:cNvSpPr>
              <a:spLocks noChangeShapeType="1"/>
            </p:cNvSpPr>
            <p:nvPr/>
          </p:nvSpPr>
          <p:spPr bwMode="auto">
            <a:xfrm>
              <a:off x="4472" y="2222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4" name="Freeform 828"/>
            <p:cNvSpPr>
              <a:spLocks/>
            </p:cNvSpPr>
            <p:nvPr/>
          </p:nvSpPr>
          <p:spPr bwMode="auto">
            <a:xfrm>
              <a:off x="4492" y="2222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5" name="Line 829"/>
            <p:cNvSpPr>
              <a:spLocks noChangeShapeType="1"/>
            </p:cNvSpPr>
            <p:nvPr/>
          </p:nvSpPr>
          <p:spPr bwMode="auto">
            <a:xfrm>
              <a:off x="4519" y="2229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6" name="Freeform 830"/>
            <p:cNvSpPr>
              <a:spLocks/>
            </p:cNvSpPr>
            <p:nvPr/>
          </p:nvSpPr>
          <p:spPr bwMode="auto">
            <a:xfrm>
              <a:off x="4539" y="223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7" name="Freeform 831"/>
            <p:cNvSpPr>
              <a:spLocks/>
            </p:cNvSpPr>
            <p:nvPr/>
          </p:nvSpPr>
          <p:spPr bwMode="auto">
            <a:xfrm>
              <a:off x="4566" y="2236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0"/>
                  </a:lnTo>
                  <a:lnTo>
                    <a:pt x="20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8" name="Freeform 832"/>
            <p:cNvSpPr>
              <a:spLocks/>
            </p:cNvSpPr>
            <p:nvPr/>
          </p:nvSpPr>
          <p:spPr bwMode="auto">
            <a:xfrm>
              <a:off x="4586" y="2242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69" name="Line 833"/>
            <p:cNvSpPr>
              <a:spLocks noChangeShapeType="1"/>
            </p:cNvSpPr>
            <p:nvPr/>
          </p:nvSpPr>
          <p:spPr bwMode="auto">
            <a:xfrm>
              <a:off x="4613" y="2242"/>
              <a:ext cx="20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0" name="Freeform 834"/>
            <p:cNvSpPr>
              <a:spLocks/>
            </p:cNvSpPr>
            <p:nvPr/>
          </p:nvSpPr>
          <p:spPr bwMode="auto">
            <a:xfrm>
              <a:off x="4633" y="2249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1" name="Line 835"/>
            <p:cNvSpPr>
              <a:spLocks noChangeShapeType="1"/>
            </p:cNvSpPr>
            <p:nvPr/>
          </p:nvSpPr>
          <p:spPr bwMode="auto">
            <a:xfrm>
              <a:off x="4660" y="2256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2" name="Freeform 836"/>
            <p:cNvSpPr>
              <a:spLocks/>
            </p:cNvSpPr>
            <p:nvPr/>
          </p:nvSpPr>
          <p:spPr bwMode="auto">
            <a:xfrm>
              <a:off x="4681" y="225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3" name="Line 837"/>
            <p:cNvSpPr>
              <a:spLocks noChangeShapeType="1"/>
            </p:cNvSpPr>
            <p:nvPr/>
          </p:nvSpPr>
          <p:spPr bwMode="auto">
            <a:xfrm>
              <a:off x="4708" y="226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4" name="Freeform 838"/>
            <p:cNvSpPr>
              <a:spLocks/>
            </p:cNvSpPr>
            <p:nvPr/>
          </p:nvSpPr>
          <p:spPr bwMode="auto">
            <a:xfrm>
              <a:off x="4728" y="226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5" name="Freeform 839"/>
            <p:cNvSpPr>
              <a:spLocks/>
            </p:cNvSpPr>
            <p:nvPr/>
          </p:nvSpPr>
          <p:spPr bwMode="auto">
            <a:xfrm>
              <a:off x="4755" y="2263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7" y="0"/>
                  </a:lnTo>
                  <a:lnTo>
                    <a:pt x="20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6" name="Freeform 840"/>
            <p:cNvSpPr>
              <a:spLocks/>
            </p:cNvSpPr>
            <p:nvPr/>
          </p:nvSpPr>
          <p:spPr bwMode="auto">
            <a:xfrm>
              <a:off x="4775" y="2269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7" name="Freeform 841"/>
            <p:cNvSpPr>
              <a:spLocks/>
            </p:cNvSpPr>
            <p:nvPr/>
          </p:nvSpPr>
          <p:spPr bwMode="auto">
            <a:xfrm>
              <a:off x="4802" y="2269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8" name="Freeform 842"/>
            <p:cNvSpPr>
              <a:spLocks/>
            </p:cNvSpPr>
            <p:nvPr/>
          </p:nvSpPr>
          <p:spPr bwMode="auto">
            <a:xfrm>
              <a:off x="4822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79" name="Line 843"/>
            <p:cNvSpPr>
              <a:spLocks noChangeShapeType="1"/>
            </p:cNvSpPr>
            <p:nvPr/>
          </p:nvSpPr>
          <p:spPr bwMode="auto">
            <a:xfrm>
              <a:off x="4849" y="227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0" name="Freeform 844"/>
            <p:cNvSpPr>
              <a:spLocks/>
            </p:cNvSpPr>
            <p:nvPr/>
          </p:nvSpPr>
          <p:spPr bwMode="auto">
            <a:xfrm>
              <a:off x="4869" y="227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1" name="Line 845"/>
            <p:cNvSpPr>
              <a:spLocks noChangeShapeType="1"/>
            </p:cNvSpPr>
            <p:nvPr/>
          </p:nvSpPr>
          <p:spPr bwMode="auto">
            <a:xfrm>
              <a:off x="4896" y="2283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2" name="Freeform 846"/>
            <p:cNvSpPr>
              <a:spLocks/>
            </p:cNvSpPr>
            <p:nvPr/>
          </p:nvSpPr>
          <p:spPr bwMode="auto">
            <a:xfrm>
              <a:off x="4917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3" name="Line 847"/>
            <p:cNvSpPr>
              <a:spLocks noChangeShapeType="1"/>
            </p:cNvSpPr>
            <p:nvPr/>
          </p:nvSpPr>
          <p:spPr bwMode="auto">
            <a:xfrm>
              <a:off x="4944" y="228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4" name="Freeform 848"/>
            <p:cNvSpPr>
              <a:spLocks/>
            </p:cNvSpPr>
            <p:nvPr/>
          </p:nvSpPr>
          <p:spPr bwMode="auto">
            <a:xfrm>
              <a:off x="4964" y="2283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5" name="Line 849"/>
            <p:cNvSpPr>
              <a:spLocks noChangeShapeType="1"/>
            </p:cNvSpPr>
            <p:nvPr/>
          </p:nvSpPr>
          <p:spPr bwMode="auto">
            <a:xfrm>
              <a:off x="4991" y="2290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6" name="Freeform 850"/>
            <p:cNvSpPr>
              <a:spLocks/>
            </p:cNvSpPr>
            <p:nvPr/>
          </p:nvSpPr>
          <p:spPr bwMode="auto">
            <a:xfrm>
              <a:off x="5011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7" name="Line 851"/>
            <p:cNvSpPr>
              <a:spLocks noChangeShapeType="1"/>
            </p:cNvSpPr>
            <p:nvPr/>
          </p:nvSpPr>
          <p:spPr bwMode="auto">
            <a:xfrm>
              <a:off x="5038" y="2290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8" name="Freeform 852"/>
            <p:cNvSpPr>
              <a:spLocks/>
            </p:cNvSpPr>
            <p:nvPr/>
          </p:nvSpPr>
          <p:spPr bwMode="auto">
            <a:xfrm>
              <a:off x="5058" y="2290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89" name="Line 853"/>
            <p:cNvSpPr>
              <a:spLocks noChangeShapeType="1"/>
            </p:cNvSpPr>
            <p:nvPr/>
          </p:nvSpPr>
          <p:spPr bwMode="auto">
            <a:xfrm>
              <a:off x="5085" y="2296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390" name="Text Box 854"/>
          <p:cNvSpPr txBox="1">
            <a:spLocks noChangeArrowheads="1"/>
          </p:cNvSpPr>
          <p:nvPr/>
        </p:nvSpPr>
        <p:spPr bwMode="auto">
          <a:xfrm>
            <a:off x="7880350" y="1860550"/>
            <a:ext cx="55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2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  <p:grpSp>
        <p:nvGrpSpPr>
          <p:cNvPr id="194391" name="Group 855"/>
          <p:cNvGrpSpPr>
            <a:grpSpLocks/>
          </p:cNvGrpSpPr>
          <p:nvPr/>
        </p:nvGrpSpPr>
        <p:grpSpPr bwMode="auto">
          <a:xfrm>
            <a:off x="5867400" y="1857375"/>
            <a:ext cx="2749550" cy="2032000"/>
            <a:chOff x="1349" y="1121"/>
            <a:chExt cx="3756" cy="1202"/>
          </a:xfrm>
        </p:grpSpPr>
        <p:sp>
          <p:nvSpPr>
            <p:cNvPr id="194392" name="Line 856"/>
            <p:cNvSpPr>
              <a:spLocks noChangeShapeType="1"/>
            </p:cNvSpPr>
            <p:nvPr/>
          </p:nvSpPr>
          <p:spPr bwMode="auto">
            <a:xfrm flipV="1">
              <a:off x="1349" y="2317"/>
              <a:ext cx="20" cy="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3" name="Freeform 857"/>
            <p:cNvSpPr>
              <a:spLocks/>
            </p:cNvSpPr>
            <p:nvPr/>
          </p:nvSpPr>
          <p:spPr bwMode="auto">
            <a:xfrm>
              <a:off x="1369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4" name="Line 858"/>
            <p:cNvSpPr>
              <a:spLocks noChangeShapeType="1"/>
            </p:cNvSpPr>
            <p:nvPr/>
          </p:nvSpPr>
          <p:spPr bwMode="auto">
            <a:xfrm>
              <a:off x="1396" y="2317"/>
              <a:ext cx="2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5" name="Freeform 859"/>
            <p:cNvSpPr>
              <a:spLocks/>
            </p:cNvSpPr>
            <p:nvPr/>
          </p:nvSpPr>
          <p:spPr bwMode="auto">
            <a:xfrm>
              <a:off x="1417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6" name="Line 860"/>
            <p:cNvSpPr>
              <a:spLocks noChangeShapeType="1"/>
            </p:cNvSpPr>
            <p:nvPr/>
          </p:nvSpPr>
          <p:spPr bwMode="auto">
            <a:xfrm>
              <a:off x="1444" y="2317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7" name="Freeform 861"/>
            <p:cNvSpPr>
              <a:spLocks/>
            </p:cNvSpPr>
            <p:nvPr/>
          </p:nvSpPr>
          <p:spPr bwMode="auto">
            <a:xfrm>
              <a:off x="1464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8" name="Freeform 862"/>
            <p:cNvSpPr>
              <a:spLocks/>
            </p:cNvSpPr>
            <p:nvPr/>
          </p:nvSpPr>
          <p:spPr bwMode="auto">
            <a:xfrm>
              <a:off x="1491" y="2310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399" name="Freeform 863"/>
            <p:cNvSpPr>
              <a:spLocks/>
            </p:cNvSpPr>
            <p:nvPr/>
          </p:nvSpPr>
          <p:spPr bwMode="auto">
            <a:xfrm>
              <a:off x="1511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0" name="Line 864"/>
            <p:cNvSpPr>
              <a:spLocks noChangeShapeType="1"/>
            </p:cNvSpPr>
            <p:nvPr/>
          </p:nvSpPr>
          <p:spPr bwMode="auto">
            <a:xfrm>
              <a:off x="1538" y="2310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1" name="Freeform 865"/>
            <p:cNvSpPr>
              <a:spLocks/>
            </p:cNvSpPr>
            <p:nvPr/>
          </p:nvSpPr>
          <p:spPr bwMode="auto">
            <a:xfrm>
              <a:off x="1558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2" name="Freeform 866"/>
            <p:cNvSpPr>
              <a:spLocks/>
            </p:cNvSpPr>
            <p:nvPr/>
          </p:nvSpPr>
          <p:spPr bwMode="auto">
            <a:xfrm>
              <a:off x="1585" y="2303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3" name="Freeform 867"/>
            <p:cNvSpPr>
              <a:spLocks/>
            </p:cNvSpPr>
            <p:nvPr/>
          </p:nvSpPr>
          <p:spPr bwMode="auto">
            <a:xfrm>
              <a:off x="1605" y="23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4" name="Line 868"/>
            <p:cNvSpPr>
              <a:spLocks noChangeShapeType="1"/>
            </p:cNvSpPr>
            <p:nvPr/>
          </p:nvSpPr>
          <p:spPr bwMode="auto">
            <a:xfrm>
              <a:off x="1632" y="2303"/>
              <a:ext cx="2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5" name="Freeform 869"/>
            <p:cNvSpPr>
              <a:spLocks/>
            </p:cNvSpPr>
            <p:nvPr/>
          </p:nvSpPr>
          <p:spPr bwMode="auto">
            <a:xfrm>
              <a:off x="1653" y="229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6" name="Line 870"/>
            <p:cNvSpPr>
              <a:spLocks noChangeShapeType="1"/>
            </p:cNvSpPr>
            <p:nvPr/>
          </p:nvSpPr>
          <p:spPr bwMode="auto">
            <a:xfrm>
              <a:off x="1680" y="2296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7" name="Freeform 871"/>
            <p:cNvSpPr>
              <a:spLocks/>
            </p:cNvSpPr>
            <p:nvPr/>
          </p:nvSpPr>
          <p:spPr bwMode="auto">
            <a:xfrm>
              <a:off x="1700" y="229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8" name="Freeform 872"/>
            <p:cNvSpPr>
              <a:spLocks/>
            </p:cNvSpPr>
            <p:nvPr/>
          </p:nvSpPr>
          <p:spPr bwMode="auto">
            <a:xfrm>
              <a:off x="1727" y="2290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09" name="Freeform 873"/>
            <p:cNvSpPr>
              <a:spLocks/>
            </p:cNvSpPr>
            <p:nvPr/>
          </p:nvSpPr>
          <p:spPr bwMode="auto">
            <a:xfrm>
              <a:off x="1747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0" name="Freeform 874"/>
            <p:cNvSpPr>
              <a:spLocks/>
            </p:cNvSpPr>
            <p:nvPr/>
          </p:nvSpPr>
          <p:spPr bwMode="auto">
            <a:xfrm>
              <a:off x="1774" y="2283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1" name="Freeform 875"/>
            <p:cNvSpPr>
              <a:spLocks/>
            </p:cNvSpPr>
            <p:nvPr/>
          </p:nvSpPr>
          <p:spPr bwMode="auto">
            <a:xfrm>
              <a:off x="1794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2" name="Freeform 876"/>
            <p:cNvSpPr>
              <a:spLocks/>
            </p:cNvSpPr>
            <p:nvPr/>
          </p:nvSpPr>
          <p:spPr bwMode="auto">
            <a:xfrm>
              <a:off x="1821" y="2276"/>
              <a:ext cx="20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3" name="Freeform 877"/>
            <p:cNvSpPr>
              <a:spLocks/>
            </p:cNvSpPr>
            <p:nvPr/>
          </p:nvSpPr>
          <p:spPr bwMode="auto">
            <a:xfrm>
              <a:off x="1841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4" name="Line 878"/>
            <p:cNvSpPr>
              <a:spLocks noChangeShapeType="1"/>
            </p:cNvSpPr>
            <p:nvPr/>
          </p:nvSpPr>
          <p:spPr bwMode="auto">
            <a:xfrm flipV="1">
              <a:off x="1868" y="2269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5" name="Freeform 879"/>
            <p:cNvSpPr>
              <a:spLocks/>
            </p:cNvSpPr>
            <p:nvPr/>
          </p:nvSpPr>
          <p:spPr bwMode="auto">
            <a:xfrm>
              <a:off x="1889" y="2263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6" name="Line 880"/>
            <p:cNvSpPr>
              <a:spLocks noChangeShapeType="1"/>
            </p:cNvSpPr>
            <p:nvPr/>
          </p:nvSpPr>
          <p:spPr bwMode="auto">
            <a:xfrm>
              <a:off x="1916" y="2263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7" name="Freeform 881"/>
            <p:cNvSpPr>
              <a:spLocks/>
            </p:cNvSpPr>
            <p:nvPr/>
          </p:nvSpPr>
          <p:spPr bwMode="auto">
            <a:xfrm>
              <a:off x="1936" y="2256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8" name="Line 882"/>
            <p:cNvSpPr>
              <a:spLocks noChangeShapeType="1"/>
            </p:cNvSpPr>
            <p:nvPr/>
          </p:nvSpPr>
          <p:spPr bwMode="auto">
            <a:xfrm flipV="1">
              <a:off x="1963" y="224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19" name="Line 883"/>
            <p:cNvSpPr>
              <a:spLocks noChangeShapeType="1"/>
            </p:cNvSpPr>
            <p:nvPr/>
          </p:nvSpPr>
          <p:spPr bwMode="auto">
            <a:xfrm flipV="1">
              <a:off x="1983" y="2242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0" name="Freeform 884"/>
            <p:cNvSpPr>
              <a:spLocks/>
            </p:cNvSpPr>
            <p:nvPr/>
          </p:nvSpPr>
          <p:spPr bwMode="auto">
            <a:xfrm>
              <a:off x="2003" y="2236"/>
              <a:ext cx="27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1" name="Line 885"/>
            <p:cNvSpPr>
              <a:spLocks noChangeShapeType="1"/>
            </p:cNvSpPr>
            <p:nvPr/>
          </p:nvSpPr>
          <p:spPr bwMode="auto">
            <a:xfrm flipV="1">
              <a:off x="2030" y="2229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2" name="Freeform 886"/>
            <p:cNvSpPr>
              <a:spLocks/>
            </p:cNvSpPr>
            <p:nvPr/>
          </p:nvSpPr>
          <p:spPr bwMode="auto">
            <a:xfrm>
              <a:off x="2051" y="2222"/>
              <a:ext cx="26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3" name="Line 887"/>
            <p:cNvSpPr>
              <a:spLocks noChangeShapeType="1"/>
            </p:cNvSpPr>
            <p:nvPr/>
          </p:nvSpPr>
          <p:spPr bwMode="auto">
            <a:xfrm flipV="1">
              <a:off x="2077" y="2215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4" name="Freeform 888"/>
            <p:cNvSpPr>
              <a:spLocks/>
            </p:cNvSpPr>
            <p:nvPr/>
          </p:nvSpPr>
          <p:spPr bwMode="auto">
            <a:xfrm>
              <a:off x="2098" y="220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5" name="Line 889"/>
            <p:cNvSpPr>
              <a:spLocks noChangeShapeType="1"/>
            </p:cNvSpPr>
            <p:nvPr/>
          </p:nvSpPr>
          <p:spPr bwMode="auto">
            <a:xfrm flipV="1">
              <a:off x="2125" y="2195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6" name="Freeform 890"/>
            <p:cNvSpPr>
              <a:spLocks/>
            </p:cNvSpPr>
            <p:nvPr/>
          </p:nvSpPr>
          <p:spPr bwMode="auto">
            <a:xfrm>
              <a:off x="2145" y="218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7" name="Line 891"/>
            <p:cNvSpPr>
              <a:spLocks noChangeShapeType="1"/>
            </p:cNvSpPr>
            <p:nvPr/>
          </p:nvSpPr>
          <p:spPr bwMode="auto">
            <a:xfrm flipV="1">
              <a:off x="2172" y="2175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8" name="Freeform 892"/>
            <p:cNvSpPr>
              <a:spLocks/>
            </p:cNvSpPr>
            <p:nvPr/>
          </p:nvSpPr>
          <p:spPr bwMode="auto">
            <a:xfrm>
              <a:off x="2192" y="2168"/>
              <a:ext cx="27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29" name="Line 893"/>
            <p:cNvSpPr>
              <a:spLocks noChangeShapeType="1"/>
            </p:cNvSpPr>
            <p:nvPr/>
          </p:nvSpPr>
          <p:spPr bwMode="auto">
            <a:xfrm flipV="1">
              <a:off x="2219" y="2154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0" name="Freeform 894"/>
            <p:cNvSpPr>
              <a:spLocks/>
            </p:cNvSpPr>
            <p:nvPr/>
          </p:nvSpPr>
          <p:spPr bwMode="auto">
            <a:xfrm>
              <a:off x="2239" y="2141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1" name="Line 895"/>
            <p:cNvSpPr>
              <a:spLocks noChangeShapeType="1"/>
            </p:cNvSpPr>
            <p:nvPr/>
          </p:nvSpPr>
          <p:spPr bwMode="auto">
            <a:xfrm flipV="1">
              <a:off x="2266" y="2127"/>
              <a:ext cx="21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2" name="Freeform 896"/>
            <p:cNvSpPr>
              <a:spLocks/>
            </p:cNvSpPr>
            <p:nvPr/>
          </p:nvSpPr>
          <p:spPr bwMode="auto">
            <a:xfrm>
              <a:off x="2287" y="2114"/>
              <a:ext cx="27" cy="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3" name="Line 897"/>
            <p:cNvSpPr>
              <a:spLocks noChangeShapeType="1"/>
            </p:cNvSpPr>
            <p:nvPr/>
          </p:nvSpPr>
          <p:spPr bwMode="auto">
            <a:xfrm flipV="1">
              <a:off x="2314" y="2100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4" name="Freeform 898"/>
            <p:cNvSpPr>
              <a:spLocks/>
            </p:cNvSpPr>
            <p:nvPr/>
          </p:nvSpPr>
          <p:spPr bwMode="auto">
            <a:xfrm>
              <a:off x="2334" y="2080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5" name="Line 899"/>
            <p:cNvSpPr>
              <a:spLocks noChangeShapeType="1"/>
            </p:cNvSpPr>
            <p:nvPr/>
          </p:nvSpPr>
          <p:spPr bwMode="auto">
            <a:xfrm flipV="1">
              <a:off x="2361" y="2067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6" name="Freeform 900"/>
            <p:cNvSpPr>
              <a:spLocks/>
            </p:cNvSpPr>
            <p:nvPr/>
          </p:nvSpPr>
          <p:spPr bwMode="auto">
            <a:xfrm>
              <a:off x="2381" y="2046"/>
              <a:ext cx="27" cy="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7" name="Line 901"/>
            <p:cNvSpPr>
              <a:spLocks noChangeShapeType="1"/>
            </p:cNvSpPr>
            <p:nvPr/>
          </p:nvSpPr>
          <p:spPr bwMode="auto">
            <a:xfrm flipV="1">
              <a:off x="2408" y="2026"/>
              <a:ext cx="20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8" name="Freeform 902"/>
            <p:cNvSpPr>
              <a:spLocks/>
            </p:cNvSpPr>
            <p:nvPr/>
          </p:nvSpPr>
          <p:spPr bwMode="auto">
            <a:xfrm>
              <a:off x="2428" y="2006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39" name="Line 903"/>
            <p:cNvSpPr>
              <a:spLocks noChangeShapeType="1"/>
            </p:cNvSpPr>
            <p:nvPr/>
          </p:nvSpPr>
          <p:spPr bwMode="auto">
            <a:xfrm flipV="1">
              <a:off x="2455" y="1985"/>
              <a:ext cx="20" cy="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0" name="Freeform 904"/>
            <p:cNvSpPr>
              <a:spLocks/>
            </p:cNvSpPr>
            <p:nvPr/>
          </p:nvSpPr>
          <p:spPr bwMode="auto">
            <a:xfrm>
              <a:off x="2475" y="1965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1" name="Line 905"/>
            <p:cNvSpPr>
              <a:spLocks noChangeShapeType="1"/>
            </p:cNvSpPr>
            <p:nvPr/>
          </p:nvSpPr>
          <p:spPr bwMode="auto">
            <a:xfrm flipV="1">
              <a:off x="2502" y="1938"/>
              <a:ext cx="21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2" name="Freeform 906"/>
            <p:cNvSpPr>
              <a:spLocks/>
            </p:cNvSpPr>
            <p:nvPr/>
          </p:nvSpPr>
          <p:spPr bwMode="auto">
            <a:xfrm>
              <a:off x="2523" y="1911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3" name="Line 907"/>
            <p:cNvSpPr>
              <a:spLocks noChangeShapeType="1"/>
            </p:cNvSpPr>
            <p:nvPr/>
          </p:nvSpPr>
          <p:spPr bwMode="auto">
            <a:xfrm flipV="1">
              <a:off x="2550" y="1884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4" name="Freeform 908"/>
            <p:cNvSpPr>
              <a:spLocks/>
            </p:cNvSpPr>
            <p:nvPr/>
          </p:nvSpPr>
          <p:spPr bwMode="auto">
            <a:xfrm>
              <a:off x="2570" y="1857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5" name="Line 909"/>
            <p:cNvSpPr>
              <a:spLocks noChangeShapeType="1"/>
            </p:cNvSpPr>
            <p:nvPr/>
          </p:nvSpPr>
          <p:spPr bwMode="auto">
            <a:xfrm flipV="1">
              <a:off x="2597" y="1830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6" name="Line 910"/>
            <p:cNvSpPr>
              <a:spLocks noChangeShapeType="1"/>
            </p:cNvSpPr>
            <p:nvPr/>
          </p:nvSpPr>
          <p:spPr bwMode="auto">
            <a:xfrm flipV="1">
              <a:off x="2617" y="1803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7" name="Freeform 911"/>
            <p:cNvSpPr>
              <a:spLocks/>
            </p:cNvSpPr>
            <p:nvPr/>
          </p:nvSpPr>
          <p:spPr bwMode="auto">
            <a:xfrm>
              <a:off x="2637" y="1769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21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21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8" name="Line 912"/>
            <p:cNvSpPr>
              <a:spLocks noChangeShapeType="1"/>
            </p:cNvSpPr>
            <p:nvPr/>
          </p:nvSpPr>
          <p:spPr bwMode="auto">
            <a:xfrm flipV="1">
              <a:off x="2664" y="1735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49" name="Freeform 913"/>
            <p:cNvSpPr>
              <a:spLocks/>
            </p:cNvSpPr>
            <p:nvPr/>
          </p:nvSpPr>
          <p:spPr bwMode="auto">
            <a:xfrm>
              <a:off x="2684" y="1702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0" name="Line 914"/>
            <p:cNvSpPr>
              <a:spLocks noChangeShapeType="1"/>
            </p:cNvSpPr>
            <p:nvPr/>
          </p:nvSpPr>
          <p:spPr bwMode="auto">
            <a:xfrm flipV="1">
              <a:off x="2711" y="1668"/>
              <a:ext cx="21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1" name="Freeform 915"/>
            <p:cNvSpPr>
              <a:spLocks/>
            </p:cNvSpPr>
            <p:nvPr/>
          </p:nvSpPr>
          <p:spPr bwMode="auto">
            <a:xfrm>
              <a:off x="2732" y="1634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2" name="Line 916"/>
            <p:cNvSpPr>
              <a:spLocks noChangeShapeType="1"/>
            </p:cNvSpPr>
            <p:nvPr/>
          </p:nvSpPr>
          <p:spPr bwMode="auto">
            <a:xfrm flipV="1">
              <a:off x="2759" y="1600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3" name="Freeform 917"/>
            <p:cNvSpPr>
              <a:spLocks/>
            </p:cNvSpPr>
            <p:nvPr/>
          </p:nvSpPr>
          <p:spPr bwMode="auto">
            <a:xfrm>
              <a:off x="2779" y="1567"/>
              <a:ext cx="27" cy="3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4" name="Freeform 918"/>
            <p:cNvSpPr>
              <a:spLocks/>
            </p:cNvSpPr>
            <p:nvPr/>
          </p:nvSpPr>
          <p:spPr bwMode="auto">
            <a:xfrm>
              <a:off x="2806" y="1526"/>
              <a:ext cx="20" cy="4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7" y="20"/>
                </a:cxn>
                <a:cxn ang="0">
                  <a:pos x="20" y="0"/>
                </a:cxn>
              </a:cxnLst>
              <a:rect l="0" t="0" r="r" b="b"/>
              <a:pathLst>
                <a:path w="20" h="41">
                  <a:moveTo>
                    <a:pt x="0" y="41"/>
                  </a:moveTo>
                  <a:lnTo>
                    <a:pt x="7" y="2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5" name="Freeform 919"/>
            <p:cNvSpPr>
              <a:spLocks/>
            </p:cNvSpPr>
            <p:nvPr/>
          </p:nvSpPr>
          <p:spPr bwMode="auto">
            <a:xfrm>
              <a:off x="2826" y="1492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6" name="Line 920"/>
            <p:cNvSpPr>
              <a:spLocks noChangeShapeType="1"/>
            </p:cNvSpPr>
            <p:nvPr/>
          </p:nvSpPr>
          <p:spPr bwMode="auto">
            <a:xfrm flipV="1">
              <a:off x="2853" y="1458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7" name="Freeform 921"/>
            <p:cNvSpPr>
              <a:spLocks/>
            </p:cNvSpPr>
            <p:nvPr/>
          </p:nvSpPr>
          <p:spPr bwMode="auto">
            <a:xfrm>
              <a:off x="2873" y="1418"/>
              <a:ext cx="27" cy="4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8" name="Line 922"/>
            <p:cNvSpPr>
              <a:spLocks noChangeShapeType="1"/>
            </p:cNvSpPr>
            <p:nvPr/>
          </p:nvSpPr>
          <p:spPr bwMode="auto">
            <a:xfrm flipV="1">
              <a:off x="2900" y="1384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59" name="Freeform 923"/>
            <p:cNvSpPr>
              <a:spLocks/>
            </p:cNvSpPr>
            <p:nvPr/>
          </p:nvSpPr>
          <p:spPr bwMode="auto">
            <a:xfrm>
              <a:off x="2920" y="1350"/>
              <a:ext cx="27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0" name="Line 924"/>
            <p:cNvSpPr>
              <a:spLocks noChangeShapeType="1"/>
            </p:cNvSpPr>
            <p:nvPr/>
          </p:nvSpPr>
          <p:spPr bwMode="auto">
            <a:xfrm flipV="1">
              <a:off x="2947" y="1317"/>
              <a:ext cx="21" cy="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1" name="Freeform 925"/>
            <p:cNvSpPr>
              <a:spLocks/>
            </p:cNvSpPr>
            <p:nvPr/>
          </p:nvSpPr>
          <p:spPr bwMode="auto">
            <a:xfrm>
              <a:off x="2968" y="1289"/>
              <a:ext cx="27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8">
                  <a:moveTo>
                    <a:pt x="0" y="28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2" name="Line 926"/>
            <p:cNvSpPr>
              <a:spLocks noChangeShapeType="1"/>
            </p:cNvSpPr>
            <p:nvPr/>
          </p:nvSpPr>
          <p:spPr bwMode="auto">
            <a:xfrm flipV="1">
              <a:off x="2995" y="1262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3" name="Freeform 927"/>
            <p:cNvSpPr>
              <a:spLocks/>
            </p:cNvSpPr>
            <p:nvPr/>
          </p:nvSpPr>
          <p:spPr bwMode="auto">
            <a:xfrm>
              <a:off x="3015" y="1235"/>
              <a:ext cx="27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4" name="Line 928"/>
            <p:cNvSpPr>
              <a:spLocks noChangeShapeType="1"/>
            </p:cNvSpPr>
            <p:nvPr/>
          </p:nvSpPr>
          <p:spPr bwMode="auto">
            <a:xfrm flipV="1">
              <a:off x="3042" y="1208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5" name="Freeform 929"/>
            <p:cNvSpPr>
              <a:spLocks/>
            </p:cNvSpPr>
            <p:nvPr/>
          </p:nvSpPr>
          <p:spPr bwMode="auto">
            <a:xfrm>
              <a:off x="3062" y="1188"/>
              <a:ext cx="27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6" name="Line 930"/>
            <p:cNvSpPr>
              <a:spLocks noChangeShapeType="1"/>
            </p:cNvSpPr>
            <p:nvPr/>
          </p:nvSpPr>
          <p:spPr bwMode="auto">
            <a:xfrm flipV="1">
              <a:off x="3089" y="1168"/>
              <a:ext cx="20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7" name="Freeform 931"/>
            <p:cNvSpPr>
              <a:spLocks/>
            </p:cNvSpPr>
            <p:nvPr/>
          </p:nvSpPr>
          <p:spPr bwMode="auto">
            <a:xfrm>
              <a:off x="3109" y="1154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8" name="Line 932"/>
            <p:cNvSpPr>
              <a:spLocks noChangeShapeType="1"/>
            </p:cNvSpPr>
            <p:nvPr/>
          </p:nvSpPr>
          <p:spPr bwMode="auto">
            <a:xfrm flipV="1">
              <a:off x="3136" y="1141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69" name="Freeform 933"/>
            <p:cNvSpPr>
              <a:spLocks/>
            </p:cNvSpPr>
            <p:nvPr/>
          </p:nvSpPr>
          <p:spPr bwMode="auto">
            <a:xfrm>
              <a:off x="3156" y="1127"/>
              <a:ext cx="27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0" name="Freeform 934"/>
            <p:cNvSpPr>
              <a:spLocks/>
            </p:cNvSpPr>
            <p:nvPr/>
          </p:nvSpPr>
          <p:spPr bwMode="auto">
            <a:xfrm>
              <a:off x="3183" y="1127"/>
              <a:ext cx="2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1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14" y="0"/>
                  </a:lnTo>
                  <a:lnTo>
                    <a:pt x="21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1" name="Freeform 935"/>
            <p:cNvSpPr>
              <a:spLocks/>
            </p:cNvSpPr>
            <p:nvPr/>
          </p:nvSpPr>
          <p:spPr bwMode="auto">
            <a:xfrm>
              <a:off x="3204" y="1121"/>
              <a:ext cx="20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20" y="0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lnTo>
                    <a:pt x="6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2" name="Freeform 936"/>
            <p:cNvSpPr>
              <a:spLocks/>
            </p:cNvSpPr>
            <p:nvPr/>
          </p:nvSpPr>
          <p:spPr bwMode="auto">
            <a:xfrm>
              <a:off x="3224" y="1121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3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3" name="Freeform 937"/>
            <p:cNvSpPr>
              <a:spLocks/>
            </p:cNvSpPr>
            <p:nvPr/>
          </p:nvSpPr>
          <p:spPr bwMode="auto">
            <a:xfrm>
              <a:off x="3251" y="1127"/>
              <a:ext cx="2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4" name="Freeform 938"/>
            <p:cNvSpPr>
              <a:spLocks/>
            </p:cNvSpPr>
            <p:nvPr/>
          </p:nvSpPr>
          <p:spPr bwMode="auto">
            <a:xfrm>
              <a:off x="3271" y="1127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5" name="Line 939"/>
            <p:cNvSpPr>
              <a:spLocks noChangeShapeType="1"/>
            </p:cNvSpPr>
            <p:nvPr/>
          </p:nvSpPr>
          <p:spPr bwMode="auto">
            <a:xfrm>
              <a:off x="3298" y="1141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6" name="Freeform 940"/>
            <p:cNvSpPr>
              <a:spLocks/>
            </p:cNvSpPr>
            <p:nvPr/>
          </p:nvSpPr>
          <p:spPr bwMode="auto">
            <a:xfrm>
              <a:off x="3318" y="1154"/>
              <a:ext cx="2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7" name="Line 941"/>
            <p:cNvSpPr>
              <a:spLocks noChangeShapeType="1"/>
            </p:cNvSpPr>
            <p:nvPr/>
          </p:nvSpPr>
          <p:spPr bwMode="auto">
            <a:xfrm>
              <a:off x="3345" y="1168"/>
              <a:ext cx="21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8" name="Freeform 942"/>
            <p:cNvSpPr>
              <a:spLocks/>
            </p:cNvSpPr>
            <p:nvPr/>
          </p:nvSpPr>
          <p:spPr bwMode="auto">
            <a:xfrm>
              <a:off x="3366" y="1188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79" name="Line 943"/>
            <p:cNvSpPr>
              <a:spLocks noChangeShapeType="1"/>
            </p:cNvSpPr>
            <p:nvPr/>
          </p:nvSpPr>
          <p:spPr bwMode="auto">
            <a:xfrm>
              <a:off x="3393" y="1208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0" name="Freeform 944"/>
            <p:cNvSpPr>
              <a:spLocks/>
            </p:cNvSpPr>
            <p:nvPr/>
          </p:nvSpPr>
          <p:spPr bwMode="auto">
            <a:xfrm>
              <a:off x="3413" y="1235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1" name="Line 945"/>
            <p:cNvSpPr>
              <a:spLocks noChangeShapeType="1"/>
            </p:cNvSpPr>
            <p:nvPr/>
          </p:nvSpPr>
          <p:spPr bwMode="auto">
            <a:xfrm>
              <a:off x="3440" y="1262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2" name="Freeform 946"/>
            <p:cNvSpPr>
              <a:spLocks/>
            </p:cNvSpPr>
            <p:nvPr/>
          </p:nvSpPr>
          <p:spPr bwMode="auto">
            <a:xfrm>
              <a:off x="3460" y="1289"/>
              <a:ext cx="27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8"/>
                </a:cxn>
              </a:cxnLst>
              <a:rect l="0" t="0" r="r" b="b"/>
              <a:pathLst>
                <a:path w="27" h="28">
                  <a:moveTo>
                    <a:pt x="0" y="0"/>
                  </a:moveTo>
                  <a:lnTo>
                    <a:pt x="13" y="14"/>
                  </a:lnTo>
                  <a:lnTo>
                    <a:pt x="27" y="2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3" name="Line 947"/>
            <p:cNvSpPr>
              <a:spLocks noChangeShapeType="1"/>
            </p:cNvSpPr>
            <p:nvPr/>
          </p:nvSpPr>
          <p:spPr bwMode="auto">
            <a:xfrm>
              <a:off x="3487" y="1317"/>
              <a:ext cx="20" cy="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4" name="Freeform 948"/>
            <p:cNvSpPr>
              <a:spLocks/>
            </p:cNvSpPr>
            <p:nvPr/>
          </p:nvSpPr>
          <p:spPr bwMode="auto">
            <a:xfrm>
              <a:off x="3507" y="1350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5" name="Line 949"/>
            <p:cNvSpPr>
              <a:spLocks noChangeShapeType="1"/>
            </p:cNvSpPr>
            <p:nvPr/>
          </p:nvSpPr>
          <p:spPr bwMode="auto">
            <a:xfrm>
              <a:off x="3534" y="1384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6" name="Freeform 950"/>
            <p:cNvSpPr>
              <a:spLocks/>
            </p:cNvSpPr>
            <p:nvPr/>
          </p:nvSpPr>
          <p:spPr bwMode="auto">
            <a:xfrm>
              <a:off x="3554" y="1418"/>
              <a:ext cx="2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4" y="20"/>
                  </a:lnTo>
                  <a:lnTo>
                    <a:pt x="27" y="4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7" name="Line 951"/>
            <p:cNvSpPr>
              <a:spLocks noChangeShapeType="1"/>
            </p:cNvSpPr>
            <p:nvPr/>
          </p:nvSpPr>
          <p:spPr bwMode="auto">
            <a:xfrm>
              <a:off x="3581" y="1458"/>
              <a:ext cx="21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8" name="Freeform 952"/>
            <p:cNvSpPr>
              <a:spLocks/>
            </p:cNvSpPr>
            <p:nvPr/>
          </p:nvSpPr>
          <p:spPr bwMode="auto">
            <a:xfrm>
              <a:off x="3602" y="1492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89" name="Freeform 953"/>
            <p:cNvSpPr>
              <a:spLocks/>
            </p:cNvSpPr>
            <p:nvPr/>
          </p:nvSpPr>
          <p:spPr bwMode="auto">
            <a:xfrm>
              <a:off x="3629" y="1526"/>
              <a:ext cx="20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0"/>
                </a:cxn>
                <a:cxn ang="0">
                  <a:pos x="20" y="41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lnTo>
                    <a:pt x="6" y="20"/>
                  </a:lnTo>
                  <a:lnTo>
                    <a:pt x="20" y="4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0" name="Freeform 954"/>
            <p:cNvSpPr>
              <a:spLocks/>
            </p:cNvSpPr>
            <p:nvPr/>
          </p:nvSpPr>
          <p:spPr bwMode="auto">
            <a:xfrm>
              <a:off x="3649" y="1567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3" y="20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1" name="Line 955"/>
            <p:cNvSpPr>
              <a:spLocks noChangeShapeType="1"/>
            </p:cNvSpPr>
            <p:nvPr/>
          </p:nvSpPr>
          <p:spPr bwMode="auto">
            <a:xfrm>
              <a:off x="3676" y="1600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2" name="Freeform 956"/>
            <p:cNvSpPr>
              <a:spLocks/>
            </p:cNvSpPr>
            <p:nvPr/>
          </p:nvSpPr>
          <p:spPr bwMode="auto">
            <a:xfrm>
              <a:off x="3696" y="1634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3" name="Line 957"/>
            <p:cNvSpPr>
              <a:spLocks noChangeShapeType="1"/>
            </p:cNvSpPr>
            <p:nvPr/>
          </p:nvSpPr>
          <p:spPr bwMode="auto">
            <a:xfrm>
              <a:off x="3723" y="1668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4" name="Freeform 958"/>
            <p:cNvSpPr>
              <a:spLocks/>
            </p:cNvSpPr>
            <p:nvPr/>
          </p:nvSpPr>
          <p:spPr bwMode="auto">
            <a:xfrm>
              <a:off x="3743" y="1702"/>
              <a:ext cx="2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4" y="13"/>
                  </a:lnTo>
                  <a:lnTo>
                    <a:pt x="27" y="3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5" name="Line 959"/>
            <p:cNvSpPr>
              <a:spLocks noChangeShapeType="1"/>
            </p:cNvSpPr>
            <p:nvPr/>
          </p:nvSpPr>
          <p:spPr bwMode="auto">
            <a:xfrm>
              <a:off x="3770" y="1735"/>
              <a:ext cx="20" cy="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6" name="Freeform 960"/>
            <p:cNvSpPr>
              <a:spLocks/>
            </p:cNvSpPr>
            <p:nvPr/>
          </p:nvSpPr>
          <p:spPr bwMode="auto">
            <a:xfrm>
              <a:off x="3790" y="1769"/>
              <a:ext cx="27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1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21"/>
                  </a:lnTo>
                  <a:lnTo>
                    <a:pt x="27" y="3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7" name="Line 961"/>
            <p:cNvSpPr>
              <a:spLocks noChangeShapeType="1"/>
            </p:cNvSpPr>
            <p:nvPr/>
          </p:nvSpPr>
          <p:spPr bwMode="auto">
            <a:xfrm>
              <a:off x="3817" y="1803"/>
              <a:ext cx="21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8" name="Line 962"/>
            <p:cNvSpPr>
              <a:spLocks noChangeShapeType="1"/>
            </p:cNvSpPr>
            <p:nvPr/>
          </p:nvSpPr>
          <p:spPr bwMode="auto">
            <a:xfrm>
              <a:off x="3838" y="1830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499" name="Freeform 963"/>
            <p:cNvSpPr>
              <a:spLocks/>
            </p:cNvSpPr>
            <p:nvPr/>
          </p:nvSpPr>
          <p:spPr bwMode="auto">
            <a:xfrm>
              <a:off x="3858" y="1857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4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0" name="Line 964"/>
            <p:cNvSpPr>
              <a:spLocks noChangeShapeType="1"/>
            </p:cNvSpPr>
            <p:nvPr/>
          </p:nvSpPr>
          <p:spPr bwMode="auto">
            <a:xfrm>
              <a:off x="3885" y="1884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1" name="Freeform 965"/>
            <p:cNvSpPr>
              <a:spLocks/>
            </p:cNvSpPr>
            <p:nvPr/>
          </p:nvSpPr>
          <p:spPr bwMode="auto">
            <a:xfrm>
              <a:off x="3905" y="1911"/>
              <a:ext cx="27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4"/>
                  </a:lnTo>
                  <a:lnTo>
                    <a:pt x="27" y="2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2" name="Line 966"/>
            <p:cNvSpPr>
              <a:spLocks noChangeShapeType="1"/>
            </p:cNvSpPr>
            <p:nvPr/>
          </p:nvSpPr>
          <p:spPr bwMode="auto">
            <a:xfrm>
              <a:off x="3932" y="1938"/>
              <a:ext cx="20" cy="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3" name="Freeform 967"/>
            <p:cNvSpPr>
              <a:spLocks/>
            </p:cNvSpPr>
            <p:nvPr/>
          </p:nvSpPr>
          <p:spPr bwMode="auto">
            <a:xfrm>
              <a:off x="3952" y="1965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14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4" name="Line 968"/>
            <p:cNvSpPr>
              <a:spLocks noChangeShapeType="1"/>
            </p:cNvSpPr>
            <p:nvPr/>
          </p:nvSpPr>
          <p:spPr bwMode="auto">
            <a:xfrm>
              <a:off x="3979" y="1985"/>
              <a:ext cx="20" cy="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5" name="Freeform 969"/>
            <p:cNvSpPr>
              <a:spLocks/>
            </p:cNvSpPr>
            <p:nvPr/>
          </p:nvSpPr>
          <p:spPr bwMode="auto">
            <a:xfrm>
              <a:off x="3999" y="2006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6" name="Line 970"/>
            <p:cNvSpPr>
              <a:spLocks noChangeShapeType="1"/>
            </p:cNvSpPr>
            <p:nvPr/>
          </p:nvSpPr>
          <p:spPr bwMode="auto">
            <a:xfrm>
              <a:off x="4026" y="2026"/>
              <a:ext cx="21" cy="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7" name="Freeform 971"/>
            <p:cNvSpPr>
              <a:spLocks/>
            </p:cNvSpPr>
            <p:nvPr/>
          </p:nvSpPr>
          <p:spPr bwMode="auto">
            <a:xfrm>
              <a:off x="4047" y="2046"/>
              <a:ext cx="27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3" y="14"/>
                  </a:lnTo>
                  <a:lnTo>
                    <a:pt x="27" y="21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8" name="Line 972"/>
            <p:cNvSpPr>
              <a:spLocks noChangeShapeType="1"/>
            </p:cNvSpPr>
            <p:nvPr/>
          </p:nvSpPr>
          <p:spPr bwMode="auto">
            <a:xfrm>
              <a:off x="4074" y="2067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09" name="Freeform 973"/>
            <p:cNvSpPr>
              <a:spLocks/>
            </p:cNvSpPr>
            <p:nvPr/>
          </p:nvSpPr>
          <p:spPr bwMode="auto">
            <a:xfrm>
              <a:off x="4094" y="2080"/>
              <a:ext cx="27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7"/>
                  </a:lnTo>
                  <a:lnTo>
                    <a:pt x="27" y="2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0" name="Line 974"/>
            <p:cNvSpPr>
              <a:spLocks noChangeShapeType="1"/>
            </p:cNvSpPr>
            <p:nvPr/>
          </p:nvSpPr>
          <p:spPr bwMode="auto">
            <a:xfrm>
              <a:off x="4121" y="2100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1" name="Freeform 975"/>
            <p:cNvSpPr>
              <a:spLocks/>
            </p:cNvSpPr>
            <p:nvPr/>
          </p:nvSpPr>
          <p:spPr bwMode="auto">
            <a:xfrm>
              <a:off x="4141" y="2114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7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2" name="Line 976"/>
            <p:cNvSpPr>
              <a:spLocks noChangeShapeType="1"/>
            </p:cNvSpPr>
            <p:nvPr/>
          </p:nvSpPr>
          <p:spPr bwMode="auto">
            <a:xfrm>
              <a:off x="4168" y="2127"/>
              <a:ext cx="20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3" name="Freeform 977"/>
            <p:cNvSpPr>
              <a:spLocks/>
            </p:cNvSpPr>
            <p:nvPr/>
          </p:nvSpPr>
          <p:spPr bwMode="auto">
            <a:xfrm>
              <a:off x="4188" y="2141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7"/>
                  </a:lnTo>
                  <a:lnTo>
                    <a:pt x="27" y="1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4" name="Line 978"/>
            <p:cNvSpPr>
              <a:spLocks noChangeShapeType="1"/>
            </p:cNvSpPr>
            <p:nvPr/>
          </p:nvSpPr>
          <p:spPr bwMode="auto">
            <a:xfrm>
              <a:off x="4215" y="2154"/>
              <a:ext cx="21" cy="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5" name="Freeform 979"/>
            <p:cNvSpPr>
              <a:spLocks/>
            </p:cNvSpPr>
            <p:nvPr/>
          </p:nvSpPr>
          <p:spPr bwMode="auto">
            <a:xfrm>
              <a:off x="4236" y="2168"/>
              <a:ext cx="26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6" y="7"/>
                </a:cxn>
              </a:cxnLst>
              <a:rect l="0" t="0" r="r" b="b"/>
              <a:pathLst>
                <a:path w="26" h="7">
                  <a:moveTo>
                    <a:pt x="0" y="0"/>
                  </a:moveTo>
                  <a:lnTo>
                    <a:pt x="13" y="0"/>
                  </a:lnTo>
                  <a:lnTo>
                    <a:pt x="26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6" name="Line 980"/>
            <p:cNvSpPr>
              <a:spLocks noChangeShapeType="1"/>
            </p:cNvSpPr>
            <p:nvPr/>
          </p:nvSpPr>
          <p:spPr bwMode="auto">
            <a:xfrm>
              <a:off x="4262" y="2175"/>
              <a:ext cx="21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7" name="Freeform 981"/>
            <p:cNvSpPr>
              <a:spLocks/>
            </p:cNvSpPr>
            <p:nvPr/>
          </p:nvSpPr>
          <p:spPr bwMode="auto">
            <a:xfrm>
              <a:off x="4283" y="218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8" name="Line 982"/>
            <p:cNvSpPr>
              <a:spLocks noChangeShapeType="1"/>
            </p:cNvSpPr>
            <p:nvPr/>
          </p:nvSpPr>
          <p:spPr bwMode="auto">
            <a:xfrm>
              <a:off x="4310" y="2195"/>
              <a:ext cx="20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19" name="Freeform 983"/>
            <p:cNvSpPr>
              <a:spLocks/>
            </p:cNvSpPr>
            <p:nvPr/>
          </p:nvSpPr>
          <p:spPr bwMode="auto">
            <a:xfrm>
              <a:off x="4330" y="2208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0" name="Line 984"/>
            <p:cNvSpPr>
              <a:spLocks noChangeShapeType="1"/>
            </p:cNvSpPr>
            <p:nvPr/>
          </p:nvSpPr>
          <p:spPr bwMode="auto">
            <a:xfrm>
              <a:off x="4357" y="2215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1" name="Freeform 985"/>
            <p:cNvSpPr>
              <a:spLocks/>
            </p:cNvSpPr>
            <p:nvPr/>
          </p:nvSpPr>
          <p:spPr bwMode="auto">
            <a:xfrm>
              <a:off x="4377" y="2222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2" name="Line 986"/>
            <p:cNvSpPr>
              <a:spLocks noChangeShapeType="1"/>
            </p:cNvSpPr>
            <p:nvPr/>
          </p:nvSpPr>
          <p:spPr bwMode="auto">
            <a:xfrm>
              <a:off x="4404" y="222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3" name="Freeform 987"/>
            <p:cNvSpPr>
              <a:spLocks/>
            </p:cNvSpPr>
            <p:nvPr/>
          </p:nvSpPr>
          <p:spPr bwMode="auto">
            <a:xfrm>
              <a:off x="4424" y="2236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4" name="Line 988"/>
            <p:cNvSpPr>
              <a:spLocks noChangeShapeType="1"/>
            </p:cNvSpPr>
            <p:nvPr/>
          </p:nvSpPr>
          <p:spPr bwMode="auto">
            <a:xfrm>
              <a:off x="4451" y="2242"/>
              <a:ext cx="21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5" name="Line 989"/>
            <p:cNvSpPr>
              <a:spLocks noChangeShapeType="1"/>
            </p:cNvSpPr>
            <p:nvPr/>
          </p:nvSpPr>
          <p:spPr bwMode="auto">
            <a:xfrm>
              <a:off x="4472" y="224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6" name="Freeform 990"/>
            <p:cNvSpPr>
              <a:spLocks/>
            </p:cNvSpPr>
            <p:nvPr/>
          </p:nvSpPr>
          <p:spPr bwMode="auto">
            <a:xfrm>
              <a:off x="4492" y="225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7" name="Line 991"/>
            <p:cNvSpPr>
              <a:spLocks noChangeShapeType="1"/>
            </p:cNvSpPr>
            <p:nvPr/>
          </p:nvSpPr>
          <p:spPr bwMode="auto">
            <a:xfrm>
              <a:off x="4519" y="2263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8" name="Freeform 992"/>
            <p:cNvSpPr>
              <a:spLocks/>
            </p:cNvSpPr>
            <p:nvPr/>
          </p:nvSpPr>
          <p:spPr bwMode="auto">
            <a:xfrm>
              <a:off x="4539" y="2263"/>
              <a:ext cx="2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3" y="0"/>
                  </a:lnTo>
                  <a:lnTo>
                    <a:pt x="27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29" name="Line 993"/>
            <p:cNvSpPr>
              <a:spLocks noChangeShapeType="1"/>
            </p:cNvSpPr>
            <p:nvPr/>
          </p:nvSpPr>
          <p:spPr bwMode="auto">
            <a:xfrm>
              <a:off x="4566" y="2269"/>
              <a:ext cx="20" cy="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0" name="Freeform 994"/>
            <p:cNvSpPr>
              <a:spLocks/>
            </p:cNvSpPr>
            <p:nvPr/>
          </p:nvSpPr>
          <p:spPr bwMode="auto">
            <a:xfrm>
              <a:off x="4586" y="227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1" name="Freeform 995"/>
            <p:cNvSpPr>
              <a:spLocks/>
            </p:cNvSpPr>
            <p:nvPr/>
          </p:nvSpPr>
          <p:spPr bwMode="auto">
            <a:xfrm>
              <a:off x="4613" y="2276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2" name="Freeform 996"/>
            <p:cNvSpPr>
              <a:spLocks/>
            </p:cNvSpPr>
            <p:nvPr/>
          </p:nvSpPr>
          <p:spPr bwMode="auto">
            <a:xfrm>
              <a:off x="4633" y="228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3" name="Freeform 997"/>
            <p:cNvSpPr>
              <a:spLocks/>
            </p:cNvSpPr>
            <p:nvPr/>
          </p:nvSpPr>
          <p:spPr bwMode="auto">
            <a:xfrm>
              <a:off x="4660" y="2283"/>
              <a:ext cx="21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1" y="7"/>
                </a:cxn>
              </a:cxnLst>
              <a:rect l="0" t="0" r="r" b="b"/>
              <a:pathLst>
                <a:path w="21" h="7">
                  <a:moveTo>
                    <a:pt x="0" y="0"/>
                  </a:moveTo>
                  <a:lnTo>
                    <a:pt x="7" y="0"/>
                  </a:lnTo>
                  <a:lnTo>
                    <a:pt x="21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4" name="Freeform 998"/>
            <p:cNvSpPr>
              <a:spLocks/>
            </p:cNvSpPr>
            <p:nvPr/>
          </p:nvSpPr>
          <p:spPr bwMode="auto">
            <a:xfrm>
              <a:off x="4681" y="229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5" name="Freeform 999"/>
            <p:cNvSpPr>
              <a:spLocks/>
            </p:cNvSpPr>
            <p:nvPr/>
          </p:nvSpPr>
          <p:spPr bwMode="auto">
            <a:xfrm>
              <a:off x="4708" y="2290"/>
              <a:ext cx="20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6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lnTo>
                    <a:pt x="6" y="0"/>
                  </a:lnTo>
                  <a:lnTo>
                    <a:pt x="20" y="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6" name="Freeform 1000"/>
            <p:cNvSpPr>
              <a:spLocks/>
            </p:cNvSpPr>
            <p:nvPr/>
          </p:nvSpPr>
          <p:spPr bwMode="auto">
            <a:xfrm>
              <a:off x="4728" y="2296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7" name="Line 1001"/>
            <p:cNvSpPr>
              <a:spLocks noChangeShapeType="1"/>
            </p:cNvSpPr>
            <p:nvPr/>
          </p:nvSpPr>
          <p:spPr bwMode="auto">
            <a:xfrm>
              <a:off x="4755" y="2296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8" name="Freeform 1002"/>
            <p:cNvSpPr>
              <a:spLocks/>
            </p:cNvSpPr>
            <p:nvPr/>
          </p:nvSpPr>
          <p:spPr bwMode="auto">
            <a:xfrm>
              <a:off x="4775" y="2296"/>
              <a:ext cx="2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39" name="Line 1003"/>
            <p:cNvSpPr>
              <a:spLocks noChangeShapeType="1"/>
            </p:cNvSpPr>
            <p:nvPr/>
          </p:nvSpPr>
          <p:spPr bwMode="auto">
            <a:xfrm>
              <a:off x="4802" y="2303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0" name="Freeform 1004"/>
            <p:cNvSpPr>
              <a:spLocks/>
            </p:cNvSpPr>
            <p:nvPr/>
          </p:nvSpPr>
          <p:spPr bwMode="auto">
            <a:xfrm>
              <a:off x="4822" y="23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1" name="Freeform 1005"/>
            <p:cNvSpPr>
              <a:spLocks/>
            </p:cNvSpPr>
            <p:nvPr/>
          </p:nvSpPr>
          <p:spPr bwMode="auto">
            <a:xfrm>
              <a:off x="4849" y="2303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2" name="Freeform 1006"/>
            <p:cNvSpPr>
              <a:spLocks/>
            </p:cNvSpPr>
            <p:nvPr/>
          </p:nvSpPr>
          <p:spPr bwMode="auto">
            <a:xfrm>
              <a:off x="4869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3" name="Line 1007"/>
            <p:cNvSpPr>
              <a:spLocks noChangeShapeType="1"/>
            </p:cNvSpPr>
            <p:nvPr/>
          </p:nvSpPr>
          <p:spPr bwMode="auto">
            <a:xfrm>
              <a:off x="4896" y="2310"/>
              <a:ext cx="2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4" name="Freeform 1008"/>
            <p:cNvSpPr>
              <a:spLocks/>
            </p:cNvSpPr>
            <p:nvPr/>
          </p:nvSpPr>
          <p:spPr bwMode="auto">
            <a:xfrm>
              <a:off x="4917" y="2310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5" name="Freeform 1009"/>
            <p:cNvSpPr>
              <a:spLocks/>
            </p:cNvSpPr>
            <p:nvPr/>
          </p:nvSpPr>
          <p:spPr bwMode="auto">
            <a:xfrm>
              <a:off x="4944" y="2310"/>
              <a:ext cx="20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6" y="0"/>
                  </a:lnTo>
                  <a:lnTo>
                    <a:pt x="20" y="7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6" name="Freeform 1010"/>
            <p:cNvSpPr>
              <a:spLocks/>
            </p:cNvSpPr>
            <p:nvPr/>
          </p:nvSpPr>
          <p:spPr bwMode="auto">
            <a:xfrm>
              <a:off x="4964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7" name="Line 1011"/>
            <p:cNvSpPr>
              <a:spLocks noChangeShapeType="1"/>
            </p:cNvSpPr>
            <p:nvPr/>
          </p:nvSpPr>
          <p:spPr bwMode="auto">
            <a:xfrm>
              <a:off x="4991" y="2317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8" name="Freeform 1012"/>
            <p:cNvSpPr>
              <a:spLocks/>
            </p:cNvSpPr>
            <p:nvPr/>
          </p:nvSpPr>
          <p:spPr bwMode="auto">
            <a:xfrm>
              <a:off x="5011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49" name="Line 1013"/>
            <p:cNvSpPr>
              <a:spLocks noChangeShapeType="1"/>
            </p:cNvSpPr>
            <p:nvPr/>
          </p:nvSpPr>
          <p:spPr bwMode="auto">
            <a:xfrm>
              <a:off x="5038" y="2317"/>
              <a:ext cx="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0" name="Freeform 1014"/>
            <p:cNvSpPr>
              <a:spLocks/>
            </p:cNvSpPr>
            <p:nvPr/>
          </p:nvSpPr>
          <p:spPr bwMode="auto">
            <a:xfrm>
              <a:off x="5058" y="2317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1" name="Line 1015"/>
            <p:cNvSpPr>
              <a:spLocks noChangeShapeType="1"/>
            </p:cNvSpPr>
            <p:nvPr/>
          </p:nvSpPr>
          <p:spPr bwMode="auto">
            <a:xfrm>
              <a:off x="5085" y="2317"/>
              <a:ext cx="20" cy="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52" name="Text Box 1016"/>
          <p:cNvSpPr txBox="1">
            <a:spLocks noChangeArrowheads="1"/>
          </p:cNvSpPr>
          <p:nvPr/>
        </p:nvSpPr>
        <p:spPr bwMode="auto">
          <a:xfrm>
            <a:off x="7880350" y="1865313"/>
            <a:ext cx="55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5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  <p:grpSp>
        <p:nvGrpSpPr>
          <p:cNvPr id="194553" name="Group 1017"/>
          <p:cNvGrpSpPr>
            <a:grpSpLocks/>
          </p:cNvGrpSpPr>
          <p:nvPr/>
        </p:nvGrpSpPr>
        <p:grpSpPr bwMode="auto">
          <a:xfrm>
            <a:off x="5867400" y="1809750"/>
            <a:ext cx="2749550" cy="2090738"/>
            <a:chOff x="1251" y="2298"/>
            <a:chExt cx="3743" cy="1724"/>
          </a:xfrm>
        </p:grpSpPr>
        <p:sp>
          <p:nvSpPr>
            <p:cNvPr id="194554" name="Line 1018"/>
            <p:cNvSpPr>
              <a:spLocks noChangeShapeType="1"/>
            </p:cNvSpPr>
            <p:nvPr/>
          </p:nvSpPr>
          <p:spPr bwMode="auto">
            <a:xfrm>
              <a:off x="1251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5" name="Freeform 1019"/>
            <p:cNvSpPr>
              <a:spLocks/>
            </p:cNvSpPr>
            <p:nvPr/>
          </p:nvSpPr>
          <p:spPr bwMode="auto">
            <a:xfrm>
              <a:off x="1271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6" name="Line 1020"/>
            <p:cNvSpPr>
              <a:spLocks noChangeShapeType="1"/>
            </p:cNvSpPr>
            <p:nvPr/>
          </p:nvSpPr>
          <p:spPr bwMode="auto">
            <a:xfrm>
              <a:off x="1298" y="4021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7" name="Freeform 1021"/>
            <p:cNvSpPr>
              <a:spLocks/>
            </p:cNvSpPr>
            <p:nvPr/>
          </p:nvSpPr>
          <p:spPr bwMode="auto">
            <a:xfrm>
              <a:off x="1319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8" name="Line 1022"/>
            <p:cNvSpPr>
              <a:spLocks noChangeShapeType="1"/>
            </p:cNvSpPr>
            <p:nvPr/>
          </p:nvSpPr>
          <p:spPr bwMode="auto">
            <a:xfrm>
              <a:off x="1346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59" name="Freeform 1023"/>
            <p:cNvSpPr>
              <a:spLocks/>
            </p:cNvSpPr>
            <p:nvPr/>
          </p:nvSpPr>
          <p:spPr bwMode="auto">
            <a:xfrm>
              <a:off x="1366" y="4011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0" name="Line 1024"/>
            <p:cNvSpPr>
              <a:spLocks noChangeShapeType="1"/>
            </p:cNvSpPr>
            <p:nvPr/>
          </p:nvSpPr>
          <p:spPr bwMode="auto">
            <a:xfrm>
              <a:off x="1393" y="4011"/>
              <a:ext cx="1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1" name="Freeform 1025"/>
            <p:cNvSpPr>
              <a:spLocks/>
            </p:cNvSpPr>
            <p:nvPr/>
          </p:nvSpPr>
          <p:spPr bwMode="auto">
            <a:xfrm>
              <a:off x="1412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2" name="Line 1026"/>
            <p:cNvSpPr>
              <a:spLocks noChangeShapeType="1"/>
            </p:cNvSpPr>
            <p:nvPr/>
          </p:nvSpPr>
          <p:spPr bwMode="auto">
            <a:xfrm>
              <a:off x="1439" y="401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3" name="Freeform 1027"/>
            <p:cNvSpPr>
              <a:spLocks/>
            </p:cNvSpPr>
            <p:nvPr/>
          </p:nvSpPr>
          <p:spPr bwMode="auto">
            <a:xfrm>
              <a:off x="1459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4" name="Line 1028"/>
            <p:cNvSpPr>
              <a:spLocks noChangeShapeType="1"/>
            </p:cNvSpPr>
            <p:nvPr/>
          </p:nvSpPr>
          <p:spPr bwMode="auto">
            <a:xfrm>
              <a:off x="1486" y="401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5" name="Freeform 1029"/>
            <p:cNvSpPr>
              <a:spLocks/>
            </p:cNvSpPr>
            <p:nvPr/>
          </p:nvSpPr>
          <p:spPr bwMode="auto">
            <a:xfrm>
              <a:off x="1506" y="4003"/>
              <a:ext cx="27" cy="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6">
                  <a:moveTo>
                    <a:pt x="0" y="6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6" name="Line 1030"/>
            <p:cNvSpPr>
              <a:spLocks noChangeShapeType="1"/>
            </p:cNvSpPr>
            <p:nvPr/>
          </p:nvSpPr>
          <p:spPr bwMode="auto">
            <a:xfrm>
              <a:off x="1533" y="4003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7" name="Freeform 1031"/>
            <p:cNvSpPr>
              <a:spLocks/>
            </p:cNvSpPr>
            <p:nvPr/>
          </p:nvSpPr>
          <p:spPr bwMode="auto">
            <a:xfrm>
              <a:off x="1554" y="40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8" name="Line 1032"/>
            <p:cNvSpPr>
              <a:spLocks noChangeShapeType="1"/>
            </p:cNvSpPr>
            <p:nvPr/>
          </p:nvSpPr>
          <p:spPr bwMode="auto">
            <a:xfrm>
              <a:off x="1581" y="400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69" name="Freeform 1033"/>
            <p:cNvSpPr>
              <a:spLocks/>
            </p:cNvSpPr>
            <p:nvPr/>
          </p:nvSpPr>
          <p:spPr bwMode="auto">
            <a:xfrm>
              <a:off x="1601" y="3993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0" name="Line 1034"/>
            <p:cNvSpPr>
              <a:spLocks noChangeShapeType="1"/>
            </p:cNvSpPr>
            <p:nvPr/>
          </p:nvSpPr>
          <p:spPr bwMode="auto">
            <a:xfrm>
              <a:off x="1628" y="399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1" name="Freeform 1035"/>
            <p:cNvSpPr>
              <a:spLocks/>
            </p:cNvSpPr>
            <p:nvPr/>
          </p:nvSpPr>
          <p:spPr bwMode="auto">
            <a:xfrm>
              <a:off x="1648" y="3983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2" name="Line 1036"/>
            <p:cNvSpPr>
              <a:spLocks noChangeShapeType="1"/>
            </p:cNvSpPr>
            <p:nvPr/>
          </p:nvSpPr>
          <p:spPr bwMode="auto">
            <a:xfrm>
              <a:off x="1675" y="3983"/>
              <a:ext cx="19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3" name="Freeform 1037"/>
            <p:cNvSpPr>
              <a:spLocks/>
            </p:cNvSpPr>
            <p:nvPr/>
          </p:nvSpPr>
          <p:spPr bwMode="auto">
            <a:xfrm>
              <a:off x="1694" y="398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4" name="Freeform 1038"/>
            <p:cNvSpPr>
              <a:spLocks/>
            </p:cNvSpPr>
            <p:nvPr/>
          </p:nvSpPr>
          <p:spPr bwMode="auto">
            <a:xfrm>
              <a:off x="1721" y="3973"/>
              <a:ext cx="20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20" y="0"/>
                </a:cxn>
              </a:cxnLst>
              <a:rect l="0" t="0" r="r" b="b"/>
              <a:pathLst>
                <a:path w="20" h="7">
                  <a:moveTo>
                    <a:pt x="0" y="7"/>
                  </a:moveTo>
                  <a:lnTo>
                    <a:pt x="7" y="0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5" name="Freeform 1039"/>
            <p:cNvSpPr>
              <a:spLocks/>
            </p:cNvSpPr>
            <p:nvPr/>
          </p:nvSpPr>
          <p:spPr bwMode="auto">
            <a:xfrm>
              <a:off x="1741" y="397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6" name="Line 1040"/>
            <p:cNvSpPr>
              <a:spLocks noChangeShapeType="1"/>
            </p:cNvSpPr>
            <p:nvPr/>
          </p:nvSpPr>
          <p:spPr bwMode="auto">
            <a:xfrm flipV="1">
              <a:off x="1768" y="3965"/>
              <a:ext cx="21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7" name="Freeform 1041"/>
            <p:cNvSpPr>
              <a:spLocks/>
            </p:cNvSpPr>
            <p:nvPr/>
          </p:nvSpPr>
          <p:spPr bwMode="auto">
            <a:xfrm>
              <a:off x="1789" y="3955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8" name="Line 1042"/>
            <p:cNvSpPr>
              <a:spLocks noChangeShapeType="1"/>
            </p:cNvSpPr>
            <p:nvPr/>
          </p:nvSpPr>
          <p:spPr bwMode="auto">
            <a:xfrm>
              <a:off x="1816" y="3955"/>
              <a:ext cx="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79" name="Freeform 1043"/>
            <p:cNvSpPr>
              <a:spLocks/>
            </p:cNvSpPr>
            <p:nvPr/>
          </p:nvSpPr>
          <p:spPr bwMode="auto">
            <a:xfrm>
              <a:off x="1836" y="3946"/>
              <a:ext cx="27" cy="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0" name="Line 1044"/>
            <p:cNvSpPr>
              <a:spLocks noChangeShapeType="1"/>
            </p:cNvSpPr>
            <p:nvPr/>
          </p:nvSpPr>
          <p:spPr bwMode="auto">
            <a:xfrm flipV="1">
              <a:off x="1863" y="3936"/>
              <a:ext cx="20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1" name="Line 1045"/>
            <p:cNvSpPr>
              <a:spLocks noChangeShapeType="1"/>
            </p:cNvSpPr>
            <p:nvPr/>
          </p:nvSpPr>
          <p:spPr bwMode="auto">
            <a:xfrm flipV="1">
              <a:off x="1883" y="3927"/>
              <a:ext cx="20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2" name="Freeform 1046"/>
            <p:cNvSpPr>
              <a:spLocks/>
            </p:cNvSpPr>
            <p:nvPr/>
          </p:nvSpPr>
          <p:spPr bwMode="auto">
            <a:xfrm>
              <a:off x="1903" y="3918"/>
              <a:ext cx="27" cy="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3" name="Line 1047"/>
            <p:cNvSpPr>
              <a:spLocks noChangeShapeType="1"/>
            </p:cNvSpPr>
            <p:nvPr/>
          </p:nvSpPr>
          <p:spPr bwMode="auto">
            <a:xfrm flipV="1">
              <a:off x="1930" y="3908"/>
              <a:ext cx="21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4" name="Freeform 1048"/>
            <p:cNvSpPr>
              <a:spLocks/>
            </p:cNvSpPr>
            <p:nvPr/>
          </p:nvSpPr>
          <p:spPr bwMode="auto">
            <a:xfrm>
              <a:off x="1951" y="3898"/>
              <a:ext cx="25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6" y="0"/>
                </a:cxn>
              </a:cxnLst>
              <a:rect l="0" t="0" r="r" b="b"/>
              <a:pathLst>
                <a:path w="26" h="7">
                  <a:moveTo>
                    <a:pt x="0" y="7"/>
                  </a:moveTo>
                  <a:lnTo>
                    <a:pt x="13" y="0"/>
                  </a:lnTo>
                  <a:lnTo>
                    <a:pt x="2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5" name="Line 1049"/>
            <p:cNvSpPr>
              <a:spLocks noChangeShapeType="1"/>
            </p:cNvSpPr>
            <p:nvPr/>
          </p:nvSpPr>
          <p:spPr bwMode="auto">
            <a:xfrm flipV="1">
              <a:off x="1976" y="3890"/>
              <a:ext cx="21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6" name="Freeform 1050"/>
            <p:cNvSpPr>
              <a:spLocks/>
            </p:cNvSpPr>
            <p:nvPr/>
          </p:nvSpPr>
          <p:spPr bwMode="auto">
            <a:xfrm>
              <a:off x="1997" y="3880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7" name="Line 1051"/>
            <p:cNvSpPr>
              <a:spLocks noChangeShapeType="1"/>
            </p:cNvSpPr>
            <p:nvPr/>
          </p:nvSpPr>
          <p:spPr bwMode="auto">
            <a:xfrm flipV="1">
              <a:off x="2024" y="3861"/>
              <a:ext cx="20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8" name="Freeform 1052"/>
            <p:cNvSpPr>
              <a:spLocks/>
            </p:cNvSpPr>
            <p:nvPr/>
          </p:nvSpPr>
          <p:spPr bwMode="auto">
            <a:xfrm>
              <a:off x="2044" y="3851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89" name="Line 1053"/>
            <p:cNvSpPr>
              <a:spLocks noChangeShapeType="1"/>
            </p:cNvSpPr>
            <p:nvPr/>
          </p:nvSpPr>
          <p:spPr bwMode="auto">
            <a:xfrm flipV="1">
              <a:off x="2071" y="3833"/>
              <a:ext cx="20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0" name="Freeform 1054"/>
            <p:cNvSpPr>
              <a:spLocks/>
            </p:cNvSpPr>
            <p:nvPr/>
          </p:nvSpPr>
          <p:spPr bwMode="auto">
            <a:xfrm>
              <a:off x="2091" y="3813"/>
              <a:ext cx="27" cy="2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1" name="Line 1055"/>
            <p:cNvSpPr>
              <a:spLocks noChangeShapeType="1"/>
            </p:cNvSpPr>
            <p:nvPr/>
          </p:nvSpPr>
          <p:spPr bwMode="auto">
            <a:xfrm flipV="1">
              <a:off x="2118" y="3795"/>
              <a:ext cx="20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2" name="Freeform 1056"/>
            <p:cNvSpPr>
              <a:spLocks/>
            </p:cNvSpPr>
            <p:nvPr/>
          </p:nvSpPr>
          <p:spPr bwMode="auto">
            <a:xfrm>
              <a:off x="2138" y="3776"/>
              <a:ext cx="27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3" name="Line 1057"/>
            <p:cNvSpPr>
              <a:spLocks noChangeShapeType="1"/>
            </p:cNvSpPr>
            <p:nvPr/>
          </p:nvSpPr>
          <p:spPr bwMode="auto">
            <a:xfrm flipV="1">
              <a:off x="2165" y="3757"/>
              <a:ext cx="21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4" name="Freeform 1058"/>
            <p:cNvSpPr>
              <a:spLocks/>
            </p:cNvSpPr>
            <p:nvPr/>
          </p:nvSpPr>
          <p:spPr bwMode="auto">
            <a:xfrm>
              <a:off x="2186" y="3738"/>
              <a:ext cx="27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3" y="7"/>
                </a:cxn>
                <a:cxn ang="0">
                  <a:pos x="27" y="0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13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5" name="Freeform 1059"/>
            <p:cNvSpPr>
              <a:spLocks/>
            </p:cNvSpPr>
            <p:nvPr/>
          </p:nvSpPr>
          <p:spPr bwMode="auto">
            <a:xfrm>
              <a:off x="2213" y="3710"/>
              <a:ext cx="20" cy="2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" y="7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lnTo>
                    <a:pt x="6" y="7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6" name="Freeform 1060"/>
            <p:cNvSpPr>
              <a:spLocks/>
            </p:cNvSpPr>
            <p:nvPr/>
          </p:nvSpPr>
          <p:spPr bwMode="auto">
            <a:xfrm>
              <a:off x="2233" y="3692"/>
              <a:ext cx="26" cy="1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3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3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7" name="Line 1061"/>
            <p:cNvSpPr>
              <a:spLocks noChangeShapeType="1"/>
            </p:cNvSpPr>
            <p:nvPr/>
          </p:nvSpPr>
          <p:spPr bwMode="auto">
            <a:xfrm flipV="1">
              <a:off x="2259" y="3663"/>
              <a:ext cx="20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8" name="Freeform 1062"/>
            <p:cNvSpPr>
              <a:spLocks/>
            </p:cNvSpPr>
            <p:nvPr/>
          </p:nvSpPr>
          <p:spPr bwMode="auto">
            <a:xfrm>
              <a:off x="2279" y="3635"/>
              <a:ext cx="27" cy="2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599" name="Freeform 1063"/>
            <p:cNvSpPr>
              <a:spLocks/>
            </p:cNvSpPr>
            <p:nvPr/>
          </p:nvSpPr>
          <p:spPr bwMode="auto">
            <a:xfrm>
              <a:off x="2306" y="3597"/>
              <a:ext cx="20" cy="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4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7" y="14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0" name="Freeform 1064"/>
            <p:cNvSpPr>
              <a:spLocks/>
            </p:cNvSpPr>
            <p:nvPr/>
          </p:nvSpPr>
          <p:spPr bwMode="auto">
            <a:xfrm>
              <a:off x="2326" y="3569"/>
              <a:ext cx="27" cy="2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0">
                  <a:moveTo>
                    <a:pt x="0" y="20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1" name="Freeform 1065"/>
            <p:cNvSpPr>
              <a:spLocks/>
            </p:cNvSpPr>
            <p:nvPr/>
          </p:nvSpPr>
          <p:spPr bwMode="auto">
            <a:xfrm>
              <a:off x="2353" y="3532"/>
              <a:ext cx="20" cy="3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7" y="13"/>
                </a:cxn>
                <a:cxn ang="0">
                  <a:pos x="20" y="0"/>
                </a:cxn>
              </a:cxnLst>
              <a:rect l="0" t="0" r="r" b="b"/>
              <a:pathLst>
                <a:path w="20" h="27">
                  <a:moveTo>
                    <a:pt x="0" y="27"/>
                  </a:moveTo>
                  <a:lnTo>
                    <a:pt x="7" y="13"/>
                  </a:lnTo>
                  <a:lnTo>
                    <a:pt x="20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2" name="Freeform 1066"/>
            <p:cNvSpPr>
              <a:spLocks/>
            </p:cNvSpPr>
            <p:nvPr/>
          </p:nvSpPr>
          <p:spPr bwMode="auto">
            <a:xfrm>
              <a:off x="2373" y="3502"/>
              <a:ext cx="27" cy="3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3" name="Line 1067"/>
            <p:cNvSpPr>
              <a:spLocks noChangeShapeType="1"/>
            </p:cNvSpPr>
            <p:nvPr/>
          </p:nvSpPr>
          <p:spPr bwMode="auto">
            <a:xfrm flipV="1">
              <a:off x="2400" y="3465"/>
              <a:ext cx="21" cy="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4" name="Freeform 1068"/>
            <p:cNvSpPr>
              <a:spLocks/>
            </p:cNvSpPr>
            <p:nvPr/>
          </p:nvSpPr>
          <p:spPr bwMode="auto">
            <a:xfrm>
              <a:off x="2421" y="3427"/>
              <a:ext cx="27" cy="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5" name="Line 1069"/>
            <p:cNvSpPr>
              <a:spLocks noChangeShapeType="1"/>
            </p:cNvSpPr>
            <p:nvPr/>
          </p:nvSpPr>
          <p:spPr bwMode="auto">
            <a:xfrm flipV="1">
              <a:off x="2448" y="3381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6" name="Freeform 1070"/>
            <p:cNvSpPr>
              <a:spLocks/>
            </p:cNvSpPr>
            <p:nvPr/>
          </p:nvSpPr>
          <p:spPr bwMode="auto">
            <a:xfrm>
              <a:off x="2468" y="3343"/>
              <a:ext cx="27" cy="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7" name="Line 1071"/>
            <p:cNvSpPr>
              <a:spLocks noChangeShapeType="1"/>
            </p:cNvSpPr>
            <p:nvPr/>
          </p:nvSpPr>
          <p:spPr bwMode="auto">
            <a:xfrm flipV="1">
              <a:off x="2495" y="3296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8" name="Line 1072"/>
            <p:cNvSpPr>
              <a:spLocks noChangeShapeType="1"/>
            </p:cNvSpPr>
            <p:nvPr/>
          </p:nvSpPr>
          <p:spPr bwMode="auto">
            <a:xfrm flipV="1">
              <a:off x="2515" y="3249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09" name="Freeform 1073"/>
            <p:cNvSpPr>
              <a:spLocks/>
            </p:cNvSpPr>
            <p:nvPr/>
          </p:nvSpPr>
          <p:spPr bwMode="auto">
            <a:xfrm>
              <a:off x="2535" y="3201"/>
              <a:ext cx="26" cy="4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0" name="Line 1074"/>
            <p:cNvSpPr>
              <a:spLocks noChangeShapeType="1"/>
            </p:cNvSpPr>
            <p:nvPr/>
          </p:nvSpPr>
          <p:spPr bwMode="auto">
            <a:xfrm flipV="1">
              <a:off x="2561" y="3154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1" name="Freeform 1075"/>
            <p:cNvSpPr>
              <a:spLocks/>
            </p:cNvSpPr>
            <p:nvPr/>
          </p:nvSpPr>
          <p:spPr bwMode="auto">
            <a:xfrm>
              <a:off x="2581" y="3108"/>
              <a:ext cx="27" cy="46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33">
                  <a:moveTo>
                    <a:pt x="0" y="33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2" name="Freeform 1076"/>
            <p:cNvSpPr>
              <a:spLocks/>
            </p:cNvSpPr>
            <p:nvPr/>
          </p:nvSpPr>
          <p:spPr bwMode="auto">
            <a:xfrm>
              <a:off x="2608" y="3051"/>
              <a:ext cx="21" cy="5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7" y="20"/>
                </a:cxn>
                <a:cxn ang="0">
                  <a:pos x="21" y="0"/>
                </a:cxn>
              </a:cxnLst>
              <a:rect l="0" t="0" r="r" b="b"/>
              <a:pathLst>
                <a:path w="21" h="41">
                  <a:moveTo>
                    <a:pt x="0" y="41"/>
                  </a:moveTo>
                  <a:lnTo>
                    <a:pt x="7" y="20"/>
                  </a:lnTo>
                  <a:lnTo>
                    <a:pt x="21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3" name="Freeform 1077"/>
            <p:cNvSpPr>
              <a:spLocks/>
            </p:cNvSpPr>
            <p:nvPr/>
          </p:nvSpPr>
          <p:spPr bwMode="auto">
            <a:xfrm>
              <a:off x="2629" y="3003"/>
              <a:ext cx="27" cy="4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4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4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4" name="Line 1078"/>
            <p:cNvSpPr>
              <a:spLocks noChangeShapeType="1"/>
            </p:cNvSpPr>
            <p:nvPr/>
          </p:nvSpPr>
          <p:spPr bwMode="auto">
            <a:xfrm flipV="1">
              <a:off x="2656" y="2957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5" name="Freeform 1079"/>
            <p:cNvSpPr>
              <a:spLocks/>
            </p:cNvSpPr>
            <p:nvPr/>
          </p:nvSpPr>
          <p:spPr bwMode="auto">
            <a:xfrm>
              <a:off x="2676" y="2900"/>
              <a:ext cx="27" cy="5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20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3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6" name="Line 1080"/>
            <p:cNvSpPr>
              <a:spLocks noChangeShapeType="1"/>
            </p:cNvSpPr>
            <p:nvPr/>
          </p:nvSpPr>
          <p:spPr bwMode="auto">
            <a:xfrm flipV="1">
              <a:off x="2703" y="2853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7" name="Freeform 1081"/>
            <p:cNvSpPr>
              <a:spLocks/>
            </p:cNvSpPr>
            <p:nvPr/>
          </p:nvSpPr>
          <p:spPr bwMode="auto">
            <a:xfrm>
              <a:off x="2723" y="2797"/>
              <a:ext cx="27" cy="56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" y="20"/>
                </a:cxn>
                <a:cxn ang="0">
                  <a:pos x="27" y="0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lnTo>
                    <a:pt x="14" y="2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8" name="Line 1082"/>
            <p:cNvSpPr>
              <a:spLocks noChangeShapeType="1"/>
            </p:cNvSpPr>
            <p:nvPr/>
          </p:nvSpPr>
          <p:spPr bwMode="auto">
            <a:xfrm flipV="1">
              <a:off x="2750" y="2750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19" name="Freeform 1083"/>
            <p:cNvSpPr>
              <a:spLocks/>
            </p:cNvSpPr>
            <p:nvPr/>
          </p:nvSpPr>
          <p:spPr bwMode="auto">
            <a:xfrm>
              <a:off x="2770" y="2692"/>
              <a:ext cx="27" cy="5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4" y="21"/>
                </a:cxn>
                <a:cxn ang="0">
                  <a:pos x="27" y="0"/>
                </a:cxn>
              </a:cxnLst>
              <a:rect l="0" t="0" r="r" b="b"/>
              <a:pathLst>
                <a:path w="27" h="41">
                  <a:moveTo>
                    <a:pt x="0" y="41"/>
                  </a:moveTo>
                  <a:lnTo>
                    <a:pt x="14" y="21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0" name="Line 1084"/>
            <p:cNvSpPr>
              <a:spLocks noChangeShapeType="1"/>
            </p:cNvSpPr>
            <p:nvPr/>
          </p:nvSpPr>
          <p:spPr bwMode="auto">
            <a:xfrm flipV="1">
              <a:off x="2797" y="2646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1" name="Freeform 1085"/>
            <p:cNvSpPr>
              <a:spLocks/>
            </p:cNvSpPr>
            <p:nvPr/>
          </p:nvSpPr>
          <p:spPr bwMode="auto">
            <a:xfrm>
              <a:off x="2817" y="2599"/>
              <a:ext cx="26" cy="4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3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4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2" name="Line 1086"/>
            <p:cNvSpPr>
              <a:spLocks noChangeShapeType="1"/>
            </p:cNvSpPr>
            <p:nvPr/>
          </p:nvSpPr>
          <p:spPr bwMode="auto">
            <a:xfrm flipV="1">
              <a:off x="2843" y="2561"/>
              <a:ext cx="21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3" name="Freeform 1087"/>
            <p:cNvSpPr>
              <a:spLocks/>
            </p:cNvSpPr>
            <p:nvPr/>
          </p:nvSpPr>
          <p:spPr bwMode="auto">
            <a:xfrm>
              <a:off x="2864" y="2514"/>
              <a:ext cx="27" cy="4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34">
                  <a:moveTo>
                    <a:pt x="0" y="34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4" name="Line 1088"/>
            <p:cNvSpPr>
              <a:spLocks noChangeShapeType="1"/>
            </p:cNvSpPr>
            <p:nvPr/>
          </p:nvSpPr>
          <p:spPr bwMode="auto">
            <a:xfrm flipV="1">
              <a:off x="2891" y="2476"/>
              <a:ext cx="20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5" name="Freeform 1089"/>
            <p:cNvSpPr>
              <a:spLocks/>
            </p:cNvSpPr>
            <p:nvPr/>
          </p:nvSpPr>
          <p:spPr bwMode="auto">
            <a:xfrm>
              <a:off x="2911" y="2439"/>
              <a:ext cx="27" cy="3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3"/>
                </a:cxn>
                <a:cxn ang="0">
                  <a:pos x="27" y="0"/>
                </a:cxn>
              </a:cxnLst>
              <a:rect l="0" t="0" r="r" b="b"/>
              <a:pathLst>
                <a:path w="27" h="27">
                  <a:moveTo>
                    <a:pt x="0" y="27"/>
                  </a:moveTo>
                  <a:lnTo>
                    <a:pt x="13" y="13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6" name="Line 1090"/>
            <p:cNvSpPr>
              <a:spLocks noChangeShapeType="1"/>
            </p:cNvSpPr>
            <p:nvPr/>
          </p:nvSpPr>
          <p:spPr bwMode="auto">
            <a:xfrm flipV="1">
              <a:off x="2938" y="2411"/>
              <a:ext cx="20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7" name="Freeform 1091"/>
            <p:cNvSpPr>
              <a:spLocks/>
            </p:cNvSpPr>
            <p:nvPr/>
          </p:nvSpPr>
          <p:spPr bwMode="auto">
            <a:xfrm>
              <a:off x="2958" y="2382"/>
              <a:ext cx="27" cy="2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7"/>
                </a:cxn>
                <a:cxn ang="0">
                  <a:pos x="27" y="0"/>
                </a:cxn>
              </a:cxnLst>
              <a:rect l="0" t="0" r="r" b="b"/>
              <a:pathLst>
                <a:path w="27" h="21">
                  <a:moveTo>
                    <a:pt x="0" y="21"/>
                  </a:moveTo>
                  <a:lnTo>
                    <a:pt x="14" y="7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8" name="Line 1092"/>
            <p:cNvSpPr>
              <a:spLocks noChangeShapeType="1"/>
            </p:cNvSpPr>
            <p:nvPr/>
          </p:nvSpPr>
          <p:spPr bwMode="auto">
            <a:xfrm flipV="1">
              <a:off x="2985" y="2354"/>
              <a:ext cx="20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9" name="Freeform 1093"/>
            <p:cNvSpPr>
              <a:spLocks/>
            </p:cNvSpPr>
            <p:nvPr/>
          </p:nvSpPr>
          <p:spPr bwMode="auto">
            <a:xfrm>
              <a:off x="3005" y="2336"/>
              <a:ext cx="27" cy="1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4" y="6"/>
                </a:cxn>
                <a:cxn ang="0">
                  <a:pos x="27" y="0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4" y="6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0" name="Line 1094"/>
            <p:cNvSpPr>
              <a:spLocks noChangeShapeType="1"/>
            </p:cNvSpPr>
            <p:nvPr/>
          </p:nvSpPr>
          <p:spPr bwMode="auto">
            <a:xfrm flipV="1">
              <a:off x="3032" y="2316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1" name="Freeform 1095"/>
            <p:cNvSpPr>
              <a:spLocks/>
            </p:cNvSpPr>
            <p:nvPr/>
          </p:nvSpPr>
          <p:spPr bwMode="auto">
            <a:xfrm>
              <a:off x="3052" y="2306"/>
              <a:ext cx="2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2" name="Line 1096"/>
            <p:cNvSpPr>
              <a:spLocks noChangeShapeType="1"/>
            </p:cNvSpPr>
            <p:nvPr/>
          </p:nvSpPr>
          <p:spPr bwMode="auto">
            <a:xfrm flipV="1">
              <a:off x="3079" y="2298"/>
              <a:ext cx="21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3" name="Line 1097"/>
            <p:cNvSpPr>
              <a:spLocks noChangeShapeType="1"/>
            </p:cNvSpPr>
            <p:nvPr/>
          </p:nvSpPr>
          <p:spPr bwMode="auto">
            <a:xfrm>
              <a:off x="3100" y="2298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4" name="Freeform 1098"/>
            <p:cNvSpPr>
              <a:spLocks/>
            </p:cNvSpPr>
            <p:nvPr/>
          </p:nvSpPr>
          <p:spPr bwMode="auto">
            <a:xfrm>
              <a:off x="3120" y="2298"/>
              <a:ext cx="2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5" name="Line 1099"/>
            <p:cNvSpPr>
              <a:spLocks noChangeShapeType="1"/>
            </p:cNvSpPr>
            <p:nvPr/>
          </p:nvSpPr>
          <p:spPr bwMode="auto">
            <a:xfrm>
              <a:off x="3146" y="2298"/>
              <a:ext cx="20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6" name="Freeform 1100"/>
            <p:cNvSpPr>
              <a:spLocks/>
            </p:cNvSpPr>
            <p:nvPr/>
          </p:nvSpPr>
          <p:spPr bwMode="auto">
            <a:xfrm>
              <a:off x="3166" y="2306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7" name="Line 1101"/>
            <p:cNvSpPr>
              <a:spLocks noChangeShapeType="1"/>
            </p:cNvSpPr>
            <p:nvPr/>
          </p:nvSpPr>
          <p:spPr bwMode="auto">
            <a:xfrm>
              <a:off x="3193" y="2316"/>
              <a:ext cx="20" cy="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8" name="Freeform 1102"/>
            <p:cNvSpPr>
              <a:spLocks/>
            </p:cNvSpPr>
            <p:nvPr/>
          </p:nvSpPr>
          <p:spPr bwMode="auto">
            <a:xfrm>
              <a:off x="3213" y="2336"/>
              <a:ext cx="27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4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9" name="Line 1103"/>
            <p:cNvSpPr>
              <a:spLocks noChangeShapeType="1"/>
            </p:cNvSpPr>
            <p:nvPr/>
          </p:nvSpPr>
          <p:spPr bwMode="auto">
            <a:xfrm>
              <a:off x="3240" y="2354"/>
              <a:ext cx="21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0" name="Freeform 1104"/>
            <p:cNvSpPr>
              <a:spLocks/>
            </p:cNvSpPr>
            <p:nvPr/>
          </p:nvSpPr>
          <p:spPr bwMode="auto">
            <a:xfrm>
              <a:off x="3261" y="2382"/>
              <a:ext cx="2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3" y="7"/>
                  </a:lnTo>
                  <a:lnTo>
                    <a:pt x="27" y="2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1" name="Line 1105"/>
            <p:cNvSpPr>
              <a:spLocks noChangeShapeType="1"/>
            </p:cNvSpPr>
            <p:nvPr/>
          </p:nvSpPr>
          <p:spPr bwMode="auto">
            <a:xfrm>
              <a:off x="3288" y="2411"/>
              <a:ext cx="20" cy="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2" name="Freeform 1106"/>
            <p:cNvSpPr>
              <a:spLocks/>
            </p:cNvSpPr>
            <p:nvPr/>
          </p:nvSpPr>
          <p:spPr bwMode="auto">
            <a:xfrm>
              <a:off x="3308" y="2439"/>
              <a:ext cx="27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3" name="Line 1107"/>
            <p:cNvSpPr>
              <a:spLocks noChangeShapeType="1"/>
            </p:cNvSpPr>
            <p:nvPr/>
          </p:nvSpPr>
          <p:spPr bwMode="auto">
            <a:xfrm>
              <a:off x="3335" y="2476"/>
              <a:ext cx="20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4" name="Freeform 1108"/>
            <p:cNvSpPr>
              <a:spLocks/>
            </p:cNvSpPr>
            <p:nvPr/>
          </p:nvSpPr>
          <p:spPr bwMode="auto">
            <a:xfrm>
              <a:off x="3355" y="2514"/>
              <a:ext cx="27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3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5" name="Line 1109"/>
            <p:cNvSpPr>
              <a:spLocks noChangeShapeType="1"/>
            </p:cNvSpPr>
            <p:nvPr/>
          </p:nvSpPr>
          <p:spPr bwMode="auto">
            <a:xfrm>
              <a:off x="3382" y="2561"/>
              <a:ext cx="20" cy="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6" name="Freeform 1110"/>
            <p:cNvSpPr>
              <a:spLocks/>
            </p:cNvSpPr>
            <p:nvPr/>
          </p:nvSpPr>
          <p:spPr bwMode="auto">
            <a:xfrm>
              <a:off x="3402" y="2599"/>
              <a:ext cx="26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3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3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7" name="Line 1111"/>
            <p:cNvSpPr>
              <a:spLocks noChangeShapeType="1"/>
            </p:cNvSpPr>
            <p:nvPr/>
          </p:nvSpPr>
          <p:spPr bwMode="auto">
            <a:xfrm>
              <a:off x="3428" y="2646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8" name="Freeform 1112"/>
            <p:cNvSpPr>
              <a:spLocks/>
            </p:cNvSpPr>
            <p:nvPr/>
          </p:nvSpPr>
          <p:spPr bwMode="auto">
            <a:xfrm>
              <a:off x="3448" y="2692"/>
              <a:ext cx="27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1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4" y="21"/>
                  </a:lnTo>
                  <a:lnTo>
                    <a:pt x="27" y="4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9" name="Line 1113"/>
            <p:cNvSpPr>
              <a:spLocks noChangeShapeType="1"/>
            </p:cNvSpPr>
            <p:nvPr/>
          </p:nvSpPr>
          <p:spPr bwMode="auto">
            <a:xfrm>
              <a:off x="3475" y="2750"/>
              <a:ext cx="21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0" name="Freeform 1114"/>
            <p:cNvSpPr>
              <a:spLocks/>
            </p:cNvSpPr>
            <p:nvPr/>
          </p:nvSpPr>
          <p:spPr bwMode="auto">
            <a:xfrm>
              <a:off x="3496" y="2797"/>
              <a:ext cx="27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40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13" y="20"/>
                  </a:lnTo>
                  <a:lnTo>
                    <a:pt x="27" y="4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1" name="Line 1115"/>
            <p:cNvSpPr>
              <a:spLocks noChangeShapeType="1"/>
            </p:cNvSpPr>
            <p:nvPr/>
          </p:nvSpPr>
          <p:spPr bwMode="auto">
            <a:xfrm>
              <a:off x="3523" y="2853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2" name="Freeform 1116"/>
            <p:cNvSpPr>
              <a:spLocks/>
            </p:cNvSpPr>
            <p:nvPr/>
          </p:nvSpPr>
          <p:spPr bwMode="auto">
            <a:xfrm>
              <a:off x="3543" y="2900"/>
              <a:ext cx="27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0"/>
                </a:cxn>
                <a:cxn ang="0">
                  <a:pos x="27" y="41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13" y="20"/>
                  </a:lnTo>
                  <a:lnTo>
                    <a:pt x="27" y="4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3" name="Line 1117"/>
            <p:cNvSpPr>
              <a:spLocks noChangeShapeType="1"/>
            </p:cNvSpPr>
            <p:nvPr/>
          </p:nvSpPr>
          <p:spPr bwMode="auto">
            <a:xfrm>
              <a:off x="3570" y="2957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4" name="Freeform 1118"/>
            <p:cNvSpPr>
              <a:spLocks/>
            </p:cNvSpPr>
            <p:nvPr/>
          </p:nvSpPr>
          <p:spPr bwMode="auto">
            <a:xfrm>
              <a:off x="3590" y="3003"/>
              <a:ext cx="27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3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5" name="Freeform 1119"/>
            <p:cNvSpPr>
              <a:spLocks/>
            </p:cNvSpPr>
            <p:nvPr/>
          </p:nvSpPr>
          <p:spPr bwMode="auto">
            <a:xfrm>
              <a:off x="3617" y="3051"/>
              <a:ext cx="20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0"/>
                </a:cxn>
                <a:cxn ang="0">
                  <a:pos x="20" y="41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lnTo>
                    <a:pt x="7" y="20"/>
                  </a:lnTo>
                  <a:lnTo>
                    <a:pt x="20" y="4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6" name="Freeform 1120"/>
            <p:cNvSpPr>
              <a:spLocks/>
            </p:cNvSpPr>
            <p:nvPr/>
          </p:nvSpPr>
          <p:spPr bwMode="auto">
            <a:xfrm>
              <a:off x="3637" y="3108"/>
              <a:ext cx="27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0"/>
                </a:cxn>
                <a:cxn ang="0">
                  <a:pos x="27" y="33"/>
                </a:cxn>
              </a:cxnLst>
              <a:rect l="0" t="0" r="r" b="b"/>
              <a:pathLst>
                <a:path w="27" h="33">
                  <a:moveTo>
                    <a:pt x="0" y="0"/>
                  </a:moveTo>
                  <a:lnTo>
                    <a:pt x="14" y="20"/>
                  </a:lnTo>
                  <a:lnTo>
                    <a:pt x="27" y="3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7" name="Line 1121"/>
            <p:cNvSpPr>
              <a:spLocks noChangeShapeType="1"/>
            </p:cNvSpPr>
            <p:nvPr/>
          </p:nvSpPr>
          <p:spPr bwMode="auto">
            <a:xfrm>
              <a:off x="3664" y="3154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8" name="Freeform 1122"/>
            <p:cNvSpPr>
              <a:spLocks/>
            </p:cNvSpPr>
            <p:nvPr/>
          </p:nvSpPr>
          <p:spPr bwMode="auto">
            <a:xfrm>
              <a:off x="3684" y="3201"/>
              <a:ext cx="26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0"/>
                  </a:moveTo>
                  <a:lnTo>
                    <a:pt x="14" y="14"/>
                  </a:lnTo>
                  <a:lnTo>
                    <a:pt x="27" y="3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9" name="Line 1123"/>
            <p:cNvSpPr>
              <a:spLocks noChangeShapeType="1"/>
            </p:cNvSpPr>
            <p:nvPr/>
          </p:nvSpPr>
          <p:spPr bwMode="auto">
            <a:xfrm>
              <a:off x="3710" y="3249"/>
              <a:ext cx="21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0" name="Line 1124"/>
            <p:cNvSpPr>
              <a:spLocks noChangeShapeType="1"/>
            </p:cNvSpPr>
            <p:nvPr/>
          </p:nvSpPr>
          <p:spPr bwMode="auto">
            <a:xfrm>
              <a:off x="3731" y="3296"/>
              <a:ext cx="20" cy="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1" name="Freeform 1125"/>
            <p:cNvSpPr>
              <a:spLocks/>
            </p:cNvSpPr>
            <p:nvPr/>
          </p:nvSpPr>
          <p:spPr bwMode="auto">
            <a:xfrm>
              <a:off x="3751" y="3343"/>
              <a:ext cx="2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3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3" y="13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2" name="Line 1126"/>
            <p:cNvSpPr>
              <a:spLocks noChangeShapeType="1"/>
            </p:cNvSpPr>
            <p:nvPr/>
          </p:nvSpPr>
          <p:spPr bwMode="auto">
            <a:xfrm>
              <a:off x="3778" y="3381"/>
              <a:ext cx="20" cy="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3" name="Freeform 1127"/>
            <p:cNvSpPr>
              <a:spLocks/>
            </p:cNvSpPr>
            <p:nvPr/>
          </p:nvSpPr>
          <p:spPr bwMode="auto">
            <a:xfrm>
              <a:off x="3798" y="3427"/>
              <a:ext cx="27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27" y="27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lnTo>
                    <a:pt x="14" y="14"/>
                  </a:lnTo>
                  <a:lnTo>
                    <a:pt x="27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4" name="Line 1128"/>
            <p:cNvSpPr>
              <a:spLocks noChangeShapeType="1"/>
            </p:cNvSpPr>
            <p:nvPr/>
          </p:nvSpPr>
          <p:spPr bwMode="auto">
            <a:xfrm>
              <a:off x="3825" y="3465"/>
              <a:ext cx="20" cy="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5" name="Freeform 1129"/>
            <p:cNvSpPr>
              <a:spLocks/>
            </p:cNvSpPr>
            <p:nvPr/>
          </p:nvSpPr>
          <p:spPr bwMode="auto">
            <a:xfrm>
              <a:off x="3845" y="3502"/>
              <a:ext cx="27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1"/>
                </a:cxn>
              </a:cxnLst>
              <a:rect l="0" t="0" r="r" b="b"/>
              <a:pathLst>
                <a:path w="27" h="21">
                  <a:moveTo>
                    <a:pt x="0" y="0"/>
                  </a:moveTo>
                  <a:lnTo>
                    <a:pt x="14" y="7"/>
                  </a:lnTo>
                  <a:lnTo>
                    <a:pt x="27" y="21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6" name="Freeform 1130"/>
            <p:cNvSpPr>
              <a:spLocks/>
            </p:cNvSpPr>
            <p:nvPr/>
          </p:nvSpPr>
          <p:spPr bwMode="auto">
            <a:xfrm>
              <a:off x="3872" y="3532"/>
              <a:ext cx="20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3"/>
                </a:cxn>
                <a:cxn ang="0">
                  <a:pos x="20" y="27"/>
                </a:cxn>
              </a:cxnLst>
              <a:rect l="0" t="0" r="r" b="b"/>
              <a:pathLst>
                <a:path w="20" h="27">
                  <a:moveTo>
                    <a:pt x="0" y="0"/>
                  </a:moveTo>
                  <a:lnTo>
                    <a:pt x="7" y="13"/>
                  </a:lnTo>
                  <a:lnTo>
                    <a:pt x="20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7" name="Freeform 1131"/>
            <p:cNvSpPr>
              <a:spLocks/>
            </p:cNvSpPr>
            <p:nvPr/>
          </p:nvSpPr>
          <p:spPr bwMode="auto">
            <a:xfrm>
              <a:off x="3892" y="3569"/>
              <a:ext cx="27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4" y="7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8" name="Freeform 1132"/>
            <p:cNvSpPr>
              <a:spLocks/>
            </p:cNvSpPr>
            <p:nvPr/>
          </p:nvSpPr>
          <p:spPr bwMode="auto">
            <a:xfrm>
              <a:off x="3919" y="3597"/>
              <a:ext cx="21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  <a:cxn ang="0">
                  <a:pos x="21" y="27"/>
                </a:cxn>
              </a:cxnLst>
              <a:rect l="0" t="0" r="r" b="b"/>
              <a:pathLst>
                <a:path w="21" h="27">
                  <a:moveTo>
                    <a:pt x="0" y="0"/>
                  </a:moveTo>
                  <a:lnTo>
                    <a:pt x="7" y="14"/>
                  </a:lnTo>
                  <a:lnTo>
                    <a:pt x="21" y="2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9" name="Freeform 1133"/>
            <p:cNvSpPr>
              <a:spLocks/>
            </p:cNvSpPr>
            <p:nvPr/>
          </p:nvSpPr>
          <p:spPr bwMode="auto">
            <a:xfrm>
              <a:off x="3940" y="3635"/>
              <a:ext cx="27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4"/>
                </a:cxn>
                <a:cxn ang="0">
                  <a:pos x="27" y="20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13" y="14"/>
                  </a:lnTo>
                  <a:lnTo>
                    <a:pt x="27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0" name="Line 1134"/>
            <p:cNvSpPr>
              <a:spLocks noChangeShapeType="1"/>
            </p:cNvSpPr>
            <p:nvPr/>
          </p:nvSpPr>
          <p:spPr bwMode="auto">
            <a:xfrm>
              <a:off x="3967" y="3663"/>
              <a:ext cx="19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1" name="Freeform 1135"/>
            <p:cNvSpPr>
              <a:spLocks/>
            </p:cNvSpPr>
            <p:nvPr/>
          </p:nvSpPr>
          <p:spPr bwMode="auto">
            <a:xfrm>
              <a:off x="3986" y="3692"/>
              <a:ext cx="27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6"/>
                </a:cxn>
                <a:cxn ang="0">
                  <a:pos x="27" y="13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lnTo>
                    <a:pt x="13" y="6"/>
                  </a:lnTo>
                  <a:lnTo>
                    <a:pt x="27" y="13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2" name="Freeform 1136"/>
            <p:cNvSpPr>
              <a:spLocks/>
            </p:cNvSpPr>
            <p:nvPr/>
          </p:nvSpPr>
          <p:spPr bwMode="auto">
            <a:xfrm>
              <a:off x="4013" y="3710"/>
              <a:ext cx="20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20" y="20"/>
                </a:cxn>
              </a:cxnLst>
              <a:rect l="0" t="0" r="r" b="b"/>
              <a:pathLst>
                <a:path w="20" h="20">
                  <a:moveTo>
                    <a:pt x="0" y="0"/>
                  </a:moveTo>
                  <a:lnTo>
                    <a:pt x="7" y="7"/>
                  </a:lnTo>
                  <a:lnTo>
                    <a:pt x="20" y="2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3" name="Freeform 1137"/>
            <p:cNvSpPr>
              <a:spLocks/>
            </p:cNvSpPr>
            <p:nvPr/>
          </p:nvSpPr>
          <p:spPr bwMode="auto">
            <a:xfrm>
              <a:off x="4033" y="3738"/>
              <a:ext cx="27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4" name="Line 1138"/>
            <p:cNvSpPr>
              <a:spLocks noChangeShapeType="1"/>
            </p:cNvSpPr>
            <p:nvPr/>
          </p:nvSpPr>
          <p:spPr bwMode="auto">
            <a:xfrm>
              <a:off x="4060" y="3757"/>
              <a:ext cx="20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5" name="Freeform 1139"/>
            <p:cNvSpPr>
              <a:spLocks/>
            </p:cNvSpPr>
            <p:nvPr/>
          </p:nvSpPr>
          <p:spPr bwMode="auto">
            <a:xfrm>
              <a:off x="4080" y="3776"/>
              <a:ext cx="27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"/>
                </a:cxn>
                <a:cxn ang="0">
                  <a:pos x="27" y="14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4" y="7"/>
                  </a:lnTo>
                  <a:lnTo>
                    <a:pt x="27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6" name="Line 1140"/>
            <p:cNvSpPr>
              <a:spLocks noChangeShapeType="1"/>
            </p:cNvSpPr>
            <p:nvPr/>
          </p:nvSpPr>
          <p:spPr bwMode="auto">
            <a:xfrm>
              <a:off x="4107" y="3795"/>
              <a:ext cx="21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7" name="Freeform 1141"/>
            <p:cNvSpPr>
              <a:spLocks/>
            </p:cNvSpPr>
            <p:nvPr/>
          </p:nvSpPr>
          <p:spPr bwMode="auto">
            <a:xfrm>
              <a:off x="4128" y="3813"/>
              <a:ext cx="26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6" y="14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lnTo>
                    <a:pt x="13" y="7"/>
                  </a:lnTo>
                  <a:lnTo>
                    <a:pt x="26" y="1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8" name="Line 1142"/>
            <p:cNvSpPr>
              <a:spLocks noChangeShapeType="1"/>
            </p:cNvSpPr>
            <p:nvPr/>
          </p:nvSpPr>
          <p:spPr bwMode="auto">
            <a:xfrm>
              <a:off x="4154" y="3833"/>
              <a:ext cx="21" cy="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9" name="Freeform 1143"/>
            <p:cNvSpPr>
              <a:spLocks/>
            </p:cNvSpPr>
            <p:nvPr/>
          </p:nvSpPr>
          <p:spPr bwMode="auto">
            <a:xfrm>
              <a:off x="4175" y="3851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0" name="Line 1144"/>
            <p:cNvSpPr>
              <a:spLocks noChangeShapeType="1"/>
            </p:cNvSpPr>
            <p:nvPr/>
          </p:nvSpPr>
          <p:spPr bwMode="auto">
            <a:xfrm>
              <a:off x="4202" y="3861"/>
              <a:ext cx="20" cy="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1" name="Freeform 1145"/>
            <p:cNvSpPr>
              <a:spLocks/>
            </p:cNvSpPr>
            <p:nvPr/>
          </p:nvSpPr>
          <p:spPr bwMode="auto">
            <a:xfrm>
              <a:off x="4222" y="3880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2" name="Line 1146"/>
            <p:cNvSpPr>
              <a:spLocks noChangeShapeType="1"/>
            </p:cNvSpPr>
            <p:nvPr/>
          </p:nvSpPr>
          <p:spPr bwMode="auto">
            <a:xfrm>
              <a:off x="4249" y="3890"/>
              <a:ext cx="20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3" name="Freeform 1147"/>
            <p:cNvSpPr>
              <a:spLocks/>
            </p:cNvSpPr>
            <p:nvPr/>
          </p:nvSpPr>
          <p:spPr bwMode="auto">
            <a:xfrm>
              <a:off x="4269" y="3898"/>
              <a:ext cx="26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4" name="Line 1148"/>
            <p:cNvSpPr>
              <a:spLocks noChangeShapeType="1"/>
            </p:cNvSpPr>
            <p:nvPr/>
          </p:nvSpPr>
          <p:spPr bwMode="auto">
            <a:xfrm>
              <a:off x="4295" y="3908"/>
              <a:ext cx="20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5" name="Freeform 1149"/>
            <p:cNvSpPr>
              <a:spLocks/>
            </p:cNvSpPr>
            <p:nvPr/>
          </p:nvSpPr>
          <p:spPr bwMode="auto">
            <a:xfrm>
              <a:off x="4315" y="3918"/>
              <a:ext cx="2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4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6" name="Line 1150"/>
            <p:cNvSpPr>
              <a:spLocks noChangeShapeType="1"/>
            </p:cNvSpPr>
            <p:nvPr/>
          </p:nvSpPr>
          <p:spPr bwMode="auto">
            <a:xfrm>
              <a:off x="4342" y="3927"/>
              <a:ext cx="21" cy="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7" name="Line 1151"/>
            <p:cNvSpPr>
              <a:spLocks noChangeShapeType="1"/>
            </p:cNvSpPr>
            <p:nvPr/>
          </p:nvSpPr>
          <p:spPr bwMode="auto">
            <a:xfrm>
              <a:off x="4363" y="3936"/>
              <a:ext cx="20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8" name="Freeform 1152"/>
            <p:cNvSpPr>
              <a:spLocks/>
            </p:cNvSpPr>
            <p:nvPr/>
          </p:nvSpPr>
          <p:spPr bwMode="auto">
            <a:xfrm>
              <a:off x="4383" y="3946"/>
              <a:ext cx="2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7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7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9" name="Line 1153"/>
            <p:cNvSpPr>
              <a:spLocks noChangeShapeType="1"/>
            </p:cNvSpPr>
            <p:nvPr/>
          </p:nvSpPr>
          <p:spPr bwMode="auto">
            <a:xfrm>
              <a:off x="4410" y="3955"/>
              <a:ext cx="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0" name="Freeform 1154"/>
            <p:cNvSpPr>
              <a:spLocks/>
            </p:cNvSpPr>
            <p:nvPr/>
          </p:nvSpPr>
          <p:spPr bwMode="auto">
            <a:xfrm>
              <a:off x="4430" y="3955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1" name="Line 1155"/>
            <p:cNvSpPr>
              <a:spLocks noChangeShapeType="1"/>
            </p:cNvSpPr>
            <p:nvPr/>
          </p:nvSpPr>
          <p:spPr bwMode="auto">
            <a:xfrm>
              <a:off x="4457" y="3965"/>
              <a:ext cx="20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2" name="Freeform 1156"/>
            <p:cNvSpPr>
              <a:spLocks/>
            </p:cNvSpPr>
            <p:nvPr/>
          </p:nvSpPr>
          <p:spPr bwMode="auto">
            <a:xfrm>
              <a:off x="4477" y="397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3" name="Freeform 1157"/>
            <p:cNvSpPr>
              <a:spLocks/>
            </p:cNvSpPr>
            <p:nvPr/>
          </p:nvSpPr>
          <p:spPr bwMode="auto">
            <a:xfrm>
              <a:off x="4504" y="3973"/>
              <a:ext cx="20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0"/>
                  </a:lnTo>
                  <a:lnTo>
                    <a:pt x="20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4" name="Freeform 1158"/>
            <p:cNvSpPr>
              <a:spLocks/>
            </p:cNvSpPr>
            <p:nvPr/>
          </p:nvSpPr>
          <p:spPr bwMode="auto">
            <a:xfrm>
              <a:off x="4524" y="3983"/>
              <a:ext cx="2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5" name="Line 1159"/>
            <p:cNvSpPr>
              <a:spLocks noChangeShapeType="1"/>
            </p:cNvSpPr>
            <p:nvPr/>
          </p:nvSpPr>
          <p:spPr bwMode="auto">
            <a:xfrm>
              <a:off x="4551" y="3983"/>
              <a:ext cx="20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6" name="Freeform 1160"/>
            <p:cNvSpPr>
              <a:spLocks/>
            </p:cNvSpPr>
            <p:nvPr/>
          </p:nvSpPr>
          <p:spPr bwMode="auto">
            <a:xfrm>
              <a:off x="4571" y="3983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7" name="Line 1161"/>
            <p:cNvSpPr>
              <a:spLocks noChangeShapeType="1"/>
            </p:cNvSpPr>
            <p:nvPr/>
          </p:nvSpPr>
          <p:spPr bwMode="auto">
            <a:xfrm>
              <a:off x="4598" y="399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8" name="Freeform 1162"/>
            <p:cNvSpPr>
              <a:spLocks/>
            </p:cNvSpPr>
            <p:nvPr/>
          </p:nvSpPr>
          <p:spPr bwMode="auto">
            <a:xfrm>
              <a:off x="4618" y="3993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9" name="Line 1163"/>
            <p:cNvSpPr>
              <a:spLocks noChangeShapeType="1"/>
            </p:cNvSpPr>
            <p:nvPr/>
          </p:nvSpPr>
          <p:spPr bwMode="auto">
            <a:xfrm>
              <a:off x="4645" y="400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0" name="Freeform 1164"/>
            <p:cNvSpPr>
              <a:spLocks/>
            </p:cNvSpPr>
            <p:nvPr/>
          </p:nvSpPr>
          <p:spPr bwMode="auto">
            <a:xfrm>
              <a:off x="4665" y="4003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1" name="Line 1165"/>
            <p:cNvSpPr>
              <a:spLocks noChangeShapeType="1"/>
            </p:cNvSpPr>
            <p:nvPr/>
          </p:nvSpPr>
          <p:spPr bwMode="auto">
            <a:xfrm>
              <a:off x="4692" y="4003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2" name="Freeform 1166"/>
            <p:cNvSpPr>
              <a:spLocks/>
            </p:cNvSpPr>
            <p:nvPr/>
          </p:nvSpPr>
          <p:spPr bwMode="auto">
            <a:xfrm>
              <a:off x="4712" y="4003"/>
              <a:ext cx="27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6"/>
                </a:cxn>
              </a:cxnLst>
              <a:rect l="0" t="0" r="r" b="b"/>
              <a:pathLst>
                <a:path w="27" h="6">
                  <a:moveTo>
                    <a:pt x="0" y="0"/>
                  </a:moveTo>
                  <a:lnTo>
                    <a:pt x="14" y="0"/>
                  </a:lnTo>
                  <a:lnTo>
                    <a:pt x="27" y="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3" name="Line 1167"/>
            <p:cNvSpPr>
              <a:spLocks noChangeShapeType="1"/>
            </p:cNvSpPr>
            <p:nvPr/>
          </p:nvSpPr>
          <p:spPr bwMode="auto">
            <a:xfrm>
              <a:off x="4739" y="401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4" name="Freeform 1168"/>
            <p:cNvSpPr>
              <a:spLocks/>
            </p:cNvSpPr>
            <p:nvPr/>
          </p:nvSpPr>
          <p:spPr bwMode="auto">
            <a:xfrm>
              <a:off x="4759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5" name="Line 1169"/>
            <p:cNvSpPr>
              <a:spLocks noChangeShapeType="1"/>
            </p:cNvSpPr>
            <p:nvPr/>
          </p:nvSpPr>
          <p:spPr bwMode="auto">
            <a:xfrm>
              <a:off x="4786" y="4011"/>
              <a:ext cx="2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6" name="Freeform 1170"/>
            <p:cNvSpPr>
              <a:spLocks/>
            </p:cNvSpPr>
            <p:nvPr/>
          </p:nvSpPr>
          <p:spPr bwMode="auto">
            <a:xfrm>
              <a:off x="4807" y="401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7" name="Line 1171"/>
            <p:cNvSpPr>
              <a:spLocks noChangeShapeType="1"/>
            </p:cNvSpPr>
            <p:nvPr/>
          </p:nvSpPr>
          <p:spPr bwMode="auto">
            <a:xfrm>
              <a:off x="4834" y="4011"/>
              <a:ext cx="1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8" name="Freeform 1172"/>
            <p:cNvSpPr>
              <a:spLocks/>
            </p:cNvSpPr>
            <p:nvPr/>
          </p:nvSpPr>
          <p:spPr bwMode="auto">
            <a:xfrm>
              <a:off x="4853" y="4011"/>
              <a:ext cx="2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7" y="7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lnTo>
                    <a:pt x="13" y="0"/>
                  </a:lnTo>
                  <a:lnTo>
                    <a:pt x="27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9" name="Line 1173"/>
            <p:cNvSpPr>
              <a:spLocks noChangeShapeType="1"/>
            </p:cNvSpPr>
            <p:nvPr/>
          </p:nvSpPr>
          <p:spPr bwMode="auto">
            <a:xfrm>
              <a:off x="4880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0" name="Freeform 1174"/>
            <p:cNvSpPr>
              <a:spLocks/>
            </p:cNvSpPr>
            <p:nvPr/>
          </p:nvSpPr>
          <p:spPr bwMode="auto">
            <a:xfrm>
              <a:off x="4900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1" name="Line 1175"/>
            <p:cNvSpPr>
              <a:spLocks noChangeShapeType="1"/>
            </p:cNvSpPr>
            <p:nvPr/>
          </p:nvSpPr>
          <p:spPr bwMode="auto">
            <a:xfrm>
              <a:off x="4927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2" name="Freeform 1176"/>
            <p:cNvSpPr>
              <a:spLocks/>
            </p:cNvSpPr>
            <p:nvPr/>
          </p:nvSpPr>
          <p:spPr bwMode="auto">
            <a:xfrm>
              <a:off x="4947" y="4021"/>
              <a:ext cx="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27" y="0"/>
                </a:cxn>
              </a:cxnLst>
              <a:rect l="0" t="0" r="r" b="b"/>
              <a:pathLst>
                <a:path w="27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3" name="Line 1177"/>
            <p:cNvSpPr>
              <a:spLocks noChangeShapeType="1"/>
            </p:cNvSpPr>
            <p:nvPr/>
          </p:nvSpPr>
          <p:spPr bwMode="auto">
            <a:xfrm>
              <a:off x="4974" y="4021"/>
              <a:ext cx="20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14" name="Text Box 1178"/>
          <p:cNvSpPr txBox="1">
            <a:spLocks noChangeArrowheads="1"/>
          </p:cNvSpPr>
          <p:nvPr/>
        </p:nvSpPr>
        <p:spPr bwMode="auto">
          <a:xfrm>
            <a:off x="7762875" y="18653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10</a:t>
            </a:r>
            <a:r>
              <a:rPr lang="en-US" sz="1800" b="1"/>
              <a:t> df</a:t>
            </a:r>
            <a:endParaRPr lang="en-US" sz="1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94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94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94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94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uiExpand="1" build="p" bldLvl="3"/>
      <p:bldP spid="194228" grpId="0" autoUpdateAnimBg="0"/>
      <p:bldP spid="194228" grpId="1"/>
      <p:bldP spid="194390" grpId="0" autoUpdateAnimBg="0"/>
      <p:bldP spid="194390" grpId="1"/>
      <p:bldP spid="194552" grpId="0" autoUpdateAnimBg="0"/>
      <p:bldP spid="194552" grpId="1"/>
      <p:bldP spid="194714" grpId="0" autoUpdateAnimBg="0"/>
      <p:bldP spid="194714" grpId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2564</TotalTime>
  <Words>125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Symbol</vt:lpstr>
      <vt:lpstr>Times New Roman</vt:lpstr>
      <vt:lpstr>Wingdings</vt:lpstr>
      <vt:lpstr>Default Design</vt:lpstr>
      <vt:lpstr>Equation</vt:lpstr>
      <vt:lpstr>t-tests</vt:lpstr>
      <vt:lpstr>A Full Reality</vt:lpstr>
      <vt:lpstr>Student’s t-distribution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188</cp:revision>
  <dcterms:created xsi:type="dcterms:W3CDTF">1999-07-28T01:00:17Z</dcterms:created>
  <dcterms:modified xsi:type="dcterms:W3CDTF">2015-12-03T17:39:46Z</dcterms:modified>
</cp:coreProperties>
</file>