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383" r:id="rId2"/>
    <p:sldId id="362" r:id="rId3"/>
    <p:sldId id="440" r:id="rId4"/>
    <p:sldId id="441" r:id="rId5"/>
    <p:sldId id="442" r:id="rId6"/>
    <p:sldId id="443" r:id="rId7"/>
    <p:sldId id="444" r:id="rId8"/>
    <p:sldId id="43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D6248EF-A11C-41C9-839E-1DD215FD3515}" type="slidenum">
              <a:rPr lang="en-US"/>
              <a:pPr/>
              <a:t>1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1-sample t-test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85825"/>
            <a:ext cx="8763000" cy="604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	(where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 = specific value)</a:t>
            </a:r>
          </a:p>
          <a:p>
            <a:pPr>
              <a:lnSpc>
                <a:spcPct val="90000"/>
              </a:lnSpc>
            </a:pPr>
            <a:endParaRPr lang="en-US" sz="500" b="1" dirty="0" smtClean="0"/>
          </a:p>
          <a:p>
            <a:pPr>
              <a:lnSpc>
                <a:spcPct val="90000"/>
              </a:lnSpc>
            </a:pPr>
            <a:r>
              <a:rPr lang="en-US" b="1" dirty="0"/>
              <a:t>Statistic:</a:t>
            </a:r>
          </a:p>
          <a:p>
            <a:pPr>
              <a:lnSpc>
                <a:spcPct val="90000"/>
              </a:lnSpc>
            </a:pP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Test </a:t>
            </a:r>
            <a:r>
              <a:rPr lang="en-US" b="1" dirty="0"/>
              <a:t>Statistic: </a:t>
            </a:r>
          </a:p>
          <a:p>
            <a:pPr>
              <a:lnSpc>
                <a:spcPct val="90000"/>
              </a:lnSpc>
            </a:pPr>
            <a:endParaRPr lang="en-US" sz="12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 </a:t>
            </a:r>
            <a:r>
              <a:rPr lang="en-US" b="1" dirty="0" err="1"/>
              <a:t>UN</a:t>
            </a:r>
            <a:r>
              <a:rPr lang="en-US" dirty="0" err="1"/>
              <a:t>known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n is large (so that the test stat follows a t-distribution)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, 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15 and </a:t>
            </a: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not strongly skewed, OR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approximately </a:t>
            </a:r>
            <a:r>
              <a:rPr lang="en-US" dirty="0" smtClean="0"/>
              <a:t>normal</a:t>
            </a:r>
          </a:p>
          <a:p>
            <a:pPr lvl="2"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b="1" dirty="0"/>
              <a:t>When: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O</a:t>
            </a:r>
            <a:r>
              <a:rPr lang="en-US" i="1" dirty="0" smtClean="0">
                <a:solidFill>
                  <a:schemeClr val="accent1"/>
                </a:solidFill>
              </a:rPr>
              <a:t>ne </a:t>
            </a:r>
            <a:r>
              <a:rPr lang="en-US" i="1" dirty="0">
                <a:solidFill>
                  <a:schemeClr val="accent1"/>
                </a:solidFill>
              </a:rPr>
              <a:t>population </a:t>
            </a:r>
            <a:r>
              <a:rPr lang="en-US" i="1" dirty="0" smtClean="0">
                <a:solidFill>
                  <a:schemeClr val="accent1"/>
                </a:solidFill>
              </a:rPr>
              <a:t>sampled, quantitative </a:t>
            </a:r>
            <a:r>
              <a:rPr lang="en-US" i="1" dirty="0">
                <a:solidFill>
                  <a:schemeClr val="accent1"/>
                </a:solidFill>
              </a:rPr>
              <a:t>variable, </a:t>
            </a:r>
            <a:r>
              <a:rPr lang="en-US" i="1" dirty="0" smtClean="0">
                <a:solidFill>
                  <a:schemeClr val="accent1"/>
                </a:solidFill>
                <a:latin typeface="Symbol" pitchFamily="18" charset="2"/>
              </a:rPr>
              <a:t>s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is </a:t>
            </a:r>
            <a:r>
              <a:rPr lang="en-US" b="1" i="1" dirty="0" err="1">
                <a:solidFill>
                  <a:schemeClr val="accent1"/>
                </a:solidFill>
              </a:rPr>
              <a:t>UN</a:t>
            </a:r>
            <a:r>
              <a:rPr lang="en-US" i="1" dirty="0" err="1">
                <a:solidFill>
                  <a:schemeClr val="accent1"/>
                </a:solidFill>
              </a:rPr>
              <a:t>known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06547"/>
              </p:ext>
            </p:extLst>
          </p:nvPr>
        </p:nvGraphicFramePr>
        <p:xfrm>
          <a:off x="2203938" y="148883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9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38" y="1488831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47741"/>
              </p:ext>
            </p:extLst>
          </p:nvPr>
        </p:nvGraphicFramePr>
        <p:xfrm>
          <a:off x="3030415" y="1878990"/>
          <a:ext cx="19685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0" name="Equation" r:id="rId5" imgW="647640" imgH="457200" progId="Equation.3">
                  <p:embed/>
                </p:oleObj>
              </mc:Choice>
              <mc:Fallback>
                <p:oleObj name="Equation" r:id="rId5" imgW="6476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415" y="1878990"/>
                        <a:ext cx="1968500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057775" y="2138547"/>
            <a:ext cx="1495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df</a:t>
            </a:r>
            <a:r>
              <a:rPr lang="en-US" sz="3200" dirty="0">
                <a:solidFill>
                  <a:schemeClr val="accent1"/>
                </a:solidFill>
              </a:rPr>
              <a:t> = n-1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  <p:bldP spid="1597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4F30B6B-04E6-45DD-8B78-F87DF7667C17}" type="slidenum">
              <a:rPr lang="en-US"/>
              <a:pPr/>
              <a:t>2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In Health</a:t>
            </a:r>
            <a:r>
              <a:rPr lang="en-US" dirty="0"/>
              <a:t> magazine reported (March/April 1990) that the </a:t>
            </a:r>
            <a:r>
              <a:rPr lang="en-US" dirty="0" smtClean="0"/>
              <a:t>average </a:t>
            </a:r>
            <a:r>
              <a:rPr lang="en-US" dirty="0"/>
              <a:t>saturated fat in one pound packages of butter was </a:t>
            </a:r>
            <a:r>
              <a:rPr lang="en-US" dirty="0" smtClean="0"/>
              <a:t>66%.  </a:t>
            </a:r>
            <a:r>
              <a:rPr lang="en-US" dirty="0"/>
              <a:t>A food company wants to determine if its brand </a:t>
            </a:r>
            <a:r>
              <a:rPr lang="en-US" dirty="0" smtClean="0"/>
              <a:t>is significantly less than </a:t>
            </a:r>
            <a:r>
              <a:rPr lang="en-US" dirty="0"/>
              <a:t>this overall mean.  </a:t>
            </a:r>
            <a:r>
              <a:rPr lang="en-US" dirty="0" smtClean="0"/>
              <a:t>They </a:t>
            </a:r>
            <a:r>
              <a:rPr lang="en-US" dirty="0"/>
              <a:t>analyzed a random sample of 96 one pound packages of </a:t>
            </a:r>
            <a:r>
              <a:rPr lang="en-US" dirty="0" smtClean="0"/>
              <a:t>its </a:t>
            </a:r>
            <a:r>
              <a:rPr lang="en-US" dirty="0"/>
              <a:t>butter.  Test the company’s hypothesis at the 1% level.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u="sng" dirty="0" smtClean="0">
                <a:latin typeface="Courier New" pitchFamily="49" charset="0"/>
              </a:rPr>
              <a:t>Variable  n  </a:t>
            </a:r>
            <a:r>
              <a:rPr lang="en-US" sz="2800" u="sng" dirty="0">
                <a:latin typeface="Courier New" pitchFamily="49" charset="0"/>
              </a:rPr>
              <a:t>Mean </a:t>
            </a:r>
            <a:r>
              <a:rPr lang="en-US" sz="2800" u="sng" dirty="0" smtClean="0">
                <a:latin typeface="Courier New" pitchFamily="49" charset="0"/>
              </a:rPr>
              <a:t>St. Dev.   Min  ...</a:t>
            </a:r>
            <a:endParaRPr lang="en-US" sz="2800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%</a:t>
            </a:r>
            <a:r>
              <a:rPr lang="en-US" sz="2800" dirty="0" err="1">
                <a:latin typeface="Courier New" pitchFamily="49" charset="0"/>
              </a:rPr>
              <a:t>SatFat</a:t>
            </a:r>
            <a:r>
              <a:rPr lang="en-US" sz="2800" dirty="0">
                <a:latin typeface="Courier New" pitchFamily="49" charset="0"/>
              </a:rPr>
              <a:t>  96  65.6 </a:t>
            </a:r>
            <a:r>
              <a:rPr lang="en-US" sz="2800" dirty="0" smtClean="0">
                <a:latin typeface="Courier New" pitchFamily="49" charset="0"/>
              </a:rPr>
              <a:t>    1.41  60.2  ...</a:t>
            </a: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3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=0.01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define the parameter(s)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 </a:t>
            </a:r>
            <a:r>
              <a:rPr lang="en-US" sz="2400" dirty="0" smtClean="0"/>
              <a:t>= 66</a:t>
            </a:r>
          </a:p>
          <a:p>
            <a:pPr marL="1941513" indent="-1941513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 </a:t>
            </a:r>
            <a:r>
              <a:rPr 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sz="2400" dirty="0" smtClean="0">
                <a:sym typeface="Symbol" panose="05050102010706020507" pitchFamily="18" charset="2"/>
              </a:rPr>
              <a:t>66</a:t>
            </a:r>
            <a:r>
              <a:rPr lang="en-US" sz="2400" dirty="0" smtClean="0"/>
              <a:t>   ….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is mean %</a:t>
            </a:r>
            <a:r>
              <a:rPr lang="en-US" sz="2400" dirty="0" err="1" smtClean="0"/>
              <a:t>SatFat</a:t>
            </a:r>
            <a:r>
              <a:rPr lang="en-US" sz="2400" dirty="0" smtClean="0"/>
              <a:t> for all 1-lb package of butter from this company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3)  Determine </a:t>
            </a:r>
            <a:r>
              <a:rPr lang="en-US" sz="2400" b="1" dirty="0"/>
              <a:t>which test to perform – Explain</a:t>
            </a:r>
            <a:r>
              <a:rPr lang="en-US" sz="2400" b="1" dirty="0" smtClean="0"/>
              <a:t>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1-sample </a:t>
            </a:r>
            <a:r>
              <a:rPr lang="en-US" sz="2400" dirty="0" smtClean="0"/>
              <a:t>t-test </a:t>
            </a:r>
            <a:r>
              <a:rPr lang="en-US" sz="2400" dirty="0" smtClean="0"/>
              <a:t>… because (a</a:t>
            </a:r>
            <a:r>
              <a:rPr lang="en-US" sz="2400" dirty="0"/>
              <a:t>) a single population </a:t>
            </a:r>
            <a:r>
              <a:rPr lang="en-US" sz="2400" dirty="0" smtClean="0"/>
              <a:t>(1-lb packages of butter from this company), (</a:t>
            </a:r>
            <a:r>
              <a:rPr lang="en-US" sz="2400" dirty="0"/>
              <a:t>b) quantitative </a:t>
            </a:r>
            <a:r>
              <a:rPr lang="en-US" sz="2400" dirty="0" smtClean="0"/>
              <a:t>variable (%</a:t>
            </a:r>
            <a:r>
              <a:rPr lang="en-US" sz="2400" dirty="0" err="1" smtClean="0"/>
              <a:t>SatFat</a:t>
            </a:r>
            <a:r>
              <a:rPr lang="en-US" sz="2400" dirty="0" smtClean="0"/>
              <a:t>), and (c)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/>
              <a:t> is unknown.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4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4)  Collect </a:t>
            </a:r>
            <a:r>
              <a:rPr lang="en-US" sz="2400" b="1" dirty="0"/>
              <a:t>the </a:t>
            </a:r>
            <a:r>
              <a:rPr lang="en-US" sz="2400" b="1" dirty="0" smtClean="0"/>
              <a:t>data (address type of study and randomization)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Observational study (no control imparted on packages of butter)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A random sample (n=96) was taken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5)  Check all necessary </a:t>
            </a:r>
            <a:r>
              <a:rPr lang="en-US" sz="2400" b="1" dirty="0" smtClean="0"/>
              <a:t>assumption(s)</a:t>
            </a: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dirty="0" smtClean="0"/>
              <a:t>(i)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/>
              <a:t> is unknown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</a:t>
            </a:r>
            <a:r>
              <a:rPr lang="en-US" sz="2400" dirty="0" smtClean="0"/>
              <a:t>n=96&gt;40</a:t>
            </a:r>
            <a:endParaRPr lang="en-US" sz="2400" dirty="0" smtClean="0"/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6</a:t>
            </a:r>
            <a:r>
              <a:rPr lang="en-US" sz="2400" b="1" dirty="0"/>
              <a:t>)  Calculate the appropriate </a:t>
            </a:r>
            <a:r>
              <a:rPr lang="en-US" sz="2400" b="1" dirty="0" smtClean="0"/>
              <a:t>statistic(s)</a:t>
            </a: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`</a:t>
            </a:r>
            <a:r>
              <a:rPr lang="en-US" sz="2400" dirty="0" smtClean="0"/>
              <a:t>x = 65.6 (in background)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0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5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7</a:t>
            </a:r>
            <a:r>
              <a:rPr lang="en-US" sz="2400" b="1" dirty="0"/>
              <a:t>)  Calculate the appropriate test statistic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r>
              <a:rPr lang="en-US" sz="2400" b="1" dirty="0"/>
              <a:t>	</a:t>
            </a:r>
            <a:r>
              <a:rPr lang="en-US" sz="2400" dirty="0" err="1" smtClean="0"/>
              <a:t>df</a:t>
            </a:r>
            <a:r>
              <a:rPr lang="en-US" sz="2400" dirty="0" smtClean="0"/>
              <a:t> = 96-1 = 95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8) 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20176"/>
              </p:ext>
            </p:extLst>
          </p:nvPr>
        </p:nvGraphicFramePr>
        <p:xfrm>
          <a:off x="898525" y="1676400"/>
          <a:ext cx="1963738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2" name="Equation" r:id="rId3" imgW="647640" imgH="457200" progId="Equation.3">
                  <p:embed/>
                </p:oleObj>
              </mc:Choice>
              <mc:Fallback>
                <p:oleObj name="Equation" r:id="rId3" imgW="64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76400"/>
                        <a:ext cx="1963738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60363"/>
              </p:ext>
            </p:extLst>
          </p:nvPr>
        </p:nvGraphicFramePr>
        <p:xfrm>
          <a:off x="2819400" y="1676400"/>
          <a:ext cx="22336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3" name="Equation" r:id="rId5" imgW="736560" imgH="457200" progId="Equation.3">
                  <p:embed/>
                </p:oleObj>
              </mc:Choice>
              <mc:Fallback>
                <p:oleObj name="Equation" r:id="rId5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2233613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4272"/>
              </p:ext>
            </p:extLst>
          </p:nvPr>
        </p:nvGraphicFramePr>
        <p:xfrm>
          <a:off x="5032375" y="1676400"/>
          <a:ext cx="161766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4" name="Equation" r:id="rId7" imgW="533160" imgH="393480" progId="Equation.3">
                  <p:embed/>
                </p:oleObj>
              </mc:Choice>
              <mc:Fallback>
                <p:oleObj name="Equation" r:id="rId7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1676400"/>
                        <a:ext cx="161766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707502"/>
              </p:ext>
            </p:extLst>
          </p:nvPr>
        </p:nvGraphicFramePr>
        <p:xfrm>
          <a:off x="6651625" y="2003425"/>
          <a:ext cx="15779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5" name="Equation" r:id="rId9" imgW="520560" imgH="177480" progId="Equation.3">
                  <p:embed/>
                </p:oleObj>
              </mc:Choice>
              <mc:Fallback>
                <p:oleObj name="Equation" r:id="rId9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2003425"/>
                        <a:ext cx="15779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4859000"/>
            <a:ext cx="4114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(-2.78,distrib="t",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=95)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0.003276885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7696" y="3595688"/>
            <a:ext cx="4388346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6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9</a:t>
            </a:r>
            <a:r>
              <a:rPr lang="en-US" sz="2400" b="1" dirty="0"/>
              <a:t>)  State </a:t>
            </a:r>
            <a:r>
              <a:rPr lang="en-US" sz="2400" b="1" dirty="0" smtClean="0"/>
              <a:t>your rejection </a:t>
            </a:r>
            <a:r>
              <a:rPr lang="en-US" sz="2400" b="1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p-value (0.0033) &lt; </a:t>
            </a: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 (0.01) …. Reject H</a:t>
            </a:r>
            <a:r>
              <a:rPr lang="en-US" sz="2400" baseline="-25000" dirty="0" smtClean="0"/>
              <a:t>o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10</a:t>
            </a:r>
            <a:r>
              <a:rPr lang="en-US" sz="2400" b="1" dirty="0"/>
              <a:t>) Summarize your findings in terms of the problem </a:t>
            </a:r>
          </a:p>
          <a:p>
            <a:pPr marL="0" indent="0">
              <a:buFontTx/>
              <a:buNone/>
            </a:pPr>
            <a:r>
              <a:rPr lang="en-US" sz="2400" dirty="0" smtClean="0"/>
              <a:t>The mean percent saturated fat for all 1-lb packages of butter for this company appears to be less than that (=66) for the industry as a whole.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7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11</a:t>
            </a:r>
            <a:r>
              <a:rPr lang="en-US" sz="2400" b="1" dirty="0"/>
              <a:t>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parameter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  100(1-0.01)% = 99%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 </a:t>
            </a:r>
            <a:r>
              <a:rPr lang="en-US" sz="2400" dirty="0" smtClean="0"/>
              <a:t>Upper bound … </a:t>
            </a:r>
            <a:r>
              <a:rPr lang="en-US" sz="2400" dirty="0" smtClean="0"/>
              <a:t>because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was </a:t>
            </a:r>
            <a:r>
              <a:rPr lang="en-US" sz="2400" smtClean="0"/>
              <a:t>less than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(iii) t* = +2.366   … from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(0.99,distrib=“t”,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=95,type=“q”)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(iv) 65.6 +2.366*0.144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65.6 </a:t>
            </a:r>
            <a:r>
              <a:rPr lang="en-US" sz="2400" dirty="0"/>
              <a:t>+</a:t>
            </a:r>
            <a:r>
              <a:rPr lang="en-US" sz="2400" dirty="0" smtClean="0"/>
              <a:t> 0.34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65.94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(v)  I am 99% confident that the mean percent saturated fat for all 1-lb packages of butter from this company is less than 65.94.</a:t>
            </a:r>
          </a:p>
        </p:txBody>
      </p:sp>
    </p:spTree>
    <p:extLst>
      <p:ext uri="{BB962C8B-B14F-4D97-AF65-F5344CB8AC3E}">
        <p14:creationId xmlns:p14="http://schemas.microsoft.com/office/powerpoint/2010/main" val="13289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4B89FBD-4F27-4810-9262-530354B53E69}" type="slidenum">
              <a:rPr lang="en-US"/>
              <a:pPr/>
              <a:t>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Practical Significance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286000"/>
          </a:xfrm>
        </p:spPr>
        <p:txBody>
          <a:bodyPr/>
          <a:lstStyle/>
          <a:p>
            <a:r>
              <a:rPr lang="en-US" dirty="0"/>
              <a:t>Is there a real difference </a:t>
            </a:r>
            <a:r>
              <a:rPr lang="en-US" dirty="0" smtClean="0"/>
              <a:t>between </a:t>
            </a:r>
            <a:r>
              <a:rPr lang="en-US" dirty="0"/>
              <a:t>66% </a:t>
            </a:r>
            <a:r>
              <a:rPr lang="en-US" dirty="0" smtClean="0"/>
              <a:t>and 65.6% saturated fat?</a:t>
            </a:r>
            <a:endParaRPr lang="en-US" dirty="0"/>
          </a:p>
          <a:p>
            <a:r>
              <a:rPr lang="en-US" dirty="0"/>
              <a:t>If the sample size is large enough, any hypothesis can be rejected.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46313" y="3744913"/>
            <a:ext cx="3905250" cy="2038350"/>
            <a:chOff x="1261" y="1638"/>
            <a:chExt cx="3320" cy="1816"/>
          </a:xfrm>
        </p:grpSpPr>
        <p:sp>
          <p:nvSpPr>
            <p:cNvPr id="181253" name="Freeform 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4" name="Freeform 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Freeform 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Freeform 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7" name="Freeform 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8" name="Freeform 1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9" name="Freeform 1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0" name="Freeform 1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1" name="Freeform 1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2" name="Freeform 1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3" name="Freeform 1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4" name="Freeform 1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5" name="Freeform 1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6" name="Freeform 1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7" name="Freeform 1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8" name="Freeform 2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9" name="Freeform 2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0" name="Freeform 2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1" name="Freeform 2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2" name="Freeform 2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3" name="Freeform 2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4" name="Freeform 2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5" name="Freeform 2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6" name="Freeform 2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7" name="Freeform 2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8" name="Freeform 3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9" name="Freeform 3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0" name="Freeform 3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1" name="Freeform 3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2" name="Freeform 3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3" name="Freeform 3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4" name="Freeform 3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5" name="Freeform 3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6" name="Freeform 3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7" name="Freeform 3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8" name="Freeform 4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9" name="Freeform 4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0" name="Freeform 4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1" name="Freeform 4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2" name="Freeform 4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3" name="Freeform 4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4" name="Freeform 4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5" name="Freeform 4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6" name="Freeform 4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7" name="Freeform 4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8" name="Freeform 5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9" name="Freeform 5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0" name="Freeform 5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1" name="Freeform 5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2" name="Freeform 5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3" name="Freeform 5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4" name="Freeform 5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5" name="Freeform 5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6" name="Freeform 5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7" name="Freeform 5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8" name="Freeform 6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9" name="Freeform 6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0" name="Freeform 6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1" name="Freeform 6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2" name="Freeform 6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3" name="Freeform 6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4" name="Freeform 6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5" name="Freeform 6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6" name="Freeform 6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7" name="Freeform 6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8" name="Freeform 7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9" name="Freeform 7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0" name="Freeform 7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1" name="Freeform 7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2" name="Freeform 7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3" name="Freeform 7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4" name="Freeform 7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5" name="Freeform 7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6" name="Freeform 7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7" name="Freeform 7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8" name="Freeform 8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9" name="Freeform 8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0" name="Freeform 8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1" name="Freeform 8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2" name="Freeform 8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3" name="Freeform 8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4" name="Freeform 8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5" name="Freeform 8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6" name="Freeform 8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7" name="Freeform 8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8" name="Freeform 9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9" name="Freeform 9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0" name="Rectangle 9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1" name="Freeform 9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2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3" name="Freeform 9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4" name="Freeform 9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5" name="Freeform 9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6" name="Freeform 9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7" name="Freeform 9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8" name="Freeform 10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9" name="Freeform 10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0" name="Freeform 10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1" name="Freeform 10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2" name="Freeform 10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3" name="Freeform 10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4" name="Freeform 10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5" name="Freeform 10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6" name="Freeform 10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7" name="Freeform 10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8" name="Freeform 11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9" name="Freeform 11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0" name="Freeform 11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1" name="Freeform 11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2" name="Freeform 11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3" name="Freeform 11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4" name="Freeform 11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5" name="Freeform 11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6" name="Freeform 11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7" name="Freeform 11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8" name="Freeform 12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9" name="Freeform 12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0" name="Freeform 12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1" name="Freeform 12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2" name="Freeform 12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3" name="Freeform 12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4" name="Freeform 12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5" name="Freeform 12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6" name="Freeform 12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7" name="Freeform 12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8" name="Freeform 13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9" name="Freeform 13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0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1" name="Freeform 13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2" name="Freeform 13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3" name="Freeform 13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4" name="Freeform 13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5" name="Freeform 13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6" name="Freeform 13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7" name="Freeform 13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8" name="Freeform 14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9" name="Freeform 14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0" name="Freeform 14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1" name="Freeform 14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2" name="Freeform 14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3" name="Freeform 14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4" name="Freeform 14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5" name="Freeform 14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6" name="Freeform 14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7" name="Freeform 14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8" name="Freeform 15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9" name="Freeform 15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0" name="Freeform 15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1" name="Freeform 15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2" name="Freeform 15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3" name="Freeform 15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4" name="Freeform 15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5" name="Freeform 15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6" name="Freeform 15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7" name="Freeform 15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8" name="Freeform 16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9" name="Freeform 16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0" name="Freeform 16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1" name="Freeform 16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2" name="Freeform 16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3" name="Freeform 16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4" name="Freeform 16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5" name="Freeform 16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6" name="Freeform 16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7" name="Freeform 16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8" name="Freeform 17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9" name="Freeform 17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0" name="Freeform 17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1" name="Freeform 17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2" name="Freeform 17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3" name="Rectangle 17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4" name="Freeform 17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5" name="Freeform 17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6" name="Freeform 17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7" name="Rectangle 17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8" name="Freeform 18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9" name="Rectangle 18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0" name="Freeform 18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1" name="Freeform 18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2" name="Rectangle 18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2133600" y="5784850"/>
            <a:ext cx="4098925" cy="82550"/>
            <a:chOff x="1248" y="2588"/>
            <a:chExt cx="2582" cy="52"/>
          </a:xfrm>
        </p:grpSpPr>
        <p:sp>
          <p:nvSpPr>
            <p:cNvPr id="181434" name="Line 186"/>
            <p:cNvSpPr>
              <a:spLocks noChangeShapeType="1"/>
            </p:cNvSpPr>
            <p:nvPr/>
          </p:nvSpPr>
          <p:spPr bwMode="auto">
            <a:xfrm>
              <a:off x="136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5" name="Line 187"/>
            <p:cNvSpPr>
              <a:spLocks noChangeShapeType="1"/>
            </p:cNvSpPr>
            <p:nvPr/>
          </p:nvSpPr>
          <p:spPr bwMode="auto">
            <a:xfrm>
              <a:off x="1744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6" name="Line 188"/>
            <p:cNvSpPr>
              <a:spLocks noChangeShapeType="1"/>
            </p:cNvSpPr>
            <p:nvPr/>
          </p:nvSpPr>
          <p:spPr bwMode="auto">
            <a:xfrm>
              <a:off x="2122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7" name="Line 189"/>
            <p:cNvSpPr>
              <a:spLocks noChangeShapeType="1"/>
            </p:cNvSpPr>
            <p:nvPr/>
          </p:nvSpPr>
          <p:spPr bwMode="auto">
            <a:xfrm>
              <a:off x="249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8" name="Line 190"/>
            <p:cNvSpPr>
              <a:spLocks noChangeShapeType="1"/>
            </p:cNvSpPr>
            <p:nvPr/>
          </p:nvSpPr>
          <p:spPr bwMode="auto">
            <a:xfrm>
              <a:off x="2869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9" name="Line 191"/>
            <p:cNvSpPr>
              <a:spLocks noChangeShapeType="1"/>
            </p:cNvSpPr>
            <p:nvPr/>
          </p:nvSpPr>
          <p:spPr bwMode="auto">
            <a:xfrm>
              <a:off x="3246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0" name="Line 192"/>
            <p:cNvSpPr>
              <a:spLocks noChangeShapeType="1"/>
            </p:cNvSpPr>
            <p:nvPr/>
          </p:nvSpPr>
          <p:spPr bwMode="auto">
            <a:xfrm>
              <a:off x="3623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1" name="Line 193"/>
            <p:cNvSpPr>
              <a:spLocks noChangeShapeType="1"/>
            </p:cNvSpPr>
            <p:nvPr/>
          </p:nvSpPr>
          <p:spPr bwMode="auto">
            <a:xfrm>
              <a:off x="1248" y="2588"/>
              <a:ext cx="258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2590800" y="3581400"/>
            <a:ext cx="3163888" cy="2209800"/>
            <a:chOff x="1261" y="1638"/>
            <a:chExt cx="3320" cy="1816"/>
          </a:xfrm>
        </p:grpSpPr>
        <p:sp>
          <p:nvSpPr>
            <p:cNvPr id="181443" name="Freeform 19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4" name="Freeform 19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5" name="Freeform 19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6" name="Freeform 19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7" name="Freeform 19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8" name="Freeform 20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9" name="Freeform 20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0" name="Freeform 20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1" name="Freeform 20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2" name="Freeform 20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3" name="Freeform 20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4" name="Freeform 20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5" name="Freeform 20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6" name="Freeform 20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7" name="Freeform 20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8" name="Freeform 21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9" name="Freeform 21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0" name="Freeform 21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1" name="Freeform 21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2" name="Freeform 21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3" name="Freeform 21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4" name="Freeform 21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5" name="Freeform 21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6" name="Freeform 21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7" name="Freeform 21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8" name="Freeform 22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9" name="Freeform 22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0" name="Freeform 22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1" name="Freeform 22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2" name="Freeform 22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3" name="Freeform 22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4" name="Freeform 22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5" name="Freeform 22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6" name="Freeform 22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7" name="Freeform 22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8" name="Freeform 23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9" name="Freeform 23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0" name="Freeform 23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1" name="Freeform 23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2" name="Freeform 23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3" name="Freeform 23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4" name="Freeform 23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5" name="Freeform 23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6" name="Freeform 23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7" name="Freeform 23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8" name="Freeform 24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9" name="Freeform 24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0" name="Freeform 24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1" name="Freeform 24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2" name="Freeform 24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3" name="Freeform 24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4" name="Freeform 24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5" name="Freeform 24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6" name="Freeform 24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7" name="Freeform 24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8" name="Freeform 25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9" name="Freeform 25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0" name="Freeform 25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1" name="Freeform 25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2" name="Freeform 25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3" name="Freeform 25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4" name="Freeform 25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5" name="Freeform 25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6" name="Freeform 25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7" name="Freeform 25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8" name="Freeform 26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9" name="Freeform 26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0" name="Freeform 26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1" name="Freeform 26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2" name="Freeform 26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3" name="Freeform 26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4" name="Freeform 26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5" name="Freeform 26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6" name="Freeform 26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7" name="Freeform 26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8" name="Freeform 27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9" name="Freeform 27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0" name="Freeform 27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1" name="Freeform 27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2" name="Freeform 27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3" name="Freeform 27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4" name="Freeform 27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5" name="Freeform 27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6" name="Freeform 27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7" name="Freeform 27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8" name="Freeform 28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9" name="Freeform 28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0" name="Rectangle 28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1" name="Freeform 28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2" name="Freeform 28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3" name="Freeform 28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4" name="Freeform 28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5" name="Freeform 28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6" name="Freeform 28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7" name="Freeform 28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8" name="Freeform 29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9" name="Freeform 29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0" name="Freeform 29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1" name="Freeform 29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2" name="Freeform 29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3" name="Freeform 29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4" name="Freeform 29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5" name="Freeform 29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6" name="Freeform 29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7" name="Freeform 29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8" name="Freeform 30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9" name="Freeform 30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0" name="Freeform 30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1" name="Freeform 30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2" name="Freeform 30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3" name="Freeform 30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4" name="Freeform 30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5" name="Freeform 30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6" name="Freeform 30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7" name="Freeform 30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8" name="Freeform 31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9" name="Freeform 31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0" name="Freeform 31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1" name="Freeform 31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2" name="Freeform 31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3" name="Freeform 31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4" name="Freeform 31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5" name="Freeform 31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6" name="Freeform 31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7" name="Freeform 31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8" name="Freeform 32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9" name="Freeform 32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0" name="Freeform 32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1" name="Freeform 32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2" name="Freeform 32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3" name="Freeform 32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4" name="Freeform 32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5" name="Freeform 32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6" name="Freeform 32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7" name="Freeform 32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8" name="Freeform 33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9" name="Freeform 33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0" name="Freeform 33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1" name="Freeform 33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2" name="Freeform 33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3" name="Freeform 33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4" name="Freeform 33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5" name="Freeform 33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6" name="Freeform 33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7" name="Freeform 33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8" name="Freeform 34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9" name="Freeform 34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0" name="Freeform 34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1" name="Freeform 34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2" name="Freeform 34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3" name="Freeform 34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4" name="Freeform 34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5" name="Freeform 34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6" name="Freeform 34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7" name="Freeform 34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8" name="Freeform 35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9" name="Freeform 35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0" name="Freeform 35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1" name="Freeform 35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2" name="Freeform 35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3" name="Freeform 35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4" name="Freeform 35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5" name="Freeform 35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6" name="Freeform 35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7" name="Freeform 35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8" name="Freeform 36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9" name="Freeform 36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0" name="Freeform 36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1" name="Freeform 36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2" name="Freeform 36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3" name="Rectangle 36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4" name="Freeform 36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5" name="Freeform 36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6" name="Freeform 36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7" name="Rectangle 36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8" name="Freeform 37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9" name="Rectangle 37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0" name="Freeform 37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1" name="Freeform 37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2" name="Rectangle 37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5"/>
          <p:cNvGrpSpPr>
            <a:grpSpLocks/>
          </p:cNvGrpSpPr>
          <p:nvPr/>
        </p:nvGrpSpPr>
        <p:grpSpPr bwMode="auto">
          <a:xfrm>
            <a:off x="3011488" y="3397250"/>
            <a:ext cx="2286000" cy="2386013"/>
            <a:chOff x="1261" y="1638"/>
            <a:chExt cx="3320" cy="1816"/>
          </a:xfrm>
        </p:grpSpPr>
        <p:sp>
          <p:nvSpPr>
            <p:cNvPr id="181624" name="Freeform 376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5" name="Freeform 377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6" name="Freeform 378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7" name="Freeform 379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8" name="Freeform 380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9" name="Freeform 381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0" name="Freeform 382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1" name="Freeform 383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2" name="Freeform 384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3" name="Freeform 385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4" name="Freeform 386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5" name="Freeform 387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6" name="Freeform 388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7" name="Freeform 389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8" name="Freeform 390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9" name="Freeform 391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0" name="Freeform 392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1" name="Freeform 393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2" name="Freeform 394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3" name="Freeform 395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4" name="Freeform 396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5" name="Freeform 397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6" name="Freeform 398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7" name="Freeform 399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8" name="Freeform 400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9" name="Freeform 401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0" name="Freeform 402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1" name="Freeform 403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2" name="Freeform 404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3" name="Freeform 405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4" name="Freeform 406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5" name="Freeform 407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6" name="Freeform 408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7" name="Freeform 409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8" name="Freeform 410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9" name="Freeform 411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0" name="Freeform 412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1" name="Freeform 413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2" name="Freeform 414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3" name="Freeform 415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4" name="Freeform 416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5" name="Freeform 417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6" name="Freeform 418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7" name="Freeform 419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8" name="Freeform 420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9" name="Freeform 421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0" name="Freeform 422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1" name="Freeform 423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2" name="Freeform 424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3" name="Freeform 425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4" name="Freeform 426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5" name="Freeform 427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6" name="Freeform 428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7" name="Freeform 429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8" name="Freeform 430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9" name="Freeform 431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0" name="Freeform 432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1" name="Freeform 433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2" name="Freeform 434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3" name="Freeform 435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4" name="Freeform 436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5" name="Freeform 437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6" name="Freeform 438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7" name="Freeform 439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8" name="Freeform 440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9" name="Freeform 441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0" name="Freeform 442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1" name="Freeform 443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2" name="Freeform 444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3" name="Freeform 445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4" name="Freeform 446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5" name="Freeform 447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6" name="Freeform 448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7" name="Freeform 449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8" name="Freeform 450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9" name="Freeform 451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0" name="Freeform 452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1" name="Freeform 453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2" name="Freeform 454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3" name="Freeform 455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4" name="Freeform 456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5" name="Freeform 457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6" name="Freeform 458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7" name="Freeform 459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8" name="Freeform 460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9" name="Freeform 461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0" name="Freeform 462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1" name="Rectangle 463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2" name="Freeform 464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3" name="Freeform 465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4" name="Freeform 466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5" name="Freeform 467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6" name="Freeform 468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7" name="Freeform 469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8" name="Freeform 470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9" name="Freeform 471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0" name="Freeform 472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1" name="Freeform 473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2" name="Freeform 474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3" name="Freeform 475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4" name="Freeform 476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5" name="Freeform 477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6" name="Freeform 478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7" name="Freeform 479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8" name="Freeform 480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9" name="Freeform 481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0" name="Freeform 482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1" name="Freeform 483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2" name="Freeform 484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3" name="Freeform 485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4" name="Freeform 486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5" name="Freeform 487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6" name="Freeform 488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7" name="Freeform 489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8" name="Freeform 490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9" name="Freeform 491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0" name="Freeform 492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1" name="Freeform 493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2" name="Freeform 494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3" name="Freeform 495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4" name="Freeform 496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5" name="Freeform 497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6" name="Freeform 498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7" name="Freeform 499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8" name="Freeform 500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9" name="Freeform 501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0" name="Freeform 502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1" name="Freeform 503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2" name="Freeform 504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3" name="Freeform 505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4" name="Freeform 506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5" name="Freeform 507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6" name="Freeform 508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7" name="Freeform 509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8" name="Freeform 510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9" name="Freeform 511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0" name="Freeform 512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1" name="Freeform 513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2" name="Freeform 514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3" name="Freeform 515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4" name="Freeform 516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5" name="Freeform 517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6" name="Freeform 518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7" name="Freeform 519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8" name="Freeform 520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9" name="Freeform 521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0" name="Freeform 522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1" name="Freeform 523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2" name="Freeform 524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3" name="Freeform 525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4" name="Freeform 526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5" name="Freeform 527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6" name="Freeform 528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7" name="Freeform 529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8" name="Freeform 530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9" name="Freeform 531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0" name="Freeform 532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1" name="Freeform 533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2" name="Freeform 534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3" name="Freeform 535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4" name="Freeform 536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5" name="Freeform 537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6" name="Freeform 538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7" name="Freeform 539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8" name="Freeform 540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9" name="Freeform 541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0" name="Freeform 542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1" name="Freeform 543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2" name="Freeform 544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3" name="Freeform 545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4" name="Rectangle 546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5" name="Freeform 547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6" name="Freeform 548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7" name="Freeform 549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8" name="Rectangle 550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9" name="Freeform 551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0" name="Rectangle 552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1" name="Freeform 553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2" name="Freeform 554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3" name="Rectangle 555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808" name="AutoShape 560"/>
          <p:cNvSpPr>
            <a:spLocks noChangeArrowheads="1"/>
          </p:cNvSpPr>
          <p:nvPr/>
        </p:nvSpPr>
        <p:spPr bwMode="auto">
          <a:xfrm>
            <a:off x="2623870" y="5791200"/>
            <a:ext cx="838200" cy="1066800"/>
          </a:xfrm>
          <a:prstGeom prst="upArrow">
            <a:avLst>
              <a:gd name="adj1" fmla="val 50000"/>
              <a:gd name="adj2" fmla="val 31818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9" name="Line 561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0" name="Line 562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1" name="Line 563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1812" name="Object 5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4232"/>
              </p:ext>
            </p:extLst>
          </p:nvPr>
        </p:nvGraphicFramePr>
        <p:xfrm>
          <a:off x="2853904" y="6172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8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904" y="6172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181808" grpId="0" animBg="1"/>
      <p:bldP spid="181809" grpId="0" animBg="1"/>
      <p:bldP spid="181810" grpId="0" animBg="1"/>
      <p:bldP spid="1818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2589</TotalTime>
  <Words>520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Lucida Console</vt:lpstr>
      <vt:lpstr>Symbol</vt:lpstr>
      <vt:lpstr>Times New Roman</vt:lpstr>
      <vt:lpstr>Default Design</vt:lpstr>
      <vt:lpstr>Equation</vt:lpstr>
      <vt:lpstr>1-sample t-test</vt:lpstr>
      <vt:lpstr>A Full Example</vt:lpstr>
      <vt:lpstr>Recipe for any Hypothesis Test</vt:lpstr>
      <vt:lpstr>Recipe for any Hypothesis Test</vt:lpstr>
      <vt:lpstr>Recipe for any Hypothesis Test</vt:lpstr>
      <vt:lpstr>Recipe for any Hypothesis Test</vt:lpstr>
      <vt:lpstr>Recipe for any Hypothesis Test</vt:lpstr>
      <vt:lpstr>Practical Significance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193</cp:revision>
  <dcterms:created xsi:type="dcterms:W3CDTF">1999-07-28T01:00:17Z</dcterms:created>
  <dcterms:modified xsi:type="dcterms:W3CDTF">2015-12-03T18:58:06Z</dcterms:modified>
</cp:coreProperties>
</file>