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</p:sldIdLst>
  <p:sldSz cx="9144000" cy="6858000" type="screen4x3"/>
  <p:notesSz cx="6858000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392C2-1AF0-4F32-B4D3-AA6797D48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73854"/>
            <a:ext cx="5029200" cy="42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C0D1F-92AC-40B5-BC65-290C36AA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1E3EEAC-6193-4486-A855-3AE2AE8E9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3CA6A53-75F3-471F-A0AD-5E9D88879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6002EF3-AC9F-4AFA-A71F-608B7922B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57C210-F453-4C3C-8ACD-BCA56FE7E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693546-F7A8-4C17-B17C-5681F3D8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463E96-E4AA-45D4-B344-B2035608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68FFD9C-36F3-4719-98D5-29C556BFE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C72545-0DD4-444D-BA20-1DC222FC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74B5A2-5560-4206-84B6-913696716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C754B5-7A01-4EF2-97CC-5C92467F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510A03E-48DC-4036-9914-AC0FF2A0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A191793-499D-4EED-9CC6-F3DA66409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17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62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422EA3F-72E1-49C2-A79E-38CC9726BE93}" type="slidenum">
              <a:rPr lang="en-US"/>
              <a:pPr/>
              <a:t>2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Two-way </a:t>
            </a:r>
            <a:r>
              <a:rPr lang="en-US" sz="4000" smtClean="0"/>
              <a:t>Frequency Table</a:t>
            </a:r>
            <a:endParaRPr lang="en-US" sz="4000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209800"/>
          </a:xfrm>
        </p:spPr>
        <p:txBody>
          <a:bodyPr/>
          <a:lstStyle/>
          <a:p>
            <a:r>
              <a:rPr lang="en-US" dirty="0"/>
              <a:t>A statistic for </a:t>
            </a:r>
            <a:r>
              <a:rPr lang="en-US" dirty="0" smtClean="0"/>
              <a:t>the </a:t>
            </a:r>
            <a:r>
              <a:rPr lang="en-US" dirty="0"/>
              <a:t>relationship between two </a:t>
            </a:r>
            <a:r>
              <a:rPr lang="en-US" b="1" dirty="0"/>
              <a:t>categorical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rows are levels of one variable</a:t>
            </a:r>
          </a:p>
          <a:p>
            <a:pPr lvl="1"/>
            <a:r>
              <a:rPr lang="en-US" dirty="0"/>
              <a:t>columns are levels of the other variable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536575" y="3195638"/>
          <a:ext cx="427196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4" imgW="4260240" imgH="2316240" progId="Excel.Sheet.8">
                  <p:embed/>
                </p:oleObj>
              </mc:Choice>
              <mc:Fallback>
                <p:oleObj name="Worksheet" r:id="rId4" imgW="4260240" imgH="2316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195638"/>
                        <a:ext cx="4271963" cy="232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953000" y="39306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Marginal distribution for Y-I-S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838200" y="56070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Marginal distribution for Stats Grade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4495800" y="56070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Total Number of Individuals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91000" y="3581400"/>
            <a:ext cx="590550" cy="1600200"/>
            <a:chOff x="2448" y="1392"/>
            <a:chExt cx="372" cy="1008"/>
          </a:xfrm>
        </p:grpSpPr>
        <p:sp>
          <p:nvSpPr>
            <p:cNvPr id="169993" name="Rectangle 9"/>
            <p:cNvSpPr>
              <a:spLocks noChangeArrowheads="1"/>
            </p:cNvSpPr>
            <p:nvPr/>
          </p:nvSpPr>
          <p:spPr bwMode="auto">
            <a:xfrm>
              <a:off x="2451" y="1401"/>
              <a:ext cx="369" cy="96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2454" y="139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2454" y="163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22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2454" y="187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11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2448" y="211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91000" y="5105400"/>
            <a:ext cx="609600" cy="457200"/>
            <a:chOff x="2448" y="2352"/>
            <a:chExt cx="384" cy="288"/>
          </a:xfrm>
        </p:grpSpPr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2448" y="2374"/>
              <a:ext cx="384" cy="233"/>
            </a:xfrm>
            <a:prstGeom prst="rect">
              <a:avLst/>
            </a:prstGeom>
            <a:solidFill>
              <a:srgbClr val="33CCCC">
                <a:alpha val="50000"/>
              </a:srgbClr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2448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69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54113" y="5105400"/>
            <a:ext cx="3022600" cy="457200"/>
            <a:chOff x="535" y="2352"/>
            <a:chExt cx="1904" cy="288"/>
          </a:xfrm>
        </p:grpSpPr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535" y="2374"/>
              <a:ext cx="1904" cy="233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2064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16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1763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8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1302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21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912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  <p:sp>
          <p:nvSpPr>
            <p:cNvPr id="170007" name="Text Box 23"/>
            <p:cNvSpPr txBox="1">
              <a:spLocks noChangeArrowheads="1"/>
            </p:cNvSpPr>
            <p:nvPr/>
          </p:nvSpPr>
          <p:spPr bwMode="auto">
            <a:xfrm>
              <a:off x="611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7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6723024" y="3014778"/>
            <a:ext cx="58102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1927340" y="3016366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3934056" y="3013152"/>
            <a:ext cx="595313" cy="3698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19253" y="2244764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934056" y="2251152"/>
            <a:ext cx="595313" cy="3698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37149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AF83D98-34EF-43F7-BDB4-5B76A7D1EBEE}" type="slidenum">
              <a:rPr lang="en-US"/>
              <a:pPr/>
              <a:t>3</a:t>
            </a:fld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Row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2017713" y="1295400"/>
            <a:ext cx="6086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row </a:t>
            </a:r>
            <a:r>
              <a:rPr lang="en-US" b="1" dirty="0" smtClean="0">
                <a:solidFill>
                  <a:schemeClr val="accent1"/>
                </a:solidFill>
              </a:rPr>
              <a:t>total (*100).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87989" y="4967288"/>
            <a:ext cx="2198211" cy="976312"/>
            <a:chOff x="1066800" y="4662488"/>
            <a:chExt cx="2198211" cy="976312"/>
          </a:xfrm>
        </p:grpSpPr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1066800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17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205740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18478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 flipH="1">
              <a:off x="1828800" y="5132388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3622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41925" y="4967288"/>
            <a:ext cx="2149475" cy="976312"/>
            <a:chOff x="5241925" y="4662488"/>
            <a:chExt cx="2149475" cy="976312"/>
          </a:xfrm>
        </p:grpSpPr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52419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27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61912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60388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 flipH="1">
              <a:off x="6019800" y="5129212"/>
              <a:ext cx="5334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6488589" y="488698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2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7" grpId="0" animBg="1"/>
      <p:bldP spid="174098" grpId="0" animBg="1"/>
      <p:bldP spid="174099" grpId="0" animBg="1"/>
      <p:bldP spid="174089" grpId="0" animBg="1"/>
      <p:bldP spid="174089" grpId="1" animBg="1"/>
      <p:bldP spid="174090" grpId="0" animBg="1"/>
      <p:bldP spid="174090" grpId="1" animBg="1"/>
      <p:bldP spid="174087" grpId="0" animBg="1"/>
      <p:bldP spid="1740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726238" y="3027478"/>
            <a:ext cx="588962" cy="368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1926994" y="3035300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1914294" y="3808412"/>
            <a:ext cx="606425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706207" y="2254366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703032" y="3797300"/>
            <a:ext cx="603250" cy="3937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37188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11700" y="18288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2AC8F6B-257C-4412-BACB-900E427F0147}" type="slidenum">
              <a:rPr lang="en-US"/>
              <a:pPr/>
              <a:t>4</a:t>
            </a:fld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Column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1789113" y="1295400"/>
            <a:ext cx="6553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column total (*100).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5119688"/>
            <a:ext cx="2045811" cy="976312"/>
            <a:chOff x="2362200" y="4662488"/>
            <a:chExt cx="2045811" cy="976312"/>
          </a:xfrm>
        </p:grpSpPr>
        <p:sp>
          <p:nvSpPr>
            <p:cNvPr id="177161" name="Text Box 9"/>
            <p:cNvSpPr txBox="1">
              <a:spLocks noChangeArrowheads="1"/>
            </p:cNvSpPr>
            <p:nvPr/>
          </p:nvSpPr>
          <p:spPr bwMode="auto">
            <a:xfrm>
              <a:off x="2362200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50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7162" name="Text Box 10"/>
            <p:cNvSpPr txBox="1">
              <a:spLocks noChangeArrowheads="1"/>
            </p:cNvSpPr>
            <p:nvPr/>
          </p:nvSpPr>
          <p:spPr bwMode="auto">
            <a:xfrm>
              <a:off x="3219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>
              <a:off x="3219450" y="51196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3124200" y="5129212"/>
              <a:ext cx="4572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5052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94325" y="5119688"/>
            <a:ext cx="2225675" cy="976312"/>
            <a:chOff x="5013325" y="4662488"/>
            <a:chExt cx="2225675" cy="976312"/>
          </a:xfrm>
        </p:grpSpPr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50133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14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6013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>
              <a:off x="58610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21</a:t>
              </a:r>
            </a:p>
          </p:txBody>
        </p:sp>
        <p:sp>
          <p:nvSpPr>
            <p:cNvPr id="177174" name="Line 22"/>
            <p:cNvSpPr>
              <a:spLocks noChangeShapeType="1"/>
            </p:cNvSpPr>
            <p:nvPr/>
          </p:nvSpPr>
          <p:spPr bwMode="auto">
            <a:xfrm flipH="1" flipV="1">
              <a:off x="5842000" y="51323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36189" y="488698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7" grpId="0" animBg="1"/>
      <p:bldP spid="177168" grpId="0" animBg="1"/>
      <p:bldP spid="177169" grpId="0" animBg="1"/>
      <p:bldP spid="177154" grpId="0" animBg="1"/>
      <p:bldP spid="177154" grpId="1" animBg="1"/>
      <p:bldP spid="177155" grpId="0" animBg="1"/>
      <p:bldP spid="177155" grpId="1" animBg="1"/>
      <p:bldP spid="177156" grpId="0" animBg="1"/>
      <p:bldP spid="1771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3" name="Rectangle 39"/>
          <p:cNvSpPr>
            <a:spLocks noChangeArrowheads="1"/>
          </p:cNvSpPr>
          <p:nvPr/>
        </p:nvSpPr>
        <p:spPr bwMode="auto">
          <a:xfrm>
            <a:off x="3919653" y="3406560"/>
            <a:ext cx="596900" cy="3794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64" name="Rectangle 40"/>
          <p:cNvSpPr>
            <a:spLocks noChangeArrowheads="1"/>
          </p:cNvSpPr>
          <p:nvPr/>
        </p:nvSpPr>
        <p:spPr bwMode="auto">
          <a:xfrm>
            <a:off x="3922828" y="3803804"/>
            <a:ext cx="595313" cy="373063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65" name="Rectangle 41"/>
          <p:cNvSpPr>
            <a:spLocks noChangeArrowheads="1"/>
          </p:cNvSpPr>
          <p:nvPr/>
        </p:nvSpPr>
        <p:spPr bwMode="auto">
          <a:xfrm>
            <a:off x="8563360" y="3427605"/>
            <a:ext cx="584200" cy="3746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6790315" y="3027478"/>
            <a:ext cx="588962" cy="368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1962342" y="3017722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922828" y="3800629"/>
            <a:ext cx="606425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96951" y="2244764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3926003" y="3793910"/>
            <a:ext cx="603250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5501265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18288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A80A0EB-8F59-460F-B405-65E649C4549C}" type="slidenum">
              <a:rPr lang="en-US"/>
              <a:pPr/>
              <a:t>5</a:t>
            </a:fld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Table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1981200" y="1295400"/>
            <a:ext cx="6227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table total (*100).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" y="4662488"/>
            <a:ext cx="1893411" cy="976312"/>
            <a:chOff x="1143000" y="4662488"/>
            <a:chExt cx="1893411" cy="976312"/>
          </a:xfrm>
        </p:grpSpPr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1143000" y="4867275"/>
              <a:ext cx="6588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4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184150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17462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 flipH="1" flipV="1">
              <a:off x="1746250" y="513238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1336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41725" y="4662488"/>
            <a:ext cx="1997075" cy="976312"/>
            <a:chOff x="3641725" y="4662488"/>
            <a:chExt cx="1997075" cy="976312"/>
          </a:xfrm>
        </p:grpSpPr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3641725" y="4867275"/>
              <a:ext cx="6588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4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4362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42862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 flipH="1">
              <a:off x="4267200" y="5129212"/>
              <a:ext cx="4572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4735989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08725" y="4662488"/>
            <a:ext cx="2225675" cy="976312"/>
            <a:chOff x="6308725" y="4662488"/>
            <a:chExt cx="2225675" cy="976312"/>
          </a:xfrm>
        </p:grpSpPr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>
              <a:off x="63087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26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68" name="Text Box 44"/>
            <p:cNvSpPr txBox="1">
              <a:spLocks noChangeArrowheads="1"/>
            </p:cNvSpPr>
            <p:nvPr/>
          </p:nvSpPr>
          <p:spPr bwMode="auto">
            <a:xfrm>
              <a:off x="7086600" y="46624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18</a:t>
              </a:r>
            </a:p>
          </p:txBody>
        </p:sp>
        <p:sp>
          <p:nvSpPr>
            <p:cNvPr id="180269" name="Text Box 45"/>
            <p:cNvSpPr txBox="1">
              <a:spLocks noChangeArrowheads="1"/>
            </p:cNvSpPr>
            <p:nvPr/>
          </p:nvSpPr>
          <p:spPr bwMode="auto">
            <a:xfrm>
              <a:off x="71056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70" name="Line 46"/>
            <p:cNvSpPr>
              <a:spLocks noChangeShapeType="1"/>
            </p:cNvSpPr>
            <p:nvPr/>
          </p:nvSpPr>
          <p:spPr bwMode="auto">
            <a:xfrm flipH="1">
              <a:off x="7086600" y="5130800"/>
              <a:ext cx="5397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7631589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7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3" grpId="0" animBg="1"/>
      <p:bldP spid="180264" grpId="0" animBg="1"/>
      <p:bldP spid="180265" grpId="0" animBg="1"/>
      <p:bldP spid="180247" grpId="0" animBg="1"/>
      <p:bldP spid="180247" grpId="1" animBg="1"/>
      <p:bldP spid="180248" grpId="0" animBg="1"/>
      <p:bldP spid="180248" grpId="1" animBg="1"/>
      <p:bldP spid="180249" grpId="0" animBg="1"/>
      <p:bldP spid="180249" grpId="1" animBg="1"/>
      <p:bldP spid="180226" grpId="0" animBg="1"/>
      <p:bldP spid="180226" grpId="1" animBg="1"/>
      <p:bldP spid="180227" grpId="0" animBg="1"/>
      <p:bldP spid="180227" grpId="1" animBg="1"/>
      <p:bldP spid="180228" grpId="0" animBg="1"/>
      <p:bldP spid="1802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0DD37A2-8BF9-4E84-BB0C-1E6BF7EB1C9B}" type="slidenum">
              <a:rPr lang="en-US"/>
              <a:pPr/>
              <a:t>6</a:t>
            </a:fld>
            <a:endParaRPr lang="en-US"/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7913588" y="5796563"/>
            <a:ext cx="611187" cy="365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0" y="3124200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students who earned </a:t>
            </a:r>
            <a:r>
              <a:rPr lang="en-US" sz="2800" b="1" dirty="0" err="1">
                <a:solidFill>
                  <a:schemeClr val="hlink"/>
                </a:solidFill>
              </a:rPr>
              <a:t>F</a:t>
            </a:r>
            <a:r>
              <a:rPr lang="en-US" sz="2800" dirty="0" err="1">
                <a:solidFill>
                  <a:schemeClr val="hlink"/>
                </a:solidFill>
              </a:rPr>
              <a:t>s</a:t>
            </a:r>
            <a:r>
              <a:rPr lang="en-US" sz="2800" dirty="0">
                <a:solidFill>
                  <a:schemeClr val="hlink"/>
                </a:solidFill>
              </a:rPr>
              <a:t> were </a:t>
            </a:r>
            <a:r>
              <a:rPr lang="en-US" sz="2800" b="1" dirty="0">
                <a:solidFill>
                  <a:schemeClr val="hlink"/>
                </a:solidFill>
              </a:rPr>
              <a:t>Senior</a:t>
            </a:r>
            <a:r>
              <a:rPr lang="en-US" sz="2800" dirty="0">
                <a:solidFill>
                  <a:schemeClr val="hlink"/>
                </a:solidFill>
              </a:rPr>
              <a:t>s?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5509625" y="3520188"/>
            <a:ext cx="673100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875813" y="6184013"/>
            <a:ext cx="668337" cy="3825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0" y="2209800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the class earned an </a:t>
            </a:r>
            <a:r>
              <a:rPr lang="en-US" sz="2800" b="1" dirty="0">
                <a:solidFill>
                  <a:schemeClr val="hlink"/>
                </a:solidFill>
              </a:rPr>
              <a:t>A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6729713" y="2338788"/>
            <a:ext cx="606425" cy="376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0" y="1143000"/>
            <a:ext cx="495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the class was </a:t>
            </a:r>
            <a:r>
              <a:rPr lang="en-US" sz="2800" b="1" dirty="0">
                <a:solidFill>
                  <a:schemeClr val="hlink"/>
                </a:solidFill>
              </a:rPr>
              <a:t>Sophomores and</a:t>
            </a:r>
            <a:r>
              <a:rPr lang="en-US" sz="2800" dirty="0">
                <a:solidFill>
                  <a:schemeClr val="hlink"/>
                </a:solidFill>
              </a:rPr>
              <a:t> earned a </a:t>
            </a:r>
            <a:r>
              <a:rPr lang="en-US" sz="2800" b="1" dirty="0">
                <a:solidFill>
                  <a:schemeClr val="hlink"/>
                </a:solidFill>
              </a:rPr>
              <a:t>C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769938" y="4632725"/>
            <a:ext cx="668337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52400"/>
            <a:ext cx="4572000" cy="762000"/>
          </a:xfrm>
        </p:spPr>
        <p:txBody>
          <a:bodyPr/>
          <a:lstStyle/>
          <a:p>
            <a:r>
              <a:rPr lang="en-US"/>
              <a:t>Which Table?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0" y="76200"/>
            <a:ext cx="457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</a:t>
            </a:r>
            <a:r>
              <a:rPr lang="en-US" sz="2800" b="1" dirty="0">
                <a:solidFill>
                  <a:schemeClr val="hlink"/>
                </a:solidFill>
              </a:rPr>
              <a:t>Freshman</a:t>
            </a:r>
            <a:r>
              <a:rPr lang="en-US" sz="2800" dirty="0">
                <a:solidFill>
                  <a:schemeClr val="hlink"/>
                </a:solidFill>
              </a:rPr>
              <a:t> earned an </a:t>
            </a:r>
            <a:r>
              <a:rPr lang="en-US" sz="2800" b="1" dirty="0">
                <a:solidFill>
                  <a:schemeClr val="hlink"/>
                </a:solidFill>
              </a:rPr>
              <a:t>A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711700" y="15240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6200" y="41884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711700" y="41884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0" grpId="0" animBg="1"/>
      <p:bldP spid="183311" grpId="0"/>
      <p:bldP spid="183307" grpId="0" animBg="1"/>
      <p:bldP spid="183307" grpId="1" animBg="1"/>
      <p:bldP spid="183308" grpId="0" animBg="1"/>
      <p:bldP spid="183308" grpId="1" animBg="1"/>
      <p:bldP spid="183309" grpId="0"/>
      <p:bldP spid="183309" grpId="1"/>
      <p:bldP spid="183305" grpId="0" animBg="1"/>
      <p:bldP spid="183305" grpId="1" animBg="1"/>
      <p:bldP spid="183306" grpId="0"/>
      <p:bldP spid="183306" grpId="1"/>
      <p:bldP spid="183304" grpId="0" animBg="1"/>
      <p:bldP spid="183304" grpId="1" animBg="1"/>
      <p:bldP spid="1833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78ECF44-CDF1-493B-8D11-1D6FE930DFE1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Hints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3962400"/>
          </a:xfrm>
        </p:spPr>
        <p:txBody>
          <a:bodyPr/>
          <a:lstStyle/>
          <a:p>
            <a:r>
              <a:rPr lang="en-US" dirty="0" smtClean="0"/>
              <a:t>Decipher to </a:t>
            </a:r>
            <a:r>
              <a:rPr lang="en-US" dirty="0"/>
              <a:t>which group the question </a:t>
            </a:r>
            <a:r>
              <a:rPr lang="en-US" dirty="0" smtClean="0"/>
              <a:t>refers.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identify if </a:t>
            </a:r>
            <a:r>
              <a:rPr lang="en-US" dirty="0" smtClean="0"/>
              <a:t>restricted </a:t>
            </a:r>
            <a:r>
              <a:rPr lang="en-US" dirty="0"/>
              <a:t>to one group of the row </a:t>
            </a:r>
            <a:r>
              <a:rPr lang="en-US" dirty="0" smtClean="0"/>
              <a:t>variable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Identify table type by which margin </a:t>
            </a:r>
            <a:r>
              <a:rPr lang="en-US" dirty="0"/>
              <a:t>has </a:t>
            </a:r>
            <a:r>
              <a:rPr lang="en-US" dirty="0" smtClean="0"/>
              <a:t>100%.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a row table </a:t>
            </a:r>
            <a:r>
              <a:rPr lang="en-US" dirty="0" smtClean="0"/>
              <a:t>rows </a:t>
            </a:r>
            <a:r>
              <a:rPr lang="en-US" dirty="0"/>
              <a:t>sum to </a:t>
            </a:r>
            <a:r>
              <a:rPr lang="en-US" dirty="0" smtClean="0"/>
              <a:t>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dirty="0" smtClean="0"/>
              <a:t>Categorical Bivariate EDA in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209800"/>
          </a:xfrm>
        </p:spPr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percTable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17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2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3434</TotalTime>
  <Words>927</Words>
  <Application>Microsoft Office PowerPoint</Application>
  <PresentationFormat>On-screen Show (4:3)</PresentationFormat>
  <Paragraphs>736</Paragraphs>
  <Slides>10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Courier New</vt:lpstr>
      <vt:lpstr>Times New Roman</vt:lpstr>
      <vt:lpstr>107 Template</vt:lpstr>
      <vt:lpstr>Worksheet</vt:lpstr>
      <vt:lpstr>Bivariate EDA</vt:lpstr>
      <vt:lpstr>Two-way Frequency Table</vt:lpstr>
      <vt:lpstr>Row Percentages Table</vt:lpstr>
      <vt:lpstr>Column Percentages Table</vt:lpstr>
      <vt:lpstr>Table Percentages Table</vt:lpstr>
      <vt:lpstr>Which Table?</vt:lpstr>
      <vt:lpstr>Hints</vt:lpstr>
      <vt:lpstr>Categorical Bivariate EDA in R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127</cp:revision>
  <cp:lastPrinted>2014-09-24T12:21:22Z</cp:lastPrinted>
  <dcterms:created xsi:type="dcterms:W3CDTF">1999-07-29T13:14:22Z</dcterms:created>
  <dcterms:modified xsi:type="dcterms:W3CDTF">2015-11-27T17:34:58Z</dcterms:modified>
</cp:coreProperties>
</file>