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sldIdLst>
    <p:sldId id="367" r:id="rId2"/>
    <p:sldId id="407" r:id="rId3"/>
    <p:sldId id="408" r:id="rId4"/>
    <p:sldId id="369" r:id="rId5"/>
    <p:sldId id="370" r:id="rId6"/>
    <p:sldId id="371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65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1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/>
              <a:t>An Illustrative Example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67D6821-5094-403C-829C-AB45AA07062D}" type="slidenum">
              <a:rPr lang="en-US"/>
              <a:pPr/>
              <a:t>2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 smtClean="0"/>
              <a:t>Observed Table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752600"/>
          </a:xfrm>
        </p:spPr>
        <p:txBody>
          <a:bodyPr/>
          <a:lstStyle/>
          <a:p>
            <a:pPr lvl="1"/>
            <a:r>
              <a:rPr lang="en-US" dirty="0" smtClean="0">
                <a:sym typeface="Wingdings" pitchFamily="2" charset="2"/>
              </a:rPr>
              <a:t>Recall – “… </a:t>
            </a:r>
            <a:r>
              <a:rPr lang="en-US" dirty="0" smtClean="0"/>
              <a:t>the </a:t>
            </a:r>
            <a:r>
              <a:rPr lang="en-US" dirty="0"/>
              <a:t>diets of </a:t>
            </a:r>
            <a:r>
              <a:rPr lang="en-US" b="1" dirty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Lake Trout and </a:t>
            </a:r>
            <a:r>
              <a:rPr lang="en-US" b="1" dirty="0">
                <a:solidFill>
                  <a:schemeClr val="accent1"/>
                </a:solidFill>
              </a:rPr>
              <a:t>40</a:t>
            </a:r>
            <a:r>
              <a:rPr lang="en-US" dirty="0"/>
              <a:t> Chinook Salmon </a:t>
            </a:r>
            <a:r>
              <a:rPr lang="en-US" dirty="0" smtClean="0"/>
              <a:t>… </a:t>
            </a:r>
            <a:r>
              <a:rPr lang="en-US" dirty="0"/>
              <a:t>found </a:t>
            </a:r>
            <a:r>
              <a:rPr lang="en-US" b="1" dirty="0">
                <a:solidFill>
                  <a:schemeClr val="hlink"/>
                </a:solidFill>
              </a:rPr>
              <a:t>36</a:t>
            </a:r>
            <a:r>
              <a:rPr lang="en-US" dirty="0"/>
              <a:t> Lake Trout 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Chinook Salmon contained Lake Herring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30266"/>
              </p:ext>
            </p:extLst>
          </p:nvPr>
        </p:nvGraphicFramePr>
        <p:xfrm>
          <a:off x="1524000" y="3429000"/>
          <a:ext cx="6113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7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113463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20165" y="37891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50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33032" y="421582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40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9365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36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410200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14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133088" y="41883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24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4765" y="4191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16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8488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129365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60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747597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90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2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"/>
            <a:ext cx="7772400" cy="5334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22098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levels is same 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levels is different for at least one pair of populations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267200"/>
            <a:ext cx="899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If there is no difference between </a:t>
            </a:r>
            <a:r>
              <a:rPr lang="en-US" sz="3200" dirty="0" smtClean="0">
                <a:sym typeface="Wingdings" pitchFamily="2" charset="2"/>
              </a:rPr>
              <a:t>rows (i.e</a:t>
            </a:r>
            <a:r>
              <a:rPr lang="en-US" sz="3200" dirty="0">
                <a:sym typeface="Wingdings" pitchFamily="2" charset="2"/>
              </a:rPr>
              <a:t>., the H</a:t>
            </a:r>
            <a:r>
              <a:rPr lang="en-US" sz="3200" baseline="-25000" dirty="0">
                <a:sym typeface="Wingdings" pitchFamily="2" charset="2"/>
              </a:rPr>
              <a:t>o</a:t>
            </a:r>
            <a:r>
              <a:rPr lang="en-US" sz="3200" dirty="0" smtClean="0">
                <a:sym typeface="Wingdings" pitchFamily="2" charset="2"/>
              </a:rPr>
              <a:t>), </a:t>
            </a:r>
            <a:r>
              <a:rPr lang="en-US" sz="3200" dirty="0">
                <a:sym typeface="Wingdings" pitchFamily="2" charset="2"/>
              </a:rPr>
              <a:t>then </a:t>
            </a:r>
            <a:r>
              <a:rPr lang="en-US" sz="3200" dirty="0" smtClean="0">
                <a:sym typeface="Wingdings" pitchFamily="2" charset="2"/>
              </a:rPr>
              <a:t>the total row could represent either row.</a:t>
            </a:r>
            <a:endParaRPr lang="en-US" sz="1600" dirty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Thus, the proportion of </a:t>
            </a:r>
            <a:r>
              <a:rPr lang="en-US" sz="3200" dirty="0" smtClean="0">
                <a:sym typeface="Wingdings" pitchFamily="2" charset="2"/>
              </a:rPr>
              <a:t>predator </a:t>
            </a:r>
            <a:r>
              <a:rPr lang="en-US" sz="3200" dirty="0">
                <a:sym typeface="Wingdings" pitchFamily="2" charset="2"/>
              </a:rPr>
              <a:t>(regardless of type) that consumed </a:t>
            </a:r>
            <a:r>
              <a:rPr lang="en-US" sz="3200" dirty="0" smtClean="0">
                <a:sym typeface="Wingdings" pitchFamily="2" charset="2"/>
              </a:rPr>
              <a:t>Lake </a:t>
            </a:r>
            <a:r>
              <a:rPr lang="en-US" sz="3200" dirty="0">
                <a:sym typeface="Wingdings" pitchFamily="2" charset="2"/>
              </a:rPr>
              <a:t>H</a:t>
            </a:r>
            <a:r>
              <a:rPr lang="en-US" sz="3200" dirty="0" smtClean="0">
                <a:sym typeface="Wingdings" pitchFamily="2" charset="2"/>
              </a:rPr>
              <a:t>erring </a:t>
            </a:r>
            <a:r>
              <a:rPr lang="en-US" sz="3200" dirty="0">
                <a:sym typeface="Wingdings" pitchFamily="2" charset="2"/>
              </a:rPr>
              <a:t>is estimated to be </a:t>
            </a:r>
            <a:r>
              <a:rPr lang="en-US" sz="3200" dirty="0" smtClean="0">
                <a:sym typeface="Wingdings" pitchFamily="2" charset="2"/>
              </a:rPr>
              <a:t>60/90 </a:t>
            </a:r>
            <a:r>
              <a:rPr lang="en-US" sz="3200" dirty="0">
                <a:sym typeface="Wingdings" pitchFamily="2" charset="2"/>
              </a:rPr>
              <a:t>or 0.67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226029"/>
              </p:ext>
            </p:extLst>
          </p:nvPr>
        </p:nvGraphicFramePr>
        <p:xfrm>
          <a:off x="1828800" y="2819400"/>
          <a:ext cx="5351463" cy="151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8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5351463" cy="1514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76777" y="3950898"/>
            <a:ext cx="747622" cy="3709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5525" y="3942272"/>
            <a:ext cx="741871" cy="379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  <p:bldP spid="7" grpId="0" uiExpand="1" build="p" bldLvl="2" autoUpdateAnimBg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DB5D450-503F-4C5A-924C-9C19F905CCBD}" type="slidenum">
              <a:rPr lang="en-US"/>
              <a:pPr/>
              <a:t>4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Expectations if H</a:t>
            </a:r>
            <a:r>
              <a:rPr lang="en-US" baseline="-25000"/>
              <a:t>o</a:t>
            </a:r>
            <a:r>
              <a:rPr lang="en-US"/>
              <a:t> is true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6200" y="9144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ym typeface="Wingdings" pitchFamily="2" charset="2"/>
              </a:rPr>
              <a:t>If there is no difference</a:t>
            </a:r>
            <a:r>
              <a:rPr lang="en-US" sz="3200" dirty="0">
                <a:sym typeface="Wingdings" pitchFamily="2" charset="2"/>
              </a:rPr>
              <a:t> and the common proportion is estimated by </a:t>
            </a:r>
            <a:r>
              <a:rPr lang="en-US" sz="3200" b="1" dirty="0">
                <a:sym typeface="Wingdings" pitchFamily="2" charset="2"/>
              </a:rPr>
              <a:t>0.67</a:t>
            </a:r>
            <a:r>
              <a:rPr lang="en-US" sz="3200" dirty="0">
                <a:sym typeface="Wingdings" pitchFamily="2" charset="2"/>
              </a:rPr>
              <a:t> then </a:t>
            </a:r>
            <a:r>
              <a:rPr lang="en-US" sz="3200" dirty="0" smtClean="0">
                <a:sym typeface="Wingdings" pitchFamily="2" charset="2"/>
              </a:rPr>
              <a:t>we expect….</a:t>
            </a:r>
            <a:endParaRPr lang="en-US" sz="32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457200" y="24384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429000" y="24471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50*0.67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57200" y="3505200"/>
            <a:ext cx="3067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3451225" y="35139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50*0.33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457200" y="4741225"/>
            <a:ext cx="259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3441700" y="4749988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40*0.67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457200" y="5702300"/>
            <a:ext cx="3067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3470275" y="57110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40*0.33</a:t>
            </a:r>
          </a:p>
        </p:txBody>
      </p:sp>
      <p:graphicFrame>
        <p:nvGraphicFramePr>
          <p:cNvPr id="133139" name="Object 1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59833"/>
              </p:ext>
            </p:extLst>
          </p:nvPr>
        </p:nvGraphicFramePr>
        <p:xfrm>
          <a:off x="5102225" y="2258313"/>
          <a:ext cx="1371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6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2258313"/>
                        <a:ext cx="1371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66929"/>
              </p:ext>
            </p:extLst>
          </p:nvPr>
        </p:nvGraphicFramePr>
        <p:xfrm>
          <a:off x="5103813" y="3301300"/>
          <a:ext cx="1397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7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3301300"/>
                        <a:ext cx="13970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87071"/>
              </p:ext>
            </p:extLst>
          </p:nvPr>
        </p:nvGraphicFramePr>
        <p:xfrm>
          <a:off x="5102225" y="4546850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8" name="Equation" r:id="rId7" imgW="596880" imgH="393480" progId="Equation.3">
                  <p:embed/>
                </p:oleObj>
              </mc:Choice>
              <mc:Fallback>
                <p:oleObj name="Equation" r:id="rId7" imgW="5968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4546850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59187"/>
              </p:ext>
            </p:extLst>
          </p:nvPr>
        </p:nvGraphicFramePr>
        <p:xfrm>
          <a:off x="5102225" y="5488875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9" name="Equation" r:id="rId9" imgW="596880" imgH="393480" progId="Equation.3">
                  <p:embed/>
                </p:oleObj>
              </mc:Choice>
              <mc:Fallback>
                <p:oleObj name="Equation" r:id="rId9" imgW="5968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5488875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2" grpId="0" autoUpdateAnimBg="0"/>
      <p:bldP spid="133133" grpId="0" autoUpdateAnimBg="0"/>
      <p:bldP spid="133134" grpId="0" autoUpdateAnimBg="0"/>
      <p:bldP spid="133135" grpId="0" autoUpdateAnimBg="0"/>
      <p:bldP spid="133136" grpId="0" autoUpdateAnimBg="0"/>
      <p:bldP spid="133137" grpId="0" autoUpdateAnimBg="0"/>
      <p:bldP spid="1331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8457F9-A0A0-42D3-B3CF-7CC60B682CE3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graphicFrame>
        <p:nvGraphicFramePr>
          <p:cNvPr id="140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86982"/>
              </p:ext>
            </p:extLst>
          </p:nvPr>
        </p:nvGraphicFramePr>
        <p:xfrm>
          <a:off x="1447800" y="2438400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8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Line 15"/>
          <p:cNvSpPr>
            <a:spLocks noChangeShapeType="1"/>
          </p:cNvSpPr>
          <p:nvPr/>
        </p:nvSpPr>
        <p:spPr bwMode="auto">
          <a:xfrm flipH="1" flipV="1">
            <a:off x="4038600" y="1524000"/>
            <a:ext cx="2667000" cy="14097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V="1">
            <a:off x="4311770" y="1524000"/>
            <a:ext cx="184029" cy="2209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H="1" flipV="1">
            <a:off x="4267200" y="1981200"/>
            <a:ext cx="2438400" cy="1828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1143000"/>
            <a:ext cx="4765675" cy="938213"/>
            <a:chOff x="0" y="1248"/>
            <a:chExt cx="3002" cy="591"/>
          </a:xfrm>
        </p:grpSpPr>
        <p:graphicFrame>
          <p:nvGraphicFramePr>
            <p:cNvPr id="14029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61899"/>
                </p:ext>
              </p:extLst>
            </p:nvPr>
          </p:nvGraphicFramePr>
          <p:xfrm>
            <a:off x="2277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9" name="Equation" r:id="rId5" imgW="482400" imgH="393480" progId="Equation.3">
                    <p:embed/>
                  </p:oleObj>
                </mc:Choice>
                <mc:Fallback>
                  <p:oleObj name="Equation" r:id="rId5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0" y="1344"/>
              <a:ext cx="244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4800600" y="12954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33.3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 flipH="1">
            <a:off x="4495800" y="1828800"/>
            <a:ext cx="1143000" cy="11049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905250" y="282958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33.3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303" grpId="1" animBg="1"/>
      <p:bldP spid="140304" grpId="0" animBg="1"/>
      <p:bldP spid="140304" grpId="1" animBg="1"/>
      <p:bldP spid="140305" grpId="0" animBg="1"/>
      <p:bldP spid="140305" grpId="1" animBg="1"/>
      <p:bldP spid="140310" grpId="0" autoUpdateAnimBg="0"/>
      <p:bldP spid="140311" grpId="0" animBg="1"/>
      <p:bldP spid="1403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4943B9-53FE-46BF-844A-B466D2BE061D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41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4853"/>
              </p:ext>
            </p:extLst>
          </p:nvPr>
        </p:nvGraphicFramePr>
        <p:xfrm>
          <a:off x="1447800" y="2441448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0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41448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 flipV="1">
            <a:off x="5257800" y="1447800"/>
            <a:ext cx="1447800" cy="1524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5638800" y="1447800"/>
            <a:ext cx="228600" cy="23289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 flipV="1">
            <a:off x="5638800" y="1905000"/>
            <a:ext cx="1066800" cy="18717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1066800"/>
            <a:ext cx="5840413" cy="938213"/>
            <a:chOff x="192" y="1248"/>
            <a:chExt cx="3679" cy="591"/>
          </a:xfrm>
        </p:grpSpPr>
        <p:graphicFrame>
          <p:nvGraphicFramePr>
            <p:cNvPr id="1413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182074"/>
                </p:ext>
              </p:extLst>
            </p:nvPr>
          </p:nvGraphicFramePr>
          <p:xfrm>
            <a:off x="3146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41" name="Equation" r:id="rId5" imgW="482400" imgH="393480" progId="Equation.3">
                    <p:embed/>
                  </p:oleObj>
                </mc:Choice>
                <mc:Fallback>
                  <p:oleObj name="Equation" r:id="rId5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192" y="1392"/>
              <a:ext cx="307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NOT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6108700" y="12192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16.7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H="1">
            <a:off x="6019800" y="1752600"/>
            <a:ext cx="927100" cy="1219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5213350" y="286137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16.7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886200" y="325348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26.7</a:t>
            </a:r>
            <a:endParaRPr lang="en-US" sz="2800" dirty="0"/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3883025" y="285502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33.3</a:t>
            </a:r>
            <a:endParaRPr lang="en-US" sz="2800" dirty="0"/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5213350" y="3245550"/>
            <a:ext cx="80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13.3</a:t>
            </a:r>
            <a:endParaRPr lang="en-US" sz="2800" dirty="0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5222050" y="285891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16.7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83114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Expected counts </a:t>
            </a:r>
            <a:r>
              <a:rPr lang="en-US" sz="3200" dirty="0" smtClean="0"/>
              <a:t>are the </a:t>
            </a:r>
            <a:r>
              <a:rPr lang="en-US" sz="3200" dirty="0"/>
              <a:t>product of the </a:t>
            </a:r>
            <a:r>
              <a:rPr lang="en-US" sz="3200" dirty="0" smtClean="0"/>
              <a:t>marginal </a:t>
            </a:r>
            <a:r>
              <a:rPr lang="en-US" sz="3200" dirty="0"/>
              <a:t>totals divided by the table total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 animBg="1"/>
      <p:bldP spid="141324" grpId="1" animBg="1"/>
      <p:bldP spid="141325" grpId="0" animBg="1"/>
      <p:bldP spid="141325" grpId="1" animBg="1"/>
      <p:bldP spid="141326" grpId="0" animBg="1"/>
      <p:bldP spid="141326" grpId="1" animBg="1"/>
      <p:bldP spid="141329" grpId="0" autoUpdateAnimBg="0"/>
      <p:bldP spid="141329" grpId="1"/>
      <p:bldP spid="141330" grpId="0" animBg="1"/>
      <p:bldP spid="141330" grpId="1" animBg="1"/>
      <p:bldP spid="141331" grpId="0" autoUpdateAnimBg="0"/>
      <p:bldP spid="141331" grpId="1"/>
      <p:bldP spid="141332" grpId="0" autoUpdateAnimBg="0"/>
      <p:bldP spid="141335" grpId="0" autoUpdateAnimBg="0"/>
      <p:bldP spid="141336" grpId="0" autoUpdateAnimBg="0"/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6370</TotalTime>
  <Words>319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Wingdings</vt:lpstr>
      <vt:lpstr>Default Design</vt:lpstr>
      <vt:lpstr>Equation</vt:lpstr>
      <vt:lpstr>Worksheet</vt:lpstr>
      <vt:lpstr>An Illustrative Example</vt:lpstr>
      <vt:lpstr>Observed Table</vt:lpstr>
      <vt:lpstr>Chi-Square Test</vt:lpstr>
      <vt:lpstr>Expectations if Ho is true</vt:lpstr>
      <vt:lpstr>Create Expected Table</vt:lpstr>
      <vt:lpstr>Create Expected Table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159</cp:revision>
  <dcterms:created xsi:type="dcterms:W3CDTF">1999-07-28T01:00:17Z</dcterms:created>
  <dcterms:modified xsi:type="dcterms:W3CDTF">2015-12-09T22:27:36Z</dcterms:modified>
</cp:coreProperties>
</file>