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70" r:id="rId2"/>
    <p:sldId id="408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6" r:id="rId12"/>
    <p:sldId id="418" r:id="rId13"/>
    <p:sldId id="41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7" autoAdjust="0"/>
  </p:normalViewPr>
  <p:slideViewPr>
    <p:cSldViewPr>
      <p:cViewPr varScale="1">
        <p:scale>
          <a:sx n="74" d="100"/>
          <a:sy n="74" d="100"/>
        </p:scale>
        <p:origin x="1413" y="49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06E419-36E1-4A95-9EA8-F3AB4DA947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3B00940-A4F1-43AE-BE0B-E1E29C30B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99963C4-8C71-4F39-BC4E-78B604E5C6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682146-5D60-42EB-84C9-A759ACEFB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ABA6BC8-16A3-4F17-9C7D-D1675927F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D4272C-A0F9-48A2-9BFB-FAC0E4ABBB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10E9500-AB6E-4E12-8B1D-06A655D64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9F702CA-8E09-48E7-A336-2226B01850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E88EA96-56F1-4646-AB9F-F062DEBC4F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842CD0-0BDB-488A-B2E8-EB86EFB46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B8A13AD-0F74-4613-B372-8257EEB747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4CED0A7-D5A2-496E-9F87-5AD729A7E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F3D54677-4565-4CE5-9EEA-2D768047C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Inference Concepts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Confidence Regions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2E3ED124-EC66-4F23-96F0-B9B51FCFCAF3}" type="slidenum">
              <a:rPr lang="en-US"/>
              <a:pPr/>
              <a:t>10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Constructing </a:t>
            </a:r>
            <a:r>
              <a:rPr lang="en-US" dirty="0" smtClean="0"/>
              <a:t>Any Confidence Region</a:t>
            </a:r>
            <a:endParaRPr lang="en-US" dirty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33600" y="2310825"/>
            <a:ext cx="6044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“Statistic” </a:t>
            </a:r>
            <a:r>
              <a:rPr lang="en-US" sz="3200" dirty="0" smtClean="0"/>
              <a:t>“sign” </a:t>
            </a:r>
            <a:r>
              <a:rPr lang="en-US" sz="3200" dirty="0"/>
              <a:t>“margin-of-error”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133600" y="3530025"/>
            <a:ext cx="6825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“Statistic” “sign” “constant” * </a:t>
            </a:r>
            <a:r>
              <a:rPr lang="en-US" sz="3200" dirty="0" err="1"/>
              <a:t>SE</a:t>
            </a:r>
            <a:r>
              <a:rPr lang="en-US" sz="3200" baseline="-25000" dirty="0" err="1"/>
              <a:t>”statistic</a:t>
            </a:r>
            <a:r>
              <a:rPr lang="en-US" sz="3200" baseline="-25000" dirty="0"/>
              <a:t>”</a:t>
            </a:r>
            <a:endParaRPr lang="en-US" sz="3200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1828800"/>
            <a:ext cx="1524000" cy="4313238"/>
            <a:chOff x="0" y="1152"/>
            <a:chExt cx="960" cy="2717"/>
          </a:xfrm>
        </p:grpSpPr>
        <p:sp>
          <p:nvSpPr>
            <p:cNvPr id="72710" name="Text Box 6"/>
            <p:cNvSpPr txBox="1">
              <a:spLocks noChangeArrowheads="1"/>
            </p:cNvSpPr>
            <p:nvPr/>
          </p:nvSpPr>
          <p:spPr bwMode="auto">
            <a:xfrm>
              <a:off x="0" y="1152"/>
              <a:ext cx="92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General</a:t>
              </a:r>
              <a:endParaRPr lang="en-US" sz="3200"/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0" y="3504"/>
              <a:ext cx="95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hlink"/>
                  </a:solidFill>
                </a:rPr>
                <a:t>Specific</a:t>
              </a:r>
              <a:endParaRPr lang="en-US" sz="3200"/>
            </a:p>
          </p:txBody>
        </p:sp>
        <p:sp>
          <p:nvSpPr>
            <p:cNvPr id="72712" name="AutoShape 8"/>
            <p:cNvSpPr>
              <a:spLocks noChangeArrowheads="1"/>
            </p:cNvSpPr>
            <p:nvPr/>
          </p:nvSpPr>
          <p:spPr bwMode="auto">
            <a:xfrm>
              <a:off x="48" y="1488"/>
              <a:ext cx="912" cy="2064"/>
            </a:xfrm>
            <a:prstGeom prst="downArrow">
              <a:avLst>
                <a:gd name="adj1" fmla="val 50000"/>
                <a:gd name="adj2" fmla="val 56579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hlink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27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72026"/>
              </p:ext>
            </p:extLst>
          </p:nvPr>
        </p:nvGraphicFramePr>
        <p:xfrm>
          <a:off x="3001963" y="4495800"/>
          <a:ext cx="31464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32" name="Equation" r:id="rId3" imgW="1066680" imgH="419040" progId="Equation.3">
                  <p:embed/>
                </p:oleObj>
              </mc:Choice>
              <mc:Fallback>
                <p:oleObj name="Equation" r:id="rId3" imgW="106668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495800"/>
                        <a:ext cx="3146425" cy="123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Z*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Comes from a </a:t>
            </a:r>
            <a:r>
              <a:rPr lang="en-US" dirty="0" smtClean="0"/>
              <a:t>Z~N(0,1)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Z that has the level of confidence “in the direction” of the 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Exact constant depends on direction of H</a:t>
            </a:r>
            <a:r>
              <a:rPr lang="en-US" baseline="-25000" dirty="0"/>
              <a:t>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8E88EA96-56F1-4646-AB9F-F062DEBC4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2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6985BE36-BD49-47B9-A114-5A3DF5500BF2}" type="slidenum">
              <a:rPr lang="en-US"/>
              <a:pPr/>
              <a:t>12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Confidence Regions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240926" cy="5486400"/>
          </a:xfrm>
        </p:spPr>
        <p:txBody>
          <a:bodyPr/>
          <a:lstStyle/>
          <a:p>
            <a:pPr marL="280988" indent="-280988">
              <a:lnSpc>
                <a:spcPct val="90000"/>
              </a:lnSpc>
            </a:pPr>
            <a:r>
              <a:rPr lang="en-US" dirty="0" smtClean="0"/>
              <a:t>if H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“not equals</a:t>
            </a:r>
            <a:r>
              <a:rPr lang="en-US" b="1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b="1" dirty="0" smtClean="0">
                <a:solidFill>
                  <a:schemeClr val="accent1"/>
                </a:solidFill>
                <a:cs typeface="Times New Roman" pitchFamily="18" charset="0"/>
              </a:rPr>
              <a:t>±</a:t>
            </a:r>
            <a:r>
              <a:rPr lang="en-US" b="1" dirty="0">
                <a:solidFill>
                  <a:schemeClr val="accent1"/>
                </a:solidFill>
              </a:rPr>
              <a:t>Z*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contains</a:t>
            </a:r>
            <a:r>
              <a:rPr lang="en-US" dirty="0" smtClean="0"/>
              <a:t> </a:t>
            </a:r>
            <a:r>
              <a:rPr lang="en-US" dirty="0"/>
              <a:t>the level of </a:t>
            </a:r>
            <a:r>
              <a:rPr lang="en-US" dirty="0" smtClean="0"/>
              <a:t>confidence (C)</a:t>
            </a:r>
            <a:endParaRPr lang="en-US" dirty="0"/>
          </a:p>
          <a:p>
            <a:pPr marL="692150" lvl="2">
              <a:lnSpc>
                <a:spcPct val="90000"/>
              </a:lnSpc>
            </a:pPr>
            <a:r>
              <a:rPr lang="en-US" dirty="0" smtClean="0"/>
              <a:t>interval likely </a:t>
            </a:r>
            <a:r>
              <a:rPr lang="en-US" dirty="0"/>
              <a:t>contains the </a:t>
            </a:r>
            <a:r>
              <a:rPr lang="en-US" dirty="0" smtClean="0"/>
              <a:t>parameter</a:t>
            </a:r>
          </a:p>
          <a:p>
            <a:pPr lvl="2">
              <a:lnSpc>
                <a:spcPct val="90000"/>
              </a:lnSpc>
            </a:pPr>
            <a:endParaRPr lang="en-US" sz="3200" dirty="0"/>
          </a:p>
          <a:p>
            <a:pPr marL="280988" indent="-280988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“less than</a:t>
            </a:r>
            <a:r>
              <a:rPr lang="en-US" b="1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then </a:t>
            </a:r>
            <a:r>
              <a:rPr lang="en-US" b="1" dirty="0">
                <a:solidFill>
                  <a:schemeClr val="accent1"/>
                </a:solidFill>
              </a:rPr>
              <a:t>+Z*</a:t>
            </a:r>
            <a:r>
              <a:rPr lang="en-US" dirty="0"/>
              <a:t> </a:t>
            </a:r>
            <a:r>
              <a:rPr lang="en-US" dirty="0" smtClean="0"/>
              <a:t>has C </a:t>
            </a:r>
            <a:r>
              <a:rPr lang="en-US" b="1" dirty="0" smtClean="0">
                <a:solidFill>
                  <a:schemeClr val="accent2"/>
                </a:solidFill>
              </a:rPr>
              <a:t>below</a:t>
            </a:r>
            <a:endParaRPr lang="en-US" b="1" dirty="0">
              <a:solidFill>
                <a:schemeClr val="accent2"/>
              </a:solidFill>
            </a:endParaRPr>
          </a:p>
          <a:p>
            <a:pPr marL="692150" lvl="2">
              <a:lnSpc>
                <a:spcPct val="90000"/>
              </a:lnSpc>
            </a:pPr>
            <a:r>
              <a:rPr lang="en-US" dirty="0" smtClean="0"/>
              <a:t>upper </a:t>
            </a:r>
            <a:r>
              <a:rPr lang="en-US" dirty="0"/>
              <a:t>bound for the </a:t>
            </a:r>
            <a:r>
              <a:rPr lang="en-US" dirty="0" smtClean="0"/>
              <a:t>parameter (parameter likely less)</a:t>
            </a:r>
            <a:endParaRPr lang="en-US" dirty="0"/>
          </a:p>
          <a:p>
            <a:pPr marL="1371600" lvl="3" indent="0">
              <a:lnSpc>
                <a:spcPct val="90000"/>
              </a:lnSpc>
              <a:buNone/>
            </a:pPr>
            <a:endParaRPr lang="en-US" sz="4000" dirty="0"/>
          </a:p>
          <a:p>
            <a:pPr marL="280988" indent="-280988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“greater than</a:t>
            </a:r>
            <a:r>
              <a:rPr lang="en-US" b="1" dirty="0" smtClean="0">
                <a:solidFill>
                  <a:schemeClr val="accent2"/>
                </a:solidFill>
              </a:rPr>
              <a:t>”</a:t>
            </a:r>
            <a:r>
              <a:rPr lang="en-US" dirty="0" smtClean="0"/>
              <a:t>, then </a:t>
            </a:r>
            <a:r>
              <a:rPr lang="en-US" b="1" dirty="0">
                <a:solidFill>
                  <a:schemeClr val="accent1"/>
                </a:solidFill>
              </a:rPr>
              <a:t>-Z*</a:t>
            </a:r>
            <a:r>
              <a:rPr lang="en-US" dirty="0"/>
              <a:t> </a:t>
            </a:r>
            <a:r>
              <a:rPr lang="en-US" dirty="0" smtClean="0"/>
              <a:t>has C </a:t>
            </a:r>
            <a:r>
              <a:rPr lang="en-US" b="1" dirty="0" smtClean="0">
                <a:solidFill>
                  <a:schemeClr val="accent2"/>
                </a:solidFill>
              </a:rPr>
              <a:t>above</a:t>
            </a:r>
            <a:endParaRPr lang="en-US" dirty="0"/>
          </a:p>
          <a:p>
            <a:pPr marL="692150" lvl="2">
              <a:lnSpc>
                <a:spcPct val="90000"/>
              </a:lnSpc>
            </a:pPr>
            <a:r>
              <a:rPr lang="en-US" dirty="0" smtClean="0"/>
              <a:t>lower </a:t>
            </a:r>
            <a:r>
              <a:rPr lang="en-US" dirty="0"/>
              <a:t>bound for the </a:t>
            </a:r>
            <a:r>
              <a:rPr lang="en-US" dirty="0" smtClean="0"/>
              <a:t>parameter (parameter likely greater)</a:t>
            </a:r>
            <a:endParaRPr lang="en-US" dirty="0"/>
          </a:p>
        </p:txBody>
      </p:sp>
      <p:grpSp>
        <p:nvGrpSpPr>
          <p:cNvPr id="197177" name="Group 569"/>
          <p:cNvGrpSpPr>
            <a:grpSpLocks/>
          </p:cNvGrpSpPr>
          <p:nvPr/>
        </p:nvGrpSpPr>
        <p:grpSpPr bwMode="auto">
          <a:xfrm>
            <a:off x="8001000" y="3429000"/>
            <a:ext cx="1066800" cy="823913"/>
            <a:chOff x="4992" y="2496"/>
            <a:chExt cx="672" cy="519"/>
          </a:xfrm>
        </p:grpSpPr>
        <p:sp>
          <p:nvSpPr>
            <p:cNvPr id="197167" name="Freeform 559"/>
            <p:cNvSpPr>
              <a:spLocks/>
            </p:cNvSpPr>
            <p:nvPr/>
          </p:nvSpPr>
          <p:spPr bwMode="auto">
            <a:xfrm>
              <a:off x="4992" y="2501"/>
              <a:ext cx="453" cy="333"/>
            </a:xfrm>
            <a:custGeom>
              <a:avLst/>
              <a:gdLst/>
              <a:ahLst/>
              <a:cxnLst>
                <a:cxn ang="0">
                  <a:pos x="432" y="331"/>
                </a:cxn>
                <a:cxn ang="0">
                  <a:pos x="0" y="331"/>
                </a:cxn>
                <a:cxn ang="0">
                  <a:pos x="63" y="318"/>
                </a:cxn>
                <a:cxn ang="0">
                  <a:pos x="102" y="300"/>
                </a:cxn>
                <a:cxn ang="0">
                  <a:pos x="132" y="270"/>
                </a:cxn>
                <a:cxn ang="0">
                  <a:pos x="171" y="222"/>
                </a:cxn>
                <a:cxn ang="0">
                  <a:pos x="255" y="63"/>
                </a:cxn>
                <a:cxn ang="0">
                  <a:pos x="276" y="27"/>
                </a:cxn>
                <a:cxn ang="0">
                  <a:pos x="306" y="0"/>
                </a:cxn>
                <a:cxn ang="0">
                  <a:pos x="327" y="0"/>
                </a:cxn>
                <a:cxn ang="0">
                  <a:pos x="363" y="21"/>
                </a:cxn>
                <a:cxn ang="0">
                  <a:pos x="390" y="66"/>
                </a:cxn>
                <a:cxn ang="0">
                  <a:pos x="420" y="123"/>
                </a:cxn>
                <a:cxn ang="0">
                  <a:pos x="453" y="183"/>
                </a:cxn>
                <a:cxn ang="0">
                  <a:pos x="453" y="333"/>
                </a:cxn>
                <a:cxn ang="0">
                  <a:pos x="432" y="331"/>
                </a:cxn>
              </a:cxnLst>
              <a:rect l="0" t="0" r="r" b="b"/>
              <a:pathLst>
                <a:path w="453" h="333">
                  <a:moveTo>
                    <a:pt x="432" y="331"/>
                  </a:moveTo>
                  <a:lnTo>
                    <a:pt x="0" y="331"/>
                  </a:lnTo>
                  <a:lnTo>
                    <a:pt x="63" y="318"/>
                  </a:lnTo>
                  <a:lnTo>
                    <a:pt x="102" y="300"/>
                  </a:lnTo>
                  <a:lnTo>
                    <a:pt x="132" y="270"/>
                  </a:lnTo>
                  <a:lnTo>
                    <a:pt x="171" y="222"/>
                  </a:lnTo>
                  <a:lnTo>
                    <a:pt x="255" y="63"/>
                  </a:lnTo>
                  <a:lnTo>
                    <a:pt x="276" y="27"/>
                  </a:lnTo>
                  <a:lnTo>
                    <a:pt x="306" y="0"/>
                  </a:lnTo>
                  <a:lnTo>
                    <a:pt x="327" y="0"/>
                  </a:lnTo>
                  <a:lnTo>
                    <a:pt x="363" y="21"/>
                  </a:lnTo>
                  <a:lnTo>
                    <a:pt x="390" y="66"/>
                  </a:lnTo>
                  <a:lnTo>
                    <a:pt x="420" y="123"/>
                  </a:lnTo>
                  <a:lnTo>
                    <a:pt x="453" y="183"/>
                  </a:lnTo>
                  <a:lnTo>
                    <a:pt x="453" y="333"/>
                  </a:lnTo>
                  <a:lnTo>
                    <a:pt x="432" y="33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164" name="Group 556"/>
            <p:cNvGrpSpPr>
              <a:grpSpLocks/>
            </p:cNvGrpSpPr>
            <p:nvPr/>
          </p:nvGrpSpPr>
          <p:grpSpPr bwMode="auto">
            <a:xfrm>
              <a:off x="4992" y="2496"/>
              <a:ext cx="672" cy="336"/>
              <a:chOff x="5088" y="2028"/>
              <a:chExt cx="672" cy="336"/>
            </a:xfrm>
          </p:grpSpPr>
          <p:grpSp>
            <p:nvGrpSpPr>
              <p:cNvPr id="196794" name="Group 186"/>
              <p:cNvGrpSpPr>
                <a:grpSpLocks/>
              </p:cNvGrpSpPr>
              <p:nvPr/>
            </p:nvGrpSpPr>
            <p:grpSpPr bwMode="auto">
              <a:xfrm>
                <a:off x="5088" y="2028"/>
                <a:ext cx="672" cy="336"/>
                <a:chOff x="1261" y="1638"/>
                <a:chExt cx="3320" cy="1816"/>
              </a:xfrm>
            </p:grpSpPr>
            <p:sp>
              <p:nvSpPr>
                <p:cNvPr id="196795" name="Freeform 187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6" name="Freeform 188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7" name="Freeform 189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8" name="Freeform 190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9" name="Freeform 191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0" name="Freeform 192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1" name="Freeform 193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2" name="Freeform 194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3" name="Freeform 195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4" name="Freeform 196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5" name="Freeform 197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6" name="Freeform 198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7" name="Freeform 199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8" name="Freeform 200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09" name="Freeform 201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0" name="Freeform 202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1" name="Freeform 203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2" name="Freeform 204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3" name="Freeform 205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4" name="Freeform 206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5" name="Freeform 207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6" name="Freeform 208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7" name="Freeform 209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8" name="Freeform 210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19" name="Freeform 211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0" name="Freeform 212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1" name="Freeform 213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2" name="Freeform 214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3" name="Freeform 215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4" name="Freeform 216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5" name="Freeform 217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6" name="Freeform 218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7" name="Freeform 219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8" name="Freeform 220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29" name="Freeform 221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0" name="Freeform 222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1" name="Freeform 223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2" name="Freeform 224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3" name="Freeform 225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4" name="Freeform 226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5" name="Freeform 227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6" name="Freeform 228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7" name="Freeform 229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8" name="Freeform 230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39" name="Freeform 231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0" name="Freeform 232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1" name="Freeform 233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2" name="Freeform 234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3" name="Freeform 235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4" name="Freeform 236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5" name="Freeform 237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6" name="Freeform 238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7" name="Freeform 239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8" name="Freeform 240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49" name="Freeform 241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0" name="Freeform 242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1" name="Freeform 243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2" name="Freeform 244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3" name="Freeform 245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4" name="Freeform 246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5" name="Freeform 247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6" name="Freeform 248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7" name="Freeform 249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8" name="Freeform 250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59" name="Freeform 251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0" name="Freeform 252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1" name="Freeform 253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2" name="Freeform 254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3" name="Freeform 255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4" name="Freeform 256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5" name="Freeform 257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6" name="Freeform 258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7" name="Freeform 259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8" name="Freeform 260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69" name="Freeform 261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0" name="Freeform 262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1" name="Freeform 263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2" name="Freeform 264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3" name="Freeform 265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4" name="Freeform 266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5" name="Freeform 267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6" name="Freeform 268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7" name="Freeform 269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8" name="Freeform 270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79" name="Freeform 271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0" name="Freeform 272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1" name="Freeform 273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2" name="Rectangle 274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3" name="Freeform 275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4" name="Freeform 276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5" name="Freeform 277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6" name="Freeform 278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7" name="Freeform 279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8" name="Freeform 280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89" name="Freeform 281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0" name="Freeform 282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1" name="Freeform 283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2" name="Freeform 284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3" name="Freeform 285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4" name="Freeform 286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5" name="Freeform 287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6" name="Freeform 288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7" name="Freeform 289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8" name="Freeform 290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99" name="Freeform 291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0" name="Freeform 292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1" name="Freeform 293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2" name="Freeform 294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3" name="Freeform 295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4" name="Freeform 296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5" name="Freeform 297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6" name="Freeform 298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7" name="Freeform 299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8" name="Freeform 300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09" name="Freeform 301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0" name="Freeform 302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1" name="Freeform 303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2" name="Freeform 304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3" name="Freeform 305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4" name="Freeform 306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5" name="Freeform 307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6" name="Freeform 308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7" name="Freeform 309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8" name="Freeform 310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19" name="Freeform 311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0" name="Freeform 312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1" name="Freeform 313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2" name="Freeform 314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3" name="Freeform 315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4" name="Freeform 316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5" name="Freeform 317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6" name="Freeform 318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7" name="Freeform 319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8" name="Freeform 320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29" name="Freeform 321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0" name="Freeform 322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1" name="Freeform 323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2" name="Freeform 324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3" name="Freeform 325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4" name="Freeform 326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5" name="Freeform 327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6" name="Freeform 328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7" name="Freeform 329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8" name="Freeform 330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39" name="Freeform 331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0" name="Freeform 332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1" name="Freeform 333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2" name="Freeform 334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3" name="Freeform 335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4" name="Freeform 336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5" name="Freeform 337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6" name="Freeform 338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7" name="Freeform 339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8" name="Freeform 340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49" name="Freeform 341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0" name="Freeform 342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1" name="Freeform 343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2" name="Freeform 344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3" name="Freeform 345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4" name="Freeform 346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5" name="Freeform 347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6" name="Freeform 348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7" name="Freeform 349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8" name="Freeform 350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59" name="Freeform 351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0" name="Freeform 352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1" name="Freeform 353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2" name="Freeform 354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3" name="Freeform 355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4" name="Freeform 356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5" name="Rectangle 357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6" name="Freeform 358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7" name="Freeform 359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8" name="Freeform 360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69" name="Rectangle 361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0" name="Freeform 362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1" name="Rectangle 363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2" name="Freeform 364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3" name="Freeform 365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4" name="Rectangle 366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157" name="Freeform 549"/>
              <p:cNvSpPr>
                <a:spLocks/>
              </p:cNvSpPr>
              <p:nvPr/>
            </p:nvSpPr>
            <p:spPr bwMode="auto">
              <a:xfrm flipH="1">
                <a:off x="5541" y="2235"/>
                <a:ext cx="205" cy="129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170" name="Text Box 562"/>
            <p:cNvSpPr txBox="1">
              <a:spLocks noChangeArrowheads="1"/>
            </p:cNvSpPr>
            <p:nvPr/>
          </p:nvSpPr>
          <p:spPr bwMode="auto">
            <a:xfrm>
              <a:off x="5184" y="26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97172" name="Text Box 564"/>
            <p:cNvSpPr txBox="1">
              <a:spLocks noChangeArrowheads="1"/>
            </p:cNvSpPr>
            <p:nvPr/>
          </p:nvSpPr>
          <p:spPr bwMode="auto">
            <a:xfrm>
              <a:off x="5282" y="2784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+z*</a:t>
              </a:r>
            </a:p>
          </p:txBody>
        </p:sp>
      </p:grpSp>
      <p:grpSp>
        <p:nvGrpSpPr>
          <p:cNvPr id="197178" name="Group 570"/>
          <p:cNvGrpSpPr>
            <a:grpSpLocks/>
          </p:cNvGrpSpPr>
          <p:nvPr/>
        </p:nvGrpSpPr>
        <p:grpSpPr bwMode="auto">
          <a:xfrm>
            <a:off x="8001000" y="5105400"/>
            <a:ext cx="1066800" cy="838200"/>
            <a:chOff x="4992" y="3504"/>
            <a:chExt cx="672" cy="528"/>
          </a:xfrm>
        </p:grpSpPr>
        <p:sp>
          <p:nvSpPr>
            <p:cNvPr id="197168" name="Freeform 560"/>
            <p:cNvSpPr>
              <a:spLocks/>
            </p:cNvSpPr>
            <p:nvPr/>
          </p:nvSpPr>
          <p:spPr bwMode="auto">
            <a:xfrm>
              <a:off x="5181" y="3506"/>
              <a:ext cx="423" cy="330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423" y="330"/>
                </a:cxn>
                <a:cxn ang="0">
                  <a:pos x="402" y="324"/>
                </a:cxn>
                <a:cxn ang="0">
                  <a:pos x="363" y="309"/>
                </a:cxn>
                <a:cxn ang="0">
                  <a:pos x="327" y="279"/>
                </a:cxn>
                <a:cxn ang="0">
                  <a:pos x="282" y="219"/>
                </a:cxn>
                <a:cxn ang="0">
                  <a:pos x="222" y="105"/>
                </a:cxn>
                <a:cxn ang="0">
                  <a:pos x="183" y="39"/>
                </a:cxn>
                <a:cxn ang="0">
                  <a:pos x="159" y="12"/>
                </a:cxn>
                <a:cxn ang="0">
                  <a:pos x="138" y="0"/>
                </a:cxn>
                <a:cxn ang="0">
                  <a:pos x="123" y="3"/>
                </a:cxn>
                <a:cxn ang="0">
                  <a:pos x="96" y="21"/>
                </a:cxn>
                <a:cxn ang="0">
                  <a:pos x="72" y="60"/>
                </a:cxn>
                <a:cxn ang="0">
                  <a:pos x="45" y="105"/>
                </a:cxn>
                <a:cxn ang="0">
                  <a:pos x="3" y="180"/>
                </a:cxn>
                <a:cxn ang="0">
                  <a:pos x="0" y="327"/>
                </a:cxn>
              </a:cxnLst>
              <a:rect l="0" t="0" r="r" b="b"/>
              <a:pathLst>
                <a:path w="423" h="330">
                  <a:moveTo>
                    <a:pt x="0" y="327"/>
                  </a:moveTo>
                  <a:lnTo>
                    <a:pt x="423" y="330"/>
                  </a:lnTo>
                  <a:lnTo>
                    <a:pt x="402" y="324"/>
                  </a:lnTo>
                  <a:lnTo>
                    <a:pt x="363" y="309"/>
                  </a:lnTo>
                  <a:lnTo>
                    <a:pt x="327" y="279"/>
                  </a:lnTo>
                  <a:lnTo>
                    <a:pt x="282" y="219"/>
                  </a:lnTo>
                  <a:lnTo>
                    <a:pt x="222" y="105"/>
                  </a:lnTo>
                  <a:lnTo>
                    <a:pt x="183" y="39"/>
                  </a:lnTo>
                  <a:lnTo>
                    <a:pt x="159" y="12"/>
                  </a:lnTo>
                  <a:lnTo>
                    <a:pt x="138" y="0"/>
                  </a:lnTo>
                  <a:lnTo>
                    <a:pt x="123" y="3"/>
                  </a:lnTo>
                  <a:lnTo>
                    <a:pt x="96" y="21"/>
                  </a:lnTo>
                  <a:lnTo>
                    <a:pt x="72" y="60"/>
                  </a:lnTo>
                  <a:lnTo>
                    <a:pt x="45" y="105"/>
                  </a:lnTo>
                  <a:lnTo>
                    <a:pt x="3" y="180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165" name="Group 557"/>
            <p:cNvGrpSpPr>
              <a:grpSpLocks/>
            </p:cNvGrpSpPr>
            <p:nvPr/>
          </p:nvGrpSpPr>
          <p:grpSpPr bwMode="auto">
            <a:xfrm>
              <a:off x="4992" y="3504"/>
              <a:ext cx="672" cy="336"/>
              <a:chOff x="5088" y="1342"/>
              <a:chExt cx="672" cy="336"/>
            </a:xfrm>
          </p:grpSpPr>
          <p:grpSp>
            <p:nvGrpSpPr>
              <p:cNvPr id="196613" name="Group 5"/>
              <p:cNvGrpSpPr>
                <a:grpSpLocks/>
              </p:cNvGrpSpPr>
              <p:nvPr/>
            </p:nvGrpSpPr>
            <p:grpSpPr bwMode="auto">
              <a:xfrm>
                <a:off x="5088" y="1342"/>
                <a:ext cx="672" cy="336"/>
                <a:chOff x="1261" y="1638"/>
                <a:chExt cx="3320" cy="1816"/>
              </a:xfrm>
            </p:grpSpPr>
            <p:sp>
              <p:nvSpPr>
                <p:cNvPr id="196614" name="Freeform 6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5" name="Freeform 7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6" name="Freeform 8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7" name="Freeform 9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8" name="Freeform 10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19" name="Freeform 11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0" name="Freeform 12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1" name="Freeform 13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2" name="Freeform 14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3" name="Freeform 15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4" name="Freeform 16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5" name="Freeform 17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6" name="Freeform 18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7" name="Freeform 19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8" name="Freeform 20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29" name="Freeform 21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0" name="Freeform 22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1" name="Freeform 23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2" name="Freeform 24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3" name="Freeform 25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4" name="Freeform 26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5" name="Freeform 27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6" name="Freeform 28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7" name="Freeform 29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8" name="Freeform 30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39" name="Freeform 31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0" name="Freeform 32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1" name="Freeform 33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2" name="Freeform 34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3" name="Freeform 35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4" name="Freeform 36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5" name="Freeform 37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6" name="Freeform 38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7" name="Freeform 39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8" name="Freeform 40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49" name="Freeform 41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0" name="Freeform 42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1" name="Freeform 43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2" name="Freeform 44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3" name="Freeform 45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4" name="Freeform 46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5" name="Freeform 47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6" name="Freeform 48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7" name="Freeform 49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8" name="Freeform 50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59" name="Freeform 51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0" name="Freeform 52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1" name="Freeform 53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2" name="Freeform 54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3" name="Freeform 55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4" name="Freeform 56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5" name="Freeform 57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6" name="Freeform 58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7" name="Freeform 59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8" name="Freeform 60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69" name="Freeform 61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0" name="Freeform 62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1" name="Freeform 63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2" name="Freeform 64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3" name="Freeform 65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4" name="Freeform 66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5" name="Freeform 67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6" name="Freeform 68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7" name="Freeform 69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8" name="Freeform 70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79" name="Freeform 71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0" name="Freeform 72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1" name="Freeform 73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2" name="Freeform 74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3" name="Freeform 75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4" name="Freeform 76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5" name="Freeform 77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6" name="Freeform 78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7" name="Freeform 79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8" name="Freeform 80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89" name="Freeform 81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0" name="Freeform 82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1" name="Freeform 83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2" name="Freeform 84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3" name="Freeform 85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4" name="Freeform 86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5" name="Freeform 87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6" name="Freeform 88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7" name="Freeform 89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8" name="Freeform 90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699" name="Freeform 91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0" name="Freeform 92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1" name="Rectangle 93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2" name="Freeform 94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3" name="Freeform 95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4" name="Freeform 96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5" name="Freeform 97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6" name="Freeform 98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7" name="Freeform 99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8" name="Freeform 100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09" name="Freeform 101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0" name="Freeform 102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1" name="Freeform 103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2" name="Freeform 104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3" name="Freeform 105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4" name="Freeform 106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5" name="Freeform 107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6" name="Freeform 108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7" name="Freeform 109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8" name="Freeform 110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19" name="Freeform 111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0" name="Freeform 112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1" name="Freeform 113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2" name="Freeform 114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3" name="Freeform 115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4" name="Freeform 116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5" name="Freeform 117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6" name="Freeform 118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7" name="Freeform 119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8" name="Freeform 120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29" name="Freeform 121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0" name="Freeform 122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1" name="Freeform 123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2" name="Freeform 124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3" name="Freeform 125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4" name="Freeform 126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5" name="Freeform 127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6" name="Freeform 128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7" name="Freeform 129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8" name="Freeform 130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39" name="Freeform 131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0" name="Freeform 132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1" name="Freeform 133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2" name="Freeform 134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3" name="Freeform 135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4" name="Freeform 136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5" name="Freeform 137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6" name="Freeform 138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7" name="Freeform 139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8" name="Freeform 140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49" name="Freeform 141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0" name="Freeform 142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1" name="Freeform 143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2" name="Freeform 144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3" name="Freeform 145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4" name="Freeform 146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5" name="Freeform 147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6" name="Freeform 148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7" name="Freeform 149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8" name="Freeform 150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59" name="Freeform 151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0" name="Freeform 152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1" name="Freeform 153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2" name="Freeform 154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3" name="Freeform 155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4" name="Freeform 156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5" name="Freeform 157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6" name="Freeform 158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7" name="Freeform 159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8" name="Freeform 160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69" name="Freeform 161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0" name="Freeform 162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1" name="Freeform 163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2" name="Freeform 164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3" name="Freeform 165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4" name="Freeform 166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5" name="Freeform 167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6" name="Freeform 168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7" name="Freeform 169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8" name="Freeform 170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79" name="Freeform 171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0" name="Freeform 172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1" name="Freeform 173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2" name="Freeform 174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3" name="Freeform 175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4" name="Rectangle 176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5" name="Freeform 177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6" name="Freeform 178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7" name="Freeform 179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8" name="Rectangle 180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89" name="Freeform 181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0" name="Rectangle 182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1" name="Freeform 183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2" name="Freeform 184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793" name="Rectangle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156" name="Freeform 548"/>
              <p:cNvSpPr>
                <a:spLocks/>
              </p:cNvSpPr>
              <p:nvPr/>
            </p:nvSpPr>
            <p:spPr bwMode="auto">
              <a:xfrm>
                <a:off x="5099" y="1538"/>
                <a:ext cx="181" cy="130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171" name="Text Box 563"/>
            <p:cNvSpPr txBox="1">
              <a:spLocks noChangeArrowheads="1"/>
            </p:cNvSpPr>
            <p:nvPr/>
          </p:nvSpPr>
          <p:spPr bwMode="auto">
            <a:xfrm>
              <a:off x="5204" y="360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97173" name="Text Box 565"/>
            <p:cNvSpPr txBox="1">
              <a:spLocks noChangeArrowheads="1"/>
            </p:cNvSpPr>
            <p:nvPr/>
          </p:nvSpPr>
          <p:spPr bwMode="auto">
            <a:xfrm>
              <a:off x="5076" y="380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-z*</a:t>
              </a:r>
            </a:p>
          </p:txBody>
        </p:sp>
      </p:grpSp>
      <p:grpSp>
        <p:nvGrpSpPr>
          <p:cNvPr id="197176" name="Group 568"/>
          <p:cNvGrpSpPr>
            <a:grpSpLocks/>
          </p:cNvGrpSpPr>
          <p:nvPr/>
        </p:nvGrpSpPr>
        <p:grpSpPr bwMode="auto">
          <a:xfrm>
            <a:off x="8001000" y="1447800"/>
            <a:ext cx="1066800" cy="823913"/>
            <a:chOff x="4992" y="1488"/>
            <a:chExt cx="672" cy="519"/>
          </a:xfrm>
        </p:grpSpPr>
        <p:sp>
          <p:nvSpPr>
            <p:cNvPr id="197166" name="Freeform 558"/>
            <p:cNvSpPr>
              <a:spLocks/>
            </p:cNvSpPr>
            <p:nvPr/>
          </p:nvSpPr>
          <p:spPr bwMode="auto">
            <a:xfrm>
              <a:off x="5184" y="1491"/>
              <a:ext cx="252" cy="333"/>
            </a:xfrm>
            <a:custGeom>
              <a:avLst/>
              <a:gdLst/>
              <a:ahLst/>
              <a:cxnLst>
                <a:cxn ang="0">
                  <a:pos x="0" y="333"/>
                </a:cxn>
                <a:cxn ang="0">
                  <a:pos x="0" y="189"/>
                </a:cxn>
                <a:cxn ang="0">
                  <a:pos x="48" y="93"/>
                </a:cxn>
                <a:cxn ang="0">
                  <a:pos x="93" y="21"/>
                </a:cxn>
                <a:cxn ang="0">
                  <a:pos x="117" y="6"/>
                </a:cxn>
                <a:cxn ang="0">
                  <a:pos x="132" y="0"/>
                </a:cxn>
                <a:cxn ang="0">
                  <a:pos x="159" y="12"/>
                </a:cxn>
                <a:cxn ang="0">
                  <a:pos x="180" y="36"/>
                </a:cxn>
                <a:cxn ang="0">
                  <a:pos x="210" y="90"/>
                </a:cxn>
                <a:cxn ang="0">
                  <a:pos x="243" y="147"/>
                </a:cxn>
                <a:cxn ang="0">
                  <a:pos x="252" y="171"/>
                </a:cxn>
                <a:cxn ang="0">
                  <a:pos x="252" y="330"/>
                </a:cxn>
                <a:cxn ang="0">
                  <a:pos x="0" y="333"/>
                </a:cxn>
              </a:cxnLst>
              <a:rect l="0" t="0" r="r" b="b"/>
              <a:pathLst>
                <a:path w="252" h="333">
                  <a:moveTo>
                    <a:pt x="0" y="333"/>
                  </a:moveTo>
                  <a:lnTo>
                    <a:pt x="0" y="189"/>
                  </a:lnTo>
                  <a:lnTo>
                    <a:pt x="48" y="93"/>
                  </a:lnTo>
                  <a:lnTo>
                    <a:pt x="93" y="21"/>
                  </a:lnTo>
                  <a:lnTo>
                    <a:pt x="117" y="6"/>
                  </a:lnTo>
                  <a:lnTo>
                    <a:pt x="132" y="0"/>
                  </a:lnTo>
                  <a:lnTo>
                    <a:pt x="159" y="12"/>
                  </a:lnTo>
                  <a:lnTo>
                    <a:pt x="180" y="36"/>
                  </a:lnTo>
                  <a:lnTo>
                    <a:pt x="210" y="90"/>
                  </a:lnTo>
                  <a:lnTo>
                    <a:pt x="243" y="147"/>
                  </a:lnTo>
                  <a:lnTo>
                    <a:pt x="252" y="171"/>
                  </a:lnTo>
                  <a:lnTo>
                    <a:pt x="252" y="330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7163" name="Group 555"/>
            <p:cNvGrpSpPr>
              <a:grpSpLocks/>
            </p:cNvGrpSpPr>
            <p:nvPr/>
          </p:nvGrpSpPr>
          <p:grpSpPr bwMode="auto">
            <a:xfrm>
              <a:off x="4992" y="1488"/>
              <a:ext cx="672" cy="336"/>
              <a:chOff x="5088" y="2688"/>
              <a:chExt cx="672" cy="336"/>
            </a:xfrm>
          </p:grpSpPr>
          <p:grpSp>
            <p:nvGrpSpPr>
              <p:cNvPr id="196975" name="Group 367"/>
              <p:cNvGrpSpPr>
                <a:grpSpLocks/>
              </p:cNvGrpSpPr>
              <p:nvPr/>
            </p:nvGrpSpPr>
            <p:grpSpPr bwMode="auto">
              <a:xfrm>
                <a:off x="5088" y="2688"/>
                <a:ext cx="672" cy="336"/>
                <a:chOff x="1261" y="1638"/>
                <a:chExt cx="3320" cy="1816"/>
              </a:xfrm>
            </p:grpSpPr>
            <p:sp>
              <p:nvSpPr>
                <p:cNvPr id="196976" name="Freeform 368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7" name="Freeform 369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8" name="Freeform 370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79" name="Freeform 371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0" name="Freeform 372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1" name="Freeform 373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2" name="Freeform 374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3" name="Freeform 375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4" name="Freeform 376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5" name="Freeform 377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6" name="Freeform 378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7" name="Freeform 379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8" name="Freeform 380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89" name="Freeform 381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0" name="Freeform 382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1" name="Freeform 383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2" name="Freeform 384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3" name="Freeform 385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4" name="Freeform 386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5" name="Freeform 387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6" name="Freeform 388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7" name="Freeform 389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8" name="Freeform 390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999" name="Freeform 391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0" name="Freeform 392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1" name="Freeform 393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2" name="Freeform 394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3" name="Freeform 395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4" name="Freeform 396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5" name="Freeform 397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6" name="Freeform 398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7" name="Freeform 399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8" name="Freeform 400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09" name="Freeform 401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0" name="Freeform 402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1" name="Freeform 403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2" name="Freeform 404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3" name="Freeform 405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4" name="Freeform 406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5" name="Freeform 407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6" name="Freeform 408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7" name="Freeform 409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8" name="Freeform 410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19" name="Freeform 411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0" name="Freeform 412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1" name="Freeform 413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2" name="Freeform 414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3" name="Freeform 415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4" name="Freeform 416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5" name="Freeform 417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6" name="Freeform 418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7" name="Freeform 419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8" name="Freeform 420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29" name="Freeform 421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0" name="Freeform 422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1" name="Freeform 423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2" name="Freeform 424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3" name="Freeform 425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4" name="Freeform 426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5" name="Freeform 427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6" name="Freeform 428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7" name="Freeform 429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8" name="Freeform 430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39" name="Freeform 431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0" name="Freeform 432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1" name="Freeform 433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2" name="Freeform 434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3" name="Freeform 435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4" name="Freeform 436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5" name="Freeform 437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6" name="Freeform 438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7" name="Freeform 439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8" name="Freeform 440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49" name="Freeform 441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0" name="Freeform 442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1" name="Freeform 443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2" name="Freeform 444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3" name="Freeform 445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4" name="Freeform 446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5" name="Freeform 447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6" name="Freeform 448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7" name="Freeform 449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8" name="Freeform 450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59" name="Freeform 451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0" name="Freeform 452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1" name="Freeform 453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2" name="Freeform 454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3" name="Rectangle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4" name="Freeform 456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5" name="Freeform 457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6" name="Freeform 458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7" name="Freeform 459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8" name="Freeform 460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69" name="Freeform 461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0" name="Freeform 462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1" name="Freeform 463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2" name="Freeform 464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3" name="Freeform 465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4" name="Freeform 466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5" name="Freeform 467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6" name="Freeform 468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7" name="Freeform 469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8" name="Freeform 470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79" name="Freeform 471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0" name="Freeform 472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1" name="Freeform 473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2" name="Freeform 474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3" name="Freeform 475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4" name="Freeform 476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5" name="Freeform 477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6" name="Freeform 478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7" name="Freeform 479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8" name="Freeform 480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89" name="Freeform 481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0" name="Freeform 482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1" name="Freeform 483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2" name="Freeform 484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3" name="Freeform 485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4" name="Freeform 486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5" name="Freeform 487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6" name="Freeform 488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7" name="Freeform 489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8" name="Freeform 490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099" name="Freeform 491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0" name="Freeform 492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1" name="Freeform 493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2" name="Freeform 494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3" name="Freeform 495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4" name="Freeform 496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5" name="Freeform 497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6" name="Freeform 498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7" name="Freeform 499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8" name="Freeform 500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09" name="Freeform 501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0" name="Freeform 502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1" name="Freeform 503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2" name="Freeform 504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3" name="Freeform 505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4" name="Freeform 506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5" name="Freeform 507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6" name="Freeform 508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7" name="Freeform 509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8" name="Freeform 510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19" name="Freeform 511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0" name="Freeform 512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1" name="Freeform 513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2" name="Freeform 514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3" name="Freeform 515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4" name="Freeform 516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5" name="Freeform 517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6" name="Freeform 518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7" name="Freeform 519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8" name="Freeform 520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29" name="Freeform 521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0" name="Freeform 522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1" name="Freeform 523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2" name="Freeform 524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3" name="Freeform 525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4" name="Freeform 526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5" name="Freeform 527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6" name="Freeform 528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7" name="Freeform 529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8" name="Freeform 530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39" name="Freeform 531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0" name="Freeform 532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1" name="Freeform 533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2" name="Freeform 534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3" name="Freeform 535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4" name="Freeform 536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5" name="Freeform 537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6" name="Rectangle 538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7" name="Freeform 539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8" name="Freeform 540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49" name="Freeform 541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0" name="Rectangle 542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1" name="Freeform 543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2" name="Rectangle 544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3" name="Freeform 545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4" name="Freeform 546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155" name="Rectangle 547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158" name="Freeform 550"/>
              <p:cNvSpPr>
                <a:spLocks/>
              </p:cNvSpPr>
              <p:nvPr/>
            </p:nvSpPr>
            <p:spPr bwMode="auto">
              <a:xfrm>
                <a:off x="5099" y="2889"/>
                <a:ext cx="181" cy="130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159" name="Freeform 551"/>
              <p:cNvSpPr>
                <a:spLocks/>
              </p:cNvSpPr>
              <p:nvPr/>
            </p:nvSpPr>
            <p:spPr bwMode="auto">
              <a:xfrm flipH="1">
                <a:off x="5536" y="2888"/>
                <a:ext cx="205" cy="129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169" name="Text Box 561"/>
            <p:cNvSpPr txBox="1">
              <a:spLocks noChangeArrowheads="1"/>
            </p:cNvSpPr>
            <p:nvPr/>
          </p:nvSpPr>
          <p:spPr bwMode="auto">
            <a:xfrm>
              <a:off x="5204" y="1545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97174" name="Text Box 566"/>
            <p:cNvSpPr txBox="1">
              <a:spLocks noChangeArrowheads="1"/>
            </p:cNvSpPr>
            <p:nvPr/>
          </p:nvSpPr>
          <p:spPr bwMode="auto">
            <a:xfrm>
              <a:off x="5280" y="1776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+z*</a:t>
              </a:r>
            </a:p>
          </p:txBody>
        </p:sp>
        <p:sp>
          <p:nvSpPr>
            <p:cNvPr id="197175" name="Text Box 567"/>
            <p:cNvSpPr txBox="1">
              <a:spLocks noChangeArrowheads="1"/>
            </p:cNvSpPr>
            <p:nvPr/>
          </p:nvSpPr>
          <p:spPr bwMode="auto">
            <a:xfrm>
              <a:off x="5042" y="177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-z*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uiExpand="1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FDE6382F-E721-4C2D-AEEE-EE809702A40C}" type="slidenum">
              <a:rPr lang="en-US"/>
              <a:pPr/>
              <a:t>13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Confidence Regions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620000" cy="4800600"/>
          </a:xfrm>
        </p:spPr>
        <p:txBody>
          <a:bodyPr/>
          <a:lstStyle/>
          <a:p>
            <a:r>
              <a:rPr lang="en-US" dirty="0"/>
              <a:t>Suppose that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x=20, SE=3.5, and …</a:t>
            </a:r>
          </a:p>
          <a:p>
            <a:pPr lvl="1"/>
            <a:r>
              <a:rPr lang="en-US" dirty="0" err="1" smtClean="0"/>
              <a:t>H</a:t>
            </a:r>
            <a:r>
              <a:rPr lang="en-US" baseline="-25000" dirty="0" err="1" smtClean="0"/>
              <a:t>A</a:t>
            </a:r>
            <a:r>
              <a:rPr lang="en-US" dirty="0" err="1" smtClean="0"/>
              <a:t>: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smtClean="0"/>
              <a:t>&lt;</a:t>
            </a:r>
            <a:r>
              <a:rPr lang="en-US" dirty="0" smtClean="0">
                <a:latin typeface="Symbol" pitchFamily="18" charset="2"/>
              </a:rPr>
              <a:t>28</a:t>
            </a:r>
            <a:r>
              <a:rPr lang="en-US" dirty="0" smtClean="0"/>
              <a:t>,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=0.05</a:t>
            </a:r>
          </a:p>
          <a:p>
            <a:pPr lvl="2"/>
            <a:r>
              <a:rPr lang="en-US" dirty="0">
                <a:sym typeface="Wingdings" pitchFamily="2" charset="2"/>
              </a:rPr>
              <a:t>95% confident </a:t>
            </a:r>
            <a:r>
              <a:rPr lang="en-US" dirty="0" smtClean="0">
                <a:sym typeface="Wingdings" pitchFamily="2" charset="2"/>
              </a:rPr>
              <a:t>that </a:t>
            </a:r>
            <a:r>
              <a:rPr lang="en-US" dirty="0">
                <a:latin typeface="Symbol" pitchFamily="18" charset="2"/>
                <a:sym typeface="Wingdings" pitchFamily="2" charset="2"/>
              </a:rPr>
              <a:t>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is less than 25.76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 smtClean="0">
                <a:cs typeface="Times New Roman" pitchFamily="18" charset="0"/>
              </a:rPr>
              <a:t>≠</a:t>
            </a:r>
            <a:r>
              <a:rPr lang="en-US" dirty="0" smtClean="0">
                <a:latin typeface="Symbol" pitchFamily="18" charset="2"/>
              </a:rPr>
              <a:t>28</a:t>
            </a:r>
            <a:r>
              <a:rPr lang="en-US" dirty="0" smtClean="0"/>
              <a:t>,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=0.05</a:t>
            </a:r>
          </a:p>
          <a:p>
            <a:pPr lvl="2"/>
            <a:r>
              <a:rPr lang="en-US" dirty="0">
                <a:sym typeface="Wingdings" pitchFamily="2" charset="2"/>
              </a:rPr>
              <a:t>95% confident that </a:t>
            </a:r>
            <a:r>
              <a:rPr lang="en-US" dirty="0">
                <a:latin typeface="Symbol" pitchFamily="18" charset="2"/>
                <a:sym typeface="Wingdings" pitchFamily="2" charset="2"/>
              </a:rPr>
              <a:t>m</a:t>
            </a:r>
            <a:r>
              <a:rPr lang="en-US" dirty="0">
                <a:sym typeface="Wingdings" pitchFamily="2" charset="2"/>
              </a:rPr>
              <a:t> is </a:t>
            </a:r>
            <a:r>
              <a:rPr lang="en-US" dirty="0" smtClean="0">
                <a:sym typeface="Wingdings" pitchFamily="2" charset="2"/>
              </a:rPr>
              <a:t>between 13.14 &amp; 26.86</a:t>
            </a:r>
            <a:endParaRPr lang="en-US" dirty="0">
              <a:sym typeface="Wingdings" pitchFamily="2" charset="2"/>
            </a:endParaRP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 smtClean="0"/>
              <a:t>H</a:t>
            </a:r>
            <a:r>
              <a:rPr lang="en-US" baseline="-25000" dirty="0" err="1" smtClean="0"/>
              <a:t>A</a:t>
            </a:r>
            <a:r>
              <a:rPr lang="en-US" dirty="0" err="1" smtClean="0"/>
              <a:t>: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smtClean="0"/>
              <a:t>&gt;</a:t>
            </a:r>
            <a:r>
              <a:rPr lang="en-US" dirty="0" smtClean="0">
                <a:latin typeface="Symbol" pitchFamily="18" charset="2"/>
              </a:rPr>
              <a:t>11</a:t>
            </a:r>
            <a:r>
              <a:rPr lang="en-US" dirty="0" smtClean="0"/>
              <a:t>,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=0.01</a:t>
            </a:r>
          </a:p>
          <a:p>
            <a:pPr lvl="2"/>
            <a:r>
              <a:rPr lang="en-US" dirty="0">
                <a:sym typeface="Wingdings" pitchFamily="2" charset="2"/>
              </a:rPr>
              <a:t>99% confident that </a:t>
            </a:r>
            <a:r>
              <a:rPr lang="en-US" dirty="0" smtClean="0">
                <a:latin typeface="Symbol" pitchFamily="18" charset="2"/>
                <a:sym typeface="Wingdings" pitchFamily="2" charset="2"/>
              </a:rPr>
              <a:t>m</a:t>
            </a:r>
            <a:r>
              <a:rPr lang="en-US" dirty="0" smtClean="0">
                <a:sym typeface="Wingdings" pitchFamily="2" charset="2"/>
              </a:rPr>
              <a:t> is greater than </a:t>
            </a:r>
            <a:r>
              <a:rPr lang="en-US" dirty="0">
                <a:sym typeface="Wingdings" pitchFamily="2" charset="2"/>
              </a:rPr>
              <a:t>11.86</a:t>
            </a:r>
          </a:p>
        </p:txBody>
      </p:sp>
      <p:grpSp>
        <p:nvGrpSpPr>
          <p:cNvPr id="198199" name="Group 567"/>
          <p:cNvGrpSpPr>
            <a:grpSpLocks/>
          </p:cNvGrpSpPr>
          <p:nvPr/>
        </p:nvGrpSpPr>
        <p:grpSpPr bwMode="auto">
          <a:xfrm>
            <a:off x="7924800" y="1995488"/>
            <a:ext cx="1066800" cy="823912"/>
            <a:chOff x="4992" y="2496"/>
            <a:chExt cx="672" cy="519"/>
          </a:xfrm>
        </p:grpSpPr>
        <p:sp>
          <p:nvSpPr>
            <p:cNvPr id="198200" name="Freeform 568"/>
            <p:cNvSpPr>
              <a:spLocks/>
            </p:cNvSpPr>
            <p:nvPr/>
          </p:nvSpPr>
          <p:spPr bwMode="auto">
            <a:xfrm>
              <a:off x="4992" y="2501"/>
              <a:ext cx="453" cy="333"/>
            </a:xfrm>
            <a:custGeom>
              <a:avLst/>
              <a:gdLst/>
              <a:ahLst/>
              <a:cxnLst>
                <a:cxn ang="0">
                  <a:pos x="432" y="331"/>
                </a:cxn>
                <a:cxn ang="0">
                  <a:pos x="0" y="331"/>
                </a:cxn>
                <a:cxn ang="0">
                  <a:pos x="63" y="318"/>
                </a:cxn>
                <a:cxn ang="0">
                  <a:pos x="102" y="300"/>
                </a:cxn>
                <a:cxn ang="0">
                  <a:pos x="132" y="270"/>
                </a:cxn>
                <a:cxn ang="0">
                  <a:pos x="171" y="222"/>
                </a:cxn>
                <a:cxn ang="0">
                  <a:pos x="255" y="63"/>
                </a:cxn>
                <a:cxn ang="0">
                  <a:pos x="276" y="27"/>
                </a:cxn>
                <a:cxn ang="0">
                  <a:pos x="306" y="0"/>
                </a:cxn>
                <a:cxn ang="0">
                  <a:pos x="327" y="0"/>
                </a:cxn>
                <a:cxn ang="0">
                  <a:pos x="363" y="21"/>
                </a:cxn>
                <a:cxn ang="0">
                  <a:pos x="390" y="66"/>
                </a:cxn>
                <a:cxn ang="0">
                  <a:pos x="420" y="123"/>
                </a:cxn>
                <a:cxn ang="0">
                  <a:pos x="453" y="183"/>
                </a:cxn>
                <a:cxn ang="0">
                  <a:pos x="453" y="333"/>
                </a:cxn>
                <a:cxn ang="0">
                  <a:pos x="432" y="331"/>
                </a:cxn>
              </a:cxnLst>
              <a:rect l="0" t="0" r="r" b="b"/>
              <a:pathLst>
                <a:path w="453" h="333">
                  <a:moveTo>
                    <a:pt x="432" y="331"/>
                  </a:moveTo>
                  <a:lnTo>
                    <a:pt x="0" y="331"/>
                  </a:lnTo>
                  <a:lnTo>
                    <a:pt x="63" y="318"/>
                  </a:lnTo>
                  <a:lnTo>
                    <a:pt x="102" y="300"/>
                  </a:lnTo>
                  <a:lnTo>
                    <a:pt x="132" y="270"/>
                  </a:lnTo>
                  <a:lnTo>
                    <a:pt x="171" y="222"/>
                  </a:lnTo>
                  <a:lnTo>
                    <a:pt x="255" y="63"/>
                  </a:lnTo>
                  <a:lnTo>
                    <a:pt x="276" y="27"/>
                  </a:lnTo>
                  <a:lnTo>
                    <a:pt x="306" y="0"/>
                  </a:lnTo>
                  <a:lnTo>
                    <a:pt x="327" y="0"/>
                  </a:lnTo>
                  <a:lnTo>
                    <a:pt x="363" y="21"/>
                  </a:lnTo>
                  <a:lnTo>
                    <a:pt x="390" y="66"/>
                  </a:lnTo>
                  <a:lnTo>
                    <a:pt x="420" y="123"/>
                  </a:lnTo>
                  <a:lnTo>
                    <a:pt x="453" y="183"/>
                  </a:lnTo>
                  <a:lnTo>
                    <a:pt x="453" y="333"/>
                  </a:lnTo>
                  <a:lnTo>
                    <a:pt x="432" y="33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201" name="Group 569"/>
            <p:cNvGrpSpPr>
              <a:grpSpLocks/>
            </p:cNvGrpSpPr>
            <p:nvPr/>
          </p:nvGrpSpPr>
          <p:grpSpPr bwMode="auto">
            <a:xfrm>
              <a:off x="4992" y="2496"/>
              <a:ext cx="672" cy="336"/>
              <a:chOff x="5088" y="2028"/>
              <a:chExt cx="672" cy="336"/>
            </a:xfrm>
          </p:grpSpPr>
          <p:grpSp>
            <p:nvGrpSpPr>
              <p:cNvPr id="198202" name="Group 570"/>
              <p:cNvGrpSpPr>
                <a:grpSpLocks/>
              </p:cNvGrpSpPr>
              <p:nvPr/>
            </p:nvGrpSpPr>
            <p:grpSpPr bwMode="auto">
              <a:xfrm>
                <a:off x="5088" y="2028"/>
                <a:ext cx="672" cy="336"/>
                <a:chOff x="1261" y="1638"/>
                <a:chExt cx="3320" cy="1816"/>
              </a:xfrm>
            </p:grpSpPr>
            <p:sp>
              <p:nvSpPr>
                <p:cNvPr id="198203" name="Freeform 571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4" name="Freeform 572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5" name="Freeform 573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6" name="Freeform 574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7" name="Freeform 575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8" name="Freeform 576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9" name="Freeform 577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0" name="Freeform 578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1" name="Freeform 579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2" name="Freeform 580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3" name="Freeform 581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4" name="Freeform 582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5" name="Freeform 583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6" name="Freeform 584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7" name="Freeform 585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8" name="Freeform 586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9" name="Freeform 587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0" name="Freeform 588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1" name="Freeform 589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2" name="Freeform 590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3" name="Freeform 591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4" name="Freeform 592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5" name="Freeform 593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6" name="Freeform 594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7" name="Freeform 595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8" name="Freeform 596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9" name="Freeform 597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0" name="Freeform 598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1" name="Freeform 599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2" name="Freeform 600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3" name="Freeform 601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4" name="Freeform 602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5" name="Freeform 603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6" name="Freeform 604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7" name="Freeform 605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8" name="Freeform 606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9" name="Freeform 607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0" name="Freeform 608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1" name="Freeform 609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2" name="Freeform 610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3" name="Freeform 611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4" name="Freeform 612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5" name="Freeform 613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6" name="Freeform 614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7" name="Freeform 615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8" name="Freeform 616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9" name="Freeform 617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0" name="Freeform 618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1" name="Freeform 619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2" name="Freeform 620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3" name="Freeform 621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4" name="Freeform 622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5" name="Freeform 623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6" name="Freeform 624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7" name="Freeform 625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8" name="Freeform 626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9" name="Freeform 627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0" name="Freeform 628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1" name="Freeform 629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2" name="Freeform 630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3" name="Freeform 631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4" name="Freeform 632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5" name="Freeform 633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6" name="Freeform 634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7" name="Freeform 635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8" name="Freeform 636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69" name="Freeform 637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0" name="Freeform 638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1" name="Freeform 639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2" name="Freeform 640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3" name="Freeform 641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4" name="Freeform 642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5" name="Freeform 643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6" name="Freeform 644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7" name="Freeform 645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8" name="Freeform 646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79" name="Freeform 647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0" name="Freeform 648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1" name="Freeform 649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2" name="Freeform 650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3" name="Freeform 651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4" name="Freeform 652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5" name="Freeform 653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6" name="Freeform 654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7" name="Freeform 655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8" name="Freeform 656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89" name="Freeform 657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0" name="Rectangle 658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1" name="Freeform 659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2" name="Freeform 660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3" name="Freeform 661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4" name="Freeform 662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5" name="Freeform 663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6" name="Freeform 664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7" name="Freeform 665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8" name="Freeform 666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99" name="Freeform 667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0" name="Freeform 668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1" name="Freeform 669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2" name="Freeform 670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3" name="Freeform 671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4" name="Freeform 672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5" name="Freeform 673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6" name="Freeform 674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7" name="Freeform 675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8" name="Freeform 676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09" name="Freeform 677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0" name="Freeform 678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1" name="Freeform 679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2" name="Freeform 680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3" name="Freeform 681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4" name="Freeform 682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5" name="Freeform 683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6" name="Freeform 684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7" name="Freeform 685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8" name="Freeform 686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9" name="Freeform 687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0" name="Freeform 688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1" name="Freeform 689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2" name="Freeform 690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3" name="Freeform 691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4" name="Freeform 692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5" name="Freeform 693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6" name="Freeform 694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7" name="Freeform 695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8" name="Freeform 696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9" name="Freeform 697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0" name="Freeform 698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1" name="Freeform 699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2" name="Freeform 700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3" name="Freeform 701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4" name="Freeform 702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5" name="Freeform 703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6" name="Freeform 704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7" name="Freeform 705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8" name="Freeform 706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9" name="Freeform 707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0" name="Freeform 708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1" name="Freeform 709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2" name="Freeform 710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3" name="Freeform 711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4" name="Freeform 712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5" name="Freeform 713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6" name="Freeform 714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7" name="Freeform 715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8" name="Freeform 716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49" name="Freeform 717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0" name="Freeform 718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1" name="Freeform 719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2" name="Freeform 720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3" name="Freeform 721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4" name="Freeform 722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5" name="Freeform 723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6" name="Freeform 724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7" name="Freeform 725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8" name="Freeform 726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59" name="Freeform 727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0" name="Freeform 728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1" name="Freeform 729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2" name="Freeform 730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3" name="Freeform 731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4" name="Freeform 732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5" name="Freeform 733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6" name="Freeform 734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7" name="Freeform 735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8" name="Freeform 736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69" name="Freeform 737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0" name="Freeform 738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1" name="Freeform 739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2" name="Freeform 740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3" name="Rectangle 741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4" name="Freeform 742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5" name="Freeform 743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6" name="Freeform 744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7" name="Rectangle 745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8" name="Freeform 746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79" name="Rectangle 747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80" name="Freeform 748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81" name="Freeform 749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82" name="Rectangle 750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83" name="Freeform 751"/>
              <p:cNvSpPr>
                <a:spLocks/>
              </p:cNvSpPr>
              <p:nvPr/>
            </p:nvSpPr>
            <p:spPr bwMode="auto">
              <a:xfrm flipH="1">
                <a:off x="5541" y="2235"/>
                <a:ext cx="205" cy="129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384" name="Text Box 752"/>
            <p:cNvSpPr txBox="1">
              <a:spLocks noChangeArrowheads="1"/>
            </p:cNvSpPr>
            <p:nvPr/>
          </p:nvSpPr>
          <p:spPr bwMode="auto">
            <a:xfrm>
              <a:off x="5184" y="260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98385" name="Text Box 753"/>
            <p:cNvSpPr txBox="1">
              <a:spLocks noChangeArrowheads="1"/>
            </p:cNvSpPr>
            <p:nvPr/>
          </p:nvSpPr>
          <p:spPr bwMode="auto">
            <a:xfrm>
              <a:off x="5282" y="2784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+z*</a:t>
              </a:r>
            </a:p>
          </p:txBody>
        </p:sp>
      </p:grpSp>
      <p:grpSp>
        <p:nvGrpSpPr>
          <p:cNvPr id="198386" name="Group 754"/>
          <p:cNvGrpSpPr>
            <a:grpSpLocks/>
          </p:cNvGrpSpPr>
          <p:nvPr/>
        </p:nvGrpSpPr>
        <p:grpSpPr bwMode="auto">
          <a:xfrm>
            <a:off x="7924800" y="3505200"/>
            <a:ext cx="1066800" cy="823913"/>
            <a:chOff x="4992" y="1488"/>
            <a:chExt cx="672" cy="519"/>
          </a:xfrm>
        </p:grpSpPr>
        <p:sp>
          <p:nvSpPr>
            <p:cNvPr id="198387" name="Freeform 755"/>
            <p:cNvSpPr>
              <a:spLocks/>
            </p:cNvSpPr>
            <p:nvPr/>
          </p:nvSpPr>
          <p:spPr bwMode="auto">
            <a:xfrm>
              <a:off x="5184" y="1491"/>
              <a:ext cx="252" cy="333"/>
            </a:xfrm>
            <a:custGeom>
              <a:avLst/>
              <a:gdLst/>
              <a:ahLst/>
              <a:cxnLst>
                <a:cxn ang="0">
                  <a:pos x="0" y="333"/>
                </a:cxn>
                <a:cxn ang="0">
                  <a:pos x="0" y="189"/>
                </a:cxn>
                <a:cxn ang="0">
                  <a:pos x="48" y="93"/>
                </a:cxn>
                <a:cxn ang="0">
                  <a:pos x="93" y="21"/>
                </a:cxn>
                <a:cxn ang="0">
                  <a:pos x="117" y="6"/>
                </a:cxn>
                <a:cxn ang="0">
                  <a:pos x="132" y="0"/>
                </a:cxn>
                <a:cxn ang="0">
                  <a:pos x="159" y="12"/>
                </a:cxn>
                <a:cxn ang="0">
                  <a:pos x="180" y="36"/>
                </a:cxn>
                <a:cxn ang="0">
                  <a:pos x="210" y="90"/>
                </a:cxn>
                <a:cxn ang="0">
                  <a:pos x="243" y="147"/>
                </a:cxn>
                <a:cxn ang="0">
                  <a:pos x="252" y="171"/>
                </a:cxn>
                <a:cxn ang="0">
                  <a:pos x="252" y="330"/>
                </a:cxn>
                <a:cxn ang="0">
                  <a:pos x="0" y="333"/>
                </a:cxn>
              </a:cxnLst>
              <a:rect l="0" t="0" r="r" b="b"/>
              <a:pathLst>
                <a:path w="252" h="333">
                  <a:moveTo>
                    <a:pt x="0" y="333"/>
                  </a:moveTo>
                  <a:lnTo>
                    <a:pt x="0" y="189"/>
                  </a:lnTo>
                  <a:lnTo>
                    <a:pt x="48" y="93"/>
                  </a:lnTo>
                  <a:lnTo>
                    <a:pt x="93" y="21"/>
                  </a:lnTo>
                  <a:lnTo>
                    <a:pt x="117" y="6"/>
                  </a:lnTo>
                  <a:lnTo>
                    <a:pt x="132" y="0"/>
                  </a:lnTo>
                  <a:lnTo>
                    <a:pt x="159" y="12"/>
                  </a:lnTo>
                  <a:lnTo>
                    <a:pt x="180" y="36"/>
                  </a:lnTo>
                  <a:lnTo>
                    <a:pt x="210" y="90"/>
                  </a:lnTo>
                  <a:lnTo>
                    <a:pt x="243" y="147"/>
                  </a:lnTo>
                  <a:lnTo>
                    <a:pt x="252" y="171"/>
                  </a:lnTo>
                  <a:lnTo>
                    <a:pt x="252" y="330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388" name="Group 756"/>
            <p:cNvGrpSpPr>
              <a:grpSpLocks/>
            </p:cNvGrpSpPr>
            <p:nvPr/>
          </p:nvGrpSpPr>
          <p:grpSpPr bwMode="auto">
            <a:xfrm>
              <a:off x="4992" y="1488"/>
              <a:ext cx="672" cy="336"/>
              <a:chOff x="5088" y="2688"/>
              <a:chExt cx="672" cy="336"/>
            </a:xfrm>
          </p:grpSpPr>
          <p:grpSp>
            <p:nvGrpSpPr>
              <p:cNvPr id="198389" name="Group 757"/>
              <p:cNvGrpSpPr>
                <a:grpSpLocks/>
              </p:cNvGrpSpPr>
              <p:nvPr/>
            </p:nvGrpSpPr>
            <p:grpSpPr bwMode="auto">
              <a:xfrm>
                <a:off x="5088" y="2688"/>
                <a:ext cx="672" cy="336"/>
                <a:chOff x="1261" y="1638"/>
                <a:chExt cx="3320" cy="1816"/>
              </a:xfrm>
            </p:grpSpPr>
            <p:sp>
              <p:nvSpPr>
                <p:cNvPr id="198390" name="Freeform 758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1" name="Freeform 759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2" name="Freeform 760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3" name="Freeform 761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4" name="Freeform 762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5" name="Freeform 763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6" name="Freeform 764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7" name="Freeform 765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8" name="Freeform 766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99" name="Freeform 767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0" name="Freeform 768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1" name="Freeform 769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2" name="Freeform 770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3" name="Freeform 771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4" name="Freeform 772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5" name="Freeform 773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6" name="Freeform 774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7" name="Freeform 775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8" name="Freeform 776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09" name="Freeform 777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0" name="Freeform 778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1" name="Freeform 779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2" name="Freeform 780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3" name="Freeform 781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4" name="Freeform 782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5" name="Freeform 783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6" name="Freeform 784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7" name="Freeform 785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8" name="Freeform 786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19" name="Freeform 787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0" name="Freeform 788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1" name="Freeform 789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2" name="Freeform 790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3" name="Freeform 791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4" name="Freeform 792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5" name="Freeform 793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6" name="Freeform 794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7" name="Freeform 795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8" name="Freeform 796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9" name="Freeform 797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0" name="Freeform 798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1" name="Freeform 799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2" name="Freeform 800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3" name="Freeform 801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4" name="Freeform 802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5" name="Freeform 803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6" name="Freeform 804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7" name="Freeform 805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8" name="Freeform 806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39" name="Freeform 807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0" name="Freeform 808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1" name="Freeform 809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2" name="Freeform 810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3" name="Freeform 811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4" name="Freeform 812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5" name="Freeform 813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6" name="Freeform 814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7" name="Freeform 815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8" name="Freeform 816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49" name="Freeform 817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0" name="Freeform 818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1" name="Freeform 819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2" name="Freeform 820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3" name="Freeform 821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4" name="Freeform 822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5" name="Freeform 823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6" name="Freeform 824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7" name="Freeform 825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8" name="Freeform 826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59" name="Freeform 827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0" name="Freeform 828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1" name="Freeform 829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2" name="Freeform 830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3" name="Freeform 831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4" name="Freeform 832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5" name="Freeform 833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6" name="Freeform 834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7" name="Freeform 835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8" name="Freeform 836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69" name="Freeform 837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0" name="Freeform 838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1" name="Freeform 839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2" name="Freeform 840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3" name="Freeform 841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4" name="Freeform 842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5" name="Freeform 843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6" name="Freeform 844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7" name="Rectangle 845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8" name="Freeform 846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79" name="Freeform 847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0" name="Freeform 848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1" name="Freeform 849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2" name="Freeform 850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3" name="Freeform 851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4" name="Freeform 852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5" name="Freeform 853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6" name="Freeform 854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7" name="Freeform 855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8" name="Freeform 856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89" name="Freeform 857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0" name="Freeform 858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1" name="Freeform 859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2" name="Freeform 860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3" name="Freeform 861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4" name="Freeform 862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5" name="Freeform 863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6" name="Freeform 864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7" name="Freeform 865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8" name="Freeform 866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99" name="Freeform 867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0" name="Freeform 868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1" name="Freeform 869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2" name="Freeform 870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3" name="Freeform 871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4" name="Freeform 872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5" name="Freeform 873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6" name="Freeform 874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7" name="Freeform 875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8" name="Freeform 876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09" name="Freeform 877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0" name="Freeform 878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1" name="Freeform 879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2" name="Freeform 880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3" name="Freeform 881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4" name="Freeform 882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5" name="Freeform 883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6" name="Freeform 884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7" name="Freeform 885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8" name="Freeform 886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19" name="Freeform 887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0" name="Freeform 888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1" name="Freeform 889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2" name="Freeform 890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3" name="Freeform 891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4" name="Freeform 892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5" name="Freeform 893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6" name="Freeform 894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7" name="Freeform 895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8" name="Freeform 896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29" name="Freeform 897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0" name="Freeform 898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1" name="Freeform 899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2" name="Freeform 900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3" name="Freeform 901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4" name="Freeform 902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5" name="Freeform 903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6" name="Freeform 904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7" name="Freeform 905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8" name="Freeform 906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39" name="Freeform 907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0" name="Freeform 908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1" name="Freeform 909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2" name="Freeform 910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3" name="Freeform 911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4" name="Freeform 912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5" name="Freeform 913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6" name="Freeform 914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7" name="Freeform 915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8" name="Freeform 916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49" name="Freeform 917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0" name="Freeform 918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1" name="Freeform 919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2" name="Freeform 920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3" name="Freeform 921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4" name="Freeform 922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5" name="Freeform 923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6" name="Freeform 924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7" name="Freeform 925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8" name="Freeform 926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59" name="Freeform 927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0" name="Rectangle 928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1" name="Freeform 929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2" name="Freeform 930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3" name="Freeform 931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4" name="Rectangle 932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5" name="Freeform 933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6" name="Rectangle 934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7" name="Freeform 935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8" name="Freeform 936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569" name="Rectangle 937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570" name="Freeform 938"/>
              <p:cNvSpPr>
                <a:spLocks/>
              </p:cNvSpPr>
              <p:nvPr/>
            </p:nvSpPr>
            <p:spPr bwMode="auto">
              <a:xfrm>
                <a:off x="5099" y="2889"/>
                <a:ext cx="181" cy="130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71" name="Freeform 939"/>
              <p:cNvSpPr>
                <a:spLocks/>
              </p:cNvSpPr>
              <p:nvPr/>
            </p:nvSpPr>
            <p:spPr bwMode="auto">
              <a:xfrm flipH="1">
                <a:off x="5536" y="2888"/>
                <a:ext cx="205" cy="129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72" name="Text Box 940"/>
            <p:cNvSpPr txBox="1">
              <a:spLocks noChangeArrowheads="1"/>
            </p:cNvSpPr>
            <p:nvPr/>
          </p:nvSpPr>
          <p:spPr bwMode="auto">
            <a:xfrm>
              <a:off x="5204" y="1545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98573" name="Text Box 941"/>
            <p:cNvSpPr txBox="1">
              <a:spLocks noChangeArrowheads="1"/>
            </p:cNvSpPr>
            <p:nvPr/>
          </p:nvSpPr>
          <p:spPr bwMode="auto">
            <a:xfrm>
              <a:off x="5280" y="1776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+z*</a:t>
              </a:r>
            </a:p>
          </p:txBody>
        </p:sp>
        <p:sp>
          <p:nvSpPr>
            <p:cNvPr id="198574" name="Text Box 942"/>
            <p:cNvSpPr txBox="1">
              <a:spLocks noChangeArrowheads="1"/>
            </p:cNvSpPr>
            <p:nvPr/>
          </p:nvSpPr>
          <p:spPr bwMode="auto">
            <a:xfrm>
              <a:off x="5042" y="1776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-z*</a:t>
              </a:r>
            </a:p>
          </p:txBody>
        </p:sp>
      </p:grpSp>
      <p:grpSp>
        <p:nvGrpSpPr>
          <p:cNvPr id="201835" name="Group 1131"/>
          <p:cNvGrpSpPr>
            <a:grpSpLocks/>
          </p:cNvGrpSpPr>
          <p:nvPr/>
        </p:nvGrpSpPr>
        <p:grpSpPr bwMode="auto">
          <a:xfrm>
            <a:off x="7924800" y="4876800"/>
            <a:ext cx="1066800" cy="838200"/>
            <a:chOff x="4992" y="3504"/>
            <a:chExt cx="672" cy="528"/>
          </a:xfrm>
        </p:grpSpPr>
        <p:sp>
          <p:nvSpPr>
            <p:cNvPr id="201836" name="Freeform 1132"/>
            <p:cNvSpPr>
              <a:spLocks/>
            </p:cNvSpPr>
            <p:nvPr/>
          </p:nvSpPr>
          <p:spPr bwMode="auto">
            <a:xfrm>
              <a:off x="5181" y="3506"/>
              <a:ext cx="423" cy="330"/>
            </a:xfrm>
            <a:custGeom>
              <a:avLst/>
              <a:gdLst/>
              <a:ahLst/>
              <a:cxnLst>
                <a:cxn ang="0">
                  <a:pos x="0" y="327"/>
                </a:cxn>
                <a:cxn ang="0">
                  <a:pos x="423" y="330"/>
                </a:cxn>
                <a:cxn ang="0">
                  <a:pos x="402" y="324"/>
                </a:cxn>
                <a:cxn ang="0">
                  <a:pos x="363" y="309"/>
                </a:cxn>
                <a:cxn ang="0">
                  <a:pos x="327" y="279"/>
                </a:cxn>
                <a:cxn ang="0">
                  <a:pos x="282" y="219"/>
                </a:cxn>
                <a:cxn ang="0">
                  <a:pos x="222" y="105"/>
                </a:cxn>
                <a:cxn ang="0">
                  <a:pos x="183" y="39"/>
                </a:cxn>
                <a:cxn ang="0">
                  <a:pos x="159" y="12"/>
                </a:cxn>
                <a:cxn ang="0">
                  <a:pos x="138" y="0"/>
                </a:cxn>
                <a:cxn ang="0">
                  <a:pos x="123" y="3"/>
                </a:cxn>
                <a:cxn ang="0">
                  <a:pos x="96" y="21"/>
                </a:cxn>
                <a:cxn ang="0">
                  <a:pos x="72" y="60"/>
                </a:cxn>
                <a:cxn ang="0">
                  <a:pos x="45" y="105"/>
                </a:cxn>
                <a:cxn ang="0">
                  <a:pos x="3" y="180"/>
                </a:cxn>
                <a:cxn ang="0">
                  <a:pos x="0" y="327"/>
                </a:cxn>
              </a:cxnLst>
              <a:rect l="0" t="0" r="r" b="b"/>
              <a:pathLst>
                <a:path w="423" h="330">
                  <a:moveTo>
                    <a:pt x="0" y="327"/>
                  </a:moveTo>
                  <a:lnTo>
                    <a:pt x="423" y="330"/>
                  </a:lnTo>
                  <a:lnTo>
                    <a:pt x="402" y="324"/>
                  </a:lnTo>
                  <a:lnTo>
                    <a:pt x="363" y="309"/>
                  </a:lnTo>
                  <a:lnTo>
                    <a:pt x="327" y="279"/>
                  </a:lnTo>
                  <a:lnTo>
                    <a:pt x="282" y="219"/>
                  </a:lnTo>
                  <a:lnTo>
                    <a:pt x="222" y="105"/>
                  </a:lnTo>
                  <a:lnTo>
                    <a:pt x="183" y="39"/>
                  </a:lnTo>
                  <a:lnTo>
                    <a:pt x="159" y="12"/>
                  </a:lnTo>
                  <a:lnTo>
                    <a:pt x="138" y="0"/>
                  </a:lnTo>
                  <a:lnTo>
                    <a:pt x="123" y="3"/>
                  </a:lnTo>
                  <a:lnTo>
                    <a:pt x="96" y="21"/>
                  </a:lnTo>
                  <a:lnTo>
                    <a:pt x="72" y="60"/>
                  </a:lnTo>
                  <a:lnTo>
                    <a:pt x="45" y="105"/>
                  </a:lnTo>
                  <a:lnTo>
                    <a:pt x="3" y="180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1837" name="Group 1133"/>
            <p:cNvGrpSpPr>
              <a:grpSpLocks/>
            </p:cNvGrpSpPr>
            <p:nvPr/>
          </p:nvGrpSpPr>
          <p:grpSpPr bwMode="auto">
            <a:xfrm>
              <a:off x="4992" y="3504"/>
              <a:ext cx="672" cy="336"/>
              <a:chOff x="5088" y="1342"/>
              <a:chExt cx="672" cy="336"/>
            </a:xfrm>
          </p:grpSpPr>
          <p:grpSp>
            <p:nvGrpSpPr>
              <p:cNvPr id="201838" name="Group 1134"/>
              <p:cNvGrpSpPr>
                <a:grpSpLocks/>
              </p:cNvGrpSpPr>
              <p:nvPr/>
            </p:nvGrpSpPr>
            <p:grpSpPr bwMode="auto">
              <a:xfrm>
                <a:off x="5088" y="1342"/>
                <a:ext cx="672" cy="336"/>
                <a:chOff x="1261" y="1638"/>
                <a:chExt cx="3320" cy="1816"/>
              </a:xfrm>
            </p:grpSpPr>
            <p:sp>
              <p:nvSpPr>
                <p:cNvPr id="201839" name="Freeform 1135"/>
                <p:cNvSpPr>
                  <a:spLocks noChangeAspect="1"/>
                </p:cNvSpPr>
                <p:nvPr/>
              </p:nvSpPr>
              <p:spPr bwMode="auto">
                <a:xfrm>
                  <a:off x="1261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0" name="Freeform 1136"/>
                <p:cNvSpPr>
                  <a:spLocks noChangeAspect="1"/>
                </p:cNvSpPr>
                <p:nvPr/>
              </p:nvSpPr>
              <p:spPr bwMode="auto">
                <a:xfrm>
                  <a:off x="1298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1" name="Freeform 1137"/>
                <p:cNvSpPr>
                  <a:spLocks noChangeAspect="1"/>
                </p:cNvSpPr>
                <p:nvPr/>
              </p:nvSpPr>
              <p:spPr bwMode="auto">
                <a:xfrm>
                  <a:off x="1298" y="3414"/>
                  <a:ext cx="54" cy="2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15">
                      <a:moveTo>
                        <a:pt x="36" y="15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2" name="Freeform 1138"/>
                <p:cNvSpPr>
                  <a:spLocks noChangeAspect="1"/>
                </p:cNvSpPr>
                <p:nvPr/>
              </p:nvSpPr>
              <p:spPr bwMode="auto">
                <a:xfrm>
                  <a:off x="1334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3" name="Freeform 1139"/>
                <p:cNvSpPr>
                  <a:spLocks noChangeAspect="1"/>
                </p:cNvSpPr>
                <p:nvPr/>
              </p:nvSpPr>
              <p:spPr bwMode="auto">
                <a:xfrm>
                  <a:off x="1327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7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7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4" name="Freeform 1140"/>
                <p:cNvSpPr>
                  <a:spLocks noChangeAspect="1"/>
                </p:cNvSpPr>
                <p:nvPr/>
              </p:nvSpPr>
              <p:spPr bwMode="auto">
                <a:xfrm>
                  <a:off x="1364" y="3414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5" name="Freeform 1141"/>
                <p:cNvSpPr>
                  <a:spLocks noChangeAspect="1"/>
                </p:cNvSpPr>
                <p:nvPr/>
              </p:nvSpPr>
              <p:spPr bwMode="auto">
                <a:xfrm>
                  <a:off x="1364" y="3399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8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8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6" name="Freeform 1142"/>
                <p:cNvSpPr>
                  <a:spLocks noChangeAspect="1"/>
                </p:cNvSpPr>
                <p:nvPr/>
              </p:nvSpPr>
              <p:spPr bwMode="auto">
                <a:xfrm>
                  <a:off x="1401" y="3407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7" name="Freeform 1143"/>
                <p:cNvSpPr>
                  <a:spLocks noChangeAspect="1"/>
                </p:cNvSpPr>
                <p:nvPr/>
              </p:nvSpPr>
              <p:spPr bwMode="auto">
                <a:xfrm>
                  <a:off x="1393" y="3392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8" name="Freeform 1144"/>
                <p:cNvSpPr>
                  <a:spLocks noChangeAspect="1"/>
                </p:cNvSpPr>
                <p:nvPr/>
              </p:nvSpPr>
              <p:spPr bwMode="auto">
                <a:xfrm>
                  <a:off x="1430" y="3399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49" name="Freeform 1145"/>
                <p:cNvSpPr>
                  <a:spLocks noChangeAspect="1"/>
                </p:cNvSpPr>
                <p:nvPr/>
              </p:nvSpPr>
              <p:spPr bwMode="auto">
                <a:xfrm>
                  <a:off x="1430" y="3385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0" name="Freeform 1146"/>
                <p:cNvSpPr>
                  <a:spLocks noChangeAspect="1"/>
                </p:cNvSpPr>
                <p:nvPr/>
              </p:nvSpPr>
              <p:spPr bwMode="auto">
                <a:xfrm>
                  <a:off x="1467" y="33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1" name="Freeform 1147"/>
                <p:cNvSpPr>
                  <a:spLocks noChangeAspect="1"/>
                </p:cNvSpPr>
                <p:nvPr/>
              </p:nvSpPr>
              <p:spPr bwMode="auto">
                <a:xfrm>
                  <a:off x="1460" y="3377"/>
                  <a:ext cx="54" cy="33"/>
                </a:xfrm>
                <a:custGeom>
                  <a:avLst/>
                  <a:gdLst/>
                  <a:ahLst/>
                  <a:cxnLst>
                    <a:cxn ang="0">
                      <a:pos x="36" y="15"/>
                    </a:cxn>
                    <a:cxn ang="0">
                      <a:pos x="36" y="0"/>
                    </a:cxn>
                    <a:cxn ang="0">
                      <a:pos x="0" y="8"/>
                    </a:cxn>
                    <a:cxn ang="0">
                      <a:pos x="7" y="22"/>
                    </a:cxn>
                    <a:cxn ang="0">
                      <a:pos x="36" y="15"/>
                    </a:cxn>
                  </a:cxnLst>
                  <a:rect l="0" t="0" r="r" b="b"/>
                  <a:pathLst>
                    <a:path w="36" h="22">
                      <a:moveTo>
                        <a:pt x="36" y="15"/>
                      </a:moveTo>
                      <a:lnTo>
                        <a:pt x="36" y="0"/>
                      </a:lnTo>
                      <a:lnTo>
                        <a:pt x="0" y="8"/>
                      </a:lnTo>
                      <a:lnTo>
                        <a:pt x="7" y="22"/>
                      </a:lnTo>
                      <a:lnTo>
                        <a:pt x="36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2" name="Freeform 1148"/>
                <p:cNvSpPr>
                  <a:spLocks noChangeAspect="1"/>
                </p:cNvSpPr>
                <p:nvPr/>
              </p:nvSpPr>
              <p:spPr bwMode="auto">
                <a:xfrm>
                  <a:off x="1496" y="338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3" name="Freeform 1149"/>
                <p:cNvSpPr>
                  <a:spLocks noChangeAspect="1"/>
                </p:cNvSpPr>
                <p:nvPr/>
              </p:nvSpPr>
              <p:spPr bwMode="auto">
                <a:xfrm>
                  <a:off x="1496" y="3370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0" y="0"/>
                    </a:cxn>
                    <a:cxn ang="0">
                      <a:pos x="0" y="7"/>
                    </a:cxn>
                    <a:cxn ang="0">
                      <a:pos x="0" y="22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22">
                      <a:moveTo>
                        <a:pt x="37" y="15"/>
                      </a:moveTo>
                      <a:lnTo>
                        <a:pt x="30" y="0"/>
                      </a:lnTo>
                      <a:lnTo>
                        <a:pt x="0" y="7"/>
                      </a:lnTo>
                      <a:lnTo>
                        <a:pt x="0" y="22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4" name="Freeform 1150"/>
                <p:cNvSpPr>
                  <a:spLocks noChangeAspect="1"/>
                </p:cNvSpPr>
                <p:nvPr/>
              </p:nvSpPr>
              <p:spPr bwMode="auto">
                <a:xfrm>
                  <a:off x="1533" y="337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h="15">
                      <a:moveTo>
                        <a:pt x="0" y="15"/>
                      </a:move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5" name="Freeform 1151"/>
                <p:cNvSpPr>
                  <a:spLocks noChangeAspect="1"/>
                </p:cNvSpPr>
                <p:nvPr/>
              </p:nvSpPr>
              <p:spPr bwMode="auto">
                <a:xfrm>
                  <a:off x="1526" y="3355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37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6" name="Freeform 1152"/>
                <p:cNvSpPr>
                  <a:spLocks noChangeAspect="1"/>
                </p:cNvSpPr>
                <p:nvPr/>
              </p:nvSpPr>
              <p:spPr bwMode="auto">
                <a:xfrm>
                  <a:off x="1563" y="3362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7" name="Freeform 1153"/>
                <p:cNvSpPr>
                  <a:spLocks noChangeAspect="1"/>
                </p:cNvSpPr>
                <p:nvPr/>
              </p:nvSpPr>
              <p:spPr bwMode="auto">
                <a:xfrm>
                  <a:off x="1563" y="3340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29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30">
                      <a:moveTo>
                        <a:pt x="37" y="15"/>
                      </a:moveTo>
                      <a:lnTo>
                        <a:pt x="29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8" name="Freeform 1154"/>
                <p:cNvSpPr>
                  <a:spLocks noChangeAspect="1"/>
                </p:cNvSpPr>
                <p:nvPr/>
              </p:nvSpPr>
              <p:spPr bwMode="auto">
                <a:xfrm>
                  <a:off x="1592" y="3326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7" y="0"/>
                    </a:cxn>
                    <a:cxn ang="0">
                      <a:pos x="0" y="14"/>
                    </a:cxn>
                    <a:cxn ang="0">
                      <a:pos x="8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7" y="0"/>
                      </a:lnTo>
                      <a:lnTo>
                        <a:pt x="0" y="14"/>
                      </a:lnTo>
                      <a:lnTo>
                        <a:pt x="8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59" name="Freeform 1155"/>
                <p:cNvSpPr>
                  <a:spLocks noChangeAspect="1"/>
                </p:cNvSpPr>
                <p:nvPr/>
              </p:nvSpPr>
              <p:spPr bwMode="auto">
                <a:xfrm>
                  <a:off x="1636" y="333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0" name="Freeform 1156"/>
                <p:cNvSpPr>
                  <a:spLocks noChangeAspect="1"/>
                </p:cNvSpPr>
                <p:nvPr/>
              </p:nvSpPr>
              <p:spPr bwMode="auto">
                <a:xfrm>
                  <a:off x="1629" y="3311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15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15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1" name="Freeform 1157"/>
                <p:cNvSpPr>
                  <a:spLocks noChangeAspect="1"/>
                </p:cNvSpPr>
                <p:nvPr/>
              </p:nvSpPr>
              <p:spPr bwMode="auto">
                <a:xfrm>
                  <a:off x="1666" y="3311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2" name="Freeform 1158"/>
                <p:cNvSpPr>
                  <a:spLocks noChangeAspect="1"/>
                </p:cNvSpPr>
                <p:nvPr/>
              </p:nvSpPr>
              <p:spPr bwMode="auto">
                <a:xfrm>
                  <a:off x="1659" y="3289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44" y="14"/>
                    </a:cxn>
                    <a:cxn ang="0">
                      <a:pos x="36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44" y="14"/>
                    </a:cxn>
                  </a:cxnLst>
                  <a:rect l="0" t="0" r="r" b="b"/>
                  <a:pathLst>
                    <a:path w="44" h="29">
                      <a:moveTo>
                        <a:pt x="44" y="14"/>
                      </a:moveTo>
                      <a:lnTo>
                        <a:pt x="36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44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3" name="Freeform 1159"/>
                <p:cNvSpPr>
                  <a:spLocks noChangeAspect="1"/>
                </p:cNvSpPr>
                <p:nvPr/>
              </p:nvSpPr>
              <p:spPr bwMode="auto">
                <a:xfrm>
                  <a:off x="1703" y="3289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14"/>
                    </a:cxn>
                  </a:cxnLst>
                  <a:rect l="0" t="0" r="r" b="b"/>
                  <a:pathLst>
                    <a:path h="14">
                      <a:moveTo>
                        <a:pt x="0" y="14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4" name="Freeform 1160"/>
                <p:cNvSpPr>
                  <a:spLocks noChangeAspect="1"/>
                </p:cNvSpPr>
                <p:nvPr/>
              </p:nvSpPr>
              <p:spPr bwMode="auto">
                <a:xfrm>
                  <a:off x="1695" y="3267"/>
                  <a:ext cx="56" cy="54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8" y="36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36">
                      <a:moveTo>
                        <a:pt x="37" y="14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8" y="36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5" name="Freeform 1161"/>
                <p:cNvSpPr>
                  <a:spLocks noChangeAspect="1"/>
                </p:cNvSpPr>
                <p:nvPr/>
              </p:nvSpPr>
              <p:spPr bwMode="auto">
                <a:xfrm>
                  <a:off x="1732" y="3267"/>
                  <a:ext cx="2" cy="2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4">
                      <a:moveTo>
                        <a:pt x="0" y="7"/>
                      </a:move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6" name="Freeform 1162"/>
                <p:cNvSpPr>
                  <a:spLocks noChangeAspect="1"/>
                </p:cNvSpPr>
                <p:nvPr/>
              </p:nvSpPr>
              <p:spPr bwMode="auto">
                <a:xfrm>
                  <a:off x="1725" y="3237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0"/>
                    </a:cxn>
                    <a:cxn ang="0">
                      <a:pos x="7" y="37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7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0"/>
                      </a:lnTo>
                      <a:lnTo>
                        <a:pt x="7" y="37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7" name="Freeform 1163"/>
                <p:cNvSpPr>
                  <a:spLocks noChangeAspect="1"/>
                </p:cNvSpPr>
                <p:nvPr/>
              </p:nvSpPr>
              <p:spPr bwMode="auto">
                <a:xfrm>
                  <a:off x="1769" y="3244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8" name="Freeform 1164"/>
                <p:cNvSpPr>
                  <a:spLocks noChangeAspect="1"/>
                </p:cNvSpPr>
                <p:nvPr/>
              </p:nvSpPr>
              <p:spPr bwMode="auto">
                <a:xfrm>
                  <a:off x="1762" y="3215"/>
                  <a:ext cx="56" cy="56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29" y="0"/>
                    </a:cxn>
                    <a:cxn ang="0">
                      <a:pos x="0" y="22"/>
                    </a:cxn>
                    <a:cxn ang="0">
                      <a:pos x="7" y="37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37">
                      <a:moveTo>
                        <a:pt x="37" y="7"/>
                      </a:moveTo>
                      <a:lnTo>
                        <a:pt x="29" y="0"/>
                      </a:lnTo>
                      <a:lnTo>
                        <a:pt x="0" y="22"/>
                      </a:lnTo>
                      <a:lnTo>
                        <a:pt x="7" y="37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69" name="Freeform 1165"/>
                <p:cNvSpPr>
                  <a:spLocks noChangeAspect="1"/>
                </p:cNvSpPr>
                <p:nvPr/>
              </p:nvSpPr>
              <p:spPr bwMode="auto">
                <a:xfrm>
                  <a:off x="1799" y="321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0" name="Freeform 1166"/>
                <p:cNvSpPr>
                  <a:spLocks noChangeAspect="1"/>
                </p:cNvSpPr>
                <p:nvPr/>
              </p:nvSpPr>
              <p:spPr bwMode="auto">
                <a:xfrm>
                  <a:off x="1791" y="3178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37"/>
                    </a:cxn>
                    <a:cxn ang="0">
                      <a:pos x="8" y="44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44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37"/>
                      </a:lnTo>
                      <a:lnTo>
                        <a:pt x="8" y="44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1" name="Freeform 1167"/>
                <p:cNvSpPr>
                  <a:spLocks noChangeAspect="1"/>
                </p:cNvSpPr>
                <p:nvPr/>
              </p:nvSpPr>
              <p:spPr bwMode="auto">
                <a:xfrm>
                  <a:off x="1828" y="3149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0" y="0"/>
                    </a:cxn>
                    <a:cxn ang="0">
                      <a:pos x="0" y="29"/>
                    </a:cxn>
                    <a:cxn ang="0">
                      <a:pos x="7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0" y="0"/>
                      </a:lnTo>
                      <a:lnTo>
                        <a:pt x="0" y="29"/>
                      </a:lnTo>
                      <a:lnTo>
                        <a:pt x="7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2" name="Freeform 1168"/>
                <p:cNvSpPr>
                  <a:spLocks noChangeAspect="1"/>
                </p:cNvSpPr>
                <p:nvPr/>
              </p:nvSpPr>
              <p:spPr bwMode="auto">
                <a:xfrm>
                  <a:off x="1865" y="314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7" y="7"/>
                    </a:cxn>
                    <a:cxn ang="0">
                      <a:pos x="0" y="0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7"/>
                      </a:lnTo>
                      <a:lnTo>
                        <a:pt x="7" y="7"/>
                      </a:lnTo>
                      <a:lnTo>
                        <a:pt x="0" y="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3" name="Freeform 1169"/>
                <p:cNvSpPr>
                  <a:spLocks noChangeAspect="1"/>
                </p:cNvSpPr>
                <p:nvPr/>
              </p:nvSpPr>
              <p:spPr bwMode="auto">
                <a:xfrm>
                  <a:off x="1858" y="3112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6" y="0"/>
                    </a:cxn>
                    <a:cxn ang="0">
                      <a:pos x="0" y="37"/>
                    </a:cxn>
                    <a:cxn ang="0">
                      <a:pos x="14" y="4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44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37"/>
                      </a:lnTo>
                      <a:lnTo>
                        <a:pt x="14" y="4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4" name="Freeform 1170"/>
                <p:cNvSpPr>
                  <a:spLocks noChangeAspect="1"/>
                </p:cNvSpPr>
                <p:nvPr/>
              </p:nvSpPr>
              <p:spPr bwMode="auto">
                <a:xfrm>
                  <a:off x="1902" y="311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5" name="Freeform 1171"/>
                <p:cNvSpPr>
                  <a:spLocks noChangeAspect="1"/>
                </p:cNvSpPr>
                <p:nvPr/>
              </p:nvSpPr>
              <p:spPr bwMode="auto">
                <a:xfrm>
                  <a:off x="1894" y="3068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44"/>
                    </a:cxn>
                    <a:cxn ang="0">
                      <a:pos x="8" y="51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1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44"/>
                      </a:lnTo>
                      <a:lnTo>
                        <a:pt x="8" y="51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6" name="Freeform 1172"/>
                <p:cNvSpPr>
                  <a:spLocks noChangeAspect="1"/>
                </p:cNvSpPr>
                <p:nvPr/>
              </p:nvSpPr>
              <p:spPr bwMode="auto">
                <a:xfrm>
                  <a:off x="1931" y="3068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7" name="Freeform 1173"/>
                <p:cNvSpPr>
                  <a:spLocks noChangeAspect="1"/>
                </p:cNvSpPr>
                <p:nvPr/>
              </p:nvSpPr>
              <p:spPr bwMode="auto">
                <a:xfrm>
                  <a:off x="1924" y="3023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37" y="0"/>
                    </a:cxn>
                    <a:cxn ang="0">
                      <a:pos x="0" y="45"/>
                    </a:cxn>
                    <a:cxn ang="0">
                      <a:pos x="15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37" y="0"/>
                      </a:lnTo>
                      <a:lnTo>
                        <a:pt x="0" y="45"/>
                      </a:lnTo>
                      <a:lnTo>
                        <a:pt x="15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8" name="Freeform 1174"/>
                <p:cNvSpPr>
                  <a:spLocks noChangeAspect="1"/>
                </p:cNvSpPr>
                <p:nvPr/>
              </p:nvSpPr>
              <p:spPr bwMode="auto">
                <a:xfrm>
                  <a:off x="1968" y="3023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79" name="Freeform 1175"/>
                <p:cNvSpPr>
                  <a:spLocks noChangeAspect="1"/>
                </p:cNvSpPr>
                <p:nvPr/>
              </p:nvSpPr>
              <p:spPr bwMode="auto">
                <a:xfrm>
                  <a:off x="1961" y="297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44"/>
                    </a:cxn>
                    <a:cxn ang="0">
                      <a:pos x="7" y="52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52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44"/>
                      </a:lnTo>
                      <a:lnTo>
                        <a:pt x="7" y="52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0" name="Freeform 1176"/>
                <p:cNvSpPr>
                  <a:spLocks noChangeAspect="1"/>
                </p:cNvSpPr>
                <p:nvPr/>
              </p:nvSpPr>
              <p:spPr bwMode="auto">
                <a:xfrm>
                  <a:off x="1998" y="297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1" name="Freeform 1177"/>
                <p:cNvSpPr>
                  <a:spLocks noChangeAspect="1"/>
                </p:cNvSpPr>
                <p:nvPr/>
              </p:nvSpPr>
              <p:spPr bwMode="auto">
                <a:xfrm>
                  <a:off x="1990" y="2928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1"/>
                    </a:cxn>
                    <a:cxn ang="0">
                      <a:pos x="15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1"/>
                      </a:lnTo>
                      <a:lnTo>
                        <a:pt x="15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2" name="Freeform 1178"/>
                <p:cNvSpPr>
                  <a:spLocks noChangeAspect="1"/>
                </p:cNvSpPr>
                <p:nvPr/>
              </p:nvSpPr>
              <p:spPr bwMode="auto">
                <a:xfrm>
                  <a:off x="2027" y="2869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9"/>
                    </a:cxn>
                    <a:cxn ang="0">
                      <a:pos x="7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9"/>
                      </a:lnTo>
                      <a:lnTo>
                        <a:pt x="7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3" name="Freeform 1179"/>
                <p:cNvSpPr>
                  <a:spLocks noChangeAspect="1"/>
                </p:cNvSpPr>
                <p:nvPr/>
              </p:nvSpPr>
              <p:spPr bwMode="auto">
                <a:xfrm>
                  <a:off x="2064" y="2876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4" name="Freeform 1180"/>
                <p:cNvSpPr>
                  <a:spLocks noChangeAspect="1"/>
                </p:cNvSpPr>
                <p:nvPr/>
              </p:nvSpPr>
              <p:spPr bwMode="auto">
                <a:xfrm>
                  <a:off x="2056" y="2817"/>
                  <a:ext cx="68" cy="89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59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5" name="Freeform 1181"/>
                <p:cNvSpPr>
                  <a:spLocks noChangeAspect="1"/>
                </p:cNvSpPr>
                <p:nvPr/>
              </p:nvSpPr>
              <p:spPr bwMode="auto">
                <a:xfrm>
                  <a:off x="2093" y="2751"/>
                  <a:ext cx="68" cy="110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0" y="0"/>
                    </a:cxn>
                    <a:cxn ang="0">
                      <a:pos x="0" y="66"/>
                    </a:cxn>
                    <a:cxn ang="0">
                      <a:pos x="8" y="73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3">
                      <a:moveTo>
                        <a:pt x="45" y="7"/>
                      </a:moveTo>
                      <a:lnTo>
                        <a:pt x="30" y="0"/>
                      </a:lnTo>
                      <a:lnTo>
                        <a:pt x="0" y="66"/>
                      </a:lnTo>
                      <a:lnTo>
                        <a:pt x="8" y="73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6" name="Freeform 1182"/>
                <p:cNvSpPr>
                  <a:spLocks noChangeAspect="1"/>
                </p:cNvSpPr>
                <p:nvPr/>
              </p:nvSpPr>
              <p:spPr bwMode="auto">
                <a:xfrm>
                  <a:off x="2130" y="275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8" y="7"/>
                    </a:cxn>
                    <a:cxn ang="0">
                      <a:pos x="0" y="0"/>
                    </a:cxn>
                    <a:cxn ang="0">
                      <a:pos x="8" y="7"/>
                    </a:cxn>
                  </a:cxnLst>
                  <a:rect l="0" t="0" r="r" b="b"/>
                  <a:pathLst>
                    <a:path w="8" h="7">
                      <a:moveTo>
                        <a:pt x="8" y="7"/>
                      </a:moveTo>
                      <a:lnTo>
                        <a:pt x="8" y="7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8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7" name="Freeform 1183"/>
                <p:cNvSpPr>
                  <a:spLocks noChangeAspect="1"/>
                </p:cNvSpPr>
                <p:nvPr/>
              </p:nvSpPr>
              <p:spPr bwMode="auto">
                <a:xfrm>
                  <a:off x="2123" y="269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5" y="66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66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5" y="66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8" name="Freeform 1184"/>
                <p:cNvSpPr>
                  <a:spLocks noChangeAspect="1"/>
                </p:cNvSpPr>
                <p:nvPr/>
              </p:nvSpPr>
              <p:spPr bwMode="auto">
                <a:xfrm>
                  <a:off x="2167" y="2692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89" name="Freeform 1185"/>
                <p:cNvSpPr>
                  <a:spLocks noChangeAspect="1"/>
                </p:cNvSpPr>
                <p:nvPr/>
              </p:nvSpPr>
              <p:spPr bwMode="auto">
                <a:xfrm>
                  <a:off x="2160" y="262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67"/>
                    </a:cxn>
                    <a:cxn ang="0">
                      <a:pos x="7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67"/>
                      </a:lnTo>
                      <a:lnTo>
                        <a:pt x="7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0" name="Freeform 1186"/>
                <p:cNvSpPr>
                  <a:spLocks noChangeAspect="1"/>
                </p:cNvSpPr>
                <p:nvPr/>
              </p:nvSpPr>
              <p:spPr bwMode="auto">
                <a:xfrm>
                  <a:off x="2196" y="2625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8" y="8"/>
                    </a:cxn>
                    <a:cxn ang="0">
                      <a:pos x="0" y="0"/>
                    </a:cxn>
                    <a:cxn ang="0">
                      <a:pos x="8" y="8"/>
                    </a:cxn>
                  </a:cxnLst>
                  <a:rect l="0" t="0" r="r" b="b"/>
                  <a:pathLst>
                    <a:path w="8" h="8">
                      <a:moveTo>
                        <a:pt x="8" y="8"/>
                      </a:move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0" y="0"/>
                      </a:lnTo>
                      <a:lnTo>
                        <a:pt x="8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1" name="Freeform 1187"/>
                <p:cNvSpPr>
                  <a:spLocks noChangeAspect="1"/>
                </p:cNvSpPr>
                <p:nvPr/>
              </p:nvSpPr>
              <p:spPr bwMode="auto">
                <a:xfrm>
                  <a:off x="2189" y="2559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74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2" name="Freeform 1188"/>
                <p:cNvSpPr>
                  <a:spLocks noChangeAspect="1"/>
                </p:cNvSpPr>
                <p:nvPr/>
              </p:nvSpPr>
              <p:spPr bwMode="auto">
                <a:xfrm>
                  <a:off x="2226" y="2485"/>
                  <a:ext cx="66" cy="122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7" y="81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81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7" y="81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3" name="Freeform 1189"/>
                <p:cNvSpPr>
                  <a:spLocks noChangeAspect="1"/>
                </p:cNvSpPr>
                <p:nvPr/>
              </p:nvSpPr>
              <p:spPr bwMode="auto">
                <a:xfrm>
                  <a:off x="2263" y="2485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7" y="8"/>
                    </a:cxn>
                    <a:cxn ang="0">
                      <a:pos x="0" y="0"/>
                    </a:cxn>
                    <a:cxn ang="0">
                      <a:pos x="7" y="8"/>
                    </a:cxn>
                  </a:cxnLst>
                  <a:rect l="0" t="0" r="r" b="b"/>
                  <a:pathLst>
                    <a:path w="7" h="8">
                      <a:moveTo>
                        <a:pt x="7" y="8"/>
                      </a:moveTo>
                      <a:lnTo>
                        <a:pt x="7" y="8"/>
                      </a:lnTo>
                      <a:lnTo>
                        <a:pt x="7" y="8"/>
                      </a:lnTo>
                      <a:lnTo>
                        <a:pt x="0" y="0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4" name="Freeform 1190"/>
                <p:cNvSpPr>
                  <a:spLocks noChangeAspect="1"/>
                </p:cNvSpPr>
                <p:nvPr/>
              </p:nvSpPr>
              <p:spPr bwMode="auto">
                <a:xfrm>
                  <a:off x="2255" y="2419"/>
                  <a:ext cx="68" cy="111"/>
                </a:xfrm>
                <a:custGeom>
                  <a:avLst/>
                  <a:gdLst/>
                  <a:ahLst/>
                  <a:cxnLst>
                    <a:cxn ang="0">
                      <a:pos x="45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45" h="74">
                      <a:moveTo>
                        <a:pt x="45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5" name="Freeform 1191"/>
                <p:cNvSpPr>
                  <a:spLocks noChangeAspect="1"/>
                </p:cNvSpPr>
                <p:nvPr/>
              </p:nvSpPr>
              <p:spPr bwMode="auto">
                <a:xfrm>
                  <a:off x="2300" y="241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6" name="Freeform 1192"/>
                <p:cNvSpPr>
                  <a:spLocks noChangeAspect="1"/>
                </p:cNvSpPr>
                <p:nvPr/>
              </p:nvSpPr>
              <p:spPr bwMode="auto">
                <a:xfrm>
                  <a:off x="2292" y="2345"/>
                  <a:ext cx="68" cy="122"/>
                </a:xfrm>
                <a:custGeom>
                  <a:avLst/>
                  <a:gdLst/>
                  <a:ahLst/>
                  <a:cxnLst>
                    <a:cxn ang="0">
                      <a:pos x="45" y="8"/>
                    </a:cxn>
                    <a:cxn ang="0">
                      <a:pos x="30" y="0"/>
                    </a:cxn>
                    <a:cxn ang="0">
                      <a:pos x="0" y="74"/>
                    </a:cxn>
                    <a:cxn ang="0">
                      <a:pos x="8" y="81"/>
                    </a:cxn>
                    <a:cxn ang="0">
                      <a:pos x="45" y="8"/>
                    </a:cxn>
                  </a:cxnLst>
                  <a:rect l="0" t="0" r="r" b="b"/>
                  <a:pathLst>
                    <a:path w="45" h="81">
                      <a:moveTo>
                        <a:pt x="45" y="8"/>
                      </a:moveTo>
                      <a:lnTo>
                        <a:pt x="30" y="0"/>
                      </a:lnTo>
                      <a:lnTo>
                        <a:pt x="0" y="74"/>
                      </a:lnTo>
                      <a:lnTo>
                        <a:pt x="8" y="81"/>
                      </a:lnTo>
                      <a:lnTo>
                        <a:pt x="45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7" name="Freeform 1193"/>
                <p:cNvSpPr>
                  <a:spLocks noChangeAspect="1"/>
                </p:cNvSpPr>
                <p:nvPr/>
              </p:nvSpPr>
              <p:spPr bwMode="auto">
                <a:xfrm>
                  <a:off x="2322" y="2279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1" y="0"/>
                    </a:cxn>
                  </a:cxnLst>
                  <a:rect l="0" t="0" r="r" b="b"/>
                  <a:pathLst>
                    <a:path w="51" h="74">
                      <a:moveTo>
                        <a:pt x="51" y="0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8" name="Freeform 1194"/>
                <p:cNvSpPr>
                  <a:spLocks noChangeAspect="1"/>
                </p:cNvSpPr>
                <p:nvPr/>
              </p:nvSpPr>
              <p:spPr bwMode="auto">
                <a:xfrm>
                  <a:off x="2359" y="227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899" name="Freeform 1195"/>
                <p:cNvSpPr>
                  <a:spLocks noChangeAspect="1"/>
                </p:cNvSpPr>
                <p:nvPr/>
              </p:nvSpPr>
              <p:spPr bwMode="auto">
                <a:xfrm>
                  <a:off x="2359" y="2205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74"/>
                    </a:cxn>
                    <a:cxn ang="0">
                      <a:pos x="14" y="74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74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74"/>
                      </a:lnTo>
                      <a:lnTo>
                        <a:pt x="14" y="74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0" name="Freeform 1196"/>
                <p:cNvSpPr>
                  <a:spLocks noChangeAspect="1"/>
                </p:cNvSpPr>
                <p:nvPr/>
              </p:nvSpPr>
              <p:spPr bwMode="auto">
                <a:xfrm>
                  <a:off x="2388" y="2139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66"/>
                    </a:cxn>
                    <a:cxn ang="0">
                      <a:pos x="15" y="74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74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66"/>
                      </a:lnTo>
                      <a:lnTo>
                        <a:pt x="15" y="74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1" name="Freeform 1197"/>
                <p:cNvSpPr>
                  <a:spLocks noChangeAspect="1"/>
                </p:cNvSpPr>
                <p:nvPr/>
              </p:nvSpPr>
              <p:spPr bwMode="auto">
                <a:xfrm>
                  <a:off x="2425" y="213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2" name="Freeform 1198"/>
                <p:cNvSpPr>
                  <a:spLocks noChangeAspect="1"/>
                </p:cNvSpPr>
                <p:nvPr/>
              </p:nvSpPr>
              <p:spPr bwMode="auto">
                <a:xfrm>
                  <a:off x="2425" y="2073"/>
                  <a:ext cx="66" cy="110"/>
                </a:xfrm>
                <a:custGeom>
                  <a:avLst/>
                  <a:gdLst/>
                  <a:ahLst/>
                  <a:cxnLst>
                    <a:cxn ang="0">
                      <a:pos x="44" y="0"/>
                    </a:cxn>
                    <a:cxn ang="0">
                      <a:pos x="29" y="0"/>
                    </a:cxn>
                    <a:cxn ang="0">
                      <a:pos x="0" y="66"/>
                    </a:cxn>
                    <a:cxn ang="0">
                      <a:pos x="15" y="73"/>
                    </a:cxn>
                    <a:cxn ang="0">
                      <a:pos x="44" y="0"/>
                    </a:cxn>
                  </a:cxnLst>
                  <a:rect l="0" t="0" r="r" b="b"/>
                  <a:pathLst>
                    <a:path w="44" h="73">
                      <a:moveTo>
                        <a:pt x="44" y="0"/>
                      </a:moveTo>
                      <a:lnTo>
                        <a:pt x="29" y="0"/>
                      </a:lnTo>
                      <a:lnTo>
                        <a:pt x="0" y="66"/>
                      </a:lnTo>
                      <a:lnTo>
                        <a:pt x="15" y="73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3" name="Freeform 1199"/>
                <p:cNvSpPr>
                  <a:spLocks noChangeAspect="1"/>
                </p:cNvSpPr>
                <p:nvPr/>
              </p:nvSpPr>
              <p:spPr bwMode="auto">
                <a:xfrm>
                  <a:off x="2454" y="2073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4" name="Freeform 1200"/>
                <p:cNvSpPr>
                  <a:spLocks noChangeAspect="1"/>
                </p:cNvSpPr>
                <p:nvPr/>
              </p:nvSpPr>
              <p:spPr bwMode="auto">
                <a:xfrm>
                  <a:off x="2454" y="2006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52" y="8"/>
                    </a:cxn>
                    <a:cxn ang="0">
                      <a:pos x="37" y="0"/>
                    </a:cxn>
                    <a:cxn ang="0">
                      <a:pos x="0" y="67"/>
                    </a:cxn>
                    <a:cxn ang="0">
                      <a:pos x="15" y="67"/>
                    </a:cxn>
                    <a:cxn ang="0">
                      <a:pos x="52" y="8"/>
                    </a:cxn>
                  </a:cxnLst>
                  <a:rect l="0" t="0" r="r" b="b"/>
                  <a:pathLst>
                    <a:path w="52" h="67">
                      <a:moveTo>
                        <a:pt x="52" y="8"/>
                      </a:moveTo>
                      <a:lnTo>
                        <a:pt x="37" y="0"/>
                      </a:lnTo>
                      <a:lnTo>
                        <a:pt x="0" y="67"/>
                      </a:lnTo>
                      <a:lnTo>
                        <a:pt x="15" y="67"/>
                      </a:lnTo>
                      <a:lnTo>
                        <a:pt x="52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5" name="Freeform 1201"/>
                <p:cNvSpPr>
                  <a:spLocks noChangeAspect="1"/>
                </p:cNvSpPr>
                <p:nvPr/>
              </p:nvSpPr>
              <p:spPr bwMode="auto">
                <a:xfrm>
                  <a:off x="2491" y="2006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6" name="Freeform 1202"/>
                <p:cNvSpPr>
                  <a:spLocks noChangeAspect="1"/>
                </p:cNvSpPr>
                <p:nvPr/>
              </p:nvSpPr>
              <p:spPr bwMode="auto">
                <a:xfrm>
                  <a:off x="2491" y="1947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15" y="67"/>
                    </a:cxn>
                    <a:cxn ang="0">
                      <a:pos x="0" y="59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15" y="67"/>
                    </a:cxn>
                  </a:cxnLst>
                  <a:rect l="0" t="0" r="r" b="b"/>
                  <a:pathLst>
                    <a:path w="44" h="67">
                      <a:moveTo>
                        <a:pt x="15" y="67"/>
                      </a:moveTo>
                      <a:lnTo>
                        <a:pt x="0" y="59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7" name="Freeform 1203"/>
                <p:cNvSpPr>
                  <a:spLocks noChangeAspect="1"/>
                </p:cNvSpPr>
                <p:nvPr/>
              </p:nvSpPr>
              <p:spPr bwMode="auto">
                <a:xfrm>
                  <a:off x="2521" y="1947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8" name="Freeform 1204"/>
                <p:cNvSpPr>
                  <a:spLocks noChangeAspect="1"/>
                </p:cNvSpPr>
                <p:nvPr/>
              </p:nvSpPr>
              <p:spPr bwMode="auto">
                <a:xfrm>
                  <a:off x="2521" y="1888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37" y="0"/>
                    </a:cxn>
                    <a:cxn ang="0">
                      <a:pos x="0" y="59"/>
                    </a:cxn>
                    <a:cxn ang="0">
                      <a:pos x="14" y="67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51" h="67">
                      <a:moveTo>
                        <a:pt x="51" y="8"/>
                      </a:moveTo>
                      <a:lnTo>
                        <a:pt x="37" y="0"/>
                      </a:lnTo>
                      <a:lnTo>
                        <a:pt x="0" y="59"/>
                      </a:lnTo>
                      <a:lnTo>
                        <a:pt x="14" y="67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09" name="Freeform 1205"/>
                <p:cNvSpPr>
                  <a:spLocks noChangeAspect="1"/>
                </p:cNvSpPr>
                <p:nvPr/>
              </p:nvSpPr>
              <p:spPr bwMode="auto">
                <a:xfrm>
                  <a:off x="2558" y="188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0" name="Freeform 1206"/>
                <p:cNvSpPr>
                  <a:spLocks noChangeAspect="1"/>
                </p:cNvSpPr>
                <p:nvPr/>
              </p:nvSpPr>
              <p:spPr bwMode="auto">
                <a:xfrm>
                  <a:off x="2558" y="1837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29" y="0"/>
                    </a:cxn>
                    <a:cxn ang="0">
                      <a:pos x="0" y="51"/>
                    </a:cxn>
                    <a:cxn ang="0">
                      <a:pos x="14" y="59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59">
                      <a:moveTo>
                        <a:pt x="44" y="7"/>
                      </a:moveTo>
                      <a:lnTo>
                        <a:pt x="29" y="0"/>
                      </a:lnTo>
                      <a:lnTo>
                        <a:pt x="0" y="51"/>
                      </a:lnTo>
                      <a:lnTo>
                        <a:pt x="14" y="59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1" name="Freeform 1207"/>
                <p:cNvSpPr>
                  <a:spLocks noChangeAspect="1"/>
                </p:cNvSpPr>
                <p:nvPr/>
              </p:nvSpPr>
              <p:spPr bwMode="auto">
                <a:xfrm>
                  <a:off x="2587" y="1837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2" name="Freeform 1208"/>
                <p:cNvSpPr>
                  <a:spLocks noChangeAspect="1"/>
                </p:cNvSpPr>
                <p:nvPr/>
              </p:nvSpPr>
              <p:spPr bwMode="auto">
                <a:xfrm>
                  <a:off x="2587" y="1785"/>
                  <a:ext cx="78" cy="89"/>
                </a:xfrm>
                <a:custGeom>
                  <a:avLst/>
                  <a:gdLst/>
                  <a:ahLst/>
                  <a:cxnLst>
                    <a:cxn ang="0">
                      <a:pos x="52" y="7"/>
                    </a:cxn>
                    <a:cxn ang="0">
                      <a:pos x="37" y="0"/>
                    </a:cxn>
                    <a:cxn ang="0">
                      <a:pos x="0" y="52"/>
                    </a:cxn>
                    <a:cxn ang="0">
                      <a:pos x="15" y="59"/>
                    </a:cxn>
                    <a:cxn ang="0">
                      <a:pos x="52" y="7"/>
                    </a:cxn>
                  </a:cxnLst>
                  <a:rect l="0" t="0" r="r" b="b"/>
                  <a:pathLst>
                    <a:path w="52" h="59">
                      <a:moveTo>
                        <a:pt x="52" y="7"/>
                      </a:moveTo>
                      <a:lnTo>
                        <a:pt x="37" y="0"/>
                      </a:lnTo>
                      <a:lnTo>
                        <a:pt x="0" y="52"/>
                      </a:lnTo>
                      <a:lnTo>
                        <a:pt x="15" y="59"/>
                      </a:lnTo>
                      <a:lnTo>
                        <a:pt x="52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3" name="Freeform 1209"/>
                <p:cNvSpPr>
                  <a:spLocks noChangeAspect="1"/>
                </p:cNvSpPr>
                <p:nvPr/>
              </p:nvSpPr>
              <p:spPr bwMode="auto">
                <a:xfrm>
                  <a:off x="2624" y="178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4" name="Freeform 1210"/>
                <p:cNvSpPr>
                  <a:spLocks noChangeAspect="1"/>
                </p:cNvSpPr>
                <p:nvPr/>
              </p:nvSpPr>
              <p:spPr bwMode="auto">
                <a:xfrm>
                  <a:off x="2624" y="1741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7" y="0"/>
                    </a:cxn>
                    <a:cxn ang="0">
                      <a:pos x="0" y="44"/>
                    </a:cxn>
                    <a:cxn ang="0">
                      <a:pos x="15" y="51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51">
                      <a:moveTo>
                        <a:pt x="44" y="15"/>
                      </a:moveTo>
                      <a:lnTo>
                        <a:pt x="37" y="0"/>
                      </a:lnTo>
                      <a:lnTo>
                        <a:pt x="0" y="44"/>
                      </a:lnTo>
                      <a:lnTo>
                        <a:pt x="15" y="51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5" name="Freeform 1211"/>
                <p:cNvSpPr>
                  <a:spLocks noChangeAspect="1"/>
                </p:cNvSpPr>
                <p:nvPr/>
              </p:nvSpPr>
              <p:spPr bwMode="auto">
                <a:xfrm>
                  <a:off x="2661" y="174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6" name="Freeform 1212"/>
                <p:cNvSpPr>
                  <a:spLocks noChangeAspect="1"/>
                </p:cNvSpPr>
                <p:nvPr/>
              </p:nvSpPr>
              <p:spPr bwMode="auto">
                <a:xfrm>
                  <a:off x="2661" y="1711"/>
                  <a:ext cx="66" cy="68"/>
                </a:xfrm>
                <a:custGeom>
                  <a:avLst/>
                  <a:gdLst/>
                  <a:ahLst/>
                  <a:cxnLst>
                    <a:cxn ang="0">
                      <a:pos x="44" y="8"/>
                    </a:cxn>
                    <a:cxn ang="0">
                      <a:pos x="29" y="0"/>
                    </a:cxn>
                    <a:cxn ang="0">
                      <a:pos x="0" y="30"/>
                    </a:cxn>
                    <a:cxn ang="0">
                      <a:pos x="7" y="45"/>
                    </a:cxn>
                    <a:cxn ang="0">
                      <a:pos x="44" y="8"/>
                    </a:cxn>
                  </a:cxnLst>
                  <a:rect l="0" t="0" r="r" b="b"/>
                  <a:pathLst>
                    <a:path w="44" h="45">
                      <a:moveTo>
                        <a:pt x="44" y="8"/>
                      </a:moveTo>
                      <a:lnTo>
                        <a:pt x="29" y="0"/>
                      </a:lnTo>
                      <a:lnTo>
                        <a:pt x="0" y="30"/>
                      </a:lnTo>
                      <a:lnTo>
                        <a:pt x="7" y="45"/>
                      </a:lnTo>
                      <a:lnTo>
                        <a:pt x="44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7" name="Freeform 1213"/>
                <p:cNvSpPr>
                  <a:spLocks noChangeAspect="1"/>
                </p:cNvSpPr>
                <p:nvPr/>
              </p:nvSpPr>
              <p:spPr bwMode="auto">
                <a:xfrm>
                  <a:off x="2690" y="171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8" name="Freeform 1214"/>
                <p:cNvSpPr>
                  <a:spLocks noChangeAspect="1"/>
                </p:cNvSpPr>
                <p:nvPr/>
              </p:nvSpPr>
              <p:spPr bwMode="auto">
                <a:xfrm>
                  <a:off x="2690" y="1682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37" y="0"/>
                    </a:cxn>
                    <a:cxn ang="0">
                      <a:pos x="0" y="29"/>
                    </a:cxn>
                    <a:cxn ang="0">
                      <a:pos x="8" y="37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44" h="37">
                      <a:moveTo>
                        <a:pt x="44" y="7"/>
                      </a:moveTo>
                      <a:lnTo>
                        <a:pt x="37" y="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19" name="Freeform 1215"/>
                <p:cNvSpPr>
                  <a:spLocks noChangeAspect="1"/>
                </p:cNvSpPr>
                <p:nvPr/>
              </p:nvSpPr>
              <p:spPr bwMode="auto">
                <a:xfrm>
                  <a:off x="2727" y="1682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0" name="Freeform 1216"/>
                <p:cNvSpPr>
                  <a:spLocks noChangeAspect="1"/>
                </p:cNvSpPr>
                <p:nvPr/>
              </p:nvSpPr>
              <p:spPr bwMode="auto">
                <a:xfrm>
                  <a:off x="2727" y="1660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0" y="0"/>
                    </a:cxn>
                    <a:cxn ang="0">
                      <a:pos x="0" y="22"/>
                    </a:cxn>
                    <a:cxn ang="0">
                      <a:pos x="7" y="29"/>
                    </a:cxn>
                    <a:cxn ang="0">
                      <a:pos x="37" y="7"/>
                    </a:cxn>
                  </a:cxnLst>
                  <a:rect l="0" t="0" r="r" b="b"/>
                  <a:pathLst>
                    <a:path w="37" h="29">
                      <a:moveTo>
                        <a:pt x="37" y="7"/>
                      </a:moveTo>
                      <a:lnTo>
                        <a:pt x="30" y="0"/>
                      </a:lnTo>
                      <a:lnTo>
                        <a:pt x="0" y="22"/>
                      </a:lnTo>
                      <a:lnTo>
                        <a:pt x="7" y="29"/>
                      </a:lnTo>
                      <a:lnTo>
                        <a:pt x="3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1" name="Freeform 1217"/>
                <p:cNvSpPr>
                  <a:spLocks noChangeAspect="1"/>
                </p:cNvSpPr>
                <p:nvPr/>
              </p:nvSpPr>
              <p:spPr bwMode="auto">
                <a:xfrm>
                  <a:off x="2757" y="1660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2" name="Freeform 1218"/>
                <p:cNvSpPr>
                  <a:spLocks noChangeAspect="1"/>
                </p:cNvSpPr>
                <p:nvPr/>
              </p:nvSpPr>
              <p:spPr bwMode="auto">
                <a:xfrm>
                  <a:off x="2757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44" y="15"/>
                    </a:cxn>
                    <a:cxn ang="0">
                      <a:pos x="36" y="0"/>
                    </a:cxn>
                    <a:cxn ang="0">
                      <a:pos x="0" y="15"/>
                    </a:cxn>
                    <a:cxn ang="0">
                      <a:pos x="7" y="30"/>
                    </a:cxn>
                    <a:cxn ang="0">
                      <a:pos x="44" y="15"/>
                    </a:cxn>
                  </a:cxnLst>
                  <a:rect l="0" t="0" r="r" b="b"/>
                  <a:pathLst>
                    <a:path w="44" h="30">
                      <a:moveTo>
                        <a:pt x="44" y="15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7" y="30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3" name="Freeform 1219"/>
                <p:cNvSpPr>
                  <a:spLocks noChangeAspect="1"/>
                </p:cNvSpPr>
                <p:nvPr/>
              </p:nvSpPr>
              <p:spPr bwMode="auto">
                <a:xfrm>
                  <a:off x="2793" y="164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4" name="Freeform 1220"/>
                <p:cNvSpPr>
                  <a:spLocks noChangeAspect="1"/>
                </p:cNvSpPr>
                <p:nvPr/>
              </p:nvSpPr>
              <p:spPr bwMode="auto">
                <a:xfrm>
                  <a:off x="2793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14"/>
                    </a:cxn>
                    <a:cxn ang="0">
                      <a:pos x="37" y="0"/>
                    </a:cxn>
                    <a:cxn ang="0">
                      <a:pos x="0" y="7"/>
                    </a:cxn>
                    <a:cxn ang="0">
                      <a:pos x="8" y="22"/>
                    </a:cxn>
                    <a:cxn ang="0">
                      <a:pos x="37" y="14"/>
                    </a:cxn>
                  </a:cxnLst>
                  <a:rect l="0" t="0" r="r" b="b"/>
                  <a:pathLst>
                    <a:path w="37" h="22">
                      <a:moveTo>
                        <a:pt x="37" y="14"/>
                      </a:moveTo>
                      <a:lnTo>
                        <a:pt x="37" y="0"/>
                      </a:lnTo>
                      <a:lnTo>
                        <a:pt x="0" y="7"/>
                      </a:lnTo>
                      <a:lnTo>
                        <a:pt x="8" y="22"/>
                      </a:lnTo>
                      <a:lnTo>
                        <a:pt x="37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5" name="Freeform 1221"/>
                <p:cNvSpPr>
                  <a:spLocks noChangeAspect="1"/>
                </p:cNvSpPr>
                <p:nvPr/>
              </p:nvSpPr>
              <p:spPr bwMode="auto">
                <a:xfrm>
                  <a:off x="2830" y="1638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6" name="Rectangle 1222"/>
                <p:cNvSpPr>
                  <a:spLocks noChangeAspect="1" noChangeArrowheads="1"/>
                </p:cNvSpPr>
                <p:nvPr/>
              </p:nvSpPr>
              <p:spPr bwMode="auto">
                <a:xfrm>
                  <a:off x="2830" y="1638"/>
                  <a:ext cx="45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7" name="Freeform 1223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8" name="Freeform 1224"/>
                <p:cNvSpPr>
                  <a:spLocks noChangeAspect="1"/>
                </p:cNvSpPr>
                <p:nvPr/>
              </p:nvSpPr>
              <p:spPr bwMode="auto">
                <a:xfrm>
                  <a:off x="2860" y="1638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7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7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29" name="Freeform 1225"/>
                <p:cNvSpPr>
                  <a:spLocks noChangeAspect="1"/>
                </p:cNvSpPr>
                <p:nvPr/>
              </p:nvSpPr>
              <p:spPr bwMode="auto">
                <a:xfrm>
                  <a:off x="2897" y="1645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0" name="Freeform 1226"/>
                <p:cNvSpPr>
                  <a:spLocks noChangeAspect="1"/>
                </p:cNvSpPr>
                <p:nvPr/>
              </p:nvSpPr>
              <p:spPr bwMode="auto">
                <a:xfrm>
                  <a:off x="2889" y="1645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44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44" h="30">
                      <a:moveTo>
                        <a:pt x="37" y="30"/>
                      </a:moveTo>
                      <a:lnTo>
                        <a:pt x="44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1" name="Freeform 1227"/>
                <p:cNvSpPr>
                  <a:spLocks noChangeAspect="1"/>
                </p:cNvSpPr>
                <p:nvPr/>
              </p:nvSpPr>
              <p:spPr bwMode="auto">
                <a:xfrm>
                  <a:off x="2933" y="1660"/>
                  <a:ext cx="2" cy="23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15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2" name="Freeform 1228"/>
                <p:cNvSpPr>
                  <a:spLocks noChangeAspect="1"/>
                </p:cNvSpPr>
                <p:nvPr/>
              </p:nvSpPr>
              <p:spPr bwMode="auto">
                <a:xfrm>
                  <a:off x="2926" y="1667"/>
                  <a:ext cx="66" cy="45"/>
                </a:xfrm>
                <a:custGeom>
                  <a:avLst/>
                  <a:gdLst/>
                  <a:ahLst/>
                  <a:cxnLst>
                    <a:cxn ang="0">
                      <a:pos x="29" y="30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30"/>
                    </a:cxn>
                  </a:cxnLst>
                  <a:rect l="0" t="0" r="r" b="b"/>
                  <a:pathLst>
                    <a:path w="44" h="30">
                      <a:moveTo>
                        <a:pt x="29" y="30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3" name="Freeform 1229"/>
                <p:cNvSpPr>
                  <a:spLocks noChangeAspect="1"/>
                </p:cNvSpPr>
                <p:nvPr/>
              </p:nvSpPr>
              <p:spPr bwMode="auto">
                <a:xfrm>
                  <a:off x="2963" y="1689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4" name="Freeform 1230"/>
                <p:cNvSpPr>
                  <a:spLocks noChangeAspect="1"/>
                </p:cNvSpPr>
                <p:nvPr/>
              </p:nvSpPr>
              <p:spPr bwMode="auto">
                <a:xfrm>
                  <a:off x="2955" y="1689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30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30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5" name="Freeform 1231"/>
                <p:cNvSpPr>
                  <a:spLocks noChangeAspect="1"/>
                </p:cNvSpPr>
                <p:nvPr/>
              </p:nvSpPr>
              <p:spPr bwMode="auto">
                <a:xfrm>
                  <a:off x="2992" y="1719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30" y="44"/>
                    </a:cxn>
                    <a:cxn ang="0">
                      <a:pos x="45" y="37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44"/>
                    </a:cxn>
                  </a:cxnLst>
                  <a:rect l="0" t="0" r="r" b="b"/>
                  <a:pathLst>
                    <a:path w="45" h="44">
                      <a:moveTo>
                        <a:pt x="30" y="44"/>
                      </a:moveTo>
                      <a:lnTo>
                        <a:pt x="45" y="37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6" name="Freeform 1232"/>
                <p:cNvSpPr>
                  <a:spLocks noChangeAspect="1"/>
                </p:cNvSpPr>
                <p:nvPr/>
              </p:nvSpPr>
              <p:spPr bwMode="auto">
                <a:xfrm>
                  <a:off x="3029" y="1756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7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7" name="Freeform 1233"/>
                <p:cNvSpPr>
                  <a:spLocks noChangeAspect="1"/>
                </p:cNvSpPr>
                <p:nvPr/>
              </p:nvSpPr>
              <p:spPr bwMode="auto">
                <a:xfrm>
                  <a:off x="3022" y="1756"/>
                  <a:ext cx="66" cy="77"/>
                </a:xfrm>
                <a:custGeom>
                  <a:avLst/>
                  <a:gdLst/>
                  <a:ahLst/>
                  <a:cxnLst>
                    <a:cxn ang="0">
                      <a:pos x="37" y="51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1"/>
                    </a:cxn>
                  </a:cxnLst>
                  <a:rect l="0" t="0" r="r" b="b"/>
                  <a:pathLst>
                    <a:path w="44" h="51">
                      <a:moveTo>
                        <a:pt x="37" y="51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8" name="Freeform 1234"/>
                <p:cNvSpPr>
                  <a:spLocks noChangeAspect="1"/>
                </p:cNvSpPr>
                <p:nvPr/>
              </p:nvSpPr>
              <p:spPr bwMode="auto">
                <a:xfrm>
                  <a:off x="3066" y="1800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39" name="Freeform 1235"/>
                <p:cNvSpPr>
                  <a:spLocks noChangeAspect="1"/>
                </p:cNvSpPr>
                <p:nvPr/>
              </p:nvSpPr>
              <p:spPr bwMode="auto">
                <a:xfrm>
                  <a:off x="3059" y="1800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29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59"/>
                    </a:cxn>
                  </a:cxnLst>
                  <a:rect l="0" t="0" r="r" b="b"/>
                  <a:pathLst>
                    <a:path w="44" h="59">
                      <a:moveTo>
                        <a:pt x="29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0" name="Freeform 1236"/>
                <p:cNvSpPr>
                  <a:spLocks noChangeAspect="1"/>
                </p:cNvSpPr>
                <p:nvPr/>
              </p:nvSpPr>
              <p:spPr bwMode="auto">
                <a:xfrm>
                  <a:off x="3095" y="185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1" name="Freeform 1237"/>
                <p:cNvSpPr>
                  <a:spLocks noChangeAspect="1"/>
                </p:cNvSpPr>
                <p:nvPr/>
              </p:nvSpPr>
              <p:spPr bwMode="auto">
                <a:xfrm>
                  <a:off x="3088" y="185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7" y="59"/>
                    </a:cxn>
                    <a:cxn ang="0">
                      <a:pos x="44" y="52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59"/>
                    </a:cxn>
                  </a:cxnLst>
                  <a:rect l="0" t="0" r="r" b="b"/>
                  <a:pathLst>
                    <a:path w="44" h="59">
                      <a:moveTo>
                        <a:pt x="37" y="59"/>
                      </a:moveTo>
                      <a:lnTo>
                        <a:pt x="44" y="52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2" name="Freeform 1238"/>
                <p:cNvSpPr>
                  <a:spLocks noChangeAspect="1"/>
                </p:cNvSpPr>
                <p:nvPr/>
              </p:nvSpPr>
              <p:spPr bwMode="auto">
                <a:xfrm>
                  <a:off x="3132" y="1903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3" name="Freeform 1239"/>
                <p:cNvSpPr>
                  <a:spLocks noChangeAspect="1"/>
                </p:cNvSpPr>
                <p:nvPr/>
              </p:nvSpPr>
              <p:spPr bwMode="auto">
                <a:xfrm>
                  <a:off x="3125" y="1903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4" name="Freeform 1240"/>
                <p:cNvSpPr>
                  <a:spLocks noChangeAspect="1"/>
                </p:cNvSpPr>
                <p:nvPr/>
              </p:nvSpPr>
              <p:spPr bwMode="auto">
                <a:xfrm>
                  <a:off x="3162" y="1962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5" name="Freeform 1241"/>
                <p:cNvSpPr>
                  <a:spLocks noChangeAspect="1"/>
                </p:cNvSpPr>
                <p:nvPr/>
              </p:nvSpPr>
              <p:spPr bwMode="auto">
                <a:xfrm>
                  <a:off x="3154" y="1962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6" name="Freeform 1242"/>
                <p:cNvSpPr>
                  <a:spLocks noChangeAspect="1"/>
                </p:cNvSpPr>
                <p:nvPr/>
              </p:nvSpPr>
              <p:spPr bwMode="auto">
                <a:xfrm>
                  <a:off x="3199" y="2021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7" y="7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7" y="7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7" name="Freeform 1243"/>
                <p:cNvSpPr>
                  <a:spLocks noChangeAspect="1"/>
                </p:cNvSpPr>
                <p:nvPr/>
              </p:nvSpPr>
              <p:spPr bwMode="auto">
                <a:xfrm>
                  <a:off x="3191" y="2028"/>
                  <a:ext cx="66" cy="101"/>
                </a:xfrm>
                <a:custGeom>
                  <a:avLst/>
                  <a:gdLst/>
                  <a:ahLst/>
                  <a:cxnLst>
                    <a:cxn ang="0">
                      <a:pos x="30" y="67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30" y="67"/>
                    </a:cxn>
                  </a:cxnLst>
                  <a:rect l="0" t="0" r="r" b="b"/>
                  <a:pathLst>
                    <a:path w="44" h="67">
                      <a:moveTo>
                        <a:pt x="30" y="67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3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8" name="Freeform 1244"/>
                <p:cNvSpPr>
                  <a:spLocks noChangeAspect="1"/>
                </p:cNvSpPr>
                <p:nvPr/>
              </p:nvSpPr>
              <p:spPr bwMode="auto">
                <a:xfrm>
                  <a:off x="3228" y="208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8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49" name="Freeform 1245"/>
                <p:cNvSpPr>
                  <a:spLocks noChangeAspect="1"/>
                </p:cNvSpPr>
                <p:nvPr/>
              </p:nvSpPr>
              <p:spPr bwMode="auto">
                <a:xfrm>
                  <a:off x="3221" y="2087"/>
                  <a:ext cx="77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1" h="74">
                      <a:moveTo>
                        <a:pt x="37" y="74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0" name="Freeform 1246"/>
                <p:cNvSpPr>
                  <a:spLocks noChangeAspect="1"/>
                </p:cNvSpPr>
                <p:nvPr/>
              </p:nvSpPr>
              <p:spPr bwMode="auto">
                <a:xfrm>
                  <a:off x="3265" y="2161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0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>
                      <a:moveTo>
                        <a:pt x="7" y="0"/>
                      </a:move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1" name="Freeform 1247"/>
                <p:cNvSpPr>
                  <a:spLocks noChangeAspect="1"/>
                </p:cNvSpPr>
                <p:nvPr/>
              </p:nvSpPr>
              <p:spPr bwMode="auto">
                <a:xfrm>
                  <a:off x="3258" y="216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2" name="Freeform 1248"/>
                <p:cNvSpPr>
                  <a:spLocks noChangeAspect="1"/>
                </p:cNvSpPr>
                <p:nvPr/>
              </p:nvSpPr>
              <p:spPr bwMode="auto">
                <a:xfrm>
                  <a:off x="3294" y="2227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 h="8">
                      <a:moveTo>
                        <a:pt x="8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3" name="Freeform 1249"/>
                <p:cNvSpPr>
                  <a:spLocks noChangeAspect="1"/>
                </p:cNvSpPr>
                <p:nvPr/>
              </p:nvSpPr>
              <p:spPr bwMode="auto">
                <a:xfrm>
                  <a:off x="3287" y="2227"/>
                  <a:ext cx="78" cy="111"/>
                </a:xfrm>
                <a:custGeom>
                  <a:avLst/>
                  <a:gdLst/>
                  <a:ahLst/>
                  <a:cxnLst>
                    <a:cxn ang="0">
                      <a:pos x="37" y="74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74"/>
                    </a:cxn>
                  </a:cxnLst>
                  <a:rect l="0" t="0" r="r" b="b"/>
                  <a:pathLst>
                    <a:path w="52" h="74">
                      <a:moveTo>
                        <a:pt x="37" y="74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4" name="Freeform 1250"/>
                <p:cNvSpPr>
                  <a:spLocks noChangeAspect="1"/>
                </p:cNvSpPr>
                <p:nvPr/>
              </p:nvSpPr>
              <p:spPr bwMode="auto">
                <a:xfrm>
                  <a:off x="3331" y="23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5" name="Freeform 1251"/>
                <p:cNvSpPr>
                  <a:spLocks noChangeAspect="1"/>
                </p:cNvSpPr>
                <p:nvPr/>
              </p:nvSpPr>
              <p:spPr bwMode="auto">
                <a:xfrm>
                  <a:off x="3324" y="230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6" name="Freeform 1252"/>
                <p:cNvSpPr>
                  <a:spLocks noChangeAspect="1"/>
                </p:cNvSpPr>
                <p:nvPr/>
              </p:nvSpPr>
              <p:spPr bwMode="auto">
                <a:xfrm>
                  <a:off x="3353" y="2375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8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7" name="Freeform 1253"/>
                <p:cNvSpPr>
                  <a:spLocks noChangeAspect="1"/>
                </p:cNvSpPr>
                <p:nvPr/>
              </p:nvSpPr>
              <p:spPr bwMode="auto">
                <a:xfrm>
                  <a:off x="3353" y="2367"/>
                  <a:ext cx="78" cy="122"/>
                </a:xfrm>
                <a:custGeom>
                  <a:avLst/>
                  <a:gdLst/>
                  <a:ahLst/>
                  <a:cxnLst>
                    <a:cxn ang="0">
                      <a:pos x="37" y="81"/>
                    </a:cxn>
                    <a:cxn ang="0">
                      <a:pos x="52" y="74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81"/>
                    </a:cxn>
                  </a:cxnLst>
                  <a:rect l="0" t="0" r="r" b="b"/>
                  <a:pathLst>
                    <a:path w="52" h="81">
                      <a:moveTo>
                        <a:pt x="37" y="81"/>
                      </a:moveTo>
                      <a:lnTo>
                        <a:pt x="52" y="74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8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8" name="Freeform 1254"/>
                <p:cNvSpPr>
                  <a:spLocks noChangeAspect="1"/>
                </p:cNvSpPr>
                <p:nvPr/>
              </p:nvSpPr>
              <p:spPr bwMode="auto">
                <a:xfrm>
                  <a:off x="3390" y="244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30" y="74"/>
                    </a:cxn>
                    <a:cxn ang="0">
                      <a:pos x="44" y="66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0" y="74"/>
                    </a:cxn>
                  </a:cxnLst>
                  <a:rect l="0" t="0" r="r" b="b"/>
                  <a:pathLst>
                    <a:path w="44" h="74">
                      <a:moveTo>
                        <a:pt x="30" y="74"/>
                      </a:moveTo>
                      <a:lnTo>
                        <a:pt x="44" y="66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0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59" name="Freeform 1255"/>
                <p:cNvSpPr>
                  <a:spLocks noChangeAspect="1"/>
                </p:cNvSpPr>
                <p:nvPr/>
              </p:nvSpPr>
              <p:spPr bwMode="auto">
                <a:xfrm>
                  <a:off x="3420" y="251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0" name="Freeform 1256"/>
                <p:cNvSpPr>
                  <a:spLocks noChangeAspect="1"/>
                </p:cNvSpPr>
                <p:nvPr/>
              </p:nvSpPr>
              <p:spPr bwMode="auto">
                <a:xfrm>
                  <a:off x="3420" y="2507"/>
                  <a:ext cx="77" cy="123"/>
                </a:xfrm>
                <a:custGeom>
                  <a:avLst/>
                  <a:gdLst/>
                  <a:ahLst/>
                  <a:cxnLst>
                    <a:cxn ang="0">
                      <a:pos x="37" y="82"/>
                    </a:cxn>
                    <a:cxn ang="0">
                      <a:pos x="51" y="74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7" y="82"/>
                    </a:cxn>
                  </a:cxnLst>
                  <a:rect l="0" t="0" r="r" b="b"/>
                  <a:pathLst>
                    <a:path w="51" h="82">
                      <a:moveTo>
                        <a:pt x="37" y="82"/>
                      </a:moveTo>
                      <a:lnTo>
                        <a:pt x="51" y="74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7" y="8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1" name="Freeform 1257"/>
                <p:cNvSpPr>
                  <a:spLocks noChangeAspect="1"/>
                </p:cNvSpPr>
                <p:nvPr/>
              </p:nvSpPr>
              <p:spPr bwMode="auto">
                <a:xfrm>
                  <a:off x="3457" y="2589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2" name="Freeform 1258"/>
                <p:cNvSpPr>
                  <a:spLocks noChangeAspect="1"/>
                </p:cNvSpPr>
                <p:nvPr/>
              </p:nvSpPr>
              <p:spPr bwMode="auto">
                <a:xfrm>
                  <a:off x="3457" y="2581"/>
                  <a:ext cx="66" cy="111"/>
                </a:xfrm>
                <a:custGeom>
                  <a:avLst/>
                  <a:gdLst/>
                  <a:ahLst/>
                  <a:cxnLst>
                    <a:cxn ang="0">
                      <a:pos x="29" y="74"/>
                    </a:cxn>
                    <a:cxn ang="0">
                      <a:pos x="44" y="66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29" y="74"/>
                    </a:cxn>
                  </a:cxnLst>
                  <a:rect l="0" t="0" r="r" b="b"/>
                  <a:pathLst>
                    <a:path w="44" h="74">
                      <a:moveTo>
                        <a:pt x="29" y="74"/>
                      </a:moveTo>
                      <a:lnTo>
                        <a:pt x="44" y="66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29" y="7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3" name="Freeform 1259"/>
                <p:cNvSpPr>
                  <a:spLocks noChangeAspect="1"/>
                </p:cNvSpPr>
                <p:nvPr/>
              </p:nvSpPr>
              <p:spPr bwMode="auto">
                <a:xfrm>
                  <a:off x="3486" y="2655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4" name="Freeform 1260"/>
                <p:cNvSpPr>
                  <a:spLocks noChangeAspect="1"/>
                </p:cNvSpPr>
                <p:nvPr/>
              </p:nvSpPr>
              <p:spPr bwMode="auto">
                <a:xfrm>
                  <a:off x="3486" y="2647"/>
                  <a:ext cx="78" cy="101"/>
                </a:xfrm>
                <a:custGeom>
                  <a:avLst/>
                  <a:gdLst/>
                  <a:ahLst/>
                  <a:cxnLst>
                    <a:cxn ang="0">
                      <a:pos x="37" y="67"/>
                    </a:cxn>
                    <a:cxn ang="0">
                      <a:pos x="52" y="67"/>
                    </a:cxn>
                    <a:cxn ang="0">
                      <a:pos x="15" y="0"/>
                    </a:cxn>
                    <a:cxn ang="0">
                      <a:pos x="0" y="8"/>
                    </a:cxn>
                    <a:cxn ang="0">
                      <a:pos x="37" y="67"/>
                    </a:cxn>
                  </a:cxnLst>
                  <a:rect l="0" t="0" r="r" b="b"/>
                  <a:pathLst>
                    <a:path w="52" h="67">
                      <a:moveTo>
                        <a:pt x="37" y="67"/>
                      </a:moveTo>
                      <a:lnTo>
                        <a:pt x="52" y="67"/>
                      </a:lnTo>
                      <a:lnTo>
                        <a:pt x="15" y="0"/>
                      </a:lnTo>
                      <a:lnTo>
                        <a:pt x="0" y="8"/>
                      </a:lnTo>
                      <a:lnTo>
                        <a:pt x="37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5" name="Freeform 1261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6" name="Freeform 1262"/>
                <p:cNvSpPr>
                  <a:spLocks noChangeAspect="1"/>
                </p:cNvSpPr>
                <p:nvPr/>
              </p:nvSpPr>
              <p:spPr bwMode="auto">
                <a:xfrm>
                  <a:off x="3523" y="2714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29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0"/>
                    </a:cxn>
                    <a:cxn ang="0">
                      <a:pos x="29" y="66"/>
                    </a:cxn>
                  </a:cxnLst>
                  <a:rect l="0" t="0" r="r" b="b"/>
                  <a:pathLst>
                    <a:path w="44" h="66">
                      <a:moveTo>
                        <a:pt x="29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9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7" name="Freeform 1263"/>
                <p:cNvSpPr>
                  <a:spLocks noChangeAspect="1"/>
                </p:cNvSpPr>
                <p:nvPr/>
              </p:nvSpPr>
              <p:spPr bwMode="auto">
                <a:xfrm>
                  <a:off x="3552" y="2780"/>
                  <a:ext cx="23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8" name="Freeform 1264"/>
                <p:cNvSpPr>
                  <a:spLocks noChangeAspect="1"/>
                </p:cNvSpPr>
                <p:nvPr/>
              </p:nvSpPr>
              <p:spPr bwMode="auto">
                <a:xfrm>
                  <a:off x="3552" y="2773"/>
                  <a:ext cx="78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52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52" h="66">
                      <a:moveTo>
                        <a:pt x="37" y="66"/>
                      </a:moveTo>
                      <a:lnTo>
                        <a:pt x="52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69" name="Freeform 1265"/>
                <p:cNvSpPr>
                  <a:spLocks noChangeAspect="1"/>
                </p:cNvSpPr>
                <p:nvPr/>
              </p:nvSpPr>
              <p:spPr bwMode="auto">
                <a:xfrm>
                  <a:off x="3589" y="2839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0" name="Freeform 1266"/>
                <p:cNvSpPr>
                  <a:spLocks noChangeAspect="1"/>
                </p:cNvSpPr>
                <p:nvPr/>
              </p:nvSpPr>
              <p:spPr bwMode="auto">
                <a:xfrm>
                  <a:off x="3589" y="2832"/>
                  <a:ext cx="66" cy="99"/>
                </a:xfrm>
                <a:custGeom>
                  <a:avLst/>
                  <a:gdLst/>
                  <a:ahLst/>
                  <a:cxnLst>
                    <a:cxn ang="0">
                      <a:pos x="37" y="66"/>
                    </a:cxn>
                    <a:cxn ang="0">
                      <a:pos x="44" y="5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66"/>
                    </a:cxn>
                  </a:cxnLst>
                  <a:rect l="0" t="0" r="r" b="b"/>
                  <a:pathLst>
                    <a:path w="44" h="66">
                      <a:moveTo>
                        <a:pt x="37" y="66"/>
                      </a:moveTo>
                      <a:lnTo>
                        <a:pt x="44" y="5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6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1" name="Freeform 1267"/>
                <p:cNvSpPr>
                  <a:spLocks noChangeAspect="1"/>
                </p:cNvSpPr>
                <p:nvPr/>
              </p:nvSpPr>
              <p:spPr bwMode="auto">
                <a:xfrm>
                  <a:off x="3626" y="2898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2" name="Freeform 1268"/>
                <p:cNvSpPr>
                  <a:spLocks noChangeAspect="1"/>
                </p:cNvSpPr>
                <p:nvPr/>
              </p:nvSpPr>
              <p:spPr bwMode="auto">
                <a:xfrm>
                  <a:off x="3626" y="2891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0" y="59"/>
                    </a:cxn>
                    <a:cxn ang="0">
                      <a:pos x="44" y="51"/>
                    </a:cxn>
                    <a:cxn ang="0">
                      <a:pos x="7" y="0"/>
                    </a:cxn>
                    <a:cxn ang="0">
                      <a:pos x="0" y="7"/>
                    </a:cxn>
                    <a:cxn ang="0">
                      <a:pos x="30" y="59"/>
                    </a:cxn>
                  </a:cxnLst>
                  <a:rect l="0" t="0" r="r" b="b"/>
                  <a:pathLst>
                    <a:path w="44" h="59">
                      <a:moveTo>
                        <a:pt x="30" y="59"/>
                      </a:moveTo>
                      <a:lnTo>
                        <a:pt x="44" y="51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3" name="Freeform 1269"/>
                <p:cNvSpPr>
                  <a:spLocks noChangeAspect="1"/>
                </p:cNvSpPr>
                <p:nvPr/>
              </p:nvSpPr>
              <p:spPr bwMode="auto">
                <a:xfrm>
                  <a:off x="3656" y="2942"/>
                  <a:ext cx="66" cy="89"/>
                </a:xfrm>
                <a:custGeom>
                  <a:avLst/>
                  <a:gdLst/>
                  <a:ahLst/>
                  <a:cxnLst>
                    <a:cxn ang="0">
                      <a:pos x="36" y="59"/>
                    </a:cxn>
                    <a:cxn ang="0">
                      <a:pos x="44" y="52"/>
                    </a:cxn>
                    <a:cxn ang="0">
                      <a:pos x="14" y="0"/>
                    </a:cxn>
                    <a:cxn ang="0">
                      <a:pos x="0" y="8"/>
                    </a:cxn>
                    <a:cxn ang="0">
                      <a:pos x="36" y="59"/>
                    </a:cxn>
                  </a:cxnLst>
                  <a:rect l="0" t="0" r="r" b="b"/>
                  <a:pathLst>
                    <a:path w="44" h="59">
                      <a:moveTo>
                        <a:pt x="36" y="59"/>
                      </a:moveTo>
                      <a:lnTo>
                        <a:pt x="44" y="52"/>
                      </a:lnTo>
                      <a:lnTo>
                        <a:pt x="14" y="0"/>
                      </a:lnTo>
                      <a:lnTo>
                        <a:pt x="0" y="8"/>
                      </a:lnTo>
                      <a:lnTo>
                        <a:pt x="36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4" name="Freeform 1270"/>
                <p:cNvSpPr>
                  <a:spLocks noChangeAspect="1"/>
                </p:cNvSpPr>
                <p:nvPr/>
              </p:nvSpPr>
              <p:spPr bwMode="auto">
                <a:xfrm>
                  <a:off x="3692" y="300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5" name="Freeform 1271"/>
                <p:cNvSpPr>
                  <a:spLocks noChangeAspect="1"/>
                </p:cNvSpPr>
                <p:nvPr/>
              </p:nvSpPr>
              <p:spPr bwMode="auto">
                <a:xfrm>
                  <a:off x="3692" y="2994"/>
                  <a:ext cx="68" cy="77"/>
                </a:xfrm>
                <a:custGeom>
                  <a:avLst/>
                  <a:gdLst/>
                  <a:ahLst/>
                  <a:cxnLst>
                    <a:cxn ang="0">
                      <a:pos x="30" y="51"/>
                    </a:cxn>
                    <a:cxn ang="0">
                      <a:pos x="45" y="44"/>
                    </a:cxn>
                    <a:cxn ang="0">
                      <a:pos x="8" y="0"/>
                    </a:cxn>
                    <a:cxn ang="0">
                      <a:pos x="0" y="7"/>
                    </a:cxn>
                    <a:cxn ang="0">
                      <a:pos x="30" y="51"/>
                    </a:cxn>
                  </a:cxnLst>
                  <a:rect l="0" t="0" r="r" b="b"/>
                  <a:pathLst>
                    <a:path w="45" h="51">
                      <a:moveTo>
                        <a:pt x="30" y="51"/>
                      </a:moveTo>
                      <a:lnTo>
                        <a:pt x="45" y="44"/>
                      </a:lnTo>
                      <a:lnTo>
                        <a:pt x="8" y="0"/>
                      </a:lnTo>
                      <a:lnTo>
                        <a:pt x="0" y="7"/>
                      </a:lnTo>
                      <a:lnTo>
                        <a:pt x="30" y="5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6" name="Freeform 1272"/>
                <p:cNvSpPr>
                  <a:spLocks noChangeAspect="1"/>
                </p:cNvSpPr>
                <p:nvPr/>
              </p:nvSpPr>
              <p:spPr bwMode="auto">
                <a:xfrm>
                  <a:off x="3722" y="3045"/>
                  <a:ext cx="1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7" name="Freeform 1273"/>
                <p:cNvSpPr>
                  <a:spLocks noChangeAspect="1"/>
                </p:cNvSpPr>
                <p:nvPr/>
              </p:nvSpPr>
              <p:spPr bwMode="auto">
                <a:xfrm>
                  <a:off x="3722" y="3038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44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44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8" name="Freeform 1274"/>
                <p:cNvSpPr>
                  <a:spLocks noChangeAspect="1"/>
                </p:cNvSpPr>
                <p:nvPr/>
              </p:nvSpPr>
              <p:spPr bwMode="auto">
                <a:xfrm>
                  <a:off x="3759" y="3082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29" y="52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29" y="52"/>
                    </a:cxn>
                  </a:cxnLst>
                  <a:rect l="0" t="0" r="r" b="b"/>
                  <a:pathLst>
                    <a:path w="44" h="52">
                      <a:moveTo>
                        <a:pt x="29" y="52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29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79" name="Freeform 1275"/>
                <p:cNvSpPr>
                  <a:spLocks noChangeAspect="1"/>
                </p:cNvSpPr>
                <p:nvPr/>
              </p:nvSpPr>
              <p:spPr bwMode="auto">
                <a:xfrm>
                  <a:off x="3788" y="3127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0" name="Freeform 1276"/>
                <p:cNvSpPr>
                  <a:spLocks noChangeAspect="1"/>
                </p:cNvSpPr>
                <p:nvPr/>
              </p:nvSpPr>
              <p:spPr bwMode="auto">
                <a:xfrm>
                  <a:off x="3788" y="3119"/>
                  <a:ext cx="66" cy="78"/>
                </a:xfrm>
                <a:custGeom>
                  <a:avLst/>
                  <a:gdLst/>
                  <a:ahLst/>
                  <a:cxnLst>
                    <a:cxn ang="0">
                      <a:pos x="37" y="52"/>
                    </a:cxn>
                    <a:cxn ang="0">
                      <a:pos x="44" y="37"/>
                    </a:cxn>
                    <a:cxn ang="0">
                      <a:pos x="15" y="0"/>
                    </a:cxn>
                    <a:cxn ang="0">
                      <a:pos x="0" y="15"/>
                    </a:cxn>
                    <a:cxn ang="0">
                      <a:pos x="37" y="52"/>
                    </a:cxn>
                  </a:cxnLst>
                  <a:rect l="0" t="0" r="r" b="b"/>
                  <a:pathLst>
                    <a:path w="44" h="52">
                      <a:moveTo>
                        <a:pt x="37" y="52"/>
                      </a:moveTo>
                      <a:lnTo>
                        <a:pt x="44" y="37"/>
                      </a:lnTo>
                      <a:lnTo>
                        <a:pt x="15" y="0"/>
                      </a:lnTo>
                      <a:lnTo>
                        <a:pt x="0" y="15"/>
                      </a:lnTo>
                      <a:lnTo>
                        <a:pt x="37" y="5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1" name="Freeform 1277"/>
                <p:cNvSpPr>
                  <a:spLocks noChangeAspect="1"/>
                </p:cNvSpPr>
                <p:nvPr/>
              </p:nvSpPr>
              <p:spPr bwMode="auto">
                <a:xfrm>
                  <a:off x="3825" y="3163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2" name="Freeform 1278"/>
                <p:cNvSpPr>
                  <a:spLocks noChangeAspect="1"/>
                </p:cNvSpPr>
                <p:nvPr/>
              </p:nvSpPr>
              <p:spPr bwMode="auto">
                <a:xfrm>
                  <a:off x="3825" y="3156"/>
                  <a:ext cx="66" cy="66"/>
                </a:xfrm>
                <a:custGeom>
                  <a:avLst/>
                  <a:gdLst/>
                  <a:ahLst/>
                  <a:cxnLst>
                    <a:cxn ang="0">
                      <a:pos x="29" y="44"/>
                    </a:cxn>
                    <a:cxn ang="0">
                      <a:pos x="44" y="37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44"/>
                    </a:cxn>
                  </a:cxnLst>
                  <a:rect l="0" t="0" r="r" b="b"/>
                  <a:pathLst>
                    <a:path w="44" h="44">
                      <a:moveTo>
                        <a:pt x="29" y="44"/>
                      </a:moveTo>
                      <a:lnTo>
                        <a:pt x="44" y="37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3" name="Freeform 1279"/>
                <p:cNvSpPr>
                  <a:spLocks noChangeAspect="1"/>
                </p:cNvSpPr>
                <p:nvPr/>
              </p:nvSpPr>
              <p:spPr bwMode="auto">
                <a:xfrm>
                  <a:off x="3854" y="320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4" name="Freeform 1280"/>
                <p:cNvSpPr>
                  <a:spLocks noChangeAspect="1"/>
                </p:cNvSpPr>
                <p:nvPr/>
              </p:nvSpPr>
              <p:spPr bwMode="auto">
                <a:xfrm>
                  <a:off x="3854" y="3193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5" y="29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5" h="37">
                      <a:moveTo>
                        <a:pt x="37" y="37"/>
                      </a:moveTo>
                      <a:lnTo>
                        <a:pt x="45" y="29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5" name="Freeform 1281"/>
                <p:cNvSpPr>
                  <a:spLocks noChangeAspect="1"/>
                </p:cNvSpPr>
                <p:nvPr/>
              </p:nvSpPr>
              <p:spPr bwMode="auto">
                <a:xfrm>
                  <a:off x="3891" y="3230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6" name="Freeform 1282"/>
                <p:cNvSpPr>
                  <a:spLocks noChangeAspect="1"/>
                </p:cNvSpPr>
                <p:nvPr/>
              </p:nvSpPr>
              <p:spPr bwMode="auto">
                <a:xfrm>
                  <a:off x="3891" y="3222"/>
                  <a:ext cx="68" cy="56"/>
                </a:xfrm>
                <a:custGeom>
                  <a:avLst/>
                  <a:gdLst/>
                  <a:ahLst/>
                  <a:cxnLst>
                    <a:cxn ang="0">
                      <a:pos x="30" y="37"/>
                    </a:cxn>
                    <a:cxn ang="0">
                      <a:pos x="45" y="30"/>
                    </a:cxn>
                    <a:cxn ang="0">
                      <a:pos x="8" y="0"/>
                    </a:cxn>
                    <a:cxn ang="0">
                      <a:pos x="0" y="8"/>
                    </a:cxn>
                    <a:cxn ang="0">
                      <a:pos x="30" y="37"/>
                    </a:cxn>
                  </a:cxnLst>
                  <a:rect l="0" t="0" r="r" b="b"/>
                  <a:pathLst>
                    <a:path w="45" h="37">
                      <a:moveTo>
                        <a:pt x="30" y="37"/>
                      </a:moveTo>
                      <a:lnTo>
                        <a:pt x="45" y="30"/>
                      </a:lnTo>
                      <a:lnTo>
                        <a:pt x="8" y="0"/>
                      </a:lnTo>
                      <a:lnTo>
                        <a:pt x="0" y="8"/>
                      </a:lnTo>
                      <a:lnTo>
                        <a:pt x="30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7" name="Freeform 1283"/>
                <p:cNvSpPr>
                  <a:spLocks noChangeAspect="1"/>
                </p:cNvSpPr>
                <p:nvPr/>
              </p:nvSpPr>
              <p:spPr bwMode="auto">
                <a:xfrm>
                  <a:off x="3921" y="3252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7" y="29"/>
                    </a:cxn>
                    <a:cxn ang="0">
                      <a:pos x="44" y="22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37" y="29"/>
                    </a:cxn>
                  </a:cxnLst>
                  <a:rect l="0" t="0" r="r" b="b"/>
                  <a:pathLst>
                    <a:path w="44" h="29">
                      <a:moveTo>
                        <a:pt x="37" y="29"/>
                      </a:moveTo>
                      <a:lnTo>
                        <a:pt x="44" y="22"/>
                      </a:ln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37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8" name="Freeform 1284"/>
                <p:cNvSpPr>
                  <a:spLocks noChangeAspect="1"/>
                </p:cNvSpPr>
                <p:nvPr/>
              </p:nvSpPr>
              <p:spPr bwMode="auto">
                <a:xfrm>
                  <a:off x="3958" y="3281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89" name="Freeform 1285"/>
                <p:cNvSpPr>
                  <a:spLocks noChangeAspect="1"/>
                </p:cNvSpPr>
                <p:nvPr/>
              </p:nvSpPr>
              <p:spPr bwMode="auto">
                <a:xfrm>
                  <a:off x="3958" y="3274"/>
                  <a:ext cx="66" cy="44"/>
                </a:xfrm>
                <a:custGeom>
                  <a:avLst/>
                  <a:gdLst/>
                  <a:ahLst/>
                  <a:cxnLst>
                    <a:cxn ang="0">
                      <a:pos x="36" y="29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9"/>
                    </a:cxn>
                  </a:cxnLst>
                  <a:rect l="0" t="0" r="r" b="b"/>
                  <a:pathLst>
                    <a:path w="44" h="29">
                      <a:moveTo>
                        <a:pt x="36" y="29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0" name="Freeform 1286"/>
                <p:cNvSpPr>
                  <a:spLocks noChangeAspect="1"/>
                </p:cNvSpPr>
                <p:nvPr/>
              </p:nvSpPr>
              <p:spPr bwMode="auto">
                <a:xfrm>
                  <a:off x="3994" y="3303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1" name="Freeform 1287"/>
                <p:cNvSpPr>
                  <a:spLocks noChangeAspect="1"/>
                </p:cNvSpPr>
                <p:nvPr/>
              </p:nvSpPr>
              <p:spPr bwMode="auto">
                <a:xfrm>
                  <a:off x="3994" y="3296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0" y="30"/>
                    </a:cxn>
                    <a:cxn ang="0">
                      <a:pos x="37" y="15"/>
                    </a:cxn>
                    <a:cxn ang="0">
                      <a:pos x="8" y="0"/>
                    </a:cxn>
                    <a:cxn ang="0">
                      <a:pos x="0" y="15"/>
                    </a:cxn>
                    <a:cxn ang="0">
                      <a:pos x="30" y="30"/>
                    </a:cxn>
                  </a:cxnLst>
                  <a:rect l="0" t="0" r="r" b="b"/>
                  <a:pathLst>
                    <a:path w="37" h="30">
                      <a:moveTo>
                        <a:pt x="30" y="30"/>
                      </a:moveTo>
                      <a:lnTo>
                        <a:pt x="37" y="15"/>
                      </a:lnTo>
                      <a:lnTo>
                        <a:pt x="8" y="0"/>
                      </a:lnTo>
                      <a:lnTo>
                        <a:pt x="0" y="15"/>
                      </a:lnTo>
                      <a:lnTo>
                        <a:pt x="30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2" name="Freeform 1288"/>
                <p:cNvSpPr>
                  <a:spLocks noChangeAspect="1"/>
                </p:cNvSpPr>
                <p:nvPr/>
              </p:nvSpPr>
              <p:spPr bwMode="auto">
                <a:xfrm>
                  <a:off x="4024" y="3311"/>
                  <a:ext cx="66" cy="56"/>
                </a:xfrm>
                <a:custGeom>
                  <a:avLst/>
                  <a:gdLst/>
                  <a:ahLst/>
                  <a:cxnLst>
                    <a:cxn ang="0">
                      <a:pos x="37" y="37"/>
                    </a:cxn>
                    <a:cxn ang="0">
                      <a:pos x="44" y="22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7" y="37"/>
                    </a:cxn>
                  </a:cxnLst>
                  <a:rect l="0" t="0" r="r" b="b"/>
                  <a:pathLst>
                    <a:path w="44" h="37">
                      <a:moveTo>
                        <a:pt x="37" y="37"/>
                      </a:moveTo>
                      <a:lnTo>
                        <a:pt x="44" y="22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7" y="3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3" name="Freeform 1289"/>
                <p:cNvSpPr>
                  <a:spLocks noChangeAspect="1"/>
                </p:cNvSpPr>
                <p:nvPr/>
              </p:nvSpPr>
              <p:spPr bwMode="auto">
                <a:xfrm>
                  <a:off x="4061" y="3340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4" name="Freeform 1290"/>
                <p:cNvSpPr>
                  <a:spLocks noChangeAspect="1"/>
                </p:cNvSpPr>
                <p:nvPr/>
              </p:nvSpPr>
              <p:spPr bwMode="auto">
                <a:xfrm>
                  <a:off x="4061" y="3333"/>
                  <a:ext cx="56" cy="44"/>
                </a:xfrm>
                <a:custGeom>
                  <a:avLst/>
                  <a:gdLst/>
                  <a:ahLst/>
                  <a:cxnLst>
                    <a:cxn ang="0">
                      <a:pos x="29" y="29"/>
                    </a:cxn>
                    <a:cxn ang="0">
                      <a:pos x="37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37" h="29">
                      <a:moveTo>
                        <a:pt x="29" y="29"/>
                      </a:moveTo>
                      <a:lnTo>
                        <a:pt x="37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29" y="2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5" name="Freeform 1291"/>
                <p:cNvSpPr>
                  <a:spLocks noChangeAspect="1"/>
                </p:cNvSpPr>
                <p:nvPr/>
              </p:nvSpPr>
              <p:spPr bwMode="auto">
                <a:xfrm>
                  <a:off x="4090" y="3355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8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8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6" name="Freeform 1292"/>
                <p:cNvSpPr>
                  <a:spLocks noChangeAspect="1"/>
                </p:cNvSpPr>
                <p:nvPr/>
              </p:nvSpPr>
              <p:spPr bwMode="auto">
                <a:xfrm>
                  <a:off x="4090" y="3348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44" y="14"/>
                    </a:cxn>
                    <a:cxn ang="0">
                      <a:pos x="8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44" h="22">
                      <a:moveTo>
                        <a:pt x="37" y="22"/>
                      </a:moveTo>
                      <a:lnTo>
                        <a:pt x="44" y="14"/>
                      </a:lnTo>
                      <a:lnTo>
                        <a:pt x="8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7" name="Freeform 1293"/>
                <p:cNvSpPr>
                  <a:spLocks noChangeAspect="1"/>
                </p:cNvSpPr>
                <p:nvPr/>
              </p:nvSpPr>
              <p:spPr bwMode="auto">
                <a:xfrm>
                  <a:off x="4127" y="3362"/>
                  <a:ext cx="56" cy="35"/>
                </a:xfrm>
                <a:custGeom>
                  <a:avLst/>
                  <a:gdLst/>
                  <a:ahLst/>
                  <a:cxnLst>
                    <a:cxn ang="0">
                      <a:pos x="30" y="23"/>
                    </a:cxn>
                    <a:cxn ang="0">
                      <a:pos x="37" y="8"/>
                    </a:cxn>
                    <a:cxn ang="0">
                      <a:pos x="7" y="0"/>
                    </a:cxn>
                    <a:cxn ang="0">
                      <a:pos x="0" y="8"/>
                    </a:cxn>
                    <a:cxn ang="0">
                      <a:pos x="30" y="23"/>
                    </a:cxn>
                  </a:cxnLst>
                  <a:rect l="0" t="0" r="r" b="b"/>
                  <a:pathLst>
                    <a:path w="37" h="23">
                      <a:moveTo>
                        <a:pt x="30" y="23"/>
                      </a:moveTo>
                      <a:lnTo>
                        <a:pt x="37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lnTo>
                        <a:pt x="30" y="2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8" name="Freeform 1294"/>
                <p:cNvSpPr>
                  <a:spLocks noChangeAspect="1"/>
                </p:cNvSpPr>
                <p:nvPr/>
              </p:nvSpPr>
              <p:spPr bwMode="auto">
                <a:xfrm>
                  <a:off x="4157" y="3377"/>
                  <a:ext cx="11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999" name="Freeform 1295"/>
                <p:cNvSpPr>
                  <a:spLocks noChangeAspect="1"/>
                </p:cNvSpPr>
                <p:nvPr/>
              </p:nvSpPr>
              <p:spPr bwMode="auto">
                <a:xfrm>
                  <a:off x="4157" y="3370"/>
                  <a:ext cx="66" cy="33"/>
                </a:xfrm>
                <a:custGeom>
                  <a:avLst/>
                  <a:gdLst/>
                  <a:ahLst/>
                  <a:cxnLst>
                    <a:cxn ang="0">
                      <a:pos x="36" y="22"/>
                    </a:cxn>
                    <a:cxn ang="0">
                      <a:pos x="44" y="15"/>
                    </a:cxn>
                    <a:cxn ang="0">
                      <a:pos x="7" y="0"/>
                    </a:cxn>
                    <a:cxn ang="0">
                      <a:pos x="0" y="15"/>
                    </a:cxn>
                    <a:cxn ang="0">
                      <a:pos x="36" y="22"/>
                    </a:cxn>
                  </a:cxnLst>
                  <a:rect l="0" t="0" r="r" b="b"/>
                  <a:pathLst>
                    <a:path w="44" h="22">
                      <a:moveTo>
                        <a:pt x="36" y="22"/>
                      </a:moveTo>
                      <a:lnTo>
                        <a:pt x="44" y="15"/>
                      </a:lnTo>
                      <a:lnTo>
                        <a:pt x="7" y="0"/>
                      </a:lnTo>
                      <a:lnTo>
                        <a:pt x="0" y="15"/>
                      </a:ln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0" name="Freeform 1296"/>
                <p:cNvSpPr>
                  <a:spLocks noChangeAspect="1"/>
                </p:cNvSpPr>
                <p:nvPr/>
              </p:nvSpPr>
              <p:spPr bwMode="auto">
                <a:xfrm>
                  <a:off x="4193" y="3392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1" name="Freeform 1297"/>
                <p:cNvSpPr>
                  <a:spLocks noChangeAspect="1"/>
                </p:cNvSpPr>
                <p:nvPr/>
              </p:nvSpPr>
              <p:spPr bwMode="auto">
                <a:xfrm>
                  <a:off x="4193" y="3377"/>
                  <a:ext cx="56" cy="45"/>
                </a:xfrm>
                <a:custGeom>
                  <a:avLst/>
                  <a:gdLst/>
                  <a:ahLst/>
                  <a:cxnLst>
                    <a:cxn ang="0">
                      <a:pos x="37" y="30"/>
                    </a:cxn>
                    <a:cxn ang="0">
                      <a:pos x="37" y="15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30"/>
                    </a:cxn>
                  </a:cxnLst>
                  <a:rect l="0" t="0" r="r" b="b"/>
                  <a:pathLst>
                    <a:path w="37" h="30">
                      <a:moveTo>
                        <a:pt x="37" y="30"/>
                      </a:moveTo>
                      <a:lnTo>
                        <a:pt x="37" y="15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2" name="Freeform 1298"/>
                <p:cNvSpPr>
                  <a:spLocks noChangeAspect="1"/>
                </p:cNvSpPr>
                <p:nvPr/>
              </p:nvSpPr>
              <p:spPr bwMode="auto">
                <a:xfrm>
                  <a:off x="4230" y="3392"/>
                  <a:ext cx="45" cy="33"/>
                </a:xfrm>
                <a:custGeom>
                  <a:avLst/>
                  <a:gdLst/>
                  <a:ahLst/>
                  <a:cxnLst>
                    <a:cxn ang="0">
                      <a:pos x="30" y="22"/>
                    </a:cxn>
                    <a:cxn ang="0">
                      <a:pos x="30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0" y="22"/>
                    </a:cxn>
                  </a:cxnLst>
                  <a:rect l="0" t="0" r="r" b="b"/>
                  <a:pathLst>
                    <a:path w="30" h="22">
                      <a:moveTo>
                        <a:pt x="30" y="22"/>
                      </a:moveTo>
                      <a:lnTo>
                        <a:pt x="30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3" name="Freeform 1299"/>
                <p:cNvSpPr>
                  <a:spLocks noChangeAspect="1"/>
                </p:cNvSpPr>
                <p:nvPr/>
              </p:nvSpPr>
              <p:spPr bwMode="auto">
                <a:xfrm>
                  <a:off x="4260" y="3407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4" name="Freeform 1300"/>
                <p:cNvSpPr>
                  <a:spLocks noChangeAspect="1"/>
                </p:cNvSpPr>
                <p:nvPr/>
              </p:nvSpPr>
              <p:spPr bwMode="auto">
                <a:xfrm>
                  <a:off x="4260" y="3399"/>
                  <a:ext cx="56" cy="23"/>
                </a:xfrm>
                <a:custGeom>
                  <a:avLst/>
                  <a:gdLst/>
                  <a:ahLst/>
                  <a:cxnLst>
                    <a:cxn ang="0">
                      <a:pos x="37" y="15"/>
                    </a:cxn>
                    <a:cxn ang="0">
                      <a:pos x="37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15"/>
                    </a:cxn>
                  </a:cxnLst>
                  <a:rect l="0" t="0" r="r" b="b"/>
                  <a:pathLst>
                    <a:path w="37" h="15">
                      <a:moveTo>
                        <a:pt x="37" y="15"/>
                      </a:moveTo>
                      <a:lnTo>
                        <a:pt x="37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5" name="Freeform 1301"/>
                <p:cNvSpPr>
                  <a:spLocks noChangeAspect="1"/>
                </p:cNvSpPr>
                <p:nvPr/>
              </p:nvSpPr>
              <p:spPr bwMode="auto">
                <a:xfrm>
                  <a:off x="4297" y="3407"/>
                  <a:ext cx="44" cy="21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9" y="0"/>
                    </a:cxn>
                    <a:cxn ang="0">
                      <a:pos x="0" y="0"/>
                    </a:cxn>
                    <a:cxn ang="0">
                      <a:pos x="0" y="7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14">
                      <a:moveTo>
                        <a:pt x="29" y="14"/>
                      </a:move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6" name="Freeform 1302"/>
                <p:cNvSpPr>
                  <a:spLocks noChangeAspect="1"/>
                </p:cNvSpPr>
                <p:nvPr/>
              </p:nvSpPr>
              <p:spPr bwMode="auto">
                <a:xfrm>
                  <a:off x="4326" y="3414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7" name="Freeform 1303"/>
                <p:cNvSpPr>
                  <a:spLocks noChangeAspect="1"/>
                </p:cNvSpPr>
                <p:nvPr/>
              </p:nvSpPr>
              <p:spPr bwMode="auto">
                <a:xfrm>
                  <a:off x="4326" y="3407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4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4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8" name="Freeform 1304"/>
                <p:cNvSpPr>
                  <a:spLocks noChangeAspect="1"/>
                </p:cNvSpPr>
                <p:nvPr/>
              </p:nvSpPr>
              <p:spPr bwMode="auto">
                <a:xfrm>
                  <a:off x="4363" y="3421"/>
                  <a:ext cx="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09" name="Rectangle 1305"/>
                <p:cNvSpPr>
                  <a:spLocks noChangeAspect="1" noChangeArrowheads="1"/>
                </p:cNvSpPr>
                <p:nvPr/>
              </p:nvSpPr>
              <p:spPr bwMode="auto">
                <a:xfrm>
                  <a:off x="4363" y="3414"/>
                  <a:ext cx="44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0" name="Freeform 1306"/>
                <p:cNvSpPr>
                  <a:spLocks noChangeAspect="1"/>
                </p:cNvSpPr>
                <p:nvPr/>
              </p:nvSpPr>
              <p:spPr bwMode="auto">
                <a:xfrm>
                  <a:off x="4392" y="3421"/>
                  <a:ext cx="12" cy="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8" h="8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1" name="Freeform 1307"/>
                <p:cNvSpPr>
                  <a:spLocks noChangeAspect="1"/>
                </p:cNvSpPr>
                <p:nvPr/>
              </p:nvSpPr>
              <p:spPr bwMode="auto">
                <a:xfrm>
                  <a:off x="4392" y="3414"/>
                  <a:ext cx="56" cy="33"/>
                </a:xfrm>
                <a:custGeom>
                  <a:avLst/>
                  <a:gdLst/>
                  <a:ahLst/>
                  <a:cxnLst>
                    <a:cxn ang="0">
                      <a:pos x="37" y="22"/>
                    </a:cxn>
                    <a:cxn ang="0">
                      <a:pos x="37" y="7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37" y="22"/>
                    </a:cxn>
                  </a:cxnLst>
                  <a:rect l="0" t="0" r="r" b="b"/>
                  <a:pathLst>
                    <a:path w="37" h="22">
                      <a:moveTo>
                        <a:pt x="37" y="22"/>
                      </a:moveTo>
                      <a:lnTo>
                        <a:pt x="37" y="7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37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2" name="Freeform 1308"/>
                <p:cNvSpPr>
                  <a:spLocks noChangeAspect="1"/>
                </p:cNvSpPr>
                <p:nvPr/>
              </p:nvSpPr>
              <p:spPr bwMode="auto">
                <a:xfrm>
                  <a:off x="4429" y="3429"/>
                  <a:ext cx="2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3" name="Rectangle 1309"/>
                <p:cNvSpPr>
                  <a:spLocks noChangeAspect="1" noChangeArrowheads="1"/>
                </p:cNvSpPr>
                <p:nvPr/>
              </p:nvSpPr>
              <p:spPr bwMode="auto">
                <a:xfrm>
                  <a:off x="4429" y="3421"/>
                  <a:ext cx="45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4" name="Freeform 1310"/>
                <p:cNvSpPr>
                  <a:spLocks noChangeAspect="1"/>
                </p:cNvSpPr>
                <p:nvPr/>
              </p:nvSpPr>
              <p:spPr bwMode="auto">
                <a:xfrm>
                  <a:off x="4459" y="3429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5" name="Rectangle 1311"/>
                <p:cNvSpPr>
                  <a:spLocks noChangeAspect="1" noChangeArrowheads="1"/>
                </p:cNvSpPr>
                <p:nvPr/>
              </p:nvSpPr>
              <p:spPr bwMode="auto">
                <a:xfrm>
                  <a:off x="4459" y="3421"/>
                  <a:ext cx="56" cy="23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6" name="Freeform 1312"/>
                <p:cNvSpPr>
                  <a:spLocks noChangeAspect="1"/>
                </p:cNvSpPr>
                <p:nvPr/>
              </p:nvSpPr>
              <p:spPr bwMode="auto">
                <a:xfrm>
                  <a:off x="4496" y="3421"/>
                  <a:ext cx="44" cy="33"/>
                </a:xfrm>
                <a:custGeom>
                  <a:avLst/>
                  <a:gdLst/>
                  <a:ahLst/>
                  <a:cxnLst>
                    <a:cxn ang="0">
                      <a:pos x="29" y="22"/>
                    </a:cxn>
                    <a:cxn ang="0">
                      <a:pos x="29" y="8"/>
                    </a:cxn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" y="22"/>
                    </a:cxn>
                  </a:cxnLst>
                  <a:rect l="0" t="0" r="r" b="b"/>
                  <a:pathLst>
                    <a:path w="29" h="22">
                      <a:moveTo>
                        <a:pt x="29" y="22"/>
                      </a:moveTo>
                      <a:lnTo>
                        <a:pt x="29" y="8"/>
                      </a:lnTo>
                      <a:lnTo>
                        <a:pt x="0" y="0"/>
                      </a:lnTo>
                      <a:lnTo>
                        <a:pt x="0" y="15"/>
                      </a:lnTo>
                      <a:lnTo>
                        <a:pt x="29" y="2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7" name="Freeform 1313"/>
                <p:cNvSpPr>
                  <a:spLocks noChangeAspect="1"/>
                </p:cNvSpPr>
                <p:nvPr/>
              </p:nvSpPr>
              <p:spPr bwMode="auto">
                <a:xfrm>
                  <a:off x="4525" y="3436"/>
                  <a:ext cx="11" cy="11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7" y="0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7" h="7">
                      <a:moveTo>
                        <a:pt x="0" y="7"/>
                      </a:move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018" name="Rectangle 1314"/>
                <p:cNvSpPr>
                  <a:spLocks noChangeAspect="1" noChangeArrowheads="1"/>
                </p:cNvSpPr>
                <p:nvPr/>
              </p:nvSpPr>
              <p:spPr bwMode="auto">
                <a:xfrm>
                  <a:off x="4525" y="3429"/>
                  <a:ext cx="56" cy="21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2019" name="Freeform 1315"/>
              <p:cNvSpPr>
                <a:spLocks/>
              </p:cNvSpPr>
              <p:nvPr/>
            </p:nvSpPr>
            <p:spPr bwMode="auto">
              <a:xfrm>
                <a:off x="5099" y="1538"/>
                <a:ext cx="181" cy="130"/>
              </a:xfrm>
              <a:custGeom>
                <a:avLst/>
                <a:gdLst/>
                <a:ahLst/>
                <a:cxnLst>
                  <a:cxn ang="0">
                    <a:pos x="0" y="242"/>
                  </a:cxn>
                  <a:cxn ang="0">
                    <a:pos x="298" y="242"/>
                  </a:cxn>
                  <a:cxn ang="0">
                    <a:pos x="298" y="0"/>
                  </a:cxn>
                  <a:cxn ang="0">
                    <a:pos x="235" y="106"/>
                  </a:cxn>
                  <a:cxn ang="0">
                    <a:pos x="211" y="139"/>
                  </a:cxn>
                  <a:cxn ang="0">
                    <a:pos x="175" y="173"/>
                  </a:cxn>
                  <a:cxn ang="0">
                    <a:pos x="123" y="211"/>
                  </a:cxn>
                  <a:cxn ang="0">
                    <a:pos x="70" y="233"/>
                  </a:cxn>
                  <a:cxn ang="0">
                    <a:pos x="0" y="242"/>
                  </a:cxn>
                </a:cxnLst>
                <a:rect l="0" t="0" r="r" b="b"/>
                <a:pathLst>
                  <a:path w="298" h="242">
                    <a:moveTo>
                      <a:pt x="0" y="242"/>
                    </a:moveTo>
                    <a:lnTo>
                      <a:pt x="298" y="242"/>
                    </a:lnTo>
                    <a:lnTo>
                      <a:pt x="298" y="0"/>
                    </a:lnTo>
                    <a:lnTo>
                      <a:pt x="235" y="106"/>
                    </a:lnTo>
                    <a:lnTo>
                      <a:pt x="211" y="139"/>
                    </a:lnTo>
                    <a:lnTo>
                      <a:pt x="175" y="173"/>
                    </a:lnTo>
                    <a:lnTo>
                      <a:pt x="123" y="211"/>
                    </a:lnTo>
                    <a:lnTo>
                      <a:pt x="70" y="233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2020" name="Text Box 1316"/>
            <p:cNvSpPr txBox="1">
              <a:spLocks noChangeArrowheads="1"/>
            </p:cNvSpPr>
            <p:nvPr/>
          </p:nvSpPr>
          <p:spPr bwMode="auto">
            <a:xfrm>
              <a:off x="5204" y="360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02021" name="Text Box 1317"/>
            <p:cNvSpPr txBox="1">
              <a:spLocks noChangeArrowheads="1"/>
            </p:cNvSpPr>
            <p:nvPr/>
          </p:nvSpPr>
          <p:spPr bwMode="auto">
            <a:xfrm>
              <a:off x="5076" y="380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chemeClr val="hlink"/>
                  </a:solidFill>
                </a:rPr>
                <a:t>-z*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Inference Concepts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2425B01-E576-4D8F-BECB-F85D48537090}" type="slidenum">
              <a:rPr lang="en-US"/>
              <a:pPr/>
              <a:t>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/>
              <a:t>Confidence Regions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11430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What is the next logical question when H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i="1" dirty="0"/>
              <a:t>is </a:t>
            </a:r>
            <a:r>
              <a:rPr lang="en-US" i="1" dirty="0" smtClean="0"/>
              <a:t>rejected?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97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 smtClean="0"/>
              <a:t>95% Confidence Interval Concept</a:t>
            </a:r>
            <a:endParaRPr lang="en-US" dirty="0"/>
          </a:p>
        </p:txBody>
      </p:sp>
      <p:sp>
        <p:nvSpPr>
          <p:cNvPr id="1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1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E0EC21D6-2E90-4844-B853-917637EDCDFE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3154363" y="109538"/>
            <a:ext cx="5532437" cy="3532187"/>
            <a:chOff x="3154363" y="109538"/>
            <a:chExt cx="5532437" cy="3532187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306763" y="109538"/>
              <a:ext cx="5270500" cy="2882900"/>
              <a:chOff x="1261" y="1638"/>
              <a:chExt cx="3320" cy="1816"/>
            </a:xfrm>
          </p:grpSpPr>
          <p:sp>
            <p:nvSpPr>
              <p:cNvPr id="61445" name="Freeform 5"/>
              <p:cNvSpPr>
                <a:spLocks noChangeAspect="1"/>
              </p:cNvSpPr>
              <p:nvPr/>
            </p:nvSpPr>
            <p:spPr bwMode="auto">
              <a:xfrm>
                <a:off x="1261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6" name="Freeform 6"/>
              <p:cNvSpPr>
                <a:spLocks noChangeAspect="1"/>
              </p:cNvSpPr>
              <p:nvPr/>
            </p:nvSpPr>
            <p:spPr bwMode="auto">
              <a:xfrm>
                <a:off x="1298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7" name="Freeform 7"/>
              <p:cNvSpPr>
                <a:spLocks noChangeAspect="1"/>
              </p:cNvSpPr>
              <p:nvPr/>
            </p:nvSpPr>
            <p:spPr bwMode="auto">
              <a:xfrm>
                <a:off x="1298" y="3414"/>
                <a:ext cx="54" cy="2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6" y="15"/>
                  </a:cxn>
                </a:cxnLst>
                <a:rect l="0" t="0" r="r" b="b"/>
                <a:pathLst>
                  <a:path w="36" h="15">
                    <a:moveTo>
                      <a:pt x="36" y="15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Freeform 8"/>
              <p:cNvSpPr>
                <a:spLocks noChangeAspect="1"/>
              </p:cNvSpPr>
              <p:nvPr/>
            </p:nvSpPr>
            <p:spPr bwMode="auto">
              <a:xfrm>
                <a:off x="1334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9" name="Freeform 9"/>
              <p:cNvSpPr>
                <a:spLocks noChangeAspect="1"/>
              </p:cNvSpPr>
              <p:nvPr/>
            </p:nvSpPr>
            <p:spPr bwMode="auto">
              <a:xfrm>
                <a:off x="1327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7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7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0" name="Freeform 10"/>
              <p:cNvSpPr>
                <a:spLocks noChangeAspect="1"/>
              </p:cNvSpPr>
              <p:nvPr/>
            </p:nvSpPr>
            <p:spPr bwMode="auto">
              <a:xfrm>
                <a:off x="1364" y="3414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1" name="Freeform 11"/>
              <p:cNvSpPr>
                <a:spLocks noChangeAspect="1"/>
              </p:cNvSpPr>
              <p:nvPr/>
            </p:nvSpPr>
            <p:spPr bwMode="auto">
              <a:xfrm>
                <a:off x="1364" y="3399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8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29" y="0"/>
                    </a:lnTo>
                    <a:lnTo>
                      <a:pt x="0" y="8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2" name="Freeform 12"/>
              <p:cNvSpPr>
                <a:spLocks noChangeAspect="1"/>
              </p:cNvSpPr>
              <p:nvPr/>
            </p:nvSpPr>
            <p:spPr bwMode="auto">
              <a:xfrm>
                <a:off x="1401" y="3407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3" name="Freeform 13"/>
              <p:cNvSpPr>
                <a:spLocks noChangeAspect="1"/>
              </p:cNvSpPr>
              <p:nvPr/>
            </p:nvSpPr>
            <p:spPr bwMode="auto">
              <a:xfrm>
                <a:off x="1393" y="3392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4" name="Freeform 14"/>
              <p:cNvSpPr>
                <a:spLocks noChangeAspect="1"/>
              </p:cNvSpPr>
              <p:nvPr/>
            </p:nvSpPr>
            <p:spPr bwMode="auto">
              <a:xfrm>
                <a:off x="1430" y="3399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5" name="Freeform 15"/>
              <p:cNvSpPr>
                <a:spLocks noChangeAspect="1"/>
              </p:cNvSpPr>
              <p:nvPr/>
            </p:nvSpPr>
            <p:spPr bwMode="auto">
              <a:xfrm>
                <a:off x="1430" y="3385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6" name="Freeform 16"/>
              <p:cNvSpPr>
                <a:spLocks noChangeAspect="1"/>
              </p:cNvSpPr>
              <p:nvPr/>
            </p:nvSpPr>
            <p:spPr bwMode="auto">
              <a:xfrm>
                <a:off x="1467" y="33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7" name="Freeform 17"/>
              <p:cNvSpPr>
                <a:spLocks noChangeAspect="1"/>
              </p:cNvSpPr>
              <p:nvPr/>
            </p:nvSpPr>
            <p:spPr bwMode="auto">
              <a:xfrm>
                <a:off x="1460" y="3377"/>
                <a:ext cx="54" cy="33"/>
              </a:xfrm>
              <a:custGeom>
                <a:avLst/>
                <a:gdLst/>
                <a:ahLst/>
                <a:cxnLst>
                  <a:cxn ang="0">
                    <a:pos x="36" y="15"/>
                  </a:cxn>
                  <a:cxn ang="0">
                    <a:pos x="36" y="0"/>
                  </a:cxn>
                  <a:cxn ang="0">
                    <a:pos x="0" y="8"/>
                  </a:cxn>
                  <a:cxn ang="0">
                    <a:pos x="7" y="22"/>
                  </a:cxn>
                  <a:cxn ang="0">
                    <a:pos x="36" y="15"/>
                  </a:cxn>
                </a:cxnLst>
                <a:rect l="0" t="0" r="r" b="b"/>
                <a:pathLst>
                  <a:path w="36" h="22">
                    <a:moveTo>
                      <a:pt x="36" y="15"/>
                    </a:moveTo>
                    <a:lnTo>
                      <a:pt x="36" y="0"/>
                    </a:lnTo>
                    <a:lnTo>
                      <a:pt x="0" y="8"/>
                    </a:lnTo>
                    <a:lnTo>
                      <a:pt x="7" y="22"/>
                    </a:lnTo>
                    <a:lnTo>
                      <a:pt x="36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8" name="Freeform 18"/>
              <p:cNvSpPr>
                <a:spLocks noChangeAspect="1"/>
              </p:cNvSpPr>
              <p:nvPr/>
            </p:nvSpPr>
            <p:spPr bwMode="auto">
              <a:xfrm>
                <a:off x="1496" y="338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59" name="Freeform 19"/>
              <p:cNvSpPr>
                <a:spLocks noChangeAspect="1"/>
              </p:cNvSpPr>
              <p:nvPr/>
            </p:nvSpPr>
            <p:spPr bwMode="auto">
              <a:xfrm>
                <a:off x="1496" y="3370"/>
                <a:ext cx="56" cy="3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0" y="0"/>
                  </a:cxn>
                  <a:cxn ang="0">
                    <a:pos x="0" y="7"/>
                  </a:cxn>
                  <a:cxn ang="0">
                    <a:pos x="0" y="22"/>
                  </a:cxn>
                  <a:cxn ang="0">
                    <a:pos x="37" y="15"/>
                  </a:cxn>
                </a:cxnLst>
                <a:rect l="0" t="0" r="r" b="b"/>
                <a:pathLst>
                  <a:path w="37" h="22">
                    <a:moveTo>
                      <a:pt x="37" y="15"/>
                    </a:moveTo>
                    <a:lnTo>
                      <a:pt x="30" y="0"/>
                    </a:lnTo>
                    <a:lnTo>
                      <a:pt x="0" y="7"/>
                    </a:lnTo>
                    <a:lnTo>
                      <a:pt x="0" y="22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0" name="Freeform 20"/>
              <p:cNvSpPr>
                <a:spLocks noChangeAspect="1"/>
              </p:cNvSpPr>
              <p:nvPr/>
            </p:nvSpPr>
            <p:spPr bwMode="auto">
              <a:xfrm>
                <a:off x="1533" y="3370"/>
                <a:ext cx="2" cy="2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0" y="15"/>
                  </a:cxn>
                </a:cxnLst>
                <a:rect l="0" t="0" r="r" b="b"/>
                <a:pathLst>
                  <a:path h="15">
                    <a:moveTo>
                      <a:pt x="0" y="15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1" name="Freeform 21"/>
              <p:cNvSpPr>
                <a:spLocks noChangeAspect="1"/>
              </p:cNvSpPr>
              <p:nvPr/>
            </p:nvSpPr>
            <p:spPr bwMode="auto">
              <a:xfrm>
                <a:off x="1526" y="3355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2" name="Freeform 22"/>
              <p:cNvSpPr>
                <a:spLocks noChangeAspect="1"/>
              </p:cNvSpPr>
              <p:nvPr/>
            </p:nvSpPr>
            <p:spPr bwMode="auto">
              <a:xfrm>
                <a:off x="1563" y="3362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3" name="Freeform 23"/>
              <p:cNvSpPr>
                <a:spLocks noChangeAspect="1"/>
              </p:cNvSpPr>
              <p:nvPr/>
            </p:nvSpPr>
            <p:spPr bwMode="auto">
              <a:xfrm>
                <a:off x="1563" y="3340"/>
                <a:ext cx="56" cy="45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29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37" y="15"/>
                  </a:cxn>
                </a:cxnLst>
                <a:rect l="0" t="0" r="r" b="b"/>
                <a:pathLst>
                  <a:path w="37" h="30">
                    <a:moveTo>
                      <a:pt x="37" y="15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4" name="Freeform 24"/>
              <p:cNvSpPr>
                <a:spLocks noChangeAspect="1"/>
              </p:cNvSpPr>
              <p:nvPr/>
            </p:nvSpPr>
            <p:spPr bwMode="auto">
              <a:xfrm>
                <a:off x="1592" y="3326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7" y="0"/>
                  </a:cxn>
                  <a:cxn ang="0">
                    <a:pos x="0" y="14"/>
                  </a:cxn>
                  <a:cxn ang="0">
                    <a:pos x="8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7" y="0"/>
                    </a:lnTo>
                    <a:lnTo>
                      <a:pt x="0" y="14"/>
                    </a:lnTo>
                    <a:lnTo>
                      <a:pt x="8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5" name="Freeform 25"/>
              <p:cNvSpPr>
                <a:spLocks noChangeAspect="1"/>
              </p:cNvSpPr>
              <p:nvPr/>
            </p:nvSpPr>
            <p:spPr bwMode="auto">
              <a:xfrm>
                <a:off x="1636" y="3333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6" name="Freeform 26"/>
              <p:cNvSpPr>
                <a:spLocks noChangeAspect="1"/>
              </p:cNvSpPr>
              <p:nvPr/>
            </p:nvSpPr>
            <p:spPr bwMode="auto">
              <a:xfrm>
                <a:off x="1629" y="3311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15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15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7" name="Freeform 27"/>
              <p:cNvSpPr>
                <a:spLocks noChangeAspect="1"/>
              </p:cNvSpPr>
              <p:nvPr/>
            </p:nvSpPr>
            <p:spPr bwMode="auto">
              <a:xfrm>
                <a:off x="1666" y="3311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8" name="Freeform 28"/>
              <p:cNvSpPr>
                <a:spLocks noChangeAspect="1"/>
              </p:cNvSpPr>
              <p:nvPr/>
            </p:nvSpPr>
            <p:spPr bwMode="auto">
              <a:xfrm>
                <a:off x="1659" y="3289"/>
                <a:ext cx="66" cy="4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36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44" y="14"/>
                  </a:cxn>
                </a:cxnLst>
                <a:rect l="0" t="0" r="r" b="b"/>
                <a:pathLst>
                  <a:path w="44" h="29">
                    <a:moveTo>
                      <a:pt x="44" y="14"/>
                    </a:moveTo>
                    <a:lnTo>
                      <a:pt x="36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44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9" name="Freeform 29"/>
              <p:cNvSpPr>
                <a:spLocks noChangeAspect="1"/>
              </p:cNvSpPr>
              <p:nvPr/>
            </p:nvSpPr>
            <p:spPr bwMode="auto">
              <a:xfrm>
                <a:off x="1703" y="3289"/>
                <a:ext cx="2" cy="21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14"/>
                  </a:cxn>
                </a:cxnLst>
                <a:rect l="0" t="0" r="r" b="b"/>
                <a:pathLst>
                  <a:path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0" name="Freeform 30"/>
              <p:cNvSpPr>
                <a:spLocks noChangeAspect="1"/>
              </p:cNvSpPr>
              <p:nvPr/>
            </p:nvSpPr>
            <p:spPr bwMode="auto">
              <a:xfrm>
                <a:off x="1695" y="3267"/>
                <a:ext cx="56" cy="54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8" y="36"/>
                  </a:cxn>
                  <a:cxn ang="0">
                    <a:pos x="37" y="14"/>
                  </a:cxn>
                </a:cxnLst>
                <a:rect l="0" t="0" r="r" b="b"/>
                <a:pathLst>
                  <a:path w="37" h="36">
                    <a:moveTo>
                      <a:pt x="37" y="14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8" y="36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1" name="Freeform 31"/>
              <p:cNvSpPr>
                <a:spLocks noChangeAspect="1"/>
              </p:cNvSpPr>
              <p:nvPr/>
            </p:nvSpPr>
            <p:spPr bwMode="auto">
              <a:xfrm>
                <a:off x="1732" y="3267"/>
                <a:ext cx="2" cy="2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14">
                    <a:moveTo>
                      <a:pt x="0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2" name="Freeform 32"/>
              <p:cNvSpPr>
                <a:spLocks noChangeAspect="1"/>
              </p:cNvSpPr>
              <p:nvPr/>
            </p:nvSpPr>
            <p:spPr bwMode="auto">
              <a:xfrm>
                <a:off x="1725" y="3237"/>
                <a:ext cx="66" cy="5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0"/>
                  </a:cxn>
                  <a:cxn ang="0">
                    <a:pos x="7" y="37"/>
                  </a:cxn>
                  <a:cxn ang="0">
                    <a:pos x="44" y="15"/>
                  </a:cxn>
                </a:cxnLst>
                <a:rect l="0" t="0" r="r" b="b"/>
                <a:pathLst>
                  <a:path w="44" h="37">
                    <a:moveTo>
                      <a:pt x="44" y="15"/>
                    </a:moveTo>
                    <a:lnTo>
                      <a:pt x="37" y="0"/>
                    </a:lnTo>
                    <a:lnTo>
                      <a:pt x="0" y="30"/>
                    </a:lnTo>
                    <a:lnTo>
                      <a:pt x="7" y="37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3" name="Freeform 33"/>
              <p:cNvSpPr>
                <a:spLocks noChangeAspect="1"/>
              </p:cNvSpPr>
              <p:nvPr/>
            </p:nvSpPr>
            <p:spPr bwMode="auto">
              <a:xfrm>
                <a:off x="1769" y="3244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4" name="Freeform 34"/>
              <p:cNvSpPr>
                <a:spLocks noChangeAspect="1"/>
              </p:cNvSpPr>
              <p:nvPr/>
            </p:nvSpPr>
            <p:spPr bwMode="auto">
              <a:xfrm>
                <a:off x="1762" y="3215"/>
                <a:ext cx="56" cy="56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29" y="0"/>
                  </a:cxn>
                  <a:cxn ang="0">
                    <a:pos x="0" y="22"/>
                  </a:cxn>
                  <a:cxn ang="0">
                    <a:pos x="7" y="37"/>
                  </a:cxn>
                  <a:cxn ang="0">
                    <a:pos x="37" y="7"/>
                  </a:cxn>
                </a:cxnLst>
                <a:rect l="0" t="0" r="r" b="b"/>
                <a:pathLst>
                  <a:path w="37" h="37">
                    <a:moveTo>
                      <a:pt x="37" y="7"/>
                    </a:moveTo>
                    <a:lnTo>
                      <a:pt x="29" y="0"/>
                    </a:lnTo>
                    <a:lnTo>
                      <a:pt x="0" y="22"/>
                    </a:lnTo>
                    <a:lnTo>
                      <a:pt x="7" y="37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5" name="Freeform 35"/>
              <p:cNvSpPr>
                <a:spLocks noChangeAspect="1"/>
              </p:cNvSpPr>
              <p:nvPr/>
            </p:nvSpPr>
            <p:spPr bwMode="auto">
              <a:xfrm>
                <a:off x="1799" y="3215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6" name="Freeform 36"/>
              <p:cNvSpPr>
                <a:spLocks noChangeAspect="1"/>
              </p:cNvSpPr>
              <p:nvPr/>
            </p:nvSpPr>
            <p:spPr bwMode="auto">
              <a:xfrm>
                <a:off x="1791" y="3178"/>
                <a:ext cx="66" cy="66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37"/>
                  </a:cxn>
                  <a:cxn ang="0">
                    <a:pos x="8" y="44"/>
                  </a:cxn>
                  <a:cxn ang="0">
                    <a:pos x="44" y="15"/>
                  </a:cxn>
                </a:cxnLst>
                <a:rect l="0" t="0" r="r" b="b"/>
                <a:pathLst>
                  <a:path w="44" h="44">
                    <a:moveTo>
                      <a:pt x="44" y="15"/>
                    </a:moveTo>
                    <a:lnTo>
                      <a:pt x="37" y="0"/>
                    </a:lnTo>
                    <a:lnTo>
                      <a:pt x="0" y="37"/>
                    </a:lnTo>
                    <a:lnTo>
                      <a:pt x="8" y="44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7" name="Freeform 37"/>
              <p:cNvSpPr>
                <a:spLocks noChangeAspect="1"/>
              </p:cNvSpPr>
              <p:nvPr/>
            </p:nvSpPr>
            <p:spPr bwMode="auto">
              <a:xfrm>
                <a:off x="1828" y="3149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0" y="0"/>
                  </a:cxn>
                  <a:cxn ang="0">
                    <a:pos x="0" y="29"/>
                  </a:cxn>
                  <a:cxn ang="0">
                    <a:pos x="7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0" y="0"/>
                    </a:lnTo>
                    <a:lnTo>
                      <a:pt x="0" y="29"/>
                    </a:lnTo>
                    <a:lnTo>
                      <a:pt x="7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8" name="Freeform 38"/>
              <p:cNvSpPr>
                <a:spLocks noChangeAspect="1"/>
              </p:cNvSpPr>
              <p:nvPr/>
            </p:nvSpPr>
            <p:spPr bwMode="auto">
              <a:xfrm>
                <a:off x="1865" y="3149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0" y="0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79" name="Freeform 39"/>
              <p:cNvSpPr>
                <a:spLocks noChangeAspect="1"/>
              </p:cNvSpPr>
              <p:nvPr/>
            </p:nvSpPr>
            <p:spPr bwMode="auto">
              <a:xfrm>
                <a:off x="1858" y="3112"/>
                <a:ext cx="66" cy="6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6" y="0"/>
                  </a:cxn>
                  <a:cxn ang="0">
                    <a:pos x="0" y="37"/>
                  </a:cxn>
                  <a:cxn ang="0">
                    <a:pos x="14" y="44"/>
                  </a:cxn>
                  <a:cxn ang="0">
                    <a:pos x="44" y="7"/>
                  </a:cxn>
                </a:cxnLst>
                <a:rect l="0" t="0" r="r" b="b"/>
                <a:pathLst>
                  <a:path w="44" h="44">
                    <a:moveTo>
                      <a:pt x="44" y="7"/>
                    </a:moveTo>
                    <a:lnTo>
                      <a:pt x="36" y="0"/>
                    </a:lnTo>
                    <a:lnTo>
                      <a:pt x="0" y="37"/>
                    </a:lnTo>
                    <a:lnTo>
                      <a:pt x="14" y="4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0" name="Freeform 40"/>
              <p:cNvSpPr>
                <a:spLocks noChangeAspect="1"/>
              </p:cNvSpPr>
              <p:nvPr/>
            </p:nvSpPr>
            <p:spPr bwMode="auto">
              <a:xfrm>
                <a:off x="1902" y="311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1" name="Freeform 41"/>
              <p:cNvSpPr>
                <a:spLocks noChangeAspect="1"/>
              </p:cNvSpPr>
              <p:nvPr/>
            </p:nvSpPr>
            <p:spPr bwMode="auto">
              <a:xfrm>
                <a:off x="1894" y="3068"/>
                <a:ext cx="68" cy="77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44"/>
                  </a:cxn>
                  <a:cxn ang="0">
                    <a:pos x="8" y="51"/>
                  </a:cxn>
                  <a:cxn ang="0">
                    <a:pos x="45" y="7"/>
                  </a:cxn>
                </a:cxnLst>
                <a:rect l="0" t="0" r="r" b="b"/>
                <a:pathLst>
                  <a:path w="45" h="51">
                    <a:moveTo>
                      <a:pt x="45" y="7"/>
                    </a:moveTo>
                    <a:lnTo>
                      <a:pt x="30" y="0"/>
                    </a:lnTo>
                    <a:lnTo>
                      <a:pt x="0" y="44"/>
                    </a:lnTo>
                    <a:lnTo>
                      <a:pt x="8" y="51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2" name="Freeform 42"/>
              <p:cNvSpPr>
                <a:spLocks noChangeAspect="1"/>
              </p:cNvSpPr>
              <p:nvPr/>
            </p:nvSpPr>
            <p:spPr bwMode="auto">
              <a:xfrm>
                <a:off x="1931" y="3068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3" name="Freeform 43"/>
              <p:cNvSpPr>
                <a:spLocks noChangeAspect="1"/>
              </p:cNvSpPr>
              <p:nvPr/>
            </p:nvSpPr>
            <p:spPr bwMode="auto">
              <a:xfrm>
                <a:off x="1924" y="3023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37" y="0"/>
                  </a:cxn>
                  <a:cxn ang="0">
                    <a:pos x="0" y="45"/>
                  </a:cxn>
                  <a:cxn ang="0">
                    <a:pos x="15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37" y="0"/>
                    </a:lnTo>
                    <a:lnTo>
                      <a:pt x="0" y="45"/>
                    </a:lnTo>
                    <a:lnTo>
                      <a:pt x="15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4" name="Freeform 44"/>
              <p:cNvSpPr>
                <a:spLocks noChangeAspect="1"/>
              </p:cNvSpPr>
              <p:nvPr/>
            </p:nvSpPr>
            <p:spPr bwMode="auto">
              <a:xfrm>
                <a:off x="1968" y="3023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5" name="Freeform 45"/>
              <p:cNvSpPr>
                <a:spLocks noChangeAspect="1"/>
              </p:cNvSpPr>
              <p:nvPr/>
            </p:nvSpPr>
            <p:spPr bwMode="auto">
              <a:xfrm>
                <a:off x="1961" y="2979"/>
                <a:ext cx="66" cy="7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44"/>
                  </a:cxn>
                  <a:cxn ang="0">
                    <a:pos x="7" y="52"/>
                  </a:cxn>
                  <a:cxn ang="0">
                    <a:pos x="44" y="8"/>
                  </a:cxn>
                </a:cxnLst>
                <a:rect l="0" t="0" r="r" b="b"/>
                <a:pathLst>
                  <a:path w="44" h="52">
                    <a:moveTo>
                      <a:pt x="44" y="8"/>
                    </a:moveTo>
                    <a:lnTo>
                      <a:pt x="29" y="0"/>
                    </a:lnTo>
                    <a:lnTo>
                      <a:pt x="0" y="44"/>
                    </a:lnTo>
                    <a:lnTo>
                      <a:pt x="7" y="52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6" name="Freeform 46"/>
              <p:cNvSpPr>
                <a:spLocks noChangeAspect="1"/>
              </p:cNvSpPr>
              <p:nvPr/>
            </p:nvSpPr>
            <p:spPr bwMode="auto">
              <a:xfrm>
                <a:off x="1998" y="2979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7" name="Freeform 47"/>
              <p:cNvSpPr>
                <a:spLocks noChangeAspect="1"/>
              </p:cNvSpPr>
              <p:nvPr/>
            </p:nvSpPr>
            <p:spPr bwMode="auto">
              <a:xfrm>
                <a:off x="1990" y="2928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1"/>
                  </a:cxn>
                  <a:cxn ang="0">
                    <a:pos x="15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37" y="0"/>
                    </a:lnTo>
                    <a:lnTo>
                      <a:pt x="0" y="51"/>
                    </a:lnTo>
                    <a:lnTo>
                      <a:pt x="15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8" name="Freeform 48"/>
              <p:cNvSpPr>
                <a:spLocks noChangeAspect="1"/>
              </p:cNvSpPr>
              <p:nvPr/>
            </p:nvSpPr>
            <p:spPr bwMode="auto">
              <a:xfrm>
                <a:off x="2027" y="2869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9"/>
                  </a:cxn>
                  <a:cxn ang="0">
                    <a:pos x="7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29" y="0"/>
                    </a:lnTo>
                    <a:lnTo>
                      <a:pt x="0" y="59"/>
                    </a:lnTo>
                    <a:lnTo>
                      <a:pt x="7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89" name="Freeform 49"/>
              <p:cNvSpPr>
                <a:spLocks noChangeAspect="1"/>
              </p:cNvSpPr>
              <p:nvPr/>
            </p:nvSpPr>
            <p:spPr bwMode="auto">
              <a:xfrm>
                <a:off x="2064" y="2876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0" name="Freeform 50"/>
              <p:cNvSpPr>
                <a:spLocks noChangeAspect="1"/>
              </p:cNvSpPr>
              <p:nvPr/>
            </p:nvSpPr>
            <p:spPr bwMode="auto">
              <a:xfrm>
                <a:off x="2056" y="2817"/>
                <a:ext cx="68" cy="89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45" y="7"/>
                  </a:cxn>
                </a:cxnLst>
                <a:rect l="0" t="0" r="r" b="b"/>
                <a:pathLst>
                  <a:path w="45" h="59">
                    <a:moveTo>
                      <a:pt x="45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1" name="Freeform 51"/>
              <p:cNvSpPr>
                <a:spLocks noChangeAspect="1"/>
              </p:cNvSpPr>
              <p:nvPr/>
            </p:nvSpPr>
            <p:spPr bwMode="auto">
              <a:xfrm>
                <a:off x="2093" y="2751"/>
                <a:ext cx="68" cy="110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0" y="0"/>
                  </a:cxn>
                  <a:cxn ang="0">
                    <a:pos x="0" y="66"/>
                  </a:cxn>
                  <a:cxn ang="0">
                    <a:pos x="8" y="73"/>
                  </a:cxn>
                  <a:cxn ang="0">
                    <a:pos x="45" y="7"/>
                  </a:cxn>
                </a:cxnLst>
                <a:rect l="0" t="0" r="r" b="b"/>
                <a:pathLst>
                  <a:path w="45" h="73">
                    <a:moveTo>
                      <a:pt x="45" y="7"/>
                    </a:moveTo>
                    <a:lnTo>
                      <a:pt x="30" y="0"/>
                    </a:lnTo>
                    <a:lnTo>
                      <a:pt x="0" y="66"/>
                    </a:lnTo>
                    <a:lnTo>
                      <a:pt x="8" y="73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2" name="Freeform 52"/>
              <p:cNvSpPr>
                <a:spLocks noChangeAspect="1"/>
              </p:cNvSpPr>
              <p:nvPr/>
            </p:nvSpPr>
            <p:spPr bwMode="auto">
              <a:xfrm>
                <a:off x="2130" y="2751"/>
                <a:ext cx="12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8" y="7"/>
                  </a:cxn>
                  <a:cxn ang="0">
                    <a:pos x="8" y="7"/>
                  </a:cxn>
                  <a:cxn ang="0">
                    <a:pos x="0" y="0"/>
                  </a:cxn>
                  <a:cxn ang="0">
                    <a:pos x="8" y="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3" name="Freeform 53"/>
              <p:cNvSpPr>
                <a:spLocks noChangeAspect="1"/>
              </p:cNvSpPr>
              <p:nvPr/>
            </p:nvSpPr>
            <p:spPr bwMode="auto">
              <a:xfrm>
                <a:off x="2123" y="2692"/>
                <a:ext cx="66" cy="9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5" y="66"/>
                  </a:cxn>
                  <a:cxn ang="0">
                    <a:pos x="44" y="7"/>
                  </a:cxn>
                </a:cxnLst>
                <a:rect l="0" t="0" r="r" b="b"/>
                <a:pathLst>
                  <a:path w="44" h="66">
                    <a:moveTo>
                      <a:pt x="44" y="7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5" y="66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4" name="Freeform 54"/>
              <p:cNvSpPr>
                <a:spLocks noChangeAspect="1"/>
              </p:cNvSpPr>
              <p:nvPr/>
            </p:nvSpPr>
            <p:spPr bwMode="auto">
              <a:xfrm>
                <a:off x="2167" y="2692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5" name="Freeform 55"/>
              <p:cNvSpPr>
                <a:spLocks noChangeAspect="1"/>
              </p:cNvSpPr>
              <p:nvPr/>
            </p:nvSpPr>
            <p:spPr bwMode="auto">
              <a:xfrm>
                <a:off x="2160" y="262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67"/>
                  </a:cxn>
                  <a:cxn ang="0">
                    <a:pos x="7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67"/>
                    </a:lnTo>
                    <a:lnTo>
                      <a:pt x="7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6" name="Freeform 56"/>
              <p:cNvSpPr>
                <a:spLocks noChangeAspect="1"/>
              </p:cNvSpPr>
              <p:nvPr/>
            </p:nvSpPr>
            <p:spPr bwMode="auto">
              <a:xfrm>
                <a:off x="2196" y="2625"/>
                <a:ext cx="12" cy="12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0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0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7" name="Freeform 57"/>
              <p:cNvSpPr>
                <a:spLocks noChangeAspect="1"/>
              </p:cNvSpPr>
              <p:nvPr/>
            </p:nvSpPr>
            <p:spPr bwMode="auto">
              <a:xfrm>
                <a:off x="2189" y="2559"/>
                <a:ext cx="66" cy="111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4" y="7"/>
                  </a:cxn>
                </a:cxnLst>
                <a:rect l="0" t="0" r="r" b="b"/>
                <a:pathLst>
                  <a:path w="44" h="74">
                    <a:moveTo>
                      <a:pt x="44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Freeform 58"/>
              <p:cNvSpPr>
                <a:spLocks noChangeAspect="1"/>
              </p:cNvSpPr>
              <p:nvPr/>
            </p:nvSpPr>
            <p:spPr bwMode="auto">
              <a:xfrm>
                <a:off x="2226" y="2485"/>
                <a:ext cx="66" cy="122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7" y="81"/>
                  </a:cxn>
                  <a:cxn ang="0">
                    <a:pos x="44" y="8"/>
                  </a:cxn>
                </a:cxnLst>
                <a:rect l="0" t="0" r="r" b="b"/>
                <a:pathLst>
                  <a:path w="44" h="81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7" y="81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Freeform 59"/>
              <p:cNvSpPr>
                <a:spLocks noChangeAspect="1"/>
              </p:cNvSpPr>
              <p:nvPr/>
            </p:nvSpPr>
            <p:spPr bwMode="auto">
              <a:xfrm>
                <a:off x="2263" y="2485"/>
                <a:ext cx="11" cy="12"/>
              </a:xfrm>
              <a:custGeom>
                <a:avLst/>
                <a:gdLst/>
                <a:ahLst/>
                <a:cxnLst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0" y="0"/>
                  </a:cxn>
                  <a:cxn ang="0">
                    <a:pos x="7" y="8"/>
                  </a:cxn>
                </a:cxnLst>
                <a:rect l="0" t="0" r="r" b="b"/>
                <a:pathLst>
                  <a:path w="7" h="8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0" y="0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Freeform 60"/>
              <p:cNvSpPr>
                <a:spLocks noChangeAspect="1"/>
              </p:cNvSpPr>
              <p:nvPr/>
            </p:nvSpPr>
            <p:spPr bwMode="auto">
              <a:xfrm>
                <a:off x="2255" y="2419"/>
                <a:ext cx="68" cy="111"/>
              </a:xfrm>
              <a:custGeom>
                <a:avLst/>
                <a:gdLst/>
                <a:ahLst/>
                <a:cxnLst>
                  <a:cxn ang="0">
                    <a:pos x="45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45" y="7"/>
                  </a:cxn>
                </a:cxnLst>
                <a:rect l="0" t="0" r="r" b="b"/>
                <a:pathLst>
                  <a:path w="45" h="74">
                    <a:moveTo>
                      <a:pt x="45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45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1" name="Freeform 61"/>
              <p:cNvSpPr>
                <a:spLocks noChangeAspect="1"/>
              </p:cNvSpPr>
              <p:nvPr/>
            </p:nvSpPr>
            <p:spPr bwMode="auto">
              <a:xfrm>
                <a:off x="2300" y="241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Freeform 62"/>
              <p:cNvSpPr>
                <a:spLocks noChangeAspect="1"/>
              </p:cNvSpPr>
              <p:nvPr/>
            </p:nvSpPr>
            <p:spPr bwMode="auto">
              <a:xfrm>
                <a:off x="2292" y="2345"/>
                <a:ext cx="68" cy="122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30" y="0"/>
                  </a:cxn>
                  <a:cxn ang="0">
                    <a:pos x="0" y="74"/>
                  </a:cxn>
                  <a:cxn ang="0">
                    <a:pos x="8" y="81"/>
                  </a:cxn>
                  <a:cxn ang="0">
                    <a:pos x="45" y="8"/>
                  </a:cxn>
                </a:cxnLst>
                <a:rect l="0" t="0" r="r" b="b"/>
                <a:pathLst>
                  <a:path w="45" h="81">
                    <a:moveTo>
                      <a:pt x="45" y="8"/>
                    </a:moveTo>
                    <a:lnTo>
                      <a:pt x="30" y="0"/>
                    </a:lnTo>
                    <a:lnTo>
                      <a:pt x="0" y="74"/>
                    </a:lnTo>
                    <a:lnTo>
                      <a:pt x="8" y="81"/>
                    </a:ln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Freeform 63"/>
              <p:cNvSpPr>
                <a:spLocks noChangeAspect="1"/>
              </p:cNvSpPr>
              <p:nvPr/>
            </p:nvSpPr>
            <p:spPr bwMode="auto">
              <a:xfrm>
                <a:off x="2322" y="2279"/>
                <a:ext cx="77" cy="111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1" y="0"/>
                  </a:cxn>
                </a:cxnLst>
                <a:rect l="0" t="0" r="r" b="b"/>
                <a:pathLst>
                  <a:path w="51" h="74">
                    <a:moveTo>
                      <a:pt x="51" y="0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Freeform 64"/>
              <p:cNvSpPr>
                <a:spLocks noChangeAspect="1"/>
              </p:cNvSpPr>
              <p:nvPr/>
            </p:nvSpPr>
            <p:spPr bwMode="auto">
              <a:xfrm>
                <a:off x="2359" y="227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5" name="Freeform 65"/>
              <p:cNvSpPr>
                <a:spLocks noChangeAspect="1"/>
              </p:cNvSpPr>
              <p:nvPr/>
            </p:nvSpPr>
            <p:spPr bwMode="auto">
              <a:xfrm>
                <a:off x="2359" y="2205"/>
                <a:ext cx="66" cy="111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74"/>
                  </a:cxn>
                  <a:cxn ang="0">
                    <a:pos x="14" y="74"/>
                  </a:cxn>
                  <a:cxn ang="0">
                    <a:pos x="44" y="8"/>
                  </a:cxn>
                </a:cxnLst>
                <a:rect l="0" t="0" r="r" b="b"/>
                <a:pathLst>
                  <a:path w="44" h="74">
                    <a:moveTo>
                      <a:pt x="44" y="8"/>
                    </a:moveTo>
                    <a:lnTo>
                      <a:pt x="29" y="0"/>
                    </a:lnTo>
                    <a:lnTo>
                      <a:pt x="0" y="74"/>
                    </a:lnTo>
                    <a:lnTo>
                      <a:pt x="14" y="74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Freeform 66"/>
              <p:cNvSpPr>
                <a:spLocks noChangeAspect="1"/>
              </p:cNvSpPr>
              <p:nvPr/>
            </p:nvSpPr>
            <p:spPr bwMode="auto">
              <a:xfrm>
                <a:off x="2388" y="2139"/>
                <a:ext cx="78" cy="111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66"/>
                  </a:cxn>
                  <a:cxn ang="0">
                    <a:pos x="15" y="74"/>
                  </a:cxn>
                  <a:cxn ang="0">
                    <a:pos x="52" y="7"/>
                  </a:cxn>
                </a:cxnLst>
                <a:rect l="0" t="0" r="r" b="b"/>
                <a:pathLst>
                  <a:path w="52" h="74">
                    <a:moveTo>
                      <a:pt x="52" y="7"/>
                    </a:moveTo>
                    <a:lnTo>
                      <a:pt x="37" y="0"/>
                    </a:lnTo>
                    <a:lnTo>
                      <a:pt x="0" y="66"/>
                    </a:lnTo>
                    <a:lnTo>
                      <a:pt x="15" y="74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Freeform 67"/>
              <p:cNvSpPr>
                <a:spLocks noChangeAspect="1"/>
              </p:cNvSpPr>
              <p:nvPr/>
            </p:nvSpPr>
            <p:spPr bwMode="auto">
              <a:xfrm>
                <a:off x="2425" y="213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Freeform 68"/>
              <p:cNvSpPr>
                <a:spLocks noChangeAspect="1"/>
              </p:cNvSpPr>
              <p:nvPr/>
            </p:nvSpPr>
            <p:spPr bwMode="auto">
              <a:xfrm>
                <a:off x="2425" y="2073"/>
                <a:ext cx="66" cy="11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29" y="0"/>
                  </a:cxn>
                  <a:cxn ang="0">
                    <a:pos x="0" y="66"/>
                  </a:cxn>
                  <a:cxn ang="0">
                    <a:pos x="15" y="73"/>
                  </a:cxn>
                  <a:cxn ang="0">
                    <a:pos x="44" y="0"/>
                  </a:cxn>
                </a:cxnLst>
                <a:rect l="0" t="0" r="r" b="b"/>
                <a:pathLst>
                  <a:path w="44" h="73">
                    <a:moveTo>
                      <a:pt x="44" y="0"/>
                    </a:moveTo>
                    <a:lnTo>
                      <a:pt x="29" y="0"/>
                    </a:lnTo>
                    <a:lnTo>
                      <a:pt x="0" y="66"/>
                    </a:lnTo>
                    <a:lnTo>
                      <a:pt x="15" y="7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Freeform 69"/>
              <p:cNvSpPr>
                <a:spLocks noChangeAspect="1"/>
              </p:cNvSpPr>
              <p:nvPr/>
            </p:nvSpPr>
            <p:spPr bwMode="auto">
              <a:xfrm>
                <a:off x="2454" y="2073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Freeform 70"/>
              <p:cNvSpPr>
                <a:spLocks noChangeAspect="1"/>
              </p:cNvSpPr>
              <p:nvPr/>
            </p:nvSpPr>
            <p:spPr bwMode="auto">
              <a:xfrm>
                <a:off x="2454" y="2006"/>
                <a:ext cx="78" cy="101"/>
              </a:xfrm>
              <a:custGeom>
                <a:avLst/>
                <a:gdLst/>
                <a:ahLst/>
                <a:cxnLst>
                  <a:cxn ang="0">
                    <a:pos x="52" y="8"/>
                  </a:cxn>
                  <a:cxn ang="0">
                    <a:pos x="37" y="0"/>
                  </a:cxn>
                  <a:cxn ang="0">
                    <a:pos x="0" y="67"/>
                  </a:cxn>
                  <a:cxn ang="0">
                    <a:pos x="15" y="67"/>
                  </a:cxn>
                  <a:cxn ang="0">
                    <a:pos x="52" y="8"/>
                  </a:cxn>
                </a:cxnLst>
                <a:rect l="0" t="0" r="r" b="b"/>
                <a:pathLst>
                  <a:path w="52" h="67">
                    <a:moveTo>
                      <a:pt x="52" y="8"/>
                    </a:moveTo>
                    <a:lnTo>
                      <a:pt x="37" y="0"/>
                    </a:lnTo>
                    <a:lnTo>
                      <a:pt x="0" y="67"/>
                    </a:lnTo>
                    <a:lnTo>
                      <a:pt x="15" y="67"/>
                    </a:lnTo>
                    <a:lnTo>
                      <a:pt x="52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Freeform 71"/>
              <p:cNvSpPr>
                <a:spLocks noChangeAspect="1"/>
              </p:cNvSpPr>
              <p:nvPr/>
            </p:nvSpPr>
            <p:spPr bwMode="auto">
              <a:xfrm>
                <a:off x="2491" y="2006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Freeform 72"/>
              <p:cNvSpPr>
                <a:spLocks noChangeAspect="1"/>
              </p:cNvSpPr>
              <p:nvPr/>
            </p:nvSpPr>
            <p:spPr bwMode="auto">
              <a:xfrm>
                <a:off x="2491" y="1947"/>
                <a:ext cx="66" cy="101"/>
              </a:xfrm>
              <a:custGeom>
                <a:avLst/>
                <a:gdLst/>
                <a:ahLst/>
                <a:cxnLst>
                  <a:cxn ang="0">
                    <a:pos x="15" y="67"/>
                  </a:cxn>
                  <a:cxn ang="0">
                    <a:pos x="0" y="59"/>
                  </a:cxn>
                  <a:cxn ang="0">
                    <a:pos x="30" y="0"/>
                  </a:cxn>
                  <a:cxn ang="0">
                    <a:pos x="44" y="0"/>
                  </a:cxn>
                  <a:cxn ang="0">
                    <a:pos x="15" y="67"/>
                  </a:cxn>
                </a:cxnLst>
                <a:rect l="0" t="0" r="r" b="b"/>
                <a:pathLst>
                  <a:path w="44" h="67">
                    <a:moveTo>
                      <a:pt x="15" y="67"/>
                    </a:moveTo>
                    <a:lnTo>
                      <a:pt x="0" y="59"/>
                    </a:lnTo>
                    <a:lnTo>
                      <a:pt x="30" y="0"/>
                    </a:lnTo>
                    <a:lnTo>
                      <a:pt x="44" y="0"/>
                    </a:lnTo>
                    <a:lnTo>
                      <a:pt x="15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3" name="Freeform 73"/>
              <p:cNvSpPr>
                <a:spLocks noChangeAspect="1"/>
              </p:cNvSpPr>
              <p:nvPr/>
            </p:nvSpPr>
            <p:spPr bwMode="auto">
              <a:xfrm>
                <a:off x="2521" y="1947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4" name="Freeform 74"/>
              <p:cNvSpPr>
                <a:spLocks noChangeAspect="1"/>
              </p:cNvSpPr>
              <p:nvPr/>
            </p:nvSpPr>
            <p:spPr bwMode="auto">
              <a:xfrm>
                <a:off x="2521" y="1888"/>
                <a:ext cx="77" cy="101"/>
              </a:xfrm>
              <a:custGeom>
                <a:avLst/>
                <a:gdLst/>
                <a:ahLst/>
                <a:cxnLst>
                  <a:cxn ang="0">
                    <a:pos x="51" y="8"/>
                  </a:cxn>
                  <a:cxn ang="0">
                    <a:pos x="37" y="0"/>
                  </a:cxn>
                  <a:cxn ang="0">
                    <a:pos x="0" y="59"/>
                  </a:cxn>
                  <a:cxn ang="0">
                    <a:pos x="14" y="67"/>
                  </a:cxn>
                  <a:cxn ang="0">
                    <a:pos x="51" y="8"/>
                  </a:cxn>
                </a:cxnLst>
                <a:rect l="0" t="0" r="r" b="b"/>
                <a:pathLst>
                  <a:path w="51" h="67">
                    <a:moveTo>
                      <a:pt x="51" y="8"/>
                    </a:moveTo>
                    <a:lnTo>
                      <a:pt x="37" y="0"/>
                    </a:lnTo>
                    <a:lnTo>
                      <a:pt x="0" y="59"/>
                    </a:lnTo>
                    <a:lnTo>
                      <a:pt x="14" y="67"/>
                    </a:lnTo>
                    <a:lnTo>
                      <a:pt x="51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5" name="Freeform 75"/>
              <p:cNvSpPr>
                <a:spLocks noChangeAspect="1"/>
              </p:cNvSpPr>
              <p:nvPr/>
            </p:nvSpPr>
            <p:spPr bwMode="auto">
              <a:xfrm>
                <a:off x="2558" y="188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6" name="Freeform 76"/>
              <p:cNvSpPr>
                <a:spLocks noChangeAspect="1"/>
              </p:cNvSpPr>
              <p:nvPr/>
            </p:nvSpPr>
            <p:spPr bwMode="auto">
              <a:xfrm>
                <a:off x="2558" y="1837"/>
                <a:ext cx="66" cy="89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29" y="0"/>
                  </a:cxn>
                  <a:cxn ang="0">
                    <a:pos x="0" y="51"/>
                  </a:cxn>
                  <a:cxn ang="0">
                    <a:pos x="14" y="59"/>
                  </a:cxn>
                  <a:cxn ang="0">
                    <a:pos x="44" y="7"/>
                  </a:cxn>
                </a:cxnLst>
                <a:rect l="0" t="0" r="r" b="b"/>
                <a:pathLst>
                  <a:path w="44" h="59">
                    <a:moveTo>
                      <a:pt x="44" y="7"/>
                    </a:moveTo>
                    <a:lnTo>
                      <a:pt x="29" y="0"/>
                    </a:lnTo>
                    <a:lnTo>
                      <a:pt x="0" y="51"/>
                    </a:lnTo>
                    <a:lnTo>
                      <a:pt x="14" y="59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7" name="Freeform 77"/>
              <p:cNvSpPr>
                <a:spLocks noChangeAspect="1"/>
              </p:cNvSpPr>
              <p:nvPr/>
            </p:nvSpPr>
            <p:spPr bwMode="auto">
              <a:xfrm>
                <a:off x="2587" y="1837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8" name="Freeform 78"/>
              <p:cNvSpPr>
                <a:spLocks noChangeAspect="1"/>
              </p:cNvSpPr>
              <p:nvPr/>
            </p:nvSpPr>
            <p:spPr bwMode="auto">
              <a:xfrm>
                <a:off x="2587" y="1785"/>
                <a:ext cx="78" cy="89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7" y="0"/>
                  </a:cxn>
                  <a:cxn ang="0">
                    <a:pos x="0" y="52"/>
                  </a:cxn>
                  <a:cxn ang="0">
                    <a:pos x="15" y="59"/>
                  </a:cxn>
                  <a:cxn ang="0">
                    <a:pos x="52" y="7"/>
                  </a:cxn>
                </a:cxnLst>
                <a:rect l="0" t="0" r="r" b="b"/>
                <a:pathLst>
                  <a:path w="52" h="59">
                    <a:moveTo>
                      <a:pt x="52" y="7"/>
                    </a:moveTo>
                    <a:lnTo>
                      <a:pt x="37" y="0"/>
                    </a:lnTo>
                    <a:lnTo>
                      <a:pt x="0" y="52"/>
                    </a:lnTo>
                    <a:lnTo>
                      <a:pt x="15" y="59"/>
                    </a:lnTo>
                    <a:lnTo>
                      <a:pt x="52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9" name="Freeform 79"/>
              <p:cNvSpPr>
                <a:spLocks noChangeAspect="1"/>
              </p:cNvSpPr>
              <p:nvPr/>
            </p:nvSpPr>
            <p:spPr bwMode="auto">
              <a:xfrm>
                <a:off x="2624" y="178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0" name="Freeform 80"/>
              <p:cNvSpPr>
                <a:spLocks noChangeAspect="1"/>
              </p:cNvSpPr>
              <p:nvPr/>
            </p:nvSpPr>
            <p:spPr bwMode="auto">
              <a:xfrm>
                <a:off x="2624" y="1741"/>
                <a:ext cx="66" cy="77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7" y="0"/>
                  </a:cxn>
                  <a:cxn ang="0">
                    <a:pos x="0" y="44"/>
                  </a:cxn>
                  <a:cxn ang="0">
                    <a:pos x="15" y="51"/>
                  </a:cxn>
                  <a:cxn ang="0">
                    <a:pos x="44" y="15"/>
                  </a:cxn>
                </a:cxnLst>
                <a:rect l="0" t="0" r="r" b="b"/>
                <a:pathLst>
                  <a:path w="44" h="51">
                    <a:moveTo>
                      <a:pt x="44" y="15"/>
                    </a:moveTo>
                    <a:lnTo>
                      <a:pt x="37" y="0"/>
                    </a:lnTo>
                    <a:lnTo>
                      <a:pt x="0" y="44"/>
                    </a:lnTo>
                    <a:lnTo>
                      <a:pt x="15" y="51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1" name="Freeform 81"/>
              <p:cNvSpPr>
                <a:spLocks noChangeAspect="1"/>
              </p:cNvSpPr>
              <p:nvPr/>
            </p:nvSpPr>
            <p:spPr bwMode="auto">
              <a:xfrm>
                <a:off x="2661" y="1741"/>
                <a:ext cx="11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2" name="Freeform 82"/>
              <p:cNvSpPr>
                <a:spLocks noChangeAspect="1"/>
              </p:cNvSpPr>
              <p:nvPr/>
            </p:nvSpPr>
            <p:spPr bwMode="auto">
              <a:xfrm>
                <a:off x="2661" y="1711"/>
                <a:ext cx="66" cy="68"/>
              </a:xfrm>
              <a:custGeom>
                <a:avLst/>
                <a:gdLst/>
                <a:ahLst/>
                <a:cxnLst>
                  <a:cxn ang="0">
                    <a:pos x="44" y="8"/>
                  </a:cxn>
                  <a:cxn ang="0">
                    <a:pos x="29" y="0"/>
                  </a:cxn>
                  <a:cxn ang="0">
                    <a:pos x="0" y="30"/>
                  </a:cxn>
                  <a:cxn ang="0">
                    <a:pos x="7" y="45"/>
                  </a:cxn>
                  <a:cxn ang="0">
                    <a:pos x="44" y="8"/>
                  </a:cxn>
                </a:cxnLst>
                <a:rect l="0" t="0" r="r" b="b"/>
                <a:pathLst>
                  <a:path w="44" h="45">
                    <a:moveTo>
                      <a:pt x="44" y="8"/>
                    </a:moveTo>
                    <a:lnTo>
                      <a:pt x="29" y="0"/>
                    </a:lnTo>
                    <a:lnTo>
                      <a:pt x="0" y="30"/>
                    </a:lnTo>
                    <a:lnTo>
                      <a:pt x="7" y="45"/>
                    </a:lnTo>
                    <a:lnTo>
                      <a:pt x="44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3" name="Freeform 83"/>
              <p:cNvSpPr>
                <a:spLocks noChangeAspect="1"/>
              </p:cNvSpPr>
              <p:nvPr/>
            </p:nvSpPr>
            <p:spPr bwMode="auto">
              <a:xfrm>
                <a:off x="2690" y="171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4" name="Freeform 84"/>
              <p:cNvSpPr>
                <a:spLocks noChangeAspect="1"/>
              </p:cNvSpPr>
              <p:nvPr/>
            </p:nvSpPr>
            <p:spPr bwMode="auto">
              <a:xfrm>
                <a:off x="2690" y="1682"/>
                <a:ext cx="66" cy="56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37" y="0"/>
                  </a:cxn>
                  <a:cxn ang="0">
                    <a:pos x="0" y="29"/>
                  </a:cxn>
                  <a:cxn ang="0">
                    <a:pos x="8" y="37"/>
                  </a:cxn>
                  <a:cxn ang="0">
                    <a:pos x="44" y="7"/>
                  </a:cxn>
                </a:cxnLst>
                <a:rect l="0" t="0" r="r" b="b"/>
                <a:pathLst>
                  <a:path w="44" h="37">
                    <a:moveTo>
                      <a:pt x="44" y="7"/>
                    </a:moveTo>
                    <a:lnTo>
                      <a:pt x="37" y="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44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5" name="Freeform 85"/>
              <p:cNvSpPr>
                <a:spLocks noChangeAspect="1"/>
              </p:cNvSpPr>
              <p:nvPr/>
            </p:nvSpPr>
            <p:spPr bwMode="auto">
              <a:xfrm>
                <a:off x="2727" y="1682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6" name="Freeform 86"/>
              <p:cNvSpPr>
                <a:spLocks noChangeAspect="1"/>
              </p:cNvSpPr>
              <p:nvPr/>
            </p:nvSpPr>
            <p:spPr bwMode="auto">
              <a:xfrm>
                <a:off x="2727" y="1660"/>
                <a:ext cx="56" cy="44"/>
              </a:xfrm>
              <a:custGeom>
                <a:avLst/>
                <a:gdLst/>
                <a:ahLst/>
                <a:cxnLst>
                  <a:cxn ang="0">
                    <a:pos x="37" y="7"/>
                  </a:cxn>
                  <a:cxn ang="0">
                    <a:pos x="30" y="0"/>
                  </a:cxn>
                  <a:cxn ang="0">
                    <a:pos x="0" y="22"/>
                  </a:cxn>
                  <a:cxn ang="0">
                    <a:pos x="7" y="29"/>
                  </a:cxn>
                  <a:cxn ang="0">
                    <a:pos x="37" y="7"/>
                  </a:cxn>
                </a:cxnLst>
                <a:rect l="0" t="0" r="r" b="b"/>
                <a:pathLst>
                  <a:path w="37" h="29">
                    <a:moveTo>
                      <a:pt x="37" y="7"/>
                    </a:moveTo>
                    <a:lnTo>
                      <a:pt x="30" y="0"/>
                    </a:lnTo>
                    <a:lnTo>
                      <a:pt x="0" y="22"/>
                    </a:lnTo>
                    <a:lnTo>
                      <a:pt x="7" y="29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7" name="Freeform 87"/>
              <p:cNvSpPr>
                <a:spLocks noChangeAspect="1"/>
              </p:cNvSpPr>
              <p:nvPr/>
            </p:nvSpPr>
            <p:spPr bwMode="auto">
              <a:xfrm>
                <a:off x="2757" y="1660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8" name="Freeform 88"/>
              <p:cNvSpPr>
                <a:spLocks noChangeAspect="1"/>
              </p:cNvSpPr>
              <p:nvPr/>
            </p:nvSpPr>
            <p:spPr bwMode="auto">
              <a:xfrm>
                <a:off x="2757" y="1645"/>
                <a:ext cx="66" cy="45"/>
              </a:xfrm>
              <a:custGeom>
                <a:avLst/>
                <a:gdLst/>
                <a:ahLst/>
                <a:cxnLst>
                  <a:cxn ang="0">
                    <a:pos x="44" y="15"/>
                  </a:cxn>
                  <a:cxn ang="0">
                    <a:pos x="36" y="0"/>
                  </a:cxn>
                  <a:cxn ang="0">
                    <a:pos x="0" y="15"/>
                  </a:cxn>
                  <a:cxn ang="0">
                    <a:pos x="7" y="30"/>
                  </a:cxn>
                  <a:cxn ang="0">
                    <a:pos x="44" y="15"/>
                  </a:cxn>
                </a:cxnLst>
                <a:rect l="0" t="0" r="r" b="b"/>
                <a:pathLst>
                  <a:path w="44" h="30">
                    <a:moveTo>
                      <a:pt x="44" y="15"/>
                    </a:moveTo>
                    <a:lnTo>
                      <a:pt x="36" y="0"/>
                    </a:lnTo>
                    <a:lnTo>
                      <a:pt x="0" y="15"/>
                    </a:lnTo>
                    <a:lnTo>
                      <a:pt x="7" y="30"/>
                    </a:lnTo>
                    <a:lnTo>
                      <a:pt x="44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9" name="Freeform 89"/>
              <p:cNvSpPr>
                <a:spLocks noChangeAspect="1"/>
              </p:cNvSpPr>
              <p:nvPr/>
            </p:nvSpPr>
            <p:spPr bwMode="auto">
              <a:xfrm>
                <a:off x="2793" y="1645"/>
                <a:ext cx="1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7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0" name="Freeform 90"/>
              <p:cNvSpPr>
                <a:spLocks noChangeAspect="1"/>
              </p:cNvSpPr>
              <p:nvPr/>
            </p:nvSpPr>
            <p:spPr bwMode="auto">
              <a:xfrm>
                <a:off x="2793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14"/>
                  </a:cxn>
                  <a:cxn ang="0">
                    <a:pos x="37" y="0"/>
                  </a:cxn>
                  <a:cxn ang="0">
                    <a:pos x="0" y="7"/>
                  </a:cxn>
                  <a:cxn ang="0">
                    <a:pos x="8" y="22"/>
                  </a:cxn>
                  <a:cxn ang="0">
                    <a:pos x="37" y="14"/>
                  </a:cxn>
                </a:cxnLst>
                <a:rect l="0" t="0" r="r" b="b"/>
                <a:pathLst>
                  <a:path w="37" h="22">
                    <a:moveTo>
                      <a:pt x="37" y="14"/>
                    </a:moveTo>
                    <a:lnTo>
                      <a:pt x="37" y="0"/>
                    </a:lnTo>
                    <a:lnTo>
                      <a:pt x="0" y="7"/>
                    </a:lnTo>
                    <a:lnTo>
                      <a:pt x="8" y="22"/>
                    </a:lnTo>
                    <a:lnTo>
                      <a:pt x="37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1" name="Freeform 91"/>
              <p:cNvSpPr>
                <a:spLocks noChangeAspect="1"/>
              </p:cNvSpPr>
              <p:nvPr/>
            </p:nvSpPr>
            <p:spPr bwMode="auto">
              <a:xfrm>
                <a:off x="2830" y="1638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2830" y="1638"/>
                <a:ext cx="45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Freeform 93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Freeform 94"/>
              <p:cNvSpPr>
                <a:spLocks noChangeAspect="1"/>
              </p:cNvSpPr>
              <p:nvPr/>
            </p:nvSpPr>
            <p:spPr bwMode="auto">
              <a:xfrm>
                <a:off x="2860" y="1638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7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Freeform 95"/>
              <p:cNvSpPr>
                <a:spLocks noChangeAspect="1"/>
              </p:cNvSpPr>
              <p:nvPr/>
            </p:nvSpPr>
            <p:spPr bwMode="auto">
              <a:xfrm>
                <a:off x="2897" y="1645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Freeform 96"/>
              <p:cNvSpPr>
                <a:spLocks noChangeAspect="1"/>
              </p:cNvSpPr>
              <p:nvPr/>
            </p:nvSpPr>
            <p:spPr bwMode="auto">
              <a:xfrm>
                <a:off x="2889" y="1645"/>
                <a:ext cx="6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44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44" h="30">
                    <a:moveTo>
                      <a:pt x="37" y="30"/>
                    </a:moveTo>
                    <a:lnTo>
                      <a:pt x="44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7" name="Freeform 97"/>
              <p:cNvSpPr>
                <a:spLocks noChangeAspect="1"/>
              </p:cNvSpPr>
              <p:nvPr/>
            </p:nvSpPr>
            <p:spPr bwMode="auto">
              <a:xfrm>
                <a:off x="2933" y="1660"/>
                <a:ext cx="2" cy="2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0" y="7"/>
                  </a:cxn>
                </a:cxnLst>
                <a:rect l="0" t="0" r="r" b="b"/>
                <a:pathLst>
                  <a:path h="15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Freeform 98"/>
              <p:cNvSpPr>
                <a:spLocks noChangeAspect="1"/>
              </p:cNvSpPr>
              <p:nvPr/>
            </p:nvSpPr>
            <p:spPr bwMode="auto">
              <a:xfrm>
                <a:off x="2926" y="1667"/>
                <a:ext cx="66" cy="45"/>
              </a:xfrm>
              <a:custGeom>
                <a:avLst/>
                <a:gdLst/>
                <a:ahLst/>
                <a:cxnLst>
                  <a:cxn ang="0">
                    <a:pos x="29" y="30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30"/>
                  </a:cxn>
                </a:cxnLst>
                <a:rect l="0" t="0" r="r" b="b"/>
                <a:pathLst>
                  <a:path w="44" h="30">
                    <a:moveTo>
                      <a:pt x="29" y="30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Freeform 99"/>
              <p:cNvSpPr>
                <a:spLocks noChangeAspect="1"/>
              </p:cNvSpPr>
              <p:nvPr/>
            </p:nvSpPr>
            <p:spPr bwMode="auto">
              <a:xfrm>
                <a:off x="2963" y="1689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Freeform 100"/>
              <p:cNvSpPr>
                <a:spLocks noChangeAspect="1"/>
              </p:cNvSpPr>
              <p:nvPr/>
            </p:nvSpPr>
            <p:spPr bwMode="auto">
              <a:xfrm>
                <a:off x="2955" y="1689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30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30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Freeform 101"/>
              <p:cNvSpPr>
                <a:spLocks noChangeAspect="1"/>
              </p:cNvSpPr>
              <p:nvPr/>
            </p:nvSpPr>
            <p:spPr bwMode="auto">
              <a:xfrm>
                <a:off x="2992" y="1719"/>
                <a:ext cx="68" cy="66"/>
              </a:xfrm>
              <a:custGeom>
                <a:avLst/>
                <a:gdLst/>
                <a:ahLst/>
                <a:cxnLst>
                  <a:cxn ang="0">
                    <a:pos x="30" y="44"/>
                  </a:cxn>
                  <a:cxn ang="0">
                    <a:pos x="45" y="37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44"/>
                  </a:cxn>
                </a:cxnLst>
                <a:rect l="0" t="0" r="r" b="b"/>
                <a:pathLst>
                  <a:path w="45" h="44">
                    <a:moveTo>
                      <a:pt x="30" y="44"/>
                    </a:moveTo>
                    <a:lnTo>
                      <a:pt x="45" y="3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Freeform 102"/>
              <p:cNvSpPr>
                <a:spLocks noChangeAspect="1"/>
              </p:cNvSpPr>
              <p:nvPr/>
            </p:nvSpPr>
            <p:spPr bwMode="auto">
              <a:xfrm>
                <a:off x="3029" y="1756"/>
                <a:ext cx="12" cy="1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Freeform 103"/>
              <p:cNvSpPr>
                <a:spLocks noChangeAspect="1"/>
              </p:cNvSpPr>
              <p:nvPr/>
            </p:nvSpPr>
            <p:spPr bwMode="auto">
              <a:xfrm>
                <a:off x="3022" y="1756"/>
                <a:ext cx="66" cy="77"/>
              </a:xfrm>
              <a:custGeom>
                <a:avLst/>
                <a:gdLst/>
                <a:ahLst/>
                <a:cxnLst>
                  <a:cxn ang="0">
                    <a:pos x="37" y="51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1"/>
                  </a:cxn>
                </a:cxnLst>
                <a:rect l="0" t="0" r="r" b="b"/>
                <a:pathLst>
                  <a:path w="44" h="51">
                    <a:moveTo>
                      <a:pt x="37" y="51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Freeform 104"/>
              <p:cNvSpPr>
                <a:spLocks noChangeAspect="1"/>
              </p:cNvSpPr>
              <p:nvPr/>
            </p:nvSpPr>
            <p:spPr bwMode="auto">
              <a:xfrm>
                <a:off x="3066" y="1800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5" name="Freeform 105"/>
              <p:cNvSpPr>
                <a:spLocks noChangeAspect="1"/>
              </p:cNvSpPr>
              <p:nvPr/>
            </p:nvSpPr>
            <p:spPr bwMode="auto">
              <a:xfrm>
                <a:off x="3059" y="1800"/>
                <a:ext cx="66" cy="89"/>
              </a:xfrm>
              <a:custGeom>
                <a:avLst/>
                <a:gdLst/>
                <a:ahLst/>
                <a:cxnLst>
                  <a:cxn ang="0">
                    <a:pos x="29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59"/>
                  </a:cxn>
                </a:cxnLst>
                <a:rect l="0" t="0" r="r" b="b"/>
                <a:pathLst>
                  <a:path w="44" h="59">
                    <a:moveTo>
                      <a:pt x="29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Freeform 106"/>
              <p:cNvSpPr>
                <a:spLocks noChangeAspect="1"/>
              </p:cNvSpPr>
              <p:nvPr/>
            </p:nvSpPr>
            <p:spPr bwMode="auto">
              <a:xfrm>
                <a:off x="3095" y="1851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Freeform 107"/>
              <p:cNvSpPr>
                <a:spLocks noChangeAspect="1"/>
              </p:cNvSpPr>
              <p:nvPr/>
            </p:nvSpPr>
            <p:spPr bwMode="auto">
              <a:xfrm>
                <a:off x="3088" y="1851"/>
                <a:ext cx="66" cy="89"/>
              </a:xfrm>
              <a:custGeom>
                <a:avLst/>
                <a:gdLst/>
                <a:ahLst/>
                <a:cxnLst>
                  <a:cxn ang="0">
                    <a:pos x="37" y="59"/>
                  </a:cxn>
                  <a:cxn ang="0">
                    <a:pos x="44" y="52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59"/>
                  </a:cxn>
                </a:cxnLst>
                <a:rect l="0" t="0" r="r" b="b"/>
                <a:pathLst>
                  <a:path w="44" h="59">
                    <a:moveTo>
                      <a:pt x="37" y="59"/>
                    </a:moveTo>
                    <a:lnTo>
                      <a:pt x="44" y="52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Freeform 108"/>
              <p:cNvSpPr>
                <a:spLocks noChangeAspect="1"/>
              </p:cNvSpPr>
              <p:nvPr/>
            </p:nvSpPr>
            <p:spPr bwMode="auto">
              <a:xfrm>
                <a:off x="3132" y="1903"/>
                <a:ext cx="2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Freeform 109"/>
              <p:cNvSpPr>
                <a:spLocks noChangeAspect="1"/>
              </p:cNvSpPr>
              <p:nvPr/>
            </p:nvSpPr>
            <p:spPr bwMode="auto">
              <a:xfrm>
                <a:off x="3125" y="1903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Freeform 110"/>
              <p:cNvSpPr>
                <a:spLocks noChangeAspect="1"/>
              </p:cNvSpPr>
              <p:nvPr/>
            </p:nvSpPr>
            <p:spPr bwMode="auto">
              <a:xfrm>
                <a:off x="3162" y="1962"/>
                <a:ext cx="11" cy="1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Freeform 111"/>
              <p:cNvSpPr>
                <a:spLocks noChangeAspect="1"/>
              </p:cNvSpPr>
              <p:nvPr/>
            </p:nvSpPr>
            <p:spPr bwMode="auto">
              <a:xfrm>
                <a:off x="3154" y="1962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Freeform 112"/>
              <p:cNvSpPr>
                <a:spLocks noChangeAspect="1"/>
              </p:cNvSpPr>
              <p:nvPr/>
            </p:nvSpPr>
            <p:spPr bwMode="auto">
              <a:xfrm>
                <a:off x="3199" y="2021"/>
                <a:ext cx="11" cy="11"/>
              </a:xfrm>
              <a:custGeom>
                <a:avLst/>
                <a:gdLst/>
                <a:ahLst/>
                <a:cxnLst>
                  <a:cxn ang="0">
                    <a:pos x="7" y="7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3" name="Freeform 113"/>
              <p:cNvSpPr>
                <a:spLocks noChangeAspect="1"/>
              </p:cNvSpPr>
              <p:nvPr/>
            </p:nvSpPr>
            <p:spPr bwMode="auto">
              <a:xfrm>
                <a:off x="3191" y="2028"/>
                <a:ext cx="66" cy="101"/>
              </a:xfrm>
              <a:custGeom>
                <a:avLst/>
                <a:gdLst/>
                <a:ahLst/>
                <a:cxnLst>
                  <a:cxn ang="0">
                    <a:pos x="30" y="67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30" y="67"/>
                  </a:cxn>
                </a:cxnLst>
                <a:rect l="0" t="0" r="r" b="b"/>
                <a:pathLst>
                  <a:path w="44" h="67">
                    <a:moveTo>
                      <a:pt x="30" y="67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0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4" name="Freeform 114"/>
              <p:cNvSpPr>
                <a:spLocks noChangeAspect="1"/>
              </p:cNvSpPr>
              <p:nvPr/>
            </p:nvSpPr>
            <p:spPr bwMode="auto">
              <a:xfrm>
                <a:off x="3228" y="2087"/>
                <a:ext cx="11" cy="1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5" name="Freeform 115"/>
              <p:cNvSpPr>
                <a:spLocks noChangeAspect="1"/>
              </p:cNvSpPr>
              <p:nvPr/>
            </p:nvSpPr>
            <p:spPr bwMode="auto">
              <a:xfrm>
                <a:off x="3221" y="2087"/>
                <a:ext cx="77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1" h="74">
                    <a:moveTo>
                      <a:pt x="37" y="74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6" name="Freeform 116"/>
              <p:cNvSpPr>
                <a:spLocks noChangeAspect="1"/>
              </p:cNvSpPr>
              <p:nvPr/>
            </p:nvSpPr>
            <p:spPr bwMode="auto">
              <a:xfrm>
                <a:off x="3265" y="2161"/>
                <a:ext cx="11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7">
                    <a:moveTo>
                      <a:pt x="7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7" name="Freeform 117"/>
              <p:cNvSpPr>
                <a:spLocks noChangeAspect="1"/>
              </p:cNvSpPr>
              <p:nvPr/>
            </p:nvSpPr>
            <p:spPr bwMode="auto">
              <a:xfrm>
                <a:off x="3258" y="216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8" name="Freeform 118"/>
              <p:cNvSpPr>
                <a:spLocks noChangeAspect="1"/>
              </p:cNvSpPr>
              <p:nvPr/>
            </p:nvSpPr>
            <p:spPr bwMode="auto">
              <a:xfrm>
                <a:off x="3294" y="2227"/>
                <a:ext cx="12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9" name="Freeform 119"/>
              <p:cNvSpPr>
                <a:spLocks noChangeAspect="1"/>
              </p:cNvSpPr>
              <p:nvPr/>
            </p:nvSpPr>
            <p:spPr bwMode="auto">
              <a:xfrm>
                <a:off x="3287" y="2227"/>
                <a:ext cx="78" cy="111"/>
              </a:xfrm>
              <a:custGeom>
                <a:avLst/>
                <a:gdLst/>
                <a:ahLst/>
                <a:cxnLst>
                  <a:cxn ang="0">
                    <a:pos x="37" y="74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74"/>
                  </a:cxn>
                </a:cxnLst>
                <a:rect l="0" t="0" r="r" b="b"/>
                <a:pathLst>
                  <a:path w="52" h="74">
                    <a:moveTo>
                      <a:pt x="37" y="74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0" name="Freeform 120"/>
              <p:cNvSpPr>
                <a:spLocks noChangeAspect="1"/>
              </p:cNvSpPr>
              <p:nvPr/>
            </p:nvSpPr>
            <p:spPr bwMode="auto">
              <a:xfrm>
                <a:off x="3331" y="23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1" name="Freeform 121"/>
              <p:cNvSpPr>
                <a:spLocks noChangeAspect="1"/>
              </p:cNvSpPr>
              <p:nvPr/>
            </p:nvSpPr>
            <p:spPr bwMode="auto">
              <a:xfrm>
                <a:off x="3324" y="230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2" name="Freeform 122"/>
              <p:cNvSpPr>
                <a:spLocks noChangeAspect="1"/>
              </p:cNvSpPr>
              <p:nvPr/>
            </p:nvSpPr>
            <p:spPr bwMode="auto">
              <a:xfrm>
                <a:off x="3353" y="2375"/>
                <a:ext cx="1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</a:cxnLst>
                <a:rect l="0" t="0" r="r" b="b"/>
                <a:pathLst>
                  <a:path w="8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3" name="Freeform 123"/>
              <p:cNvSpPr>
                <a:spLocks noChangeAspect="1"/>
              </p:cNvSpPr>
              <p:nvPr/>
            </p:nvSpPr>
            <p:spPr bwMode="auto">
              <a:xfrm>
                <a:off x="3353" y="2367"/>
                <a:ext cx="78" cy="122"/>
              </a:xfrm>
              <a:custGeom>
                <a:avLst/>
                <a:gdLst/>
                <a:ahLst/>
                <a:cxnLst>
                  <a:cxn ang="0">
                    <a:pos x="37" y="81"/>
                  </a:cxn>
                  <a:cxn ang="0">
                    <a:pos x="52" y="74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81"/>
                  </a:cxn>
                </a:cxnLst>
                <a:rect l="0" t="0" r="r" b="b"/>
                <a:pathLst>
                  <a:path w="52" h="81">
                    <a:moveTo>
                      <a:pt x="37" y="81"/>
                    </a:moveTo>
                    <a:lnTo>
                      <a:pt x="52" y="74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8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4" name="Freeform 124"/>
              <p:cNvSpPr>
                <a:spLocks noChangeAspect="1"/>
              </p:cNvSpPr>
              <p:nvPr/>
            </p:nvSpPr>
            <p:spPr bwMode="auto">
              <a:xfrm>
                <a:off x="3390" y="2441"/>
                <a:ext cx="66" cy="111"/>
              </a:xfrm>
              <a:custGeom>
                <a:avLst/>
                <a:gdLst/>
                <a:ahLst/>
                <a:cxnLst>
                  <a:cxn ang="0">
                    <a:pos x="30" y="74"/>
                  </a:cxn>
                  <a:cxn ang="0">
                    <a:pos x="44" y="66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0" y="74"/>
                  </a:cxn>
                </a:cxnLst>
                <a:rect l="0" t="0" r="r" b="b"/>
                <a:pathLst>
                  <a:path w="44" h="74">
                    <a:moveTo>
                      <a:pt x="30" y="74"/>
                    </a:moveTo>
                    <a:lnTo>
                      <a:pt x="44" y="66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0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5" name="Freeform 125"/>
              <p:cNvSpPr>
                <a:spLocks noChangeAspect="1"/>
              </p:cNvSpPr>
              <p:nvPr/>
            </p:nvSpPr>
            <p:spPr bwMode="auto">
              <a:xfrm>
                <a:off x="3420" y="251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6" name="Freeform 126"/>
              <p:cNvSpPr>
                <a:spLocks noChangeAspect="1"/>
              </p:cNvSpPr>
              <p:nvPr/>
            </p:nvSpPr>
            <p:spPr bwMode="auto">
              <a:xfrm>
                <a:off x="3420" y="2507"/>
                <a:ext cx="77" cy="123"/>
              </a:xfrm>
              <a:custGeom>
                <a:avLst/>
                <a:gdLst/>
                <a:ahLst/>
                <a:cxnLst>
                  <a:cxn ang="0">
                    <a:pos x="37" y="82"/>
                  </a:cxn>
                  <a:cxn ang="0">
                    <a:pos x="51" y="74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7" y="82"/>
                  </a:cxn>
                </a:cxnLst>
                <a:rect l="0" t="0" r="r" b="b"/>
                <a:pathLst>
                  <a:path w="51" h="82">
                    <a:moveTo>
                      <a:pt x="37" y="82"/>
                    </a:moveTo>
                    <a:lnTo>
                      <a:pt x="51" y="74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7" y="8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7" name="Freeform 127"/>
              <p:cNvSpPr>
                <a:spLocks noChangeAspect="1"/>
              </p:cNvSpPr>
              <p:nvPr/>
            </p:nvSpPr>
            <p:spPr bwMode="auto">
              <a:xfrm>
                <a:off x="3457" y="2589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8" name="Freeform 128"/>
              <p:cNvSpPr>
                <a:spLocks noChangeAspect="1"/>
              </p:cNvSpPr>
              <p:nvPr/>
            </p:nvSpPr>
            <p:spPr bwMode="auto">
              <a:xfrm>
                <a:off x="3457" y="2581"/>
                <a:ext cx="66" cy="11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44" y="66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29" y="74"/>
                  </a:cxn>
                </a:cxnLst>
                <a:rect l="0" t="0" r="r" b="b"/>
                <a:pathLst>
                  <a:path w="44" h="74">
                    <a:moveTo>
                      <a:pt x="29" y="74"/>
                    </a:moveTo>
                    <a:lnTo>
                      <a:pt x="44" y="66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29" y="7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9" name="Freeform 129"/>
              <p:cNvSpPr>
                <a:spLocks noChangeAspect="1"/>
              </p:cNvSpPr>
              <p:nvPr/>
            </p:nvSpPr>
            <p:spPr bwMode="auto">
              <a:xfrm>
                <a:off x="3486" y="2655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0" name="Freeform 130"/>
              <p:cNvSpPr>
                <a:spLocks noChangeAspect="1"/>
              </p:cNvSpPr>
              <p:nvPr/>
            </p:nvSpPr>
            <p:spPr bwMode="auto">
              <a:xfrm>
                <a:off x="3486" y="2647"/>
                <a:ext cx="78" cy="101"/>
              </a:xfrm>
              <a:custGeom>
                <a:avLst/>
                <a:gdLst/>
                <a:ahLst/>
                <a:cxnLst>
                  <a:cxn ang="0">
                    <a:pos x="37" y="67"/>
                  </a:cxn>
                  <a:cxn ang="0">
                    <a:pos x="52" y="67"/>
                  </a:cxn>
                  <a:cxn ang="0">
                    <a:pos x="15" y="0"/>
                  </a:cxn>
                  <a:cxn ang="0">
                    <a:pos x="0" y="8"/>
                  </a:cxn>
                  <a:cxn ang="0">
                    <a:pos x="37" y="67"/>
                  </a:cxn>
                </a:cxnLst>
                <a:rect l="0" t="0" r="r" b="b"/>
                <a:pathLst>
                  <a:path w="52" h="67">
                    <a:moveTo>
                      <a:pt x="37" y="67"/>
                    </a:moveTo>
                    <a:lnTo>
                      <a:pt x="52" y="67"/>
                    </a:lnTo>
                    <a:lnTo>
                      <a:pt x="15" y="0"/>
                    </a:lnTo>
                    <a:lnTo>
                      <a:pt x="0" y="8"/>
                    </a:lnTo>
                    <a:lnTo>
                      <a:pt x="37" y="6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1" name="Freeform 131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2" name="Freeform 132"/>
              <p:cNvSpPr>
                <a:spLocks noChangeAspect="1"/>
              </p:cNvSpPr>
              <p:nvPr/>
            </p:nvSpPr>
            <p:spPr bwMode="auto">
              <a:xfrm>
                <a:off x="3523" y="2714"/>
                <a:ext cx="66" cy="99"/>
              </a:xfrm>
              <a:custGeom>
                <a:avLst/>
                <a:gdLst/>
                <a:ahLst/>
                <a:cxnLst>
                  <a:cxn ang="0">
                    <a:pos x="29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9" y="66"/>
                  </a:cxn>
                </a:cxnLst>
                <a:rect l="0" t="0" r="r" b="b"/>
                <a:pathLst>
                  <a:path w="44" h="66">
                    <a:moveTo>
                      <a:pt x="29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9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3" name="Freeform 133"/>
              <p:cNvSpPr>
                <a:spLocks noChangeAspect="1"/>
              </p:cNvSpPr>
              <p:nvPr/>
            </p:nvSpPr>
            <p:spPr bwMode="auto">
              <a:xfrm>
                <a:off x="3552" y="2780"/>
                <a:ext cx="23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5" y="0"/>
                  </a:cxn>
                  <a:cxn ang="0">
                    <a:pos x="0" y="0"/>
                  </a:cxn>
                </a:cxnLst>
                <a:rect l="0" t="0" r="r" b="b"/>
                <a:pathLst>
                  <a:path w="1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4" name="Freeform 134"/>
              <p:cNvSpPr>
                <a:spLocks noChangeAspect="1"/>
              </p:cNvSpPr>
              <p:nvPr/>
            </p:nvSpPr>
            <p:spPr bwMode="auto">
              <a:xfrm>
                <a:off x="3552" y="2773"/>
                <a:ext cx="78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52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52" h="66">
                    <a:moveTo>
                      <a:pt x="37" y="66"/>
                    </a:moveTo>
                    <a:lnTo>
                      <a:pt x="52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5" name="Freeform 135"/>
              <p:cNvSpPr>
                <a:spLocks noChangeAspect="1"/>
              </p:cNvSpPr>
              <p:nvPr/>
            </p:nvSpPr>
            <p:spPr bwMode="auto">
              <a:xfrm>
                <a:off x="3589" y="2839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6" name="Freeform 136"/>
              <p:cNvSpPr>
                <a:spLocks noChangeAspect="1"/>
              </p:cNvSpPr>
              <p:nvPr/>
            </p:nvSpPr>
            <p:spPr bwMode="auto">
              <a:xfrm>
                <a:off x="3589" y="2832"/>
                <a:ext cx="66" cy="99"/>
              </a:xfrm>
              <a:custGeom>
                <a:avLst/>
                <a:gdLst/>
                <a:ahLst/>
                <a:cxnLst>
                  <a:cxn ang="0">
                    <a:pos x="37" y="66"/>
                  </a:cxn>
                  <a:cxn ang="0">
                    <a:pos x="44" y="5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66"/>
                  </a:cxn>
                </a:cxnLst>
                <a:rect l="0" t="0" r="r" b="b"/>
                <a:pathLst>
                  <a:path w="44" h="66">
                    <a:moveTo>
                      <a:pt x="37" y="66"/>
                    </a:moveTo>
                    <a:lnTo>
                      <a:pt x="44" y="5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66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7" name="Freeform 137"/>
              <p:cNvSpPr>
                <a:spLocks noChangeAspect="1"/>
              </p:cNvSpPr>
              <p:nvPr/>
            </p:nvSpPr>
            <p:spPr bwMode="auto">
              <a:xfrm>
                <a:off x="3626" y="2898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8" name="Freeform 138"/>
              <p:cNvSpPr>
                <a:spLocks noChangeAspect="1"/>
              </p:cNvSpPr>
              <p:nvPr/>
            </p:nvSpPr>
            <p:spPr bwMode="auto">
              <a:xfrm>
                <a:off x="3626" y="2891"/>
                <a:ext cx="66" cy="89"/>
              </a:xfrm>
              <a:custGeom>
                <a:avLst/>
                <a:gdLst/>
                <a:ahLst/>
                <a:cxnLst>
                  <a:cxn ang="0">
                    <a:pos x="30" y="59"/>
                  </a:cxn>
                  <a:cxn ang="0">
                    <a:pos x="44" y="51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30" y="59"/>
                  </a:cxn>
                </a:cxnLst>
                <a:rect l="0" t="0" r="r" b="b"/>
                <a:pathLst>
                  <a:path w="44" h="59">
                    <a:moveTo>
                      <a:pt x="30" y="59"/>
                    </a:moveTo>
                    <a:lnTo>
                      <a:pt x="44" y="51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9" name="Freeform 139"/>
              <p:cNvSpPr>
                <a:spLocks noChangeAspect="1"/>
              </p:cNvSpPr>
              <p:nvPr/>
            </p:nvSpPr>
            <p:spPr bwMode="auto">
              <a:xfrm>
                <a:off x="3656" y="2942"/>
                <a:ext cx="66" cy="89"/>
              </a:xfrm>
              <a:custGeom>
                <a:avLst/>
                <a:gdLst/>
                <a:ahLst/>
                <a:cxnLst>
                  <a:cxn ang="0">
                    <a:pos x="36" y="59"/>
                  </a:cxn>
                  <a:cxn ang="0">
                    <a:pos x="44" y="52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36" y="59"/>
                  </a:cxn>
                </a:cxnLst>
                <a:rect l="0" t="0" r="r" b="b"/>
                <a:pathLst>
                  <a:path w="44" h="59">
                    <a:moveTo>
                      <a:pt x="36" y="59"/>
                    </a:moveTo>
                    <a:lnTo>
                      <a:pt x="44" y="52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36" y="5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0" name="Freeform 140"/>
              <p:cNvSpPr>
                <a:spLocks noChangeAspect="1"/>
              </p:cNvSpPr>
              <p:nvPr/>
            </p:nvSpPr>
            <p:spPr bwMode="auto">
              <a:xfrm>
                <a:off x="3692" y="3001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1" name="Freeform 141"/>
              <p:cNvSpPr>
                <a:spLocks noChangeAspect="1"/>
              </p:cNvSpPr>
              <p:nvPr/>
            </p:nvSpPr>
            <p:spPr bwMode="auto">
              <a:xfrm>
                <a:off x="3692" y="2994"/>
                <a:ext cx="68" cy="77"/>
              </a:xfrm>
              <a:custGeom>
                <a:avLst/>
                <a:gdLst/>
                <a:ahLst/>
                <a:cxnLst>
                  <a:cxn ang="0">
                    <a:pos x="30" y="51"/>
                  </a:cxn>
                  <a:cxn ang="0">
                    <a:pos x="45" y="44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30" y="51"/>
                  </a:cxn>
                </a:cxnLst>
                <a:rect l="0" t="0" r="r" b="b"/>
                <a:pathLst>
                  <a:path w="45" h="51">
                    <a:moveTo>
                      <a:pt x="30" y="51"/>
                    </a:moveTo>
                    <a:lnTo>
                      <a:pt x="45" y="4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30" y="51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2" name="Freeform 142"/>
              <p:cNvSpPr>
                <a:spLocks noChangeAspect="1"/>
              </p:cNvSpPr>
              <p:nvPr/>
            </p:nvSpPr>
            <p:spPr bwMode="auto">
              <a:xfrm>
                <a:off x="3722" y="3045"/>
                <a:ext cx="11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3" name="Freeform 143"/>
              <p:cNvSpPr>
                <a:spLocks noChangeAspect="1"/>
              </p:cNvSpPr>
              <p:nvPr/>
            </p:nvSpPr>
            <p:spPr bwMode="auto">
              <a:xfrm>
                <a:off x="3722" y="3038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44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44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4" name="Freeform 144"/>
              <p:cNvSpPr>
                <a:spLocks noChangeAspect="1"/>
              </p:cNvSpPr>
              <p:nvPr/>
            </p:nvSpPr>
            <p:spPr bwMode="auto">
              <a:xfrm>
                <a:off x="3759" y="3082"/>
                <a:ext cx="66" cy="78"/>
              </a:xfrm>
              <a:custGeom>
                <a:avLst/>
                <a:gdLst/>
                <a:ahLst/>
                <a:cxnLst>
                  <a:cxn ang="0">
                    <a:pos x="29" y="52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29" y="52"/>
                  </a:cxn>
                </a:cxnLst>
                <a:rect l="0" t="0" r="r" b="b"/>
                <a:pathLst>
                  <a:path w="44" h="52">
                    <a:moveTo>
                      <a:pt x="29" y="52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5" name="Freeform 145"/>
              <p:cNvSpPr>
                <a:spLocks noChangeAspect="1"/>
              </p:cNvSpPr>
              <p:nvPr/>
            </p:nvSpPr>
            <p:spPr bwMode="auto">
              <a:xfrm>
                <a:off x="3788" y="3127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6" name="Freeform 146"/>
              <p:cNvSpPr>
                <a:spLocks noChangeAspect="1"/>
              </p:cNvSpPr>
              <p:nvPr/>
            </p:nvSpPr>
            <p:spPr bwMode="auto">
              <a:xfrm>
                <a:off x="3788" y="3119"/>
                <a:ext cx="66" cy="78"/>
              </a:xfrm>
              <a:custGeom>
                <a:avLst/>
                <a:gdLst/>
                <a:ahLst/>
                <a:cxnLst>
                  <a:cxn ang="0">
                    <a:pos x="37" y="52"/>
                  </a:cxn>
                  <a:cxn ang="0">
                    <a:pos x="44" y="37"/>
                  </a:cxn>
                  <a:cxn ang="0">
                    <a:pos x="15" y="0"/>
                  </a:cxn>
                  <a:cxn ang="0">
                    <a:pos x="0" y="15"/>
                  </a:cxn>
                  <a:cxn ang="0">
                    <a:pos x="37" y="52"/>
                  </a:cxn>
                </a:cxnLst>
                <a:rect l="0" t="0" r="r" b="b"/>
                <a:pathLst>
                  <a:path w="44" h="52">
                    <a:moveTo>
                      <a:pt x="37" y="52"/>
                    </a:moveTo>
                    <a:lnTo>
                      <a:pt x="44" y="37"/>
                    </a:lnTo>
                    <a:lnTo>
                      <a:pt x="15" y="0"/>
                    </a:lnTo>
                    <a:lnTo>
                      <a:pt x="0" y="15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7" name="Freeform 147"/>
              <p:cNvSpPr>
                <a:spLocks noChangeAspect="1"/>
              </p:cNvSpPr>
              <p:nvPr/>
            </p:nvSpPr>
            <p:spPr bwMode="auto">
              <a:xfrm>
                <a:off x="3825" y="3163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8" name="Freeform 148"/>
              <p:cNvSpPr>
                <a:spLocks noChangeAspect="1"/>
              </p:cNvSpPr>
              <p:nvPr/>
            </p:nvSpPr>
            <p:spPr bwMode="auto">
              <a:xfrm>
                <a:off x="3825" y="3156"/>
                <a:ext cx="66" cy="66"/>
              </a:xfrm>
              <a:custGeom>
                <a:avLst/>
                <a:gdLst/>
                <a:ahLst/>
                <a:cxnLst>
                  <a:cxn ang="0">
                    <a:pos x="29" y="44"/>
                  </a:cxn>
                  <a:cxn ang="0">
                    <a:pos x="44" y="37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44"/>
                  </a:cxn>
                </a:cxnLst>
                <a:rect l="0" t="0" r="r" b="b"/>
                <a:pathLst>
                  <a:path w="44" h="44">
                    <a:moveTo>
                      <a:pt x="29" y="44"/>
                    </a:moveTo>
                    <a:lnTo>
                      <a:pt x="44" y="37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4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9" name="Freeform 149"/>
              <p:cNvSpPr>
                <a:spLocks noChangeAspect="1"/>
              </p:cNvSpPr>
              <p:nvPr/>
            </p:nvSpPr>
            <p:spPr bwMode="auto">
              <a:xfrm>
                <a:off x="3854" y="320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0" name="Freeform 150"/>
              <p:cNvSpPr>
                <a:spLocks noChangeAspect="1"/>
              </p:cNvSpPr>
              <p:nvPr/>
            </p:nvSpPr>
            <p:spPr bwMode="auto">
              <a:xfrm>
                <a:off x="3854" y="3193"/>
                <a:ext cx="68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5" y="29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37"/>
                  </a:cxn>
                </a:cxnLst>
                <a:rect l="0" t="0" r="r" b="b"/>
                <a:pathLst>
                  <a:path w="45" h="37">
                    <a:moveTo>
                      <a:pt x="37" y="37"/>
                    </a:moveTo>
                    <a:lnTo>
                      <a:pt x="45" y="29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1" name="Freeform 151"/>
              <p:cNvSpPr>
                <a:spLocks noChangeAspect="1"/>
              </p:cNvSpPr>
              <p:nvPr/>
            </p:nvSpPr>
            <p:spPr bwMode="auto">
              <a:xfrm>
                <a:off x="3891" y="3230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2" name="Freeform 152"/>
              <p:cNvSpPr>
                <a:spLocks noChangeAspect="1"/>
              </p:cNvSpPr>
              <p:nvPr/>
            </p:nvSpPr>
            <p:spPr bwMode="auto">
              <a:xfrm>
                <a:off x="3891" y="3222"/>
                <a:ext cx="68" cy="56"/>
              </a:xfrm>
              <a:custGeom>
                <a:avLst/>
                <a:gdLst/>
                <a:ahLst/>
                <a:cxnLst>
                  <a:cxn ang="0">
                    <a:pos x="30" y="37"/>
                  </a:cxn>
                  <a:cxn ang="0">
                    <a:pos x="45" y="3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30" y="37"/>
                  </a:cxn>
                </a:cxnLst>
                <a:rect l="0" t="0" r="r" b="b"/>
                <a:pathLst>
                  <a:path w="45" h="37">
                    <a:moveTo>
                      <a:pt x="30" y="37"/>
                    </a:moveTo>
                    <a:lnTo>
                      <a:pt x="45" y="3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30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3" name="Freeform 153"/>
              <p:cNvSpPr>
                <a:spLocks noChangeAspect="1"/>
              </p:cNvSpPr>
              <p:nvPr/>
            </p:nvSpPr>
            <p:spPr bwMode="auto">
              <a:xfrm>
                <a:off x="3921" y="3252"/>
                <a:ext cx="66" cy="44"/>
              </a:xfrm>
              <a:custGeom>
                <a:avLst/>
                <a:gdLst/>
                <a:ahLst/>
                <a:cxnLst>
                  <a:cxn ang="0">
                    <a:pos x="37" y="29"/>
                  </a:cxn>
                  <a:cxn ang="0">
                    <a:pos x="44" y="22"/>
                  </a:cxn>
                  <a:cxn ang="0">
                    <a:pos x="15" y="0"/>
                  </a:cxn>
                  <a:cxn ang="0">
                    <a:pos x="0" y="7"/>
                  </a:cxn>
                  <a:cxn ang="0">
                    <a:pos x="37" y="29"/>
                  </a:cxn>
                </a:cxnLst>
                <a:rect l="0" t="0" r="r" b="b"/>
                <a:pathLst>
                  <a:path w="44" h="29">
                    <a:moveTo>
                      <a:pt x="37" y="29"/>
                    </a:moveTo>
                    <a:lnTo>
                      <a:pt x="44" y="22"/>
                    </a:lnTo>
                    <a:lnTo>
                      <a:pt x="15" y="0"/>
                    </a:lnTo>
                    <a:lnTo>
                      <a:pt x="0" y="7"/>
                    </a:lnTo>
                    <a:lnTo>
                      <a:pt x="37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4" name="Freeform 154"/>
              <p:cNvSpPr>
                <a:spLocks noChangeAspect="1"/>
              </p:cNvSpPr>
              <p:nvPr/>
            </p:nvSpPr>
            <p:spPr bwMode="auto">
              <a:xfrm>
                <a:off x="3958" y="3281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5" name="Freeform 155"/>
              <p:cNvSpPr>
                <a:spLocks noChangeAspect="1"/>
              </p:cNvSpPr>
              <p:nvPr/>
            </p:nvSpPr>
            <p:spPr bwMode="auto">
              <a:xfrm>
                <a:off x="3958" y="3274"/>
                <a:ext cx="66" cy="44"/>
              </a:xfrm>
              <a:custGeom>
                <a:avLst/>
                <a:gdLst/>
                <a:ahLst/>
                <a:cxnLst>
                  <a:cxn ang="0">
                    <a:pos x="36" y="29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9"/>
                  </a:cxn>
                </a:cxnLst>
                <a:rect l="0" t="0" r="r" b="b"/>
                <a:pathLst>
                  <a:path w="44" h="29">
                    <a:moveTo>
                      <a:pt x="36" y="29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6" name="Freeform 156"/>
              <p:cNvSpPr>
                <a:spLocks noChangeAspect="1"/>
              </p:cNvSpPr>
              <p:nvPr/>
            </p:nvSpPr>
            <p:spPr bwMode="auto">
              <a:xfrm>
                <a:off x="3994" y="3303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7" name="Freeform 157"/>
              <p:cNvSpPr>
                <a:spLocks noChangeAspect="1"/>
              </p:cNvSpPr>
              <p:nvPr/>
            </p:nvSpPr>
            <p:spPr bwMode="auto">
              <a:xfrm>
                <a:off x="3994" y="3296"/>
                <a:ext cx="56" cy="45"/>
              </a:xfrm>
              <a:custGeom>
                <a:avLst/>
                <a:gdLst/>
                <a:ahLst/>
                <a:cxnLst>
                  <a:cxn ang="0">
                    <a:pos x="30" y="30"/>
                  </a:cxn>
                  <a:cxn ang="0">
                    <a:pos x="37" y="15"/>
                  </a:cxn>
                  <a:cxn ang="0">
                    <a:pos x="8" y="0"/>
                  </a:cxn>
                  <a:cxn ang="0">
                    <a:pos x="0" y="15"/>
                  </a:cxn>
                  <a:cxn ang="0">
                    <a:pos x="30" y="30"/>
                  </a:cxn>
                </a:cxnLst>
                <a:rect l="0" t="0" r="r" b="b"/>
                <a:pathLst>
                  <a:path w="37" h="30">
                    <a:moveTo>
                      <a:pt x="30" y="30"/>
                    </a:moveTo>
                    <a:lnTo>
                      <a:pt x="37" y="15"/>
                    </a:lnTo>
                    <a:lnTo>
                      <a:pt x="8" y="0"/>
                    </a:lnTo>
                    <a:lnTo>
                      <a:pt x="0" y="15"/>
                    </a:lnTo>
                    <a:lnTo>
                      <a:pt x="30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8" name="Freeform 158"/>
              <p:cNvSpPr>
                <a:spLocks noChangeAspect="1"/>
              </p:cNvSpPr>
              <p:nvPr/>
            </p:nvSpPr>
            <p:spPr bwMode="auto">
              <a:xfrm>
                <a:off x="4024" y="3311"/>
                <a:ext cx="66" cy="56"/>
              </a:xfrm>
              <a:custGeom>
                <a:avLst/>
                <a:gdLst/>
                <a:ahLst/>
                <a:cxnLst>
                  <a:cxn ang="0">
                    <a:pos x="37" y="37"/>
                  </a:cxn>
                  <a:cxn ang="0">
                    <a:pos x="44" y="22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7" y="37"/>
                  </a:cxn>
                </a:cxnLst>
                <a:rect l="0" t="0" r="r" b="b"/>
                <a:pathLst>
                  <a:path w="44" h="37">
                    <a:moveTo>
                      <a:pt x="37" y="37"/>
                    </a:moveTo>
                    <a:lnTo>
                      <a:pt x="44" y="22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7" y="3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9" name="Freeform 159"/>
              <p:cNvSpPr>
                <a:spLocks noChangeAspect="1"/>
              </p:cNvSpPr>
              <p:nvPr/>
            </p:nvSpPr>
            <p:spPr bwMode="auto">
              <a:xfrm>
                <a:off x="4061" y="3340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0" name="Freeform 160"/>
              <p:cNvSpPr>
                <a:spLocks noChangeAspect="1"/>
              </p:cNvSpPr>
              <p:nvPr/>
            </p:nvSpPr>
            <p:spPr bwMode="auto">
              <a:xfrm>
                <a:off x="4061" y="3333"/>
                <a:ext cx="56" cy="44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37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29" y="29"/>
                  </a:cxn>
                </a:cxnLst>
                <a:rect l="0" t="0" r="r" b="b"/>
                <a:pathLst>
                  <a:path w="37" h="29">
                    <a:moveTo>
                      <a:pt x="29" y="29"/>
                    </a:moveTo>
                    <a:lnTo>
                      <a:pt x="37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29" y="29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1" name="Freeform 161"/>
              <p:cNvSpPr>
                <a:spLocks noChangeAspect="1"/>
              </p:cNvSpPr>
              <p:nvPr/>
            </p:nvSpPr>
            <p:spPr bwMode="auto">
              <a:xfrm>
                <a:off x="4090" y="3355"/>
                <a:ext cx="1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8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2" name="Freeform 162"/>
              <p:cNvSpPr>
                <a:spLocks noChangeAspect="1"/>
              </p:cNvSpPr>
              <p:nvPr/>
            </p:nvSpPr>
            <p:spPr bwMode="auto">
              <a:xfrm>
                <a:off x="4090" y="3348"/>
                <a:ext cx="6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44" y="14"/>
                  </a:cxn>
                  <a:cxn ang="0">
                    <a:pos x="8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44" h="22">
                    <a:moveTo>
                      <a:pt x="37" y="22"/>
                    </a:moveTo>
                    <a:lnTo>
                      <a:pt x="44" y="14"/>
                    </a:lnTo>
                    <a:lnTo>
                      <a:pt x="8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3" name="Freeform 163"/>
              <p:cNvSpPr>
                <a:spLocks noChangeAspect="1"/>
              </p:cNvSpPr>
              <p:nvPr/>
            </p:nvSpPr>
            <p:spPr bwMode="auto">
              <a:xfrm>
                <a:off x="4127" y="3362"/>
                <a:ext cx="56" cy="35"/>
              </a:xfrm>
              <a:custGeom>
                <a:avLst/>
                <a:gdLst/>
                <a:ahLst/>
                <a:cxnLst>
                  <a:cxn ang="0">
                    <a:pos x="30" y="23"/>
                  </a:cxn>
                  <a:cxn ang="0">
                    <a:pos x="37" y="8"/>
                  </a:cxn>
                  <a:cxn ang="0">
                    <a:pos x="7" y="0"/>
                  </a:cxn>
                  <a:cxn ang="0">
                    <a:pos x="0" y="8"/>
                  </a:cxn>
                  <a:cxn ang="0">
                    <a:pos x="30" y="23"/>
                  </a:cxn>
                </a:cxnLst>
                <a:rect l="0" t="0" r="r" b="b"/>
                <a:pathLst>
                  <a:path w="37" h="23">
                    <a:moveTo>
                      <a:pt x="30" y="23"/>
                    </a:moveTo>
                    <a:lnTo>
                      <a:pt x="3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4" name="Freeform 164"/>
              <p:cNvSpPr>
                <a:spLocks noChangeAspect="1"/>
              </p:cNvSpPr>
              <p:nvPr/>
            </p:nvSpPr>
            <p:spPr bwMode="auto">
              <a:xfrm>
                <a:off x="4157" y="3377"/>
                <a:ext cx="11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0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5" name="Freeform 165"/>
              <p:cNvSpPr>
                <a:spLocks noChangeAspect="1"/>
              </p:cNvSpPr>
              <p:nvPr/>
            </p:nvSpPr>
            <p:spPr bwMode="auto">
              <a:xfrm>
                <a:off x="4157" y="3370"/>
                <a:ext cx="66" cy="33"/>
              </a:xfrm>
              <a:custGeom>
                <a:avLst/>
                <a:gdLst/>
                <a:ahLst/>
                <a:cxnLst>
                  <a:cxn ang="0">
                    <a:pos x="36" y="22"/>
                  </a:cxn>
                  <a:cxn ang="0">
                    <a:pos x="44" y="15"/>
                  </a:cxn>
                  <a:cxn ang="0">
                    <a:pos x="7" y="0"/>
                  </a:cxn>
                  <a:cxn ang="0">
                    <a:pos x="0" y="15"/>
                  </a:cxn>
                  <a:cxn ang="0">
                    <a:pos x="36" y="22"/>
                  </a:cxn>
                </a:cxnLst>
                <a:rect l="0" t="0" r="r" b="b"/>
                <a:pathLst>
                  <a:path w="44" h="22">
                    <a:moveTo>
                      <a:pt x="36" y="22"/>
                    </a:moveTo>
                    <a:lnTo>
                      <a:pt x="44" y="15"/>
                    </a:lnTo>
                    <a:lnTo>
                      <a:pt x="7" y="0"/>
                    </a:lnTo>
                    <a:lnTo>
                      <a:pt x="0" y="15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6" name="Freeform 166"/>
              <p:cNvSpPr>
                <a:spLocks noChangeAspect="1"/>
              </p:cNvSpPr>
              <p:nvPr/>
            </p:nvSpPr>
            <p:spPr bwMode="auto">
              <a:xfrm>
                <a:off x="4193" y="3392"/>
                <a:ext cx="12" cy="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0" y="0"/>
                  </a:cxn>
                </a:cxnLst>
                <a:rect l="0" t="0" r="r" b="b"/>
                <a:pathLst>
                  <a:path w="8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7" name="Freeform 167"/>
              <p:cNvSpPr>
                <a:spLocks noChangeAspect="1"/>
              </p:cNvSpPr>
              <p:nvPr/>
            </p:nvSpPr>
            <p:spPr bwMode="auto">
              <a:xfrm>
                <a:off x="4193" y="3377"/>
                <a:ext cx="56" cy="45"/>
              </a:xfrm>
              <a:custGeom>
                <a:avLst/>
                <a:gdLst/>
                <a:ahLst/>
                <a:cxnLst>
                  <a:cxn ang="0">
                    <a:pos x="37" y="30"/>
                  </a:cxn>
                  <a:cxn ang="0">
                    <a:pos x="37" y="15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30"/>
                  </a:cxn>
                </a:cxnLst>
                <a:rect l="0" t="0" r="r" b="b"/>
                <a:pathLst>
                  <a:path w="37" h="30">
                    <a:moveTo>
                      <a:pt x="37" y="30"/>
                    </a:moveTo>
                    <a:lnTo>
                      <a:pt x="37" y="15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30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8" name="Freeform 168"/>
              <p:cNvSpPr>
                <a:spLocks noChangeAspect="1"/>
              </p:cNvSpPr>
              <p:nvPr/>
            </p:nvSpPr>
            <p:spPr bwMode="auto">
              <a:xfrm>
                <a:off x="4230" y="3392"/>
                <a:ext cx="45" cy="33"/>
              </a:xfrm>
              <a:custGeom>
                <a:avLst/>
                <a:gdLst/>
                <a:ahLst/>
                <a:cxnLst>
                  <a:cxn ang="0">
                    <a:pos x="30" y="22"/>
                  </a:cxn>
                  <a:cxn ang="0">
                    <a:pos x="30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0" y="22"/>
                  </a:cxn>
                </a:cxnLst>
                <a:rect l="0" t="0" r="r" b="b"/>
                <a:pathLst>
                  <a:path w="30" h="22">
                    <a:moveTo>
                      <a:pt x="30" y="22"/>
                    </a:moveTo>
                    <a:lnTo>
                      <a:pt x="30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9" name="Freeform 169"/>
              <p:cNvSpPr>
                <a:spLocks noChangeAspect="1"/>
              </p:cNvSpPr>
              <p:nvPr/>
            </p:nvSpPr>
            <p:spPr bwMode="auto">
              <a:xfrm>
                <a:off x="4260" y="3407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0" name="Freeform 170"/>
              <p:cNvSpPr>
                <a:spLocks noChangeAspect="1"/>
              </p:cNvSpPr>
              <p:nvPr/>
            </p:nvSpPr>
            <p:spPr bwMode="auto">
              <a:xfrm>
                <a:off x="4260" y="3399"/>
                <a:ext cx="56" cy="23"/>
              </a:xfrm>
              <a:custGeom>
                <a:avLst/>
                <a:gdLst/>
                <a:ahLst/>
                <a:cxnLst>
                  <a:cxn ang="0">
                    <a:pos x="37" y="15"/>
                  </a:cxn>
                  <a:cxn ang="0">
                    <a:pos x="37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15"/>
                  </a:cxn>
                </a:cxnLst>
                <a:rect l="0" t="0" r="r" b="b"/>
                <a:pathLst>
                  <a:path w="37" h="15">
                    <a:moveTo>
                      <a:pt x="37" y="15"/>
                    </a:moveTo>
                    <a:lnTo>
                      <a:pt x="37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15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1" name="Freeform 171"/>
              <p:cNvSpPr>
                <a:spLocks noChangeAspect="1"/>
              </p:cNvSpPr>
              <p:nvPr/>
            </p:nvSpPr>
            <p:spPr bwMode="auto">
              <a:xfrm>
                <a:off x="4297" y="3407"/>
                <a:ext cx="44" cy="21"/>
              </a:xfrm>
              <a:custGeom>
                <a:avLst/>
                <a:gdLst/>
                <a:ahLst/>
                <a:cxnLst>
                  <a:cxn ang="0">
                    <a:pos x="29" y="14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9" y="14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lnTo>
                      <a:pt x="2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9" y="14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2" name="Freeform 172"/>
              <p:cNvSpPr>
                <a:spLocks noChangeAspect="1"/>
              </p:cNvSpPr>
              <p:nvPr/>
            </p:nvSpPr>
            <p:spPr bwMode="auto">
              <a:xfrm>
                <a:off x="4326" y="3414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3" name="Freeform 173"/>
              <p:cNvSpPr>
                <a:spLocks noChangeAspect="1"/>
              </p:cNvSpPr>
              <p:nvPr/>
            </p:nvSpPr>
            <p:spPr bwMode="auto">
              <a:xfrm>
                <a:off x="4326" y="3407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4" name="Freeform 174"/>
              <p:cNvSpPr>
                <a:spLocks noChangeAspect="1"/>
              </p:cNvSpPr>
              <p:nvPr/>
            </p:nvSpPr>
            <p:spPr bwMode="auto">
              <a:xfrm>
                <a:off x="4363" y="3421"/>
                <a:ext cx="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0" y="8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5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4363" y="3414"/>
                <a:ext cx="44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6" name="Freeform 176"/>
              <p:cNvSpPr>
                <a:spLocks noChangeAspect="1"/>
              </p:cNvSpPr>
              <p:nvPr/>
            </p:nvSpPr>
            <p:spPr bwMode="auto">
              <a:xfrm>
                <a:off x="4392" y="3421"/>
                <a:ext cx="12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0"/>
                  </a:cxn>
                  <a:cxn ang="0">
                    <a:pos x="0" y="8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7" name="Freeform 177"/>
              <p:cNvSpPr>
                <a:spLocks noChangeAspect="1"/>
              </p:cNvSpPr>
              <p:nvPr/>
            </p:nvSpPr>
            <p:spPr bwMode="auto">
              <a:xfrm>
                <a:off x="4392" y="3414"/>
                <a:ext cx="56" cy="33"/>
              </a:xfrm>
              <a:custGeom>
                <a:avLst/>
                <a:gdLst/>
                <a:ahLst/>
                <a:cxnLst>
                  <a:cxn ang="0">
                    <a:pos x="37" y="22"/>
                  </a:cxn>
                  <a:cxn ang="0">
                    <a:pos x="37" y="7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7" y="22"/>
                  </a:cxn>
                </a:cxnLst>
                <a:rect l="0" t="0" r="r" b="b"/>
                <a:pathLst>
                  <a:path w="37" h="22">
                    <a:moveTo>
                      <a:pt x="37" y="22"/>
                    </a:moveTo>
                    <a:lnTo>
                      <a:pt x="37" y="7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37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8" name="Freeform 178"/>
              <p:cNvSpPr>
                <a:spLocks noChangeAspect="1"/>
              </p:cNvSpPr>
              <p:nvPr/>
            </p:nvSpPr>
            <p:spPr bwMode="auto">
              <a:xfrm>
                <a:off x="4429" y="3429"/>
                <a:ext cx="2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9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4429" y="3421"/>
                <a:ext cx="45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0" name="Freeform 180"/>
              <p:cNvSpPr>
                <a:spLocks noChangeAspect="1"/>
              </p:cNvSpPr>
              <p:nvPr/>
            </p:nvSpPr>
            <p:spPr bwMode="auto">
              <a:xfrm>
                <a:off x="4459" y="3429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4459" y="3421"/>
                <a:ext cx="56" cy="2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2" name="Freeform 182"/>
              <p:cNvSpPr>
                <a:spLocks noChangeAspect="1"/>
              </p:cNvSpPr>
              <p:nvPr/>
            </p:nvSpPr>
            <p:spPr bwMode="auto">
              <a:xfrm>
                <a:off x="4496" y="3421"/>
                <a:ext cx="44" cy="33"/>
              </a:xfrm>
              <a:custGeom>
                <a:avLst/>
                <a:gdLst/>
                <a:ahLst/>
                <a:cxnLst>
                  <a:cxn ang="0">
                    <a:pos x="29" y="22"/>
                  </a:cxn>
                  <a:cxn ang="0">
                    <a:pos x="29" y="8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29" y="22"/>
                  </a:cxn>
                </a:cxnLst>
                <a:rect l="0" t="0" r="r" b="b"/>
                <a:pathLst>
                  <a:path w="29" h="22">
                    <a:moveTo>
                      <a:pt x="29" y="22"/>
                    </a:moveTo>
                    <a:lnTo>
                      <a:pt x="29" y="8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3" name="Freeform 183"/>
              <p:cNvSpPr>
                <a:spLocks noChangeAspect="1"/>
              </p:cNvSpPr>
              <p:nvPr/>
            </p:nvSpPr>
            <p:spPr bwMode="auto">
              <a:xfrm>
                <a:off x="4525" y="3436"/>
                <a:ext cx="11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7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4525" y="3429"/>
                <a:ext cx="56" cy="21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25" name="Line 185"/>
            <p:cNvSpPr>
              <a:spLocks noChangeShapeType="1"/>
            </p:cNvSpPr>
            <p:nvPr/>
          </p:nvSpPr>
          <p:spPr bwMode="auto">
            <a:xfrm>
              <a:off x="3411538" y="3116263"/>
              <a:ext cx="1587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6" name="Line 186"/>
            <p:cNvSpPr>
              <a:spLocks noChangeShapeType="1"/>
            </p:cNvSpPr>
            <p:nvPr/>
          </p:nvSpPr>
          <p:spPr bwMode="auto">
            <a:xfrm>
              <a:off x="4217988" y="3116263"/>
              <a:ext cx="1587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7" name="Line 187"/>
            <p:cNvSpPr>
              <a:spLocks noChangeShapeType="1"/>
            </p:cNvSpPr>
            <p:nvPr/>
          </p:nvSpPr>
          <p:spPr bwMode="auto">
            <a:xfrm>
              <a:off x="5026025" y="3116263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8" name="Line 188"/>
            <p:cNvSpPr>
              <a:spLocks noChangeShapeType="1"/>
            </p:cNvSpPr>
            <p:nvPr/>
          </p:nvSpPr>
          <p:spPr bwMode="auto">
            <a:xfrm>
              <a:off x="5832475" y="3116263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9" name="Line 189"/>
            <p:cNvSpPr>
              <a:spLocks noChangeShapeType="1"/>
            </p:cNvSpPr>
            <p:nvPr/>
          </p:nvSpPr>
          <p:spPr bwMode="auto">
            <a:xfrm>
              <a:off x="6627813" y="3116263"/>
              <a:ext cx="1587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0" name="Line 190"/>
            <p:cNvSpPr>
              <a:spLocks noChangeShapeType="1"/>
            </p:cNvSpPr>
            <p:nvPr/>
          </p:nvSpPr>
          <p:spPr bwMode="auto">
            <a:xfrm>
              <a:off x="7435850" y="3116263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1" name="Line 191"/>
            <p:cNvSpPr>
              <a:spLocks noChangeShapeType="1"/>
            </p:cNvSpPr>
            <p:nvPr/>
          </p:nvSpPr>
          <p:spPr bwMode="auto">
            <a:xfrm>
              <a:off x="8242300" y="3116263"/>
              <a:ext cx="1588" cy="1174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2" name="Line 192"/>
            <p:cNvSpPr>
              <a:spLocks noChangeShapeType="1"/>
            </p:cNvSpPr>
            <p:nvPr/>
          </p:nvSpPr>
          <p:spPr bwMode="auto">
            <a:xfrm>
              <a:off x="3154363" y="3116263"/>
              <a:ext cx="5532437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3" name="Text Box 193"/>
            <p:cNvSpPr txBox="1">
              <a:spLocks noChangeArrowheads="1"/>
            </p:cNvSpPr>
            <p:nvPr/>
          </p:nvSpPr>
          <p:spPr bwMode="auto">
            <a:xfrm>
              <a:off x="5584825" y="3000375"/>
              <a:ext cx="4476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Symbol" pitchFamily="18" charset="2"/>
                </a:rPr>
                <a:t>m</a:t>
              </a:r>
              <a:endParaRPr lang="en-US" sz="3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1635" name="Text Box 195"/>
          <p:cNvSpPr txBox="1">
            <a:spLocks noChangeAspect="1" noChangeArrowheads="1"/>
          </p:cNvSpPr>
          <p:nvPr/>
        </p:nvSpPr>
        <p:spPr bwMode="auto">
          <a:xfrm>
            <a:off x="6899275" y="30480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dirty="0">
                <a:latin typeface="Symbol" pitchFamily="18" charset="2"/>
              </a:rPr>
              <a:t>+</a:t>
            </a:r>
            <a:r>
              <a:rPr lang="en-US" sz="3200" b="1" dirty="0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 dirty="0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1638" name="Text Box 198"/>
          <p:cNvSpPr txBox="1">
            <a:spLocks noChangeAspect="1" noChangeArrowheads="1"/>
          </p:cNvSpPr>
          <p:nvPr/>
        </p:nvSpPr>
        <p:spPr bwMode="auto">
          <a:xfrm>
            <a:off x="3624263" y="3062288"/>
            <a:ext cx="128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dirty="0">
                <a:latin typeface="Symbol" pitchFamily="18" charset="2"/>
              </a:rPr>
              <a:t>-</a:t>
            </a:r>
            <a:r>
              <a:rPr lang="en-US" sz="3200" b="1" dirty="0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 dirty="0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1640" name="Rectangle 200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1" name="Text Box 201"/>
          <p:cNvSpPr txBox="1">
            <a:spLocks noChangeArrowheads="1"/>
          </p:cNvSpPr>
          <p:nvPr/>
        </p:nvSpPr>
        <p:spPr bwMode="auto">
          <a:xfrm>
            <a:off x="152400" y="1143000"/>
            <a:ext cx="3597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/>
              <a:t>95% of the </a:t>
            </a:r>
            <a:r>
              <a:rPr lang="en-US" sz="3200" dirty="0" smtClean="0"/>
              <a:t>samples provide </a:t>
            </a:r>
            <a:r>
              <a:rPr lang="en-US" sz="3200" dirty="0"/>
              <a:t>a mean within what range?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26116"/>
              </p:ext>
            </p:extLst>
          </p:nvPr>
        </p:nvGraphicFramePr>
        <p:xfrm>
          <a:off x="5638800" y="3505200"/>
          <a:ext cx="4143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6" name="Equation" r:id="rId3" imgW="126835" imgH="152202" progId="Equation.3">
                  <p:embed/>
                </p:oleObj>
              </mc:Choice>
              <mc:Fallback>
                <p:oleObj name="Equation" r:id="rId3" imgW="126835" imgH="1522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4143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35" grpId="0"/>
      <p:bldP spid="61638" grpId="0"/>
      <p:bldP spid="61640" grpId="0" animBg="1"/>
      <p:bldP spid="616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2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74E1730-237E-4555-9812-7EC7DB30F034}" type="slidenum">
              <a:rPr lang="en-US"/>
              <a:pPr/>
              <a:t>4</a:t>
            </a:fld>
            <a:endParaRPr lang="en-US"/>
          </a:p>
        </p:txBody>
      </p:sp>
      <p:sp>
        <p:nvSpPr>
          <p:cNvPr id="97484" name="Rectangle 204"/>
          <p:cNvSpPr>
            <a:spLocks noChangeArrowheads="1"/>
          </p:cNvSpPr>
          <p:nvPr/>
        </p:nvSpPr>
        <p:spPr bwMode="auto">
          <a:xfrm>
            <a:off x="3457575" y="384810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6763" y="109538"/>
            <a:ext cx="5270500" cy="2882900"/>
            <a:chOff x="1261" y="1638"/>
            <a:chExt cx="3320" cy="1816"/>
          </a:xfrm>
        </p:grpSpPr>
        <p:sp>
          <p:nvSpPr>
            <p:cNvPr id="97285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86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87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88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89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1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3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4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5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6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7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8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9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0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1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2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3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7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9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0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1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2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3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4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5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6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7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8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9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0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1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2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3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4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5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6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7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8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9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0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1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2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3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4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5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6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7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8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39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0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1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2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3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4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5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6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7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8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49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0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1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2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3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4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5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6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7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8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59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0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1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2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3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4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5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6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7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8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69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0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1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2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3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4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5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6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7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8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79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0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1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2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3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4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5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6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7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8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89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0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1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2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3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4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5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6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7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8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99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0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1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2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3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4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5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6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7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8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09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0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1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2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3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4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5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6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7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8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19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0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1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2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3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4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5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6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7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8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29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0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1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2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3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4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5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6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7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8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39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0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1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2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3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4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5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6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7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8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49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0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1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2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3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4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5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6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7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8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59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60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61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62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63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64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465" name="Line 185"/>
          <p:cNvSpPr>
            <a:spLocks noChangeShapeType="1"/>
          </p:cNvSpPr>
          <p:nvPr/>
        </p:nvSpPr>
        <p:spPr bwMode="auto">
          <a:xfrm>
            <a:off x="341153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66" name="Line 186"/>
          <p:cNvSpPr>
            <a:spLocks noChangeShapeType="1"/>
          </p:cNvSpPr>
          <p:nvPr/>
        </p:nvSpPr>
        <p:spPr bwMode="auto">
          <a:xfrm>
            <a:off x="421798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67" name="Line 187"/>
          <p:cNvSpPr>
            <a:spLocks noChangeShapeType="1"/>
          </p:cNvSpPr>
          <p:nvPr/>
        </p:nvSpPr>
        <p:spPr bwMode="auto">
          <a:xfrm>
            <a:off x="502602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68" name="Line 188"/>
          <p:cNvSpPr>
            <a:spLocks noChangeShapeType="1"/>
          </p:cNvSpPr>
          <p:nvPr/>
        </p:nvSpPr>
        <p:spPr bwMode="auto">
          <a:xfrm>
            <a:off x="583247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69" name="Line 189"/>
          <p:cNvSpPr>
            <a:spLocks noChangeShapeType="1"/>
          </p:cNvSpPr>
          <p:nvPr/>
        </p:nvSpPr>
        <p:spPr bwMode="auto">
          <a:xfrm>
            <a:off x="6627813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70" name="Line 190"/>
          <p:cNvSpPr>
            <a:spLocks noChangeShapeType="1"/>
          </p:cNvSpPr>
          <p:nvPr/>
        </p:nvSpPr>
        <p:spPr bwMode="auto">
          <a:xfrm>
            <a:off x="743585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71" name="Line 191"/>
          <p:cNvSpPr>
            <a:spLocks noChangeShapeType="1"/>
          </p:cNvSpPr>
          <p:nvPr/>
        </p:nvSpPr>
        <p:spPr bwMode="auto">
          <a:xfrm>
            <a:off x="824230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72" name="Line 192"/>
          <p:cNvSpPr>
            <a:spLocks noChangeShapeType="1"/>
          </p:cNvSpPr>
          <p:nvPr/>
        </p:nvSpPr>
        <p:spPr bwMode="auto">
          <a:xfrm>
            <a:off x="3154363" y="311626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473" name="Text Box 193"/>
          <p:cNvSpPr txBox="1">
            <a:spLocks noChangeArrowheads="1"/>
          </p:cNvSpPr>
          <p:nvPr/>
        </p:nvSpPr>
        <p:spPr bwMode="auto">
          <a:xfrm>
            <a:off x="5584825" y="3000375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97474" name="Text Box 194"/>
          <p:cNvSpPr txBox="1">
            <a:spLocks noChangeAspect="1" noChangeArrowheads="1"/>
          </p:cNvSpPr>
          <p:nvPr/>
        </p:nvSpPr>
        <p:spPr bwMode="auto">
          <a:xfrm>
            <a:off x="6899275" y="30480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+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97475" name="Text Box 195"/>
          <p:cNvSpPr txBox="1">
            <a:spLocks noChangeAspect="1" noChangeArrowheads="1"/>
          </p:cNvSpPr>
          <p:nvPr/>
        </p:nvSpPr>
        <p:spPr bwMode="auto">
          <a:xfrm>
            <a:off x="3624263" y="3062288"/>
            <a:ext cx="128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-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97476" name="Rectangle 196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477" name="Text Box 197"/>
          <p:cNvSpPr txBox="1">
            <a:spLocks noChangeArrowheads="1"/>
          </p:cNvSpPr>
          <p:nvPr/>
        </p:nvSpPr>
        <p:spPr bwMode="auto">
          <a:xfrm>
            <a:off x="60325" y="4999038"/>
            <a:ext cx="359727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Determine if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m</a:t>
            </a:r>
            <a:r>
              <a:rPr lang="en-US" sz="3200">
                <a:solidFill>
                  <a:schemeClr val="hlink"/>
                </a:solidFill>
              </a:rPr>
              <a:t> is contained in the constructed 95% CI</a:t>
            </a:r>
          </a:p>
        </p:txBody>
      </p:sp>
      <p:sp>
        <p:nvSpPr>
          <p:cNvPr id="97479" name="Oval 199"/>
          <p:cNvSpPr>
            <a:spLocks noChangeArrowheads="1"/>
          </p:cNvSpPr>
          <p:nvPr/>
        </p:nvSpPr>
        <p:spPr bwMode="auto">
          <a:xfrm>
            <a:off x="4953000" y="3810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480" name="Object 200"/>
          <p:cNvGraphicFramePr>
            <a:graphicFrameLocks noChangeAspect="1"/>
          </p:cNvGraphicFramePr>
          <p:nvPr/>
        </p:nvGraphicFramePr>
        <p:xfrm>
          <a:off x="4891088" y="4038600"/>
          <a:ext cx="442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9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4038600"/>
                        <a:ext cx="4429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81" name="Line 201"/>
          <p:cNvSpPr>
            <a:spLocks noChangeShapeType="1"/>
          </p:cNvSpPr>
          <p:nvPr/>
        </p:nvSpPr>
        <p:spPr bwMode="auto">
          <a:xfrm>
            <a:off x="5837238" y="3184525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482" name="Text Box 202"/>
          <p:cNvSpPr txBox="1">
            <a:spLocks noChangeArrowheads="1"/>
          </p:cNvSpPr>
          <p:nvPr/>
        </p:nvSpPr>
        <p:spPr bwMode="auto">
          <a:xfrm>
            <a:off x="76200" y="3124200"/>
            <a:ext cx="3352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 err="1" smtClean="0">
                <a:solidFill>
                  <a:schemeClr val="hlink"/>
                </a:solidFill>
              </a:rPr>
              <a:t>Mark</a:t>
            </a:r>
            <a:r>
              <a:rPr lang="en-US" sz="3200" dirty="0" err="1" smtClean="0">
                <a:solidFill>
                  <a:schemeClr val="hlink"/>
                </a:solidFill>
                <a:latin typeface="Symbol" panose="05050102010706020507" pitchFamily="18" charset="2"/>
              </a:rPr>
              <a:t>`</a:t>
            </a:r>
            <a:r>
              <a:rPr lang="en-US" sz="3200" dirty="0" err="1" smtClean="0">
                <a:solidFill>
                  <a:schemeClr val="hlink"/>
                </a:solidFill>
              </a:rPr>
              <a:t>x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u="sng" dirty="0" smtClean="0">
                <a:solidFill>
                  <a:schemeClr val="hlink"/>
                </a:solidFill>
              </a:rPr>
              <a:t>+</a:t>
            </a:r>
            <a:r>
              <a:rPr lang="en-US" sz="3200" dirty="0" smtClean="0">
                <a:solidFill>
                  <a:schemeClr val="hlink"/>
                </a:solidFill>
              </a:rPr>
              <a:t> 2SE -- </a:t>
            </a:r>
            <a:r>
              <a:rPr lang="en-US" sz="3200" dirty="0">
                <a:solidFill>
                  <a:schemeClr val="hlink"/>
                </a:solidFill>
              </a:rPr>
              <a:t>this is a </a:t>
            </a:r>
            <a:r>
              <a:rPr lang="en-US" sz="3200" b="1" dirty="0">
                <a:solidFill>
                  <a:schemeClr val="accent1"/>
                </a:solidFill>
              </a:rPr>
              <a:t>95% CI</a:t>
            </a:r>
          </a:p>
        </p:txBody>
      </p:sp>
      <p:sp>
        <p:nvSpPr>
          <p:cNvPr id="97483" name="Text Box 203"/>
          <p:cNvSpPr txBox="1">
            <a:spLocks noChangeArrowheads="1"/>
          </p:cNvSpPr>
          <p:nvPr/>
        </p:nvSpPr>
        <p:spPr bwMode="auto">
          <a:xfrm>
            <a:off x="60325" y="1143000"/>
            <a:ext cx="35972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Assume a sample results in the mean shown below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6011" y="367072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4" grpId="0" animBg="1"/>
      <p:bldP spid="97477" grpId="0"/>
      <p:bldP spid="97479" grpId="0" animBg="1"/>
      <p:bldP spid="97481" grpId="0" animBg="1"/>
      <p:bldP spid="97482" grpId="0"/>
      <p:bldP spid="97482" grpId="1"/>
      <p:bldP spid="97483" grpId="0"/>
      <p:bldP spid="97483" grpId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2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7EE6B21B-8858-4839-88F8-562DAED45421}" type="slidenum">
              <a:rPr lang="en-US"/>
              <a:pPr/>
              <a:t>5</a:t>
            </a:fld>
            <a:endParaRPr lang="en-US"/>
          </a:p>
        </p:txBody>
      </p:sp>
      <p:sp>
        <p:nvSpPr>
          <p:cNvPr id="64727" name="Rectangle 215"/>
          <p:cNvSpPr>
            <a:spLocks noChangeArrowheads="1"/>
          </p:cNvSpPr>
          <p:nvPr/>
        </p:nvSpPr>
        <p:spPr bwMode="auto">
          <a:xfrm>
            <a:off x="2638425" y="5057775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470275" y="3849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6763" y="109538"/>
            <a:ext cx="5270500" cy="2882900"/>
            <a:chOff x="1261" y="1638"/>
            <a:chExt cx="3320" cy="1816"/>
          </a:xfrm>
        </p:grpSpPr>
        <p:sp>
          <p:nvSpPr>
            <p:cNvPr id="64517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19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3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4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5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6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7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9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0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1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3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4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5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6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7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8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9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0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1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2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3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4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5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6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7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8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9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3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4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5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6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7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8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9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0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1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2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3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4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5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9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0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1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2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3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4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5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6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8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9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0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1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2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3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4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5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6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7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8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9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0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1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6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7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8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9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0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1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2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3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4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6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7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8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9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0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1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2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3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4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5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6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7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8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9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0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1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2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3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4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5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6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7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8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9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0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1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2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3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4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5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6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7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8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9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0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1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2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3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4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5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6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7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8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9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0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1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2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3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4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5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6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7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8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9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0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1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2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3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4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5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6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697" name="Line 185"/>
          <p:cNvSpPr>
            <a:spLocks noChangeShapeType="1"/>
          </p:cNvSpPr>
          <p:nvPr/>
        </p:nvSpPr>
        <p:spPr bwMode="auto">
          <a:xfrm>
            <a:off x="341153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98" name="Line 186"/>
          <p:cNvSpPr>
            <a:spLocks noChangeShapeType="1"/>
          </p:cNvSpPr>
          <p:nvPr/>
        </p:nvSpPr>
        <p:spPr bwMode="auto">
          <a:xfrm>
            <a:off x="421798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699" name="Line 187"/>
          <p:cNvSpPr>
            <a:spLocks noChangeShapeType="1"/>
          </p:cNvSpPr>
          <p:nvPr/>
        </p:nvSpPr>
        <p:spPr bwMode="auto">
          <a:xfrm>
            <a:off x="502602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0" name="Line 188"/>
          <p:cNvSpPr>
            <a:spLocks noChangeShapeType="1"/>
          </p:cNvSpPr>
          <p:nvPr/>
        </p:nvSpPr>
        <p:spPr bwMode="auto">
          <a:xfrm>
            <a:off x="583247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1" name="Line 189"/>
          <p:cNvSpPr>
            <a:spLocks noChangeShapeType="1"/>
          </p:cNvSpPr>
          <p:nvPr/>
        </p:nvSpPr>
        <p:spPr bwMode="auto">
          <a:xfrm>
            <a:off x="6627813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2" name="Line 190"/>
          <p:cNvSpPr>
            <a:spLocks noChangeShapeType="1"/>
          </p:cNvSpPr>
          <p:nvPr/>
        </p:nvSpPr>
        <p:spPr bwMode="auto">
          <a:xfrm>
            <a:off x="743585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3" name="Line 191"/>
          <p:cNvSpPr>
            <a:spLocks noChangeShapeType="1"/>
          </p:cNvSpPr>
          <p:nvPr/>
        </p:nvSpPr>
        <p:spPr bwMode="auto">
          <a:xfrm>
            <a:off x="824230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4" name="Line 192"/>
          <p:cNvSpPr>
            <a:spLocks noChangeShapeType="1"/>
          </p:cNvSpPr>
          <p:nvPr/>
        </p:nvSpPr>
        <p:spPr bwMode="auto">
          <a:xfrm>
            <a:off x="3154363" y="311626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705" name="Text Box 193"/>
          <p:cNvSpPr txBox="1">
            <a:spLocks noChangeArrowheads="1"/>
          </p:cNvSpPr>
          <p:nvPr/>
        </p:nvSpPr>
        <p:spPr bwMode="auto">
          <a:xfrm>
            <a:off x="5584825" y="3000375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64706" name="Text Box 194"/>
          <p:cNvSpPr txBox="1">
            <a:spLocks noChangeAspect="1" noChangeArrowheads="1"/>
          </p:cNvSpPr>
          <p:nvPr/>
        </p:nvSpPr>
        <p:spPr bwMode="auto">
          <a:xfrm>
            <a:off x="6899275" y="30480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+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4707" name="Text Box 195"/>
          <p:cNvSpPr txBox="1">
            <a:spLocks noChangeAspect="1" noChangeArrowheads="1"/>
          </p:cNvSpPr>
          <p:nvPr/>
        </p:nvSpPr>
        <p:spPr bwMode="auto">
          <a:xfrm>
            <a:off x="3624263" y="3062288"/>
            <a:ext cx="128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-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4708" name="Rectangle 196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09" name="Text Box 197"/>
          <p:cNvSpPr txBox="1">
            <a:spLocks noChangeArrowheads="1"/>
          </p:cNvSpPr>
          <p:nvPr/>
        </p:nvSpPr>
        <p:spPr bwMode="auto">
          <a:xfrm>
            <a:off x="152400" y="1143000"/>
            <a:ext cx="266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solidFill>
                  <a:schemeClr val="hlink"/>
                </a:solidFill>
              </a:rPr>
              <a:t>Repeat for more samples</a:t>
            </a:r>
          </a:p>
        </p:txBody>
      </p:sp>
      <p:sp>
        <p:nvSpPr>
          <p:cNvPr id="64710" name="Text Box 198"/>
          <p:cNvSpPr txBox="1">
            <a:spLocks noChangeArrowheads="1"/>
          </p:cNvSpPr>
          <p:nvPr/>
        </p:nvSpPr>
        <p:spPr bwMode="auto">
          <a:xfrm>
            <a:off x="152400" y="3627438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Sample #1</a:t>
            </a:r>
          </a:p>
        </p:txBody>
      </p:sp>
      <p:sp>
        <p:nvSpPr>
          <p:cNvPr id="64711" name="Oval 199"/>
          <p:cNvSpPr>
            <a:spLocks noChangeArrowheads="1"/>
          </p:cNvSpPr>
          <p:nvPr/>
        </p:nvSpPr>
        <p:spPr bwMode="auto">
          <a:xfrm>
            <a:off x="4953000" y="3810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4" name="Text Box 202"/>
          <p:cNvSpPr txBox="1">
            <a:spLocks noChangeArrowheads="1"/>
          </p:cNvSpPr>
          <p:nvPr/>
        </p:nvSpPr>
        <p:spPr bwMode="auto">
          <a:xfrm>
            <a:off x="152400" y="42211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Sample #2</a:t>
            </a:r>
          </a:p>
        </p:txBody>
      </p:sp>
      <p:sp>
        <p:nvSpPr>
          <p:cNvPr id="64715" name="Rectangle 203"/>
          <p:cNvSpPr>
            <a:spLocks noChangeArrowheads="1"/>
          </p:cNvSpPr>
          <p:nvPr/>
        </p:nvSpPr>
        <p:spPr bwMode="auto">
          <a:xfrm>
            <a:off x="5237163" y="4459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6" name="Oval 204"/>
          <p:cNvSpPr>
            <a:spLocks noChangeArrowheads="1"/>
          </p:cNvSpPr>
          <p:nvPr/>
        </p:nvSpPr>
        <p:spPr bwMode="auto">
          <a:xfrm>
            <a:off x="6719888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9" name="Line 207"/>
          <p:cNvSpPr>
            <a:spLocks noChangeShapeType="1"/>
          </p:cNvSpPr>
          <p:nvPr/>
        </p:nvSpPr>
        <p:spPr bwMode="auto">
          <a:xfrm>
            <a:off x="5837238" y="3184525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20" name="Text Box 208"/>
          <p:cNvSpPr txBox="1">
            <a:spLocks noChangeArrowheads="1"/>
          </p:cNvSpPr>
          <p:nvPr/>
        </p:nvSpPr>
        <p:spPr bwMode="auto">
          <a:xfrm>
            <a:off x="152400" y="48307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Sample #3</a:t>
            </a:r>
          </a:p>
        </p:txBody>
      </p:sp>
      <p:sp>
        <p:nvSpPr>
          <p:cNvPr id="64722" name="Oval 210"/>
          <p:cNvSpPr>
            <a:spLocks noChangeArrowheads="1"/>
          </p:cNvSpPr>
          <p:nvPr/>
        </p:nvSpPr>
        <p:spPr bwMode="auto">
          <a:xfrm>
            <a:off x="4149725" y="50292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23" name="Text Box 211"/>
          <p:cNvSpPr txBox="1">
            <a:spLocks noChangeArrowheads="1"/>
          </p:cNvSpPr>
          <p:nvPr/>
        </p:nvSpPr>
        <p:spPr bwMode="auto">
          <a:xfrm>
            <a:off x="152400" y="5440363"/>
            <a:ext cx="205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/>
              <a:t>Sample #4</a:t>
            </a:r>
          </a:p>
        </p:txBody>
      </p:sp>
      <p:sp>
        <p:nvSpPr>
          <p:cNvPr id="64724" name="Rectangle 212"/>
          <p:cNvSpPr>
            <a:spLocks noChangeArrowheads="1"/>
          </p:cNvSpPr>
          <p:nvPr/>
        </p:nvSpPr>
        <p:spPr bwMode="auto">
          <a:xfrm>
            <a:off x="2570163" y="5678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25" name="Oval 213"/>
          <p:cNvSpPr>
            <a:spLocks noChangeArrowheads="1"/>
          </p:cNvSpPr>
          <p:nvPr/>
        </p:nvSpPr>
        <p:spPr bwMode="auto">
          <a:xfrm>
            <a:off x="4052888" y="5638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8436011" y="367072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436011" y="430236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36011" y="4872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436011" y="54864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7" grpId="0" animBg="1"/>
      <p:bldP spid="64714" grpId="0"/>
      <p:bldP spid="64715" grpId="0" animBg="1"/>
      <p:bldP spid="64716" grpId="0" animBg="1"/>
      <p:bldP spid="64720" grpId="0"/>
      <p:bldP spid="64722" grpId="0" animBg="1"/>
      <p:bldP spid="64723" grpId="0"/>
      <p:bldP spid="64724" grpId="0" animBg="1"/>
      <p:bldP spid="64725" grpId="0" animBg="1"/>
      <p:bldP spid="212" grpId="0"/>
      <p:bldP spid="213" grpId="0"/>
      <p:bldP spid="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2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CDED939-4AF2-4921-AAC6-3514A922D10F}" type="slidenum">
              <a:rPr lang="en-US"/>
              <a:pPr/>
              <a:t>6</a:t>
            </a:fld>
            <a:endParaRPr lang="en-US"/>
          </a:p>
        </p:txBody>
      </p:sp>
      <p:sp>
        <p:nvSpPr>
          <p:cNvPr id="68820" name="Rectangle 212"/>
          <p:cNvSpPr>
            <a:spLocks noChangeArrowheads="1"/>
          </p:cNvSpPr>
          <p:nvPr/>
        </p:nvSpPr>
        <p:spPr bwMode="auto">
          <a:xfrm>
            <a:off x="4217988" y="3124200"/>
            <a:ext cx="3224212" cy="37338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470275" y="3849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06763" y="109538"/>
            <a:ext cx="5270500" cy="2882900"/>
            <a:chOff x="1261" y="1638"/>
            <a:chExt cx="3320" cy="1816"/>
          </a:xfrm>
        </p:grpSpPr>
        <p:sp>
          <p:nvSpPr>
            <p:cNvPr id="68613" name="Freeform 5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Freeform 6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Freeform 7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Freeform 8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7" name="Freeform 9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Freeform 10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19" name="Freeform 11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Freeform 12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Freeform 13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Freeform 14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Freeform 15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Freeform 16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Freeform 17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Freeform 18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Freeform 19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Freeform 20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Freeform 21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Freeform 22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Freeform 23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Freeform 24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Freeform 25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Freeform 26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Freeform 27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Freeform 28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Freeform 29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Freeform 30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Freeform 31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Freeform 32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Freeform 33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Freeform 34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Freeform 35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Freeform 36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5" name="Freeform 37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6" name="Freeform 38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Freeform 39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Freeform 40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Freeform 41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Freeform 42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1" name="Freeform 43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Freeform 44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Freeform 45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4" name="Freeform 46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5" name="Freeform 47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6" name="Freeform 48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7" name="Freeform 49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Freeform 50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Freeform 51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Freeform 52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1" name="Freeform 53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2" name="Freeform 54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3" name="Freeform 55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4" name="Freeform 56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5" name="Freeform 57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6" name="Freeform 58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7" name="Freeform 59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8" name="Freeform 60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9" name="Freeform 61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0" name="Freeform 62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Freeform 63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2" name="Freeform 64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Freeform 65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4" name="Freeform 66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5" name="Freeform 67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Freeform 68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7" name="Freeform 69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Freeform 70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Freeform 71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0" name="Freeform 72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1" name="Freeform 73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2" name="Freeform 74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3" name="Freeform 75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4" name="Freeform 76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5" name="Freeform 77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6" name="Freeform 78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7" name="Freeform 79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8" name="Freeform 80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9" name="Freeform 81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0" name="Freeform 82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1" name="Freeform 83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2" name="Freeform 84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3" name="Freeform 85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4" name="Freeform 86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5" name="Freeform 87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6" name="Freeform 88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7" name="Freeform 89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8" name="Freeform 90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9" name="Freeform 91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0" name="Rectangle 92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1" name="Freeform 93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2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3" name="Freeform 95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4" name="Freeform 96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5" name="Freeform 97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6" name="Freeform 98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7" name="Freeform 99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8" name="Freeform 100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09" name="Freeform 101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0" name="Freeform 102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1" name="Freeform 103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2" name="Freeform 104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3" name="Freeform 105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4" name="Freeform 106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5" name="Freeform 107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6" name="Freeform 108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7" name="Freeform 109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8" name="Freeform 110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19" name="Freeform 111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0" name="Freeform 112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1" name="Freeform 113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2" name="Freeform 114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3" name="Freeform 115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4" name="Freeform 116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5" name="Freeform 117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6" name="Freeform 118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7" name="Freeform 119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8" name="Freeform 120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29" name="Freeform 121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0" name="Freeform 122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1" name="Freeform 123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2" name="Freeform 124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3" name="Freeform 125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4" name="Freeform 126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5" name="Freeform 127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6" name="Freeform 128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7" name="Freeform 129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8" name="Freeform 130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39" name="Freeform 131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0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1" name="Freeform 133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2" name="Freeform 134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3" name="Freeform 135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4" name="Freeform 136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5" name="Freeform 137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6" name="Freeform 138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7" name="Freeform 139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8" name="Freeform 140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49" name="Freeform 141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0" name="Freeform 142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1" name="Freeform 143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2" name="Freeform 144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3" name="Freeform 145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4" name="Freeform 146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5" name="Freeform 147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6" name="Freeform 148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7" name="Freeform 149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8" name="Freeform 150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59" name="Freeform 151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0" name="Freeform 152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1" name="Freeform 153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2" name="Freeform 154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3" name="Freeform 155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4" name="Freeform 156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5" name="Freeform 157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6" name="Freeform 158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7" name="Freeform 159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8" name="Freeform 160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69" name="Freeform 161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0" name="Freeform 162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1" name="Freeform 163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2" name="Freeform 164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3" name="Freeform 165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4" name="Freeform 166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5" name="Freeform 167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6" name="Freeform 168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7" name="Freeform 169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8" name="Freeform 170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79" name="Freeform 171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0" name="Freeform 172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1" name="Freeform 173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2" name="Freeform 174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3" name="Rectangle 175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4" name="Freeform 176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5" name="Freeform 177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6" name="Freeform 178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7" name="Rectangle 179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8" name="Freeform 180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89" name="Rectangle 181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90" name="Freeform 182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91" name="Freeform 183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792" name="Rectangle 184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793" name="Line 185"/>
          <p:cNvSpPr>
            <a:spLocks noChangeShapeType="1"/>
          </p:cNvSpPr>
          <p:nvPr/>
        </p:nvSpPr>
        <p:spPr bwMode="auto">
          <a:xfrm>
            <a:off x="341153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4" name="Line 186"/>
          <p:cNvSpPr>
            <a:spLocks noChangeShapeType="1"/>
          </p:cNvSpPr>
          <p:nvPr/>
        </p:nvSpPr>
        <p:spPr bwMode="auto">
          <a:xfrm>
            <a:off x="421798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5" name="Line 187"/>
          <p:cNvSpPr>
            <a:spLocks noChangeShapeType="1"/>
          </p:cNvSpPr>
          <p:nvPr/>
        </p:nvSpPr>
        <p:spPr bwMode="auto">
          <a:xfrm>
            <a:off x="502602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6" name="Line 188"/>
          <p:cNvSpPr>
            <a:spLocks noChangeShapeType="1"/>
          </p:cNvSpPr>
          <p:nvPr/>
        </p:nvSpPr>
        <p:spPr bwMode="auto">
          <a:xfrm>
            <a:off x="583247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7" name="Line 189"/>
          <p:cNvSpPr>
            <a:spLocks noChangeShapeType="1"/>
          </p:cNvSpPr>
          <p:nvPr/>
        </p:nvSpPr>
        <p:spPr bwMode="auto">
          <a:xfrm>
            <a:off x="6627813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8" name="Line 190"/>
          <p:cNvSpPr>
            <a:spLocks noChangeShapeType="1"/>
          </p:cNvSpPr>
          <p:nvPr/>
        </p:nvSpPr>
        <p:spPr bwMode="auto">
          <a:xfrm>
            <a:off x="743585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799" name="Line 191"/>
          <p:cNvSpPr>
            <a:spLocks noChangeShapeType="1"/>
          </p:cNvSpPr>
          <p:nvPr/>
        </p:nvSpPr>
        <p:spPr bwMode="auto">
          <a:xfrm>
            <a:off x="824230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800" name="Line 192"/>
          <p:cNvSpPr>
            <a:spLocks noChangeShapeType="1"/>
          </p:cNvSpPr>
          <p:nvPr/>
        </p:nvSpPr>
        <p:spPr bwMode="auto">
          <a:xfrm>
            <a:off x="3154363" y="311626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801" name="Text Box 193"/>
          <p:cNvSpPr txBox="1">
            <a:spLocks noChangeArrowheads="1"/>
          </p:cNvSpPr>
          <p:nvPr/>
        </p:nvSpPr>
        <p:spPr bwMode="auto">
          <a:xfrm>
            <a:off x="5584825" y="3000375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68802" name="Text Box 194"/>
          <p:cNvSpPr txBox="1">
            <a:spLocks noChangeAspect="1" noChangeArrowheads="1"/>
          </p:cNvSpPr>
          <p:nvPr/>
        </p:nvSpPr>
        <p:spPr bwMode="auto">
          <a:xfrm>
            <a:off x="6899275" y="30480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+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8803" name="Text Box 195"/>
          <p:cNvSpPr txBox="1">
            <a:spLocks noChangeAspect="1" noChangeArrowheads="1"/>
          </p:cNvSpPr>
          <p:nvPr/>
        </p:nvSpPr>
        <p:spPr bwMode="auto">
          <a:xfrm>
            <a:off x="3624263" y="3062288"/>
            <a:ext cx="1287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>
                <a:latin typeface="Symbol" pitchFamily="18" charset="2"/>
              </a:rPr>
              <a:t>-</a:t>
            </a:r>
            <a:r>
              <a:rPr lang="en-US" sz="3200" b="1">
                <a:solidFill>
                  <a:schemeClr val="accent1"/>
                </a:solidFill>
                <a:latin typeface="Symbol" pitchFamily="18" charset="2"/>
              </a:rPr>
              <a:t>2 </a:t>
            </a:r>
            <a:r>
              <a:rPr lang="en-US" sz="3200" b="1">
                <a:solidFill>
                  <a:schemeClr val="hlink"/>
                </a:solidFill>
              </a:rPr>
              <a:t>se</a:t>
            </a:r>
          </a:p>
        </p:txBody>
      </p:sp>
      <p:sp>
        <p:nvSpPr>
          <p:cNvPr id="68804" name="Rectangle 196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05" name="Text Box 197"/>
          <p:cNvSpPr txBox="1">
            <a:spLocks noChangeArrowheads="1"/>
          </p:cNvSpPr>
          <p:nvPr/>
        </p:nvSpPr>
        <p:spPr bwMode="auto">
          <a:xfrm>
            <a:off x="-76200" y="3154740"/>
            <a:ext cx="320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So, how often will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m</a:t>
            </a:r>
            <a:r>
              <a:rPr lang="en-US" sz="3200" dirty="0">
                <a:solidFill>
                  <a:schemeClr val="hlink"/>
                </a:solidFill>
              </a:rPr>
              <a:t> be contained </a:t>
            </a:r>
            <a:r>
              <a:rPr lang="en-US" sz="3200" dirty="0" smtClean="0">
                <a:solidFill>
                  <a:schemeClr val="hlink"/>
                </a:solidFill>
              </a:rPr>
              <a:t>in</a:t>
            </a:r>
          </a:p>
          <a:p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`</a:t>
            </a:r>
            <a:r>
              <a:rPr lang="en-US" sz="3200" dirty="0">
                <a:solidFill>
                  <a:schemeClr val="hlink"/>
                </a:solidFill>
              </a:rPr>
              <a:t>x </a:t>
            </a:r>
            <a:r>
              <a:rPr lang="en-US" sz="3200" u="sng" dirty="0" smtClean="0">
                <a:solidFill>
                  <a:schemeClr val="hlink"/>
                </a:solidFill>
              </a:rPr>
              <a:t>+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2SE?</a:t>
            </a:r>
          </a:p>
        </p:txBody>
      </p:sp>
      <p:sp>
        <p:nvSpPr>
          <p:cNvPr id="68807" name="Oval 199"/>
          <p:cNvSpPr>
            <a:spLocks noChangeArrowheads="1"/>
          </p:cNvSpPr>
          <p:nvPr/>
        </p:nvSpPr>
        <p:spPr bwMode="auto">
          <a:xfrm>
            <a:off x="4953000" y="3810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0" name="Rectangle 202"/>
          <p:cNvSpPr>
            <a:spLocks noChangeArrowheads="1"/>
          </p:cNvSpPr>
          <p:nvPr/>
        </p:nvSpPr>
        <p:spPr bwMode="auto">
          <a:xfrm>
            <a:off x="5237163" y="4459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1" name="Oval 203"/>
          <p:cNvSpPr>
            <a:spLocks noChangeArrowheads="1"/>
          </p:cNvSpPr>
          <p:nvPr/>
        </p:nvSpPr>
        <p:spPr bwMode="auto">
          <a:xfrm>
            <a:off x="6719888" y="4419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3" name="Rectangle 205"/>
          <p:cNvSpPr>
            <a:spLocks noChangeArrowheads="1"/>
          </p:cNvSpPr>
          <p:nvPr/>
        </p:nvSpPr>
        <p:spPr bwMode="auto">
          <a:xfrm>
            <a:off x="2667000" y="50688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" name="Oval 206"/>
          <p:cNvSpPr>
            <a:spLocks noChangeArrowheads="1"/>
          </p:cNvSpPr>
          <p:nvPr/>
        </p:nvSpPr>
        <p:spPr bwMode="auto">
          <a:xfrm>
            <a:off x="4149725" y="50292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6" name="Rectangle 208"/>
          <p:cNvSpPr>
            <a:spLocks noChangeArrowheads="1"/>
          </p:cNvSpPr>
          <p:nvPr/>
        </p:nvSpPr>
        <p:spPr bwMode="auto">
          <a:xfrm>
            <a:off x="2570163" y="5678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7" name="Oval 209"/>
          <p:cNvSpPr>
            <a:spLocks noChangeArrowheads="1"/>
          </p:cNvSpPr>
          <p:nvPr/>
        </p:nvSpPr>
        <p:spPr bwMode="auto">
          <a:xfrm>
            <a:off x="4052888" y="5638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8" name="Line 210"/>
          <p:cNvSpPr>
            <a:spLocks noChangeShapeType="1"/>
          </p:cNvSpPr>
          <p:nvPr/>
        </p:nvSpPr>
        <p:spPr bwMode="auto">
          <a:xfrm>
            <a:off x="4217988" y="3132138"/>
            <a:ext cx="0" cy="3348037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9" name="Line 211"/>
          <p:cNvSpPr>
            <a:spLocks noChangeShapeType="1"/>
          </p:cNvSpPr>
          <p:nvPr/>
        </p:nvSpPr>
        <p:spPr bwMode="auto">
          <a:xfrm>
            <a:off x="7440613" y="3124200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22" name="Line 214"/>
          <p:cNvSpPr>
            <a:spLocks noChangeShapeType="1"/>
          </p:cNvSpPr>
          <p:nvPr/>
        </p:nvSpPr>
        <p:spPr bwMode="auto">
          <a:xfrm>
            <a:off x="5837238" y="3184525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25" name="WordArt 217"/>
          <p:cNvSpPr>
            <a:spLocks noChangeArrowheads="1" noChangeShapeType="1" noTextEdit="1"/>
          </p:cNvSpPr>
          <p:nvPr/>
        </p:nvSpPr>
        <p:spPr bwMode="auto">
          <a:xfrm>
            <a:off x="4724400" y="4267200"/>
            <a:ext cx="24384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95%</a:t>
            </a:r>
          </a:p>
        </p:txBody>
      </p:sp>
      <p:sp>
        <p:nvSpPr>
          <p:cNvPr id="68826" name="Text Box 218"/>
          <p:cNvSpPr txBox="1">
            <a:spLocks noChangeArrowheads="1"/>
          </p:cNvSpPr>
          <p:nvPr/>
        </p:nvSpPr>
        <p:spPr bwMode="auto">
          <a:xfrm>
            <a:off x="0" y="-4703"/>
            <a:ext cx="3657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hlink"/>
                </a:solidFill>
              </a:rPr>
              <a:t>What must happen for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m</a:t>
            </a:r>
            <a:r>
              <a:rPr lang="en-US" sz="3200" dirty="0">
                <a:solidFill>
                  <a:schemeClr val="hlink"/>
                </a:solidFill>
              </a:rPr>
              <a:t> to be contained in </a:t>
            </a:r>
            <a:r>
              <a:rPr lang="en-US" sz="3200" dirty="0" err="1" smtClean="0">
                <a:solidFill>
                  <a:schemeClr val="hlink"/>
                </a:solidFill>
              </a:rPr>
              <a:t>the</a:t>
            </a:r>
            <a:r>
              <a:rPr lang="en-US" sz="3200" dirty="0" err="1" smtClean="0">
                <a:solidFill>
                  <a:schemeClr val="hlink"/>
                </a:solidFill>
                <a:latin typeface="Symbol" panose="05050102010706020507" pitchFamily="18" charset="2"/>
              </a:rPr>
              <a:t>`</a:t>
            </a:r>
            <a:r>
              <a:rPr lang="en-US" sz="3200" dirty="0" err="1" smtClean="0">
                <a:solidFill>
                  <a:schemeClr val="hlink"/>
                </a:solidFill>
              </a:rPr>
              <a:t>x</a:t>
            </a:r>
            <a:r>
              <a:rPr lang="en-US" sz="3200" u="sng" dirty="0">
                <a:solidFill>
                  <a:schemeClr val="hlink"/>
                </a:solidFill>
              </a:rPr>
              <a:t>+</a:t>
            </a:r>
            <a:r>
              <a:rPr lang="en-US" sz="3200" dirty="0">
                <a:solidFill>
                  <a:schemeClr val="hlink"/>
                </a:solidFill>
              </a:rPr>
              <a:t> 2SE </a:t>
            </a:r>
            <a:r>
              <a:rPr lang="en-US" sz="3200" dirty="0" smtClean="0">
                <a:solidFill>
                  <a:schemeClr val="hlink"/>
                </a:solidFill>
              </a:rPr>
              <a:t>interval?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8436011" y="367072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436011" y="430236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436011" y="4872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66FF"/>
                </a:solidFill>
              </a:rPr>
              <a:t>YES</a:t>
            </a:r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436011" y="548640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68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68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20" grpId="0" animBg="1"/>
      <p:bldP spid="68805" grpId="0"/>
      <p:bldP spid="68818" grpId="0" animBg="1"/>
      <p:bldP spid="68819" grpId="0" animBg="1"/>
      <p:bldP spid="68825" grpId="0" animBg="1"/>
      <p:bldP spid="688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2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F1EC5BA-204E-41A6-A37B-1B5C48CB1DCB}" type="slidenum">
              <a:rPr lang="en-US"/>
              <a:pPr/>
              <a:t>7</a:t>
            </a:fld>
            <a:endParaRPr lang="en-US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217988" y="3124200"/>
            <a:ext cx="3224212" cy="3733800"/>
          </a:xfrm>
          <a:prstGeom prst="rect">
            <a:avLst/>
          </a:prstGeom>
          <a:solidFill>
            <a:srgbClr val="00FF00">
              <a:alpha val="49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470275" y="36210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06763" y="109538"/>
            <a:ext cx="5270500" cy="2882900"/>
            <a:chOff x="1261" y="1638"/>
            <a:chExt cx="3320" cy="1816"/>
          </a:xfrm>
        </p:grpSpPr>
        <p:sp>
          <p:nvSpPr>
            <p:cNvPr id="98310" name="Freeform 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1" name="Freeform 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2" name="Freeform 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3" name="Freeform 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Freeform 1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5" name="Freeform 1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6" name="Freeform 1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7" name="Freeform 1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Freeform 1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Freeform 1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Freeform 1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Freeform 1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Freeform 1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3" name="Freeform 1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4" name="Freeform 2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5" name="Freeform 2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6" name="Freeform 2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7" name="Freeform 2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8" name="Freeform 2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29" name="Freeform 2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0" name="Freeform 2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1" name="Freeform 2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2" name="Freeform 2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3" name="Freeform 2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4" name="Freeform 3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5" name="Freeform 3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6" name="Freeform 3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7" name="Freeform 3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8" name="Freeform 3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9" name="Freeform 3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0" name="Freeform 3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1" name="Freeform 3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2" name="Freeform 3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3" name="Freeform 3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Freeform 4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Freeform 4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Freeform 4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Freeform 4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8" name="Freeform 4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9" name="Freeform 4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0" name="Freeform 4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1" name="Freeform 4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Freeform 4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3" name="Freeform 4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4" name="Freeform 5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5" name="Freeform 5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6" name="Freeform 5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7" name="Freeform 5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Freeform 5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Freeform 5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0" name="Freeform 5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1" name="Freeform 5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2" name="Freeform 5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3" name="Freeform 5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4" name="Freeform 6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5" name="Freeform 6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6" name="Freeform 6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7" name="Freeform 6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8" name="Freeform 6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9" name="Freeform 6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0" name="Freeform 6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1" name="Freeform 6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2" name="Freeform 6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3" name="Freeform 6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4" name="Freeform 7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5" name="Freeform 7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6" name="Freeform 7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7" name="Freeform 7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8" name="Freeform 7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79" name="Freeform 7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0" name="Freeform 7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1" name="Freeform 7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2" name="Freeform 7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3" name="Freeform 7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4" name="Freeform 8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5" name="Freeform 8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6" name="Freeform 8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7" name="Freeform 8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8" name="Freeform 8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89" name="Freeform 8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0" name="Freeform 8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1" name="Freeform 8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2" name="Freeform 8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3" name="Freeform 8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4" name="Freeform 9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5" name="Freeform 9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6" name="Freeform 9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7" name="Rectangle 9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8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99" name="Freeform 9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0" name="Freeform 9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1" name="Freeform 9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2" name="Freeform 9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3" name="Freeform 9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4" name="Freeform 10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5" name="Freeform 10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6" name="Freeform 10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7" name="Freeform 10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8" name="Freeform 10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09" name="Freeform 10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0" name="Freeform 10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1" name="Freeform 10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2" name="Freeform 10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3" name="Freeform 10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4" name="Freeform 11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5" name="Freeform 11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6" name="Freeform 11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7" name="Freeform 11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8" name="Freeform 11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9" name="Freeform 11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0" name="Freeform 11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1" name="Freeform 11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2" name="Freeform 11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3" name="Freeform 11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4" name="Freeform 12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5" name="Freeform 12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6" name="Freeform 12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7" name="Freeform 12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8" name="Freeform 12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9" name="Freeform 12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0" name="Freeform 12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1" name="Freeform 12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2" name="Freeform 12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3" name="Freeform 12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4" name="Freeform 13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5" name="Freeform 13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6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7" name="Freeform 13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8" name="Freeform 13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39" name="Freeform 13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0" name="Freeform 13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1" name="Freeform 13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2" name="Freeform 13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3" name="Freeform 13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4" name="Freeform 14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5" name="Freeform 14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6" name="Freeform 14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7" name="Freeform 14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8" name="Freeform 14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49" name="Freeform 14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0" name="Freeform 14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1" name="Freeform 14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2" name="Freeform 14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3" name="Freeform 14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4" name="Freeform 15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5" name="Freeform 15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6" name="Freeform 15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7" name="Freeform 15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8" name="Freeform 15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59" name="Freeform 15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0" name="Freeform 15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1" name="Freeform 15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2" name="Freeform 15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3" name="Freeform 15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4" name="Freeform 16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5" name="Freeform 16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6" name="Freeform 16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7" name="Freeform 16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8" name="Freeform 16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69" name="Freeform 16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0" name="Freeform 16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1" name="Freeform 16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2" name="Freeform 16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3" name="Freeform 16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4" name="Freeform 17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5" name="Freeform 17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6" name="Freeform 17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7" name="Freeform 17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8" name="Freeform 17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79" name="Freeform 17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0" name="Rectangle 17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1" name="Freeform 17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2" name="Freeform 17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3" name="Freeform 17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4" name="Rectangle 18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5" name="Freeform 18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6" name="Rectangle 18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7" name="Freeform 18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8" name="Freeform 18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89" name="Rectangle 18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490" name="Line 186"/>
          <p:cNvSpPr>
            <a:spLocks noChangeShapeType="1"/>
          </p:cNvSpPr>
          <p:nvPr/>
        </p:nvSpPr>
        <p:spPr bwMode="auto">
          <a:xfrm>
            <a:off x="341153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1" name="Line 187"/>
          <p:cNvSpPr>
            <a:spLocks noChangeShapeType="1"/>
          </p:cNvSpPr>
          <p:nvPr/>
        </p:nvSpPr>
        <p:spPr bwMode="auto">
          <a:xfrm>
            <a:off x="421798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2" name="Line 188"/>
          <p:cNvSpPr>
            <a:spLocks noChangeShapeType="1"/>
          </p:cNvSpPr>
          <p:nvPr/>
        </p:nvSpPr>
        <p:spPr bwMode="auto">
          <a:xfrm>
            <a:off x="502602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3" name="Line 189"/>
          <p:cNvSpPr>
            <a:spLocks noChangeShapeType="1"/>
          </p:cNvSpPr>
          <p:nvPr/>
        </p:nvSpPr>
        <p:spPr bwMode="auto">
          <a:xfrm>
            <a:off x="583247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4" name="Line 190"/>
          <p:cNvSpPr>
            <a:spLocks noChangeShapeType="1"/>
          </p:cNvSpPr>
          <p:nvPr/>
        </p:nvSpPr>
        <p:spPr bwMode="auto">
          <a:xfrm>
            <a:off x="6627813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5" name="Line 191"/>
          <p:cNvSpPr>
            <a:spLocks noChangeShapeType="1"/>
          </p:cNvSpPr>
          <p:nvPr/>
        </p:nvSpPr>
        <p:spPr bwMode="auto">
          <a:xfrm>
            <a:off x="743585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6" name="Line 192"/>
          <p:cNvSpPr>
            <a:spLocks noChangeShapeType="1"/>
          </p:cNvSpPr>
          <p:nvPr/>
        </p:nvSpPr>
        <p:spPr bwMode="auto">
          <a:xfrm>
            <a:off x="824230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7" name="Line 193"/>
          <p:cNvSpPr>
            <a:spLocks noChangeShapeType="1"/>
          </p:cNvSpPr>
          <p:nvPr/>
        </p:nvSpPr>
        <p:spPr bwMode="auto">
          <a:xfrm>
            <a:off x="3154363" y="311626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498" name="Text Box 194"/>
          <p:cNvSpPr txBox="1">
            <a:spLocks noChangeArrowheads="1"/>
          </p:cNvSpPr>
          <p:nvPr/>
        </p:nvSpPr>
        <p:spPr bwMode="auto">
          <a:xfrm>
            <a:off x="5584825" y="3000375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98499" name="Rectangle 195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0" name="Oval 196"/>
          <p:cNvSpPr>
            <a:spLocks noChangeArrowheads="1"/>
          </p:cNvSpPr>
          <p:nvPr/>
        </p:nvSpPr>
        <p:spPr bwMode="auto">
          <a:xfrm>
            <a:off x="4953000" y="35814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1" name="Rectangle 197"/>
          <p:cNvSpPr>
            <a:spLocks noChangeArrowheads="1"/>
          </p:cNvSpPr>
          <p:nvPr/>
        </p:nvSpPr>
        <p:spPr bwMode="auto">
          <a:xfrm>
            <a:off x="5237163" y="38496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2" name="Oval 198"/>
          <p:cNvSpPr>
            <a:spLocks noChangeArrowheads="1"/>
          </p:cNvSpPr>
          <p:nvPr/>
        </p:nvSpPr>
        <p:spPr bwMode="auto">
          <a:xfrm>
            <a:off x="6719888" y="3810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3" name="Rectangle 199"/>
          <p:cNvSpPr>
            <a:spLocks noChangeArrowheads="1"/>
          </p:cNvSpPr>
          <p:nvPr/>
        </p:nvSpPr>
        <p:spPr bwMode="auto">
          <a:xfrm>
            <a:off x="2667000" y="40782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4" name="Oval 200"/>
          <p:cNvSpPr>
            <a:spLocks noChangeArrowheads="1"/>
          </p:cNvSpPr>
          <p:nvPr/>
        </p:nvSpPr>
        <p:spPr bwMode="auto">
          <a:xfrm>
            <a:off x="4149725" y="4038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5" name="Rectangle 201"/>
          <p:cNvSpPr>
            <a:spLocks noChangeArrowheads="1"/>
          </p:cNvSpPr>
          <p:nvPr/>
        </p:nvSpPr>
        <p:spPr bwMode="auto">
          <a:xfrm>
            <a:off x="2570163" y="43068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6" name="Oval 202"/>
          <p:cNvSpPr>
            <a:spLocks noChangeArrowheads="1"/>
          </p:cNvSpPr>
          <p:nvPr/>
        </p:nvSpPr>
        <p:spPr bwMode="auto">
          <a:xfrm>
            <a:off x="4052888" y="42672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7" name="Line 203"/>
          <p:cNvSpPr>
            <a:spLocks noChangeShapeType="1"/>
          </p:cNvSpPr>
          <p:nvPr/>
        </p:nvSpPr>
        <p:spPr bwMode="auto">
          <a:xfrm>
            <a:off x="5837238" y="3184525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8" name="Rectangle 204"/>
          <p:cNvSpPr>
            <a:spLocks noChangeArrowheads="1"/>
          </p:cNvSpPr>
          <p:nvPr/>
        </p:nvSpPr>
        <p:spPr bwMode="auto">
          <a:xfrm>
            <a:off x="4779963" y="4535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09" name="Oval 205"/>
          <p:cNvSpPr>
            <a:spLocks noChangeArrowheads="1"/>
          </p:cNvSpPr>
          <p:nvPr/>
        </p:nvSpPr>
        <p:spPr bwMode="auto">
          <a:xfrm>
            <a:off x="6262688" y="4495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0" name="Rectangle 206"/>
          <p:cNvSpPr>
            <a:spLocks noChangeArrowheads="1"/>
          </p:cNvSpPr>
          <p:nvPr/>
        </p:nvSpPr>
        <p:spPr bwMode="auto">
          <a:xfrm>
            <a:off x="5237163" y="47640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1" name="Oval 207"/>
          <p:cNvSpPr>
            <a:spLocks noChangeArrowheads="1"/>
          </p:cNvSpPr>
          <p:nvPr/>
        </p:nvSpPr>
        <p:spPr bwMode="auto">
          <a:xfrm>
            <a:off x="6719888" y="47244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2" name="Rectangle 208"/>
          <p:cNvSpPr>
            <a:spLocks noChangeArrowheads="1"/>
          </p:cNvSpPr>
          <p:nvPr/>
        </p:nvSpPr>
        <p:spPr bwMode="auto">
          <a:xfrm>
            <a:off x="4114800" y="4992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3" name="Oval 209"/>
          <p:cNvSpPr>
            <a:spLocks noChangeArrowheads="1"/>
          </p:cNvSpPr>
          <p:nvPr/>
        </p:nvSpPr>
        <p:spPr bwMode="auto">
          <a:xfrm>
            <a:off x="5597525" y="4953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4" name="Rectangle 210"/>
          <p:cNvSpPr>
            <a:spLocks noChangeArrowheads="1"/>
          </p:cNvSpPr>
          <p:nvPr/>
        </p:nvSpPr>
        <p:spPr bwMode="auto">
          <a:xfrm>
            <a:off x="5922963" y="5221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5" name="Oval 211"/>
          <p:cNvSpPr>
            <a:spLocks noChangeArrowheads="1"/>
          </p:cNvSpPr>
          <p:nvPr/>
        </p:nvSpPr>
        <p:spPr bwMode="auto">
          <a:xfrm>
            <a:off x="7405688" y="5181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6" name="Rectangle 212"/>
          <p:cNvSpPr>
            <a:spLocks noChangeArrowheads="1"/>
          </p:cNvSpPr>
          <p:nvPr/>
        </p:nvSpPr>
        <p:spPr bwMode="auto">
          <a:xfrm>
            <a:off x="3124200" y="54498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7" name="Oval 213"/>
          <p:cNvSpPr>
            <a:spLocks noChangeArrowheads="1"/>
          </p:cNvSpPr>
          <p:nvPr/>
        </p:nvSpPr>
        <p:spPr bwMode="auto">
          <a:xfrm>
            <a:off x="4606925" y="54102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8" name="Rectangle 214"/>
          <p:cNvSpPr>
            <a:spLocks noChangeArrowheads="1"/>
          </p:cNvSpPr>
          <p:nvPr/>
        </p:nvSpPr>
        <p:spPr bwMode="auto">
          <a:xfrm>
            <a:off x="3484563" y="5678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19" name="Oval 215"/>
          <p:cNvSpPr>
            <a:spLocks noChangeArrowheads="1"/>
          </p:cNvSpPr>
          <p:nvPr/>
        </p:nvSpPr>
        <p:spPr bwMode="auto">
          <a:xfrm>
            <a:off x="4967288" y="5638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0" name="Rectangle 216"/>
          <p:cNvSpPr>
            <a:spLocks noChangeArrowheads="1"/>
          </p:cNvSpPr>
          <p:nvPr/>
        </p:nvSpPr>
        <p:spPr bwMode="auto">
          <a:xfrm>
            <a:off x="5237163" y="59070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1" name="Oval 217"/>
          <p:cNvSpPr>
            <a:spLocks noChangeArrowheads="1"/>
          </p:cNvSpPr>
          <p:nvPr/>
        </p:nvSpPr>
        <p:spPr bwMode="auto">
          <a:xfrm>
            <a:off x="6719888" y="58674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2" name="Rectangle 218"/>
          <p:cNvSpPr>
            <a:spLocks noChangeArrowheads="1"/>
          </p:cNvSpPr>
          <p:nvPr/>
        </p:nvSpPr>
        <p:spPr bwMode="auto">
          <a:xfrm>
            <a:off x="3886200" y="6135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3" name="Oval 219"/>
          <p:cNvSpPr>
            <a:spLocks noChangeArrowheads="1"/>
          </p:cNvSpPr>
          <p:nvPr/>
        </p:nvSpPr>
        <p:spPr bwMode="auto">
          <a:xfrm>
            <a:off x="5368925" y="6096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4" name="Rectangle 220"/>
          <p:cNvSpPr>
            <a:spLocks noChangeArrowheads="1"/>
          </p:cNvSpPr>
          <p:nvPr/>
        </p:nvSpPr>
        <p:spPr bwMode="auto">
          <a:xfrm>
            <a:off x="5618163" y="6364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5" name="Oval 221"/>
          <p:cNvSpPr>
            <a:spLocks noChangeArrowheads="1"/>
          </p:cNvSpPr>
          <p:nvPr/>
        </p:nvSpPr>
        <p:spPr bwMode="auto">
          <a:xfrm>
            <a:off x="7100888" y="6324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6" name="Rectangle 222"/>
          <p:cNvSpPr>
            <a:spLocks noChangeArrowheads="1"/>
          </p:cNvSpPr>
          <p:nvPr/>
        </p:nvSpPr>
        <p:spPr bwMode="auto">
          <a:xfrm>
            <a:off x="4038600" y="65928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27" name="Oval 223"/>
          <p:cNvSpPr>
            <a:spLocks noChangeArrowheads="1"/>
          </p:cNvSpPr>
          <p:nvPr/>
        </p:nvSpPr>
        <p:spPr bwMode="auto">
          <a:xfrm>
            <a:off x="5521325" y="65532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30" name="Rectangle 226"/>
          <p:cNvSpPr>
            <a:spLocks noChangeArrowheads="1"/>
          </p:cNvSpPr>
          <p:nvPr/>
        </p:nvSpPr>
        <p:spPr bwMode="auto">
          <a:xfrm>
            <a:off x="5694363" y="3392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31" name="Oval 227"/>
          <p:cNvSpPr>
            <a:spLocks noChangeArrowheads="1"/>
          </p:cNvSpPr>
          <p:nvPr/>
        </p:nvSpPr>
        <p:spPr bwMode="auto">
          <a:xfrm>
            <a:off x="7177088" y="33528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532" name="Text Box 228"/>
          <p:cNvSpPr txBox="1">
            <a:spLocks noChangeArrowheads="1"/>
          </p:cNvSpPr>
          <p:nvPr/>
        </p:nvSpPr>
        <p:spPr bwMode="auto">
          <a:xfrm>
            <a:off x="152400" y="1036638"/>
            <a:ext cx="883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/>
              <a:t>technique </a:t>
            </a:r>
            <a:r>
              <a:rPr lang="en-US" sz="3200" b="1" dirty="0" smtClean="0"/>
              <a:t>provides </a:t>
            </a:r>
            <a:r>
              <a:rPr lang="en-US" sz="3200" b="1" dirty="0"/>
              <a:t>a range that contains </a:t>
            </a:r>
            <a:r>
              <a:rPr lang="en-US" sz="3200" b="1" dirty="0">
                <a:latin typeface="Symbol" pitchFamily="18" charset="2"/>
              </a:rPr>
              <a:t>m</a:t>
            </a:r>
            <a:r>
              <a:rPr lang="en-US" sz="3200" b="1" dirty="0"/>
              <a:t> 95% of the time.</a:t>
            </a:r>
          </a:p>
        </p:txBody>
      </p:sp>
      <p:sp>
        <p:nvSpPr>
          <p:cNvPr id="228" name="Title 197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 smtClean="0"/>
              <a:t>95% Confidence Interval Concept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7D9E88E-9CE6-429D-BB23-51573C8955C7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217988" y="3124200"/>
            <a:ext cx="3224212" cy="3733800"/>
          </a:xfrm>
          <a:prstGeom prst="rect">
            <a:avLst/>
          </a:prstGeom>
          <a:solidFill>
            <a:srgbClr val="00FF00">
              <a:alpha val="21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470275" y="36210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06763" y="109538"/>
            <a:ext cx="5270500" cy="2882900"/>
            <a:chOff x="1261" y="1638"/>
            <a:chExt cx="3320" cy="1816"/>
          </a:xfrm>
        </p:grpSpPr>
        <p:sp>
          <p:nvSpPr>
            <p:cNvPr id="93190" name="Freeform 6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2" name="Freeform 8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3" name="Freeform 9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Freeform 10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Freeform 11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Freeform 12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Freeform 13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Freeform 14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Freeform 15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Freeform 16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Freeform 17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Freeform 18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Freeform 20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Freeform 21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Freeform 22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Freeform 23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Freeform 24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Freeform 25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Freeform 26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1" name="Freeform 27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Freeform 28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3" name="Freeform 29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4" name="Freeform 30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5" name="Freeform 31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6" name="Freeform 32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7" name="Freeform 33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8" name="Freeform 34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Freeform 35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0" name="Freeform 36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1" name="Freeform 37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2" name="Freeform 38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Freeform 39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4" name="Freeform 40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5" name="Freeform 41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6" name="Freeform 42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7" name="Freeform 43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8" name="Freeform 44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9" name="Freeform 45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0" name="Freeform 46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1" name="Freeform 47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2" name="Freeform 48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Freeform 49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Freeform 50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Freeform 51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6" name="Freeform 52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Freeform 53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8" name="Freeform 54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9" name="Freeform 55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Freeform 56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1" name="Freeform 57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2" name="Freeform 58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Freeform 59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4" name="Freeform 60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Freeform 61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6" name="Freeform 62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Freeform 63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Freeform 64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Freeform 65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0" name="Freeform 66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Freeform 67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Freeform 68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Freeform 69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70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Freeform 71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Freeform 72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Freeform 73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8" name="Freeform 74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Freeform 75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Freeform 76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Freeform 77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Freeform 78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Freeform 79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4" name="Freeform 80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5" name="Freeform 81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6" name="Freeform 82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7" name="Freeform 83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8" name="Freeform 84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Freeform 85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0" name="Freeform 86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Freeform 87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2" name="Freeform 88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3" name="Freeform 89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4" name="Freeform 90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5" name="Freeform 91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6" name="Freeform 92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7" name="Rectangle 93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8" name="Freeform 94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79" name="Freeform 95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0" name="Freeform 96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1" name="Freeform 97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2" name="Freeform 98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3" name="Freeform 99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4" name="Freeform 100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5" name="Freeform 101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Freeform 102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Freeform 103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8" name="Freeform 104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Freeform 105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0" name="Freeform 106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1" name="Freeform 107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2" name="Freeform 108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3" name="Freeform 109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4" name="Freeform 110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5" name="Freeform 111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6" name="Freeform 112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7" name="Freeform 113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8" name="Freeform 114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99" name="Freeform 115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0" name="Freeform 116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Freeform 117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2" name="Freeform 118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Freeform 119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4" name="Freeform 120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5" name="Freeform 121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6" name="Freeform 122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7" name="Freeform 123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8" name="Freeform 124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09" name="Freeform 125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0" name="Freeform 126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1" name="Freeform 127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2" name="Freeform 128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3" name="Freeform 129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4" name="Freeform 130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5" name="Freeform 131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6" name="Freeform 132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7" name="Freeform 133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8" name="Freeform 134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19" name="Freeform 135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0" name="Freeform 136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1" name="Freeform 137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2" name="Freeform 138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3" name="Freeform 139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4" name="Freeform 140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5" name="Freeform 141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6" name="Freeform 142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7" name="Freeform 143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8" name="Freeform 144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29" name="Freeform 145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0" name="Freeform 146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1" name="Freeform 147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2" name="Freeform 148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3" name="Freeform 149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4" name="Freeform 150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5" name="Freeform 151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6" name="Freeform 152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7" name="Freeform 153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8" name="Freeform 154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39" name="Freeform 155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0" name="Freeform 156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1" name="Freeform 157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2" name="Freeform 158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3" name="Freeform 159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4" name="Freeform 160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5" name="Freeform 161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6" name="Freeform 162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7" name="Freeform 163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8" name="Freeform 164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49" name="Freeform 165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0" name="Freeform 166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1" name="Freeform 167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2" name="Freeform 168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3" name="Freeform 169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4" name="Freeform 170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5" name="Freeform 171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6" name="Freeform 172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7" name="Freeform 173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8" name="Freeform 174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59" name="Freeform 175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0" name="Rectangle 176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1" name="Freeform 177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2" name="Freeform 178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3" name="Freeform 179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4" name="Rectangle 180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5" name="Freeform 181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6" name="Rectangle 182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7" name="Freeform 183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8" name="Freeform 184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>
                <a:alpha val="10001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69" name="Rectangle 185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>
                <a:alpha val="1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370" name="Line 186"/>
          <p:cNvSpPr>
            <a:spLocks noChangeShapeType="1"/>
          </p:cNvSpPr>
          <p:nvPr/>
        </p:nvSpPr>
        <p:spPr bwMode="auto">
          <a:xfrm>
            <a:off x="341153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1" name="Line 187"/>
          <p:cNvSpPr>
            <a:spLocks noChangeShapeType="1"/>
          </p:cNvSpPr>
          <p:nvPr/>
        </p:nvSpPr>
        <p:spPr bwMode="auto">
          <a:xfrm>
            <a:off x="4217988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2" name="Line 188"/>
          <p:cNvSpPr>
            <a:spLocks noChangeShapeType="1"/>
          </p:cNvSpPr>
          <p:nvPr/>
        </p:nvSpPr>
        <p:spPr bwMode="auto">
          <a:xfrm>
            <a:off x="502602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3" name="Line 189"/>
          <p:cNvSpPr>
            <a:spLocks noChangeShapeType="1"/>
          </p:cNvSpPr>
          <p:nvPr/>
        </p:nvSpPr>
        <p:spPr bwMode="auto">
          <a:xfrm>
            <a:off x="5832475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4" name="Line 190"/>
          <p:cNvSpPr>
            <a:spLocks noChangeShapeType="1"/>
          </p:cNvSpPr>
          <p:nvPr/>
        </p:nvSpPr>
        <p:spPr bwMode="auto">
          <a:xfrm>
            <a:off x="6627813" y="311626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5" name="Line 191"/>
          <p:cNvSpPr>
            <a:spLocks noChangeShapeType="1"/>
          </p:cNvSpPr>
          <p:nvPr/>
        </p:nvSpPr>
        <p:spPr bwMode="auto">
          <a:xfrm>
            <a:off x="743585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6" name="Line 192"/>
          <p:cNvSpPr>
            <a:spLocks noChangeShapeType="1"/>
          </p:cNvSpPr>
          <p:nvPr/>
        </p:nvSpPr>
        <p:spPr bwMode="auto">
          <a:xfrm>
            <a:off x="8242300" y="311626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7" name="Line 193"/>
          <p:cNvSpPr>
            <a:spLocks noChangeShapeType="1"/>
          </p:cNvSpPr>
          <p:nvPr/>
        </p:nvSpPr>
        <p:spPr bwMode="auto">
          <a:xfrm>
            <a:off x="3154363" y="311626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78" name="Text Box 194"/>
          <p:cNvSpPr txBox="1">
            <a:spLocks noChangeArrowheads="1"/>
          </p:cNvSpPr>
          <p:nvPr/>
        </p:nvSpPr>
        <p:spPr bwMode="auto">
          <a:xfrm>
            <a:off x="5584825" y="3000375"/>
            <a:ext cx="447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3600" b="1">
              <a:solidFill>
                <a:schemeClr val="accent2"/>
              </a:solidFill>
            </a:endParaRPr>
          </a:p>
        </p:txBody>
      </p:sp>
      <p:sp>
        <p:nvSpPr>
          <p:cNvPr id="93381" name="Rectangle 197"/>
          <p:cNvSpPr>
            <a:spLocks noChangeArrowheads="1"/>
          </p:cNvSpPr>
          <p:nvPr/>
        </p:nvSpPr>
        <p:spPr bwMode="auto">
          <a:xfrm>
            <a:off x="4216400" y="2952750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84" name="Oval 200"/>
          <p:cNvSpPr>
            <a:spLocks noChangeArrowheads="1"/>
          </p:cNvSpPr>
          <p:nvPr/>
        </p:nvSpPr>
        <p:spPr bwMode="auto">
          <a:xfrm>
            <a:off x="4953000" y="35814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86" name="Rectangle 202"/>
          <p:cNvSpPr>
            <a:spLocks noChangeArrowheads="1"/>
          </p:cNvSpPr>
          <p:nvPr/>
        </p:nvSpPr>
        <p:spPr bwMode="auto">
          <a:xfrm>
            <a:off x="5237163" y="38496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87" name="Oval 203"/>
          <p:cNvSpPr>
            <a:spLocks noChangeArrowheads="1"/>
          </p:cNvSpPr>
          <p:nvPr/>
        </p:nvSpPr>
        <p:spPr bwMode="auto">
          <a:xfrm>
            <a:off x="6719888" y="38100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89" name="Rectangle 205"/>
          <p:cNvSpPr>
            <a:spLocks noChangeArrowheads="1"/>
          </p:cNvSpPr>
          <p:nvPr/>
        </p:nvSpPr>
        <p:spPr bwMode="auto">
          <a:xfrm>
            <a:off x="2667000" y="40782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0" name="Oval 206"/>
          <p:cNvSpPr>
            <a:spLocks noChangeArrowheads="1"/>
          </p:cNvSpPr>
          <p:nvPr/>
        </p:nvSpPr>
        <p:spPr bwMode="auto">
          <a:xfrm>
            <a:off x="4149725" y="40386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2" name="Rectangle 208"/>
          <p:cNvSpPr>
            <a:spLocks noChangeArrowheads="1"/>
          </p:cNvSpPr>
          <p:nvPr/>
        </p:nvSpPr>
        <p:spPr bwMode="auto">
          <a:xfrm>
            <a:off x="2570163" y="43068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3" name="Oval 209"/>
          <p:cNvSpPr>
            <a:spLocks noChangeArrowheads="1"/>
          </p:cNvSpPr>
          <p:nvPr/>
        </p:nvSpPr>
        <p:spPr bwMode="auto">
          <a:xfrm>
            <a:off x="4052888" y="42672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6" name="Line 212"/>
          <p:cNvSpPr>
            <a:spLocks noChangeShapeType="1"/>
          </p:cNvSpPr>
          <p:nvPr/>
        </p:nvSpPr>
        <p:spPr bwMode="auto">
          <a:xfrm>
            <a:off x="5837238" y="3184525"/>
            <a:ext cx="0" cy="3348038"/>
          </a:xfrm>
          <a:prstGeom prst="line">
            <a:avLst/>
          </a:prstGeom>
          <a:noFill/>
          <a:ln w="50800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7" name="Rectangle 213"/>
          <p:cNvSpPr>
            <a:spLocks noChangeArrowheads="1"/>
          </p:cNvSpPr>
          <p:nvPr/>
        </p:nvSpPr>
        <p:spPr bwMode="auto">
          <a:xfrm>
            <a:off x="4779963" y="4535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8" name="Oval 214"/>
          <p:cNvSpPr>
            <a:spLocks noChangeArrowheads="1"/>
          </p:cNvSpPr>
          <p:nvPr/>
        </p:nvSpPr>
        <p:spPr bwMode="auto">
          <a:xfrm>
            <a:off x="6262688" y="44958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399" name="Rectangle 215"/>
          <p:cNvSpPr>
            <a:spLocks noChangeArrowheads="1"/>
          </p:cNvSpPr>
          <p:nvPr/>
        </p:nvSpPr>
        <p:spPr bwMode="auto">
          <a:xfrm>
            <a:off x="5237163" y="47640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0" name="Oval 216"/>
          <p:cNvSpPr>
            <a:spLocks noChangeArrowheads="1"/>
          </p:cNvSpPr>
          <p:nvPr/>
        </p:nvSpPr>
        <p:spPr bwMode="auto">
          <a:xfrm>
            <a:off x="6719888" y="47244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1" name="Rectangle 217"/>
          <p:cNvSpPr>
            <a:spLocks noChangeArrowheads="1"/>
          </p:cNvSpPr>
          <p:nvPr/>
        </p:nvSpPr>
        <p:spPr bwMode="auto">
          <a:xfrm>
            <a:off x="4114800" y="4992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2" name="Oval 218"/>
          <p:cNvSpPr>
            <a:spLocks noChangeArrowheads="1"/>
          </p:cNvSpPr>
          <p:nvPr/>
        </p:nvSpPr>
        <p:spPr bwMode="auto">
          <a:xfrm>
            <a:off x="5597525" y="49530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3" name="Rectangle 219"/>
          <p:cNvSpPr>
            <a:spLocks noChangeArrowheads="1"/>
          </p:cNvSpPr>
          <p:nvPr/>
        </p:nvSpPr>
        <p:spPr bwMode="auto">
          <a:xfrm>
            <a:off x="5922963" y="5221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4" name="Oval 220"/>
          <p:cNvSpPr>
            <a:spLocks noChangeArrowheads="1"/>
          </p:cNvSpPr>
          <p:nvPr/>
        </p:nvSpPr>
        <p:spPr bwMode="auto">
          <a:xfrm>
            <a:off x="7405688" y="51816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5" name="Rectangle 221"/>
          <p:cNvSpPr>
            <a:spLocks noChangeArrowheads="1"/>
          </p:cNvSpPr>
          <p:nvPr/>
        </p:nvSpPr>
        <p:spPr bwMode="auto">
          <a:xfrm>
            <a:off x="3124200" y="54498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6" name="Oval 222"/>
          <p:cNvSpPr>
            <a:spLocks noChangeArrowheads="1"/>
          </p:cNvSpPr>
          <p:nvPr/>
        </p:nvSpPr>
        <p:spPr bwMode="auto">
          <a:xfrm>
            <a:off x="4606925" y="54102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7" name="Rectangle 223"/>
          <p:cNvSpPr>
            <a:spLocks noChangeArrowheads="1"/>
          </p:cNvSpPr>
          <p:nvPr/>
        </p:nvSpPr>
        <p:spPr bwMode="auto">
          <a:xfrm>
            <a:off x="3484563" y="5678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8" name="Oval 224"/>
          <p:cNvSpPr>
            <a:spLocks noChangeArrowheads="1"/>
          </p:cNvSpPr>
          <p:nvPr/>
        </p:nvSpPr>
        <p:spPr bwMode="auto">
          <a:xfrm>
            <a:off x="4967288" y="56388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09" name="Rectangle 225"/>
          <p:cNvSpPr>
            <a:spLocks noChangeArrowheads="1"/>
          </p:cNvSpPr>
          <p:nvPr/>
        </p:nvSpPr>
        <p:spPr bwMode="auto">
          <a:xfrm>
            <a:off x="5237163" y="59070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0" name="Oval 226"/>
          <p:cNvSpPr>
            <a:spLocks noChangeArrowheads="1"/>
          </p:cNvSpPr>
          <p:nvPr/>
        </p:nvSpPr>
        <p:spPr bwMode="auto">
          <a:xfrm>
            <a:off x="6719888" y="58674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1" name="Rectangle 227"/>
          <p:cNvSpPr>
            <a:spLocks noChangeArrowheads="1"/>
          </p:cNvSpPr>
          <p:nvPr/>
        </p:nvSpPr>
        <p:spPr bwMode="auto">
          <a:xfrm>
            <a:off x="3886200" y="61356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2" name="Oval 228"/>
          <p:cNvSpPr>
            <a:spLocks noChangeArrowheads="1"/>
          </p:cNvSpPr>
          <p:nvPr/>
        </p:nvSpPr>
        <p:spPr bwMode="auto">
          <a:xfrm>
            <a:off x="5368925" y="60960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3" name="Rectangle 229"/>
          <p:cNvSpPr>
            <a:spLocks noChangeArrowheads="1"/>
          </p:cNvSpPr>
          <p:nvPr/>
        </p:nvSpPr>
        <p:spPr bwMode="auto">
          <a:xfrm>
            <a:off x="5618163" y="63642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4" name="Oval 230"/>
          <p:cNvSpPr>
            <a:spLocks noChangeArrowheads="1"/>
          </p:cNvSpPr>
          <p:nvPr/>
        </p:nvSpPr>
        <p:spPr bwMode="auto">
          <a:xfrm>
            <a:off x="7100888" y="63246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5" name="Rectangle 231"/>
          <p:cNvSpPr>
            <a:spLocks noChangeArrowheads="1"/>
          </p:cNvSpPr>
          <p:nvPr/>
        </p:nvSpPr>
        <p:spPr bwMode="auto">
          <a:xfrm>
            <a:off x="4038600" y="6592888"/>
            <a:ext cx="3221038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6" name="Oval 232"/>
          <p:cNvSpPr>
            <a:spLocks noChangeArrowheads="1"/>
          </p:cNvSpPr>
          <p:nvPr/>
        </p:nvSpPr>
        <p:spPr bwMode="auto">
          <a:xfrm>
            <a:off x="5521325" y="65532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17" name="Text Box 233"/>
          <p:cNvSpPr txBox="1">
            <a:spLocks noChangeArrowheads="1"/>
          </p:cNvSpPr>
          <p:nvPr/>
        </p:nvSpPr>
        <p:spPr bwMode="auto">
          <a:xfrm>
            <a:off x="76200" y="960438"/>
            <a:ext cx="906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/>
              <a:t>So, </a:t>
            </a:r>
            <a:r>
              <a:rPr lang="en-US" sz="3200" b="1" dirty="0" smtClean="0"/>
              <a:t>conclude </a:t>
            </a:r>
            <a:r>
              <a:rPr lang="en-US" sz="3200" b="1" dirty="0"/>
              <a:t>that we are 95% confident</a:t>
            </a:r>
            <a:r>
              <a:rPr lang="en-US" sz="3200" b="1" dirty="0">
                <a:solidFill>
                  <a:schemeClr val="accent1"/>
                </a:solidFill>
              </a:rPr>
              <a:t>*</a:t>
            </a:r>
            <a:r>
              <a:rPr lang="en-US" sz="3200" b="1" dirty="0"/>
              <a:t> that </a:t>
            </a:r>
            <a:r>
              <a:rPr lang="en-US" sz="3200" b="1" dirty="0">
                <a:latin typeface="Symbol" pitchFamily="18" charset="2"/>
              </a:rPr>
              <a:t>m</a:t>
            </a:r>
            <a:r>
              <a:rPr lang="en-US" sz="3200" b="1" dirty="0"/>
              <a:t> is contained in this CI.</a:t>
            </a:r>
          </a:p>
        </p:txBody>
      </p:sp>
      <p:sp>
        <p:nvSpPr>
          <p:cNvPr id="93418" name="Text Box 234"/>
          <p:cNvSpPr txBox="1">
            <a:spLocks noChangeArrowheads="1"/>
          </p:cNvSpPr>
          <p:nvPr/>
        </p:nvSpPr>
        <p:spPr bwMode="auto">
          <a:xfrm>
            <a:off x="-1" y="2234625"/>
            <a:ext cx="65405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1775" indent="-231775"/>
            <a:r>
              <a:rPr lang="en-US" sz="3200" b="1" dirty="0" smtClean="0">
                <a:solidFill>
                  <a:schemeClr val="accent1"/>
                </a:solidFill>
              </a:rPr>
              <a:t>*</a:t>
            </a:r>
            <a:r>
              <a:rPr lang="en-US" sz="3200" b="1" dirty="0" smtClean="0"/>
              <a:t>95</a:t>
            </a:r>
            <a:r>
              <a:rPr lang="en-US" sz="3200" b="1" dirty="0"/>
              <a:t>% of all 95% CIs </a:t>
            </a:r>
            <a:r>
              <a:rPr lang="en-US" sz="3200" b="1" dirty="0" smtClean="0"/>
              <a:t>will </a:t>
            </a:r>
            <a:r>
              <a:rPr lang="en-US" sz="3200" b="1" dirty="0"/>
              <a:t>contain </a:t>
            </a:r>
            <a:r>
              <a:rPr lang="en-US" sz="3200" b="1" dirty="0">
                <a:latin typeface="Symbol" pitchFamily="18" charset="2"/>
              </a:rPr>
              <a:t>m</a:t>
            </a:r>
            <a:r>
              <a:rPr lang="en-US" sz="3200" b="1" dirty="0"/>
              <a:t>.</a:t>
            </a:r>
          </a:p>
        </p:txBody>
      </p:sp>
      <p:sp>
        <p:nvSpPr>
          <p:cNvPr id="93419" name="Rectangle 235"/>
          <p:cNvSpPr>
            <a:spLocks noChangeArrowheads="1"/>
          </p:cNvSpPr>
          <p:nvPr/>
        </p:nvSpPr>
        <p:spPr bwMode="auto">
          <a:xfrm>
            <a:off x="5694363" y="3392488"/>
            <a:ext cx="3221037" cy="161925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420" name="Oval 236"/>
          <p:cNvSpPr>
            <a:spLocks noChangeArrowheads="1"/>
          </p:cNvSpPr>
          <p:nvPr/>
        </p:nvSpPr>
        <p:spPr bwMode="auto">
          <a:xfrm>
            <a:off x="7177088" y="3352800"/>
            <a:ext cx="228600" cy="228600"/>
          </a:xfrm>
          <a:prstGeom prst="ellipse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Title 197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/>
          <a:lstStyle/>
          <a:p>
            <a:r>
              <a:rPr lang="en-US" dirty="0" smtClean="0"/>
              <a:t>95% Confidence Interval Concept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17" grpId="0"/>
      <p:bldP spid="934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B89191D9-057C-4CD5-B8E9-6C30BA391965}" type="slidenum">
              <a:rPr lang="en-US"/>
              <a:pPr/>
              <a:t>9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447800"/>
          </a:xfrm>
        </p:spPr>
        <p:txBody>
          <a:bodyPr/>
          <a:lstStyle/>
          <a:p>
            <a:r>
              <a:rPr lang="en-US" sz="4000" dirty="0"/>
              <a:t>Not All CIs are 95% CIs,</a:t>
            </a:r>
            <a:br>
              <a:rPr lang="en-US" sz="4000" dirty="0"/>
            </a:br>
            <a:r>
              <a:rPr lang="en-US" sz="4000" dirty="0"/>
              <a:t>But the Concept Remains the Same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447800"/>
          </a:xfrm>
        </p:spPr>
        <p:txBody>
          <a:bodyPr/>
          <a:lstStyle/>
          <a:p>
            <a:r>
              <a:rPr lang="en-US" dirty="0"/>
              <a:t>The level of confidence used is 100(1-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 smtClean="0"/>
              <a:t>)%</a:t>
            </a:r>
            <a:endParaRPr lang="en-US" b="1" dirty="0" smtClean="0"/>
          </a:p>
          <a:p>
            <a:endParaRPr lang="en-US" sz="800" b="1" dirty="0"/>
          </a:p>
          <a:p>
            <a:r>
              <a:rPr lang="en-US" dirty="0" smtClean="0"/>
              <a:t>Look </a:t>
            </a:r>
            <a:r>
              <a:rPr lang="en-US" dirty="0"/>
              <a:t>at </a:t>
            </a:r>
            <a:r>
              <a:rPr lang="en-US" b="1" dirty="0" err="1" smtClean="0">
                <a:solidFill>
                  <a:schemeClr val="accent1"/>
                </a:solidFill>
                <a:latin typeface="Courier New" pitchFamily="49" charset="0"/>
              </a:rPr>
              <a:t>ciSim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()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41331"/>
              </p:ext>
            </p:extLst>
          </p:nvPr>
        </p:nvGraphicFramePr>
        <p:xfrm>
          <a:off x="228602" y="3133916"/>
          <a:ext cx="8686797" cy="334308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23988"/>
                <a:gridCol w="241093"/>
                <a:gridCol w="1227370"/>
                <a:gridCol w="1227370"/>
                <a:gridCol w="246994"/>
                <a:gridCol w="1227370"/>
                <a:gridCol w="1227370"/>
                <a:gridCol w="210502"/>
                <a:gridCol w="1227370"/>
                <a:gridCol w="1227370"/>
              </a:tblGrid>
              <a:tr h="590021"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C=0.90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C=0.95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mpd="sng">
                      <a:noFill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C=0.99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% </a:t>
                      </a:r>
                      <a:r>
                        <a:rPr lang="en-US" sz="3200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Contn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M.E.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% </a:t>
                      </a:r>
                      <a:r>
                        <a:rPr lang="en-US" sz="3200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Contn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M.E.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% </a:t>
                      </a:r>
                      <a:r>
                        <a:rPr lang="en-US" sz="3200" u="none" strike="noStrike" dirty="0" err="1" smtClean="0">
                          <a:solidFill>
                            <a:srgbClr val="FFFFFF"/>
                          </a:solidFill>
                          <a:effectLst/>
                        </a:rPr>
                        <a:t>Contn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solidFill>
                            <a:srgbClr val="FFFFFF"/>
                          </a:solidFill>
                          <a:effectLst/>
                        </a:rPr>
                        <a:t>M.E.</a:t>
                      </a:r>
                      <a:endParaRPr lang="en-US" sz="3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30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  <a:tr h="590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40" marR="7640" marT="764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3966</TotalTime>
  <Words>523</Words>
  <Application>Microsoft Office PowerPoint</Application>
  <PresentationFormat>On-screen Show (4:3)</PresentationFormat>
  <Paragraphs>148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Wingdings</vt:lpstr>
      <vt:lpstr>Default Design</vt:lpstr>
      <vt:lpstr>Equation</vt:lpstr>
      <vt:lpstr>Inference Concepts</vt:lpstr>
      <vt:lpstr>Confidence Regions</vt:lpstr>
      <vt:lpstr>95% Confidence Interval Concept</vt:lpstr>
      <vt:lpstr>PowerPoint Presentation</vt:lpstr>
      <vt:lpstr>PowerPoint Presentation</vt:lpstr>
      <vt:lpstr>PowerPoint Presentation</vt:lpstr>
      <vt:lpstr>95% Confidence Interval Concept</vt:lpstr>
      <vt:lpstr>95% Confidence Interval Concept</vt:lpstr>
      <vt:lpstr>Not All CIs are 95% CIs, But the Concept Remains the Same</vt:lpstr>
      <vt:lpstr>Constructing Any Confidence Region</vt:lpstr>
      <vt:lpstr>What is Z*</vt:lpstr>
      <vt:lpstr>Confidence Regions</vt:lpstr>
      <vt:lpstr>Confidence Regions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188</cp:revision>
  <dcterms:created xsi:type="dcterms:W3CDTF">1999-07-28T01:00:17Z</dcterms:created>
  <dcterms:modified xsi:type="dcterms:W3CDTF">2014-10-31T16:32:57Z</dcterms:modified>
</cp:coreProperties>
</file>