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sldIdLst>
    <p:sldId id="279" r:id="rId2"/>
    <p:sldId id="300" r:id="rId3"/>
    <p:sldId id="301" r:id="rId4"/>
    <p:sldId id="283" r:id="rId5"/>
    <p:sldId id="284" r:id="rId6"/>
    <p:sldId id="290" r:id="rId7"/>
    <p:sldId id="293" r:id="rId8"/>
    <p:sldId id="294" r:id="rId9"/>
    <p:sldId id="296" r:id="rId10"/>
    <p:sldId id="29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74" d="100"/>
          <a:sy n="74" d="100"/>
        </p:scale>
        <p:origin x="64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91A67E-713D-4890-8E0D-532FE0EEC8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928ABAE-9219-4258-BD0C-3363A1583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B9935AE-6F6C-43A3-A0B5-9324FB1D7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690C60-A0C3-4A57-85C5-A32146231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B831AD9-B06E-4EF7-AD90-3D2E8CA3A7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EF1B1AD-0389-49F8-8D69-1E301C14E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AD52EBB-6903-4DBB-A811-3E23E8362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5DB1778-FF9A-4F2A-B0DD-FBCD9953E2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1EB012C-941B-4687-9603-526AED0B99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53B2AD-E1DE-49F7-A9E2-CD78E5D13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974B228-9CE0-4C18-B77A-03E3D7250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885AAF1-C6BF-4B21-BC81-109199D9EB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25911D57-08F8-4BF3-9FCA-F8A15F9972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62A8D44-EB80-45AF-A181-15D6D5E5BD7B}" type="slidenum">
              <a:rPr lang="en-US"/>
              <a:pPr/>
              <a:t>1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/>
              <a:t>Types of Observational Studies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r>
              <a:rPr lang="en-US" b="1" dirty="0"/>
              <a:t>Voluntary Response</a:t>
            </a:r>
            <a:endParaRPr lang="en-US" dirty="0"/>
          </a:p>
          <a:p>
            <a:pPr lvl="1"/>
            <a:r>
              <a:rPr lang="en-US" dirty="0"/>
              <a:t>Individuals choose their self for the sample by responding to a general </a:t>
            </a:r>
            <a:r>
              <a:rPr lang="en-US" dirty="0" smtClean="0"/>
              <a:t>appeal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Put a survey in each student’s mailbox, ask them to complete it and return it to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FDABE47-752D-4AAE-AFAE-222327D73BAD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52263" name="Group 39"/>
          <p:cNvGrpSpPr>
            <a:grpSpLocks/>
          </p:cNvGrpSpPr>
          <p:nvPr/>
        </p:nvGrpSpPr>
        <p:grpSpPr bwMode="auto">
          <a:xfrm>
            <a:off x="776288" y="2244725"/>
            <a:ext cx="7570787" cy="2428875"/>
            <a:chOff x="489" y="1414"/>
            <a:chExt cx="4769" cy="1530"/>
          </a:xfrm>
        </p:grpSpPr>
        <p:sp>
          <p:nvSpPr>
            <p:cNvPr id="522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489" y="1414"/>
              <a:ext cx="4765" cy="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2069" y="1414"/>
              <a:ext cx="3185" cy="30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489" y="2022"/>
              <a:ext cx="794" cy="91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091" y="1434"/>
              <a:ext cx="5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Food</a:t>
              </a:r>
              <a:endParaRPr lang="en-US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696" y="1434"/>
              <a:ext cx="5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Type</a:t>
              </a:r>
              <a:endParaRPr lang="en-US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2612" y="1736"/>
              <a:ext cx="5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Corn</a:t>
              </a:r>
              <a:endParaRPr lang="en-U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3888" y="1736"/>
              <a:ext cx="11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Sunflower</a:t>
              </a:r>
              <a:endParaRPr lang="en-US"/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1558" y="2046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18</a:t>
              </a:r>
              <a:endParaRPr lang="en-US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598" y="2348"/>
              <a:ext cx="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Temp</a:t>
              </a:r>
              <a:endParaRPr 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558" y="2348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1558" y="2650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22</a:t>
              </a:r>
              <a:endParaRPr 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1279" y="2328"/>
              <a:ext cx="7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1279" y="2328"/>
              <a:ext cx="786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>
              <a:off x="3660" y="1716"/>
              <a:ext cx="1" cy="3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3660" y="1716"/>
              <a:ext cx="3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Line 26"/>
            <p:cNvSpPr>
              <a:spLocks noChangeShapeType="1"/>
            </p:cNvSpPr>
            <p:nvPr/>
          </p:nvSpPr>
          <p:spPr bwMode="auto">
            <a:xfrm>
              <a:off x="1279" y="2630"/>
              <a:ext cx="7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1279" y="2630"/>
              <a:ext cx="786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>
              <a:off x="3660" y="2030"/>
              <a:ext cx="1" cy="9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3660" y="2030"/>
              <a:ext cx="3" cy="9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2065" y="2018"/>
              <a:ext cx="11" cy="9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5247" y="2030"/>
              <a:ext cx="11" cy="9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2076" y="2018"/>
              <a:ext cx="318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33"/>
            <p:cNvSpPr>
              <a:spLocks noChangeShapeType="1"/>
            </p:cNvSpPr>
            <p:nvPr/>
          </p:nvSpPr>
          <p:spPr bwMode="auto">
            <a:xfrm>
              <a:off x="2076" y="2328"/>
              <a:ext cx="31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2076" y="2328"/>
              <a:ext cx="317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2076" y="2630"/>
              <a:ext cx="31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2076" y="2630"/>
              <a:ext cx="317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2076" y="2932"/>
              <a:ext cx="318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r>
              <a:rPr lang="en-US"/>
              <a:t>Diagram of 2-factor Experiment</a:t>
            </a:r>
          </a:p>
        </p:txBody>
      </p:sp>
      <p:grpSp>
        <p:nvGrpSpPr>
          <p:cNvPr id="52262" name="Group 38"/>
          <p:cNvGrpSpPr>
            <a:grpSpLocks/>
          </p:cNvGrpSpPr>
          <p:nvPr/>
        </p:nvGrpSpPr>
        <p:grpSpPr bwMode="auto">
          <a:xfrm>
            <a:off x="3467100" y="3260725"/>
            <a:ext cx="4872038" cy="1416050"/>
            <a:chOff x="2265" y="2054"/>
            <a:chExt cx="3069" cy="892"/>
          </a:xfrm>
        </p:grpSpPr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2326" y="2054"/>
              <a:ext cx="11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3,4,5,26,10</a:t>
              </a:r>
              <a:endParaRPr lang="en-US"/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3736" y="2054"/>
              <a:ext cx="1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13,20,16,17,15</a:t>
              </a:r>
              <a:endParaRPr lang="en-US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2265" y="2356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11,2,27,29,7</a:t>
              </a:r>
              <a:endParaRPr lang="en-US"/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3797" y="2356"/>
              <a:ext cx="14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23,12,18,21,8</a:t>
              </a:r>
              <a:endParaRPr lang="en-US"/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2265" y="2658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30,9,6,25,14</a:t>
              </a:r>
              <a:endParaRPr lang="en-US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3797" y="2658"/>
              <a:ext cx="14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28,1,24,19,22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62A8D44-EB80-45AF-A181-15D6D5E5BD7B}" type="slidenum">
              <a:rPr lang="en-US"/>
              <a:pPr/>
              <a:t>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/>
              <a:t>Types of Observational Studies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Voluntary 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Response</a:t>
            </a:r>
            <a:endParaRPr lang="en-US" sz="10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b="1" dirty="0"/>
              <a:t>Convenience</a:t>
            </a:r>
            <a:endParaRPr lang="en-US" dirty="0"/>
          </a:p>
          <a:p>
            <a:pPr lvl="1"/>
            <a:r>
              <a:rPr lang="en-US" dirty="0"/>
              <a:t>Gather individuals that are easiest to </a:t>
            </a:r>
            <a:r>
              <a:rPr lang="en-US" dirty="0" smtClean="0"/>
              <a:t>reach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Sit outside the cafeteria to intercept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7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62A8D44-EB80-45AF-A181-15D6D5E5BD7B}" type="slidenum">
              <a:rPr lang="en-US"/>
              <a:pPr/>
              <a:t>3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 smtClean="0"/>
              <a:t>Biased samples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3200" dirty="0" smtClean="0"/>
              <a:t>A </a:t>
            </a:r>
            <a:r>
              <a:rPr lang="en-US" sz="3200" dirty="0"/>
              <a:t>sample where a segment of the population is </a:t>
            </a:r>
            <a:r>
              <a:rPr lang="en-US" sz="3200" b="1" dirty="0">
                <a:solidFill>
                  <a:srgbClr val="FF0000"/>
                </a:solidFill>
              </a:rPr>
              <a:t>systematically</a:t>
            </a:r>
            <a:r>
              <a:rPr lang="en-US" sz="3200" dirty="0"/>
              <a:t> favored</a:t>
            </a:r>
          </a:p>
          <a:p>
            <a:endParaRPr lang="en-US" b="1" dirty="0" smtClean="0"/>
          </a:p>
          <a:p>
            <a:r>
              <a:rPr lang="en-US" dirty="0" smtClean="0"/>
              <a:t>Voluntary Response and Convenience samples tend to be biased</a:t>
            </a:r>
          </a:p>
          <a:p>
            <a:pPr lvl="1"/>
            <a:r>
              <a:rPr lang="en-US" dirty="0" smtClean="0"/>
              <a:t>Only those students interested in the survey will return it</a:t>
            </a:r>
          </a:p>
          <a:p>
            <a:pPr lvl="1"/>
            <a:r>
              <a:rPr lang="en-US" dirty="0" smtClean="0"/>
              <a:t>Only those students that eat in the cafeteria will be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3E448EB-5F8E-4E5E-827D-FD303369DF75}" type="slidenum">
              <a:rPr lang="en-US"/>
              <a:pPr/>
              <a:t>4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/>
              <a:t>Types of Observational Studies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85800" y="1371600"/>
            <a:ext cx="8305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Voluntary Response</a:t>
            </a:r>
            <a:endParaRPr lang="en-US" sz="10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Convenience</a:t>
            </a: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/>
              <a:t>Probability-based</a:t>
            </a:r>
            <a:endParaRPr lang="en-US" sz="3200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/>
              <a:t>Each </a:t>
            </a:r>
            <a:r>
              <a:rPr lang="en-US" sz="2800" dirty="0"/>
              <a:t>individual has a known chance (probability) of being selected for </a:t>
            </a:r>
            <a:r>
              <a:rPr lang="en-US" sz="2800" dirty="0" smtClean="0"/>
              <a:t>the </a:t>
            </a:r>
            <a:r>
              <a:rPr lang="en-US" sz="2800" dirty="0"/>
              <a:t>sample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Most common is </a:t>
            </a:r>
            <a:r>
              <a:rPr lang="en-US" sz="2800" b="1" dirty="0">
                <a:solidFill>
                  <a:schemeClr val="accent1"/>
                </a:solidFill>
              </a:rPr>
              <a:t>S</a:t>
            </a:r>
            <a:r>
              <a:rPr lang="en-US" sz="2800" dirty="0"/>
              <a:t>imple </a:t>
            </a:r>
            <a:r>
              <a:rPr lang="en-US" sz="2800" b="1" dirty="0">
                <a:solidFill>
                  <a:schemeClr val="accent1"/>
                </a:solidFill>
              </a:rPr>
              <a:t>R</a:t>
            </a:r>
            <a:r>
              <a:rPr lang="en-US" sz="2800" dirty="0"/>
              <a:t>andom </a:t>
            </a:r>
            <a:r>
              <a:rPr lang="en-US" sz="2800" b="1" dirty="0">
                <a:solidFill>
                  <a:schemeClr val="accent1"/>
                </a:solidFill>
              </a:rPr>
              <a:t>S</a:t>
            </a:r>
            <a:r>
              <a:rPr lang="en-US" sz="2800" dirty="0"/>
              <a:t>ample (</a:t>
            </a:r>
            <a:r>
              <a:rPr lang="en-US" sz="2800" b="1" dirty="0">
                <a:solidFill>
                  <a:schemeClr val="accent1"/>
                </a:solidFill>
              </a:rPr>
              <a:t>SRS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357FCC5-771F-45FC-8A28-50F8AE6E0E82}" type="slidenum">
              <a:rPr lang="en-US"/>
              <a:pPr/>
              <a:t>5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/>
              <a:t>How to Select a SRS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15400" cy="5715000"/>
          </a:xfrm>
        </p:spPr>
        <p:txBody>
          <a:bodyPr/>
          <a:lstStyle/>
          <a:p>
            <a:pPr marL="461963" indent="-461963"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en-US" dirty="0"/>
              <a:t>Assign a unique number to each </a:t>
            </a:r>
            <a:r>
              <a:rPr lang="en-US" dirty="0" smtClean="0"/>
              <a:t>of the </a:t>
            </a:r>
            <a:r>
              <a:rPr lang="en-US" b="1" dirty="0" smtClean="0"/>
              <a:t>N</a:t>
            </a:r>
            <a:r>
              <a:rPr lang="en-US" dirty="0" smtClean="0"/>
              <a:t> individuals in </a:t>
            </a:r>
            <a:r>
              <a:rPr lang="en-US" dirty="0"/>
              <a:t>the population</a:t>
            </a:r>
          </a:p>
          <a:p>
            <a:pPr marL="461963" indent="-461963">
              <a:buFontTx/>
              <a:buNone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461963" indent="-461963"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) </a:t>
            </a:r>
            <a:r>
              <a:rPr lang="en-US" dirty="0"/>
              <a:t>Select </a:t>
            </a:r>
            <a:r>
              <a:rPr lang="en-US" b="1" dirty="0"/>
              <a:t>n</a:t>
            </a:r>
            <a:r>
              <a:rPr lang="en-US" dirty="0"/>
              <a:t> random numbers (</a:t>
            </a:r>
            <a:r>
              <a:rPr lang="en-US" i="1" dirty="0"/>
              <a:t>without replacement</a:t>
            </a:r>
            <a:r>
              <a:rPr lang="en-US" dirty="0"/>
              <a:t>) from between 1 and </a:t>
            </a:r>
            <a:r>
              <a:rPr lang="en-US" b="1" dirty="0"/>
              <a:t>N</a:t>
            </a:r>
            <a:endParaRPr lang="en-US" dirty="0"/>
          </a:p>
          <a:p>
            <a:pPr marL="461963" indent="-461963">
              <a:buFontTx/>
              <a:buNone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461963" indent="-461963"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Gather </a:t>
            </a:r>
            <a:r>
              <a:rPr lang="en-US" dirty="0"/>
              <a:t>individuals </a:t>
            </a:r>
            <a:r>
              <a:rPr lang="en-US" dirty="0" smtClean="0"/>
              <a:t>that correspond </a:t>
            </a:r>
            <a:r>
              <a:rPr lang="en-US" dirty="0"/>
              <a:t>to the selected </a:t>
            </a:r>
            <a:r>
              <a:rPr lang="en-US" dirty="0" smtClean="0"/>
              <a:t>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CCD8BA-D0F5-4119-A2FF-90BC4B5A710D}" type="slidenum">
              <a:rPr lang="en-US"/>
              <a:pPr/>
              <a:t>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Random Samples are Required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...</a:t>
            </a:r>
            <a:endParaRPr lang="en-US" dirty="0"/>
          </a:p>
          <a:p>
            <a:pPr lvl="1"/>
            <a:r>
              <a:rPr lang="en-US" dirty="0"/>
              <a:t>… they remove </a:t>
            </a:r>
            <a:r>
              <a:rPr lang="en-US" dirty="0" smtClean="0"/>
              <a:t>bias (</a:t>
            </a:r>
            <a:r>
              <a:rPr lang="en-US" i="1" dirty="0" smtClean="0"/>
              <a:t>provide representation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… allow the laws of probability to be </a:t>
            </a:r>
            <a:r>
              <a:rPr lang="en-US" dirty="0" smtClean="0"/>
              <a:t>used (</a:t>
            </a:r>
            <a:r>
              <a:rPr lang="en-US" i="1" dirty="0" smtClean="0"/>
              <a:t>inferences can be made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 bwMode="auto">
          <a:xfrm rot="805537">
            <a:off x="533400" y="548640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 rot="805537">
            <a:off x="4478340" y="49704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 rot="805537">
            <a:off x="685800" y="174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5-Point Star 8"/>
          <p:cNvSpPr/>
          <p:nvPr/>
        </p:nvSpPr>
        <p:spPr bwMode="auto">
          <a:xfrm rot="805537">
            <a:off x="6611940" y="936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5-Point Star 9"/>
          <p:cNvSpPr/>
          <p:nvPr/>
        </p:nvSpPr>
        <p:spPr bwMode="auto">
          <a:xfrm rot="805537">
            <a:off x="93660" y="35226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5-Point Star 10"/>
          <p:cNvSpPr/>
          <p:nvPr/>
        </p:nvSpPr>
        <p:spPr bwMode="auto">
          <a:xfrm rot="805537">
            <a:off x="8018459" y="27606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5-Point Star 11"/>
          <p:cNvSpPr/>
          <p:nvPr/>
        </p:nvSpPr>
        <p:spPr bwMode="auto">
          <a:xfrm rot="805537">
            <a:off x="7789860" y="53514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17C6D67-AFEC-4BC6-A784-2B8C5602A033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114800"/>
          </a:xfrm>
        </p:spPr>
        <p:txBody>
          <a:bodyPr/>
          <a:lstStyle/>
          <a:p>
            <a:r>
              <a:rPr lang="en-US" dirty="0" smtClean="0"/>
              <a:t>Effect of temperature on digestive rate of chipmunks</a:t>
            </a:r>
          </a:p>
          <a:p>
            <a:r>
              <a:rPr lang="en-US" dirty="0" smtClean="0"/>
              <a:t>Have </a:t>
            </a:r>
            <a:r>
              <a:rPr lang="en-US" dirty="0" smtClean="0"/>
              <a:t>30 </a:t>
            </a:r>
            <a:r>
              <a:rPr lang="en-US" dirty="0"/>
              <a:t>similar chipmunks to be split into three groups -- 18, 20, </a:t>
            </a:r>
            <a:r>
              <a:rPr lang="en-US" dirty="0" smtClean="0"/>
              <a:t>22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r>
              <a:rPr lang="en-US" dirty="0" smtClean="0"/>
              <a:t>All </a:t>
            </a:r>
            <a:r>
              <a:rPr lang="en-US" dirty="0"/>
              <a:t>other variables </a:t>
            </a:r>
            <a:r>
              <a:rPr lang="en-US" dirty="0" smtClean="0"/>
              <a:t>controlled at constant values</a:t>
            </a:r>
          </a:p>
          <a:p>
            <a:r>
              <a:rPr lang="en-US" dirty="0" smtClean="0"/>
              <a:t>M</a:t>
            </a:r>
            <a:r>
              <a:rPr lang="en-US" dirty="0" smtClean="0"/>
              <a:t>easured </a:t>
            </a:r>
            <a:r>
              <a:rPr lang="en-US" dirty="0"/>
              <a:t>digestive rate.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Definitions in Experiments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BF1ACEC-9F1A-4B55-85FE-BC0469D82F4C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Definitions in Experiments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114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Response</a:t>
            </a:r>
            <a:r>
              <a:rPr lang="en-US" dirty="0"/>
              <a:t> - variable of interest, not controlled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dirty="0"/>
              <a:t> </a:t>
            </a:r>
            <a:r>
              <a:rPr lang="en-US" sz="2400" b="1" dirty="0"/>
              <a:t>digestive rate</a:t>
            </a:r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Factor</a:t>
            </a:r>
            <a:r>
              <a:rPr lang="en-US" dirty="0" smtClean="0">
                <a:solidFill>
                  <a:schemeClr val="accent1"/>
                </a:solidFill>
              </a:rPr>
              <a:t> (aka, explanatory variable)</a:t>
            </a:r>
            <a:r>
              <a:rPr lang="en-US" dirty="0" smtClean="0"/>
              <a:t> </a:t>
            </a:r>
            <a:r>
              <a:rPr lang="en-US" dirty="0"/>
              <a:t>- variable controlled at different </a:t>
            </a:r>
            <a:r>
              <a:rPr lang="en-US" dirty="0" smtClean="0"/>
              <a:t>values</a:t>
            </a:r>
            <a:endParaRPr lang="en-US" i="1" dirty="0" smtClean="0"/>
          </a:p>
          <a:p>
            <a:pPr lvl="1"/>
            <a:r>
              <a:rPr lang="en-US" sz="2400" b="1" dirty="0" smtClean="0">
                <a:solidFill>
                  <a:schemeClr val="accent2"/>
                </a:solidFill>
              </a:rPr>
              <a:t>Example --&gt;</a:t>
            </a:r>
            <a:r>
              <a:rPr lang="en-US" sz="2400" b="1" dirty="0" smtClean="0"/>
              <a:t> temperature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Levels</a:t>
            </a:r>
            <a:r>
              <a:rPr lang="en-US" dirty="0" smtClean="0"/>
              <a:t> </a:t>
            </a:r>
            <a:r>
              <a:rPr lang="en-US" dirty="0"/>
              <a:t>- number of </a:t>
            </a:r>
            <a:r>
              <a:rPr lang="en-US" dirty="0" smtClean="0"/>
              <a:t>values </a:t>
            </a:r>
            <a:r>
              <a:rPr lang="en-US" dirty="0"/>
              <a:t>of each factor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b="1" dirty="0"/>
              <a:t> 3 (18, 20, 22</a:t>
            </a:r>
            <a:r>
              <a:rPr lang="en-US" sz="2400" b="1" baseline="30000" dirty="0"/>
              <a:t>o</a:t>
            </a:r>
            <a:r>
              <a:rPr lang="en-US" sz="2400" b="1" dirty="0"/>
              <a:t>C)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Treatments</a:t>
            </a:r>
            <a:r>
              <a:rPr lang="en-US" dirty="0"/>
              <a:t> - number of </a:t>
            </a:r>
            <a:r>
              <a:rPr lang="en-US" dirty="0" smtClean="0"/>
              <a:t>different conditions in </a:t>
            </a:r>
            <a:r>
              <a:rPr lang="en-US" dirty="0" err="1" smtClean="0"/>
              <a:t>expe</a:t>
            </a:r>
            <a:endParaRPr lang="en-US" dirty="0"/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 </a:t>
            </a:r>
            <a:r>
              <a:rPr lang="en-US" sz="2400" b="1" dirty="0"/>
              <a:t>3 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Replicates</a:t>
            </a:r>
            <a:r>
              <a:rPr lang="en-US" dirty="0"/>
              <a:t> - number of individuals in each treatment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 </a:t>
            </a:r>
            <a:r>
              <a:rPr lang="en-US" sz="2400" b="1" dirty="0"/>
              <a:t>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BD671BB-F120-4FE2-AC4C-4963CC88E452}" type="slidenum">
              <a:rPr lang="en-US"/>
              <a:pPr/>
              <a:t>9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Response</a:t>
            </a:r>
            <a:r>
              <a:rPr lang="en-US" dirty="0"/>
              <a:t> - variable of interest, not controlled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dirty="0"/>
              <a:t> </a:t>
            </a:r>
            <a:r>
              <a:rPr lang="en-US" sz="2400" b="1" dirty="0"/>
              <a:t>digestive rate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Factor</a:t>
            </a:r>
            <a:r>
              <a:rPr lang="en-US" b="1" i="1" dirty="0">
                <a:solidFill>
                  <a:schemeClr val="accent1"/>
                </a:solidFill>
              </a:rPr>
              <a:t>s</a:t>
            </a:r>
            <a:r>
              <a:rPr lang="en-US" dirty="0"/>
              <a:t> - variable</a:t>
            </a:r>
            <a:r>
              <a:rPr lang="en-US" i="1" dirty="0"/>
              <a:t>s</a:t>
            </a:r>
            <a:r>
              <a:rPr lang="en-US" dirty="0"/>
              <a:t> controlled at different values</a:t>
            </a:r>
            <a:endParaRPr lang="en-US" i="1" dirty="0"/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b="1" dirty="0"/>
              <a:t> temperature, food type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Levels</a:t>
            </a:r>
            <a:r>
              <a:rPr lang="en-US" dirty="0"/>
              <a:t> - number of </a:t>
            </a:r>
            <a:r>
              <a:rPr lang="en-US" dirty="0" smtClean="0"/>
              <a:t>values </a:t>
            </a:r>
            <a:r>
              <a:rPr lang="en-US" dirty="0"/>
              <a:t>of each factor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b="1" dirty="0"/>
              <a:t> 3 (18, 20, 22</a:t>
            </a:r>
            <a:r>
              <a:rPr lang="en-US" sz="2400" b="1" baseline="30000" dirty="0"/>
              <a:t>o</a:t>
            </a:r>
            <a:r>
              <a:rPr lang="en-US" sz="2400" b="1" dirty="0"/>
              <a:t>C); 2 (corn, sunflower seeds)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Treatments</a:t>
            </a:r>
            <a:r>
              <a:rPr lang="en-US" dirty="0"/>
              <a:t> - number of combinations of all factors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 </a:t>
            </a:r>
            <a:r>
              <a:rPr lang="en-US" sz="2400" b="1" dirty="0"/>
              <a:t>6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Replicates</a:t>
            </a:r>
            <a:r>
              <a:rPr lang="en-US" dirty="0"/>
              <a:t> - number of individuals in each treatment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 </a:t>
            </a:r>
            <a:r>
              <a:rPr lang="en-US" sz="2400" b="1" dirty="0"/>
              <a:t>5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371600"/>
          </a:xfrm>
          <a:noFill/>
          <a:ln/>
        </p:spPr>
        <p:txBody>
          <a:bodyPr/>
          <a:lstStyle/>
          <a:p>
            <a:pPr algn="l"/>
            <a:r>
              <a:rPr lang="en-US" sz="4000" dirty="0">
                <a:solidFill>
                  <a:schemeClr val="hlink"/>
                </a:solidFill>
              </a:rPr>
              <a:t>A Modification</a:t>
            </a:r>
            <a:r>
              <a:rPr lang="en-US" sz="4000" dirty="0"/>
              <a:t> </a:t>
            </a:r>
            <a:r>
              <a:rPr lang="en-US" sz="3200" b="0" dirty="0">
                <a:latin typeface="Times New Roman" pitchFamily="18" charset="0"/>
              </a:rPr>
              <a:t>-- </a:t>
            </a:r>
            <a:r>
              <a:rPr lang="en-US" sz="3200" b="0" dirty="0" smtClean="0">
                <a:latin typeface="Times New Roman" pitchFamily="18" charset="0"/>
              </a:rPr>
              <a:t>Also </a:t>
            </a:r>
            <a:r>
              <a:rPr lang="en-US" sz="3200" b="0" dirty="0">
                <a:latin typeface="Times New Roman" pitchFamily="18" charset="0"/>
              </a:rPr>
              <a:t>want to simultaneously assess the effect of food type (corn, sunflower seeds) on digestive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1021</TotalTime>
  <Words>480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Default Design</vt:lpstr>
      <vt:lpstr>Types of Observational Studies</vt:lpstr>
      <vt:lpstr>Types of Observational Studies</vt:lpstr>
      <vt:lpstr>Biased samples</vt:lpstr>
      <vt:lpstr>Types of Observational Studies</vt:lpstr>
      <vt:lpstr>How to Select a SRS</vt:lpstr>
      <vt:lpstr>Random Samples are Required</vt:lpstr>
      <vt:lpstr>PowerPoint Presentation</vt:lpstr>
      <vt:lpstr>Definitions in Experiments</vt:lpstr>
      <vt:lpstr>A Modification -- Also want to simultaneously assess the effect of food type (corn, sunflower seeds) on digestive rate.</vt:lpstr>
      <vt:lpstr>Diagram of 2-factor Experiment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62</cp:revision>
  <dcterms:created xsi:type="dcterms:W3CDTF">1999-07-28T01:00:17Z</dcterms:created>
  <dcterms:modified xsi:type="dcterms:W3CDTF">2015-11-19T21:36:37Z</dcterms:modified>
</cp:coreProperties>
</file>