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270" r:id="rId2"/>
    <p:sldId id="295" r:id="rId3"/>
    <p:sldId id="291" r:id="rId4"/>
    <p:sldId id="297" r:id="rId5"/>
    <p:sldId id="298" r:id="rId6"/>
    <p:sldId id="299" r:id="rId7"/>
    <p:sldId id="29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6" autoAdjust="0"/>
  </p:normalViewPr>
  <p:slideViewPr>
    <p:cSldViewPr>
      <p:cViewPr varScale="1">
        <p:scale>
          <a:sx n="72" d="100"/>
          <a:sy n="72" d="100"/>
        </p:scale>
        <p:origin x="128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9E8EDF-0127-4EC6-9EAB-1F714CFFA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8EDF-0127-4EC6-9EAB-1F714CFFAC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0850E27-7330-45B0-AB4E-5776175D6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2C8AAA8-2930-4EAE-8F09-4A639AE58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7277FAC-6273-4CCD-9F4A-D91D0BAFB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42A5D2-8297-4C2E-A455-795C6C535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F1543EF-3E47-4355-A9B1-4C4FB9BD6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E4F254-1B27-4CC8-8F9B-1A4C114DF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7FFD480-C9E5-4018-94E1-184E05FF3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4803EFD-190A-45B2-A17E-4663BC1EF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2880AC-8E28-46F8-8B78-8A44641A9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09C3AC-13CC-493D-8383-8497CD7CE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A6A6CA1-BE79-482D-B3B1-F5C0DEDDD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2214D01-AF2C-464E-AEAA-64AAA7E4F4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Foundational Definitions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232478A-5B86-4F10-B90D-C7075D33722A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143000"/>
          </a:xfrm>
        </p:spPr>
        <p:txBody>
          <a:bodyPr/>
          <a:lstStyle/>
          <a:p>
            <a:r>
              <a:rPr lang="en-US" dirty="0" smtClean="0"/>
              <a:t>Foundational Items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38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I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V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P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P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S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398758"/>
            <a:ext cx="67818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ndividual</a:t>
            </a:r>
            <a:r>
              <a:rPr lang="en-US" sz="3200" dirty="0"/>
              <a:t> - items </a:t>
            </a:r>
            <a:r>
              <a:rPr lang="en-US" sz="3200" dirty="0" smtClean="0"/>
              <a:t>that are observed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56492" y="2020081"/>
            <a:ext cx="85344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ariable</a:t>
            </a:r>
            <a:r>
              <a:rPr lang="en-US" sz="3200" dirty="0"/>
              <a:t> - characteristic of the individuals observed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617958"/>
            <a:ext cx="73152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opulation</a:t>
            </a:r>
            <a:r>
              <a:rPr lang="en-US" sz="3200" dirty="0"/>
              <a:t> - all of the individuals of interest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8411308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arameter</a:t>
            </a:r>
            <a:r>
              <a:rPr lang="en-US" sz="3200" dirty="0"/>
              <a:t> - summary (numerical or graphical) of the variable for the population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876" y="4404232"/>
            <a:ext cx="8546123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ample</a:t>
            </a:r>
            <a:r>
              <a:rPr lang="en-US" sz="3200" dirty="0"/>
              <a:t> - portion </a:t>
            </a:r>
            <a:r>
              <a:rPr lang="en-US" sz="3200" dirty="0" smtClean="0"/>
              <a:t>of population </a:t>
            </a:r>
            <a:r>
              <a:rPr lang="en-US" sz="3200" dirty="0"/>
              <a:t>actually </a:t>
            </a:r>
            <a:r>
              <a:rPr lang="en-US" sz="3200" dirty="0" smtClean="0"/>
              <a:t>examined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97878" y="5023449"/>
            <a:ext cx="842303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tatistic</a:t>
            </a:r>
            <a:r>
              <a:rPr lang="en-US" sz="3200" dirty="0"/>
              <a:t> - summary of the variable for the individuals in the sample</a:t>
            </a:r>
          </a:p>
        </p:txBody>
      </p:sp>
    </p:spTree>
    <p:extLst>
      <p:ext uri="{BB962C8B-B14F-4D97-AF65-F5344CB8AC3E}">
        <p14:creationId xmlns:p14="http://schemas.microsoft.com/office/powerpoint/2010/main" val="12724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AFB318B-2E22-4434-A15F-E6ACCB4E6EB7}" type="slidenum">
              <a:rPr lang="en-US"/>
              <a:pPr/>
              <a:t>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946150"/>
          </a:xfrm>
        </p:spPr>
        <p:txBody>
          <a:bodyPr/>
          <a:lstStyle/>
          <a:p>
            <a:r>
              <a:rPr lang="en-US" dirty="0"/>
              <a:t>Example IVPPSS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" y="914400"/>
            <a:ext cx="9067800" cy="3581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215 rabbit (</a:t>
            </a:r>
            <a:r>
              <a:rPr lang="en-US" i="1" dirty="0" err="1"/>
              <a:t>Oryctolagus</a:t>
            </a:r>
            <a:r>
              <a:rPr lang="en-US" i="1" dirty="0"/>
              <a:t> </a:t>
            </a:r>
            <a:r>
              <a:rPr lang="en-US" i="1" dirty="0" err="1"/>
              <a:t>cuniculus</a:t>
            </a:r>
            <a:r>
              <a:rPr lang="en-US" dirty="0"/>
              <a:t> L.) carcasses were examined for signs of myxomatosis</a:t>
            </a:r>
            <a:r>
              <a:rPr lang="en-US" baseline="30000" dirty="0">
                <a:solidFill>
                  <a:schemeClr val="accent2"/>
                </a:solidFill>
              </a:rPr>
              <a:t>1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Bridgets</a:t>
            </a:r>
            <a:r>
              <a:rPr lang="en-US" dirty="0" smtClean="0"/>
              <a:t> Farm (Hampshire</a:t>
            </a:r>
            <a:r>
              <a:rPr lang="en-US" dirty="0"/>
              <a:t>, southern England) </a:t>
            </a:r>
            <a:r>
              <a:rPr lang="en-US" dirty="0" smtClean="0"/>
              <a:t>during </a:t>
            </a:r>
            <a:r>
              <a:rPr lang="en-US" dirty="0"/>
              <a:t>a period when the density of fleas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/>
              <a:t> </a:t>
            </a:r>
            <a:r>
              <a:rPr lang="en-US" dirty="0" smtClean="0"/>
              <a:t>had been </a:t>
            </a:r>
            <a:r>
              <a:rPr lang="en-US" dirty="0"/>
              <a:t>substantially reduced with an insecticide</a:t>
            </a:r>
            <a:r>
              <a:rPr lang="en-US" dirty="0" smtClean="0"/>
              <a:t>.  </a:t>
            </a:r>
            <a:r>
              <a:rPr lang="en-US" dirty="0"/>
              <a:t>Primary interest was in the proportion of carcasses </a:t>
            </a:r>
            <a:r>
              <a:rPr lang="en-US" dirty="0" smtClean="0"/>
              <a:t>that exhibited signs of </a:t>
            </a:r>
            <a:r>
              <a:rPr lang="en-US" dirty="0"/>
              <a:t>myxomatosis.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5365750"/>
            <a:ext cx="76985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chemeClr val="accent2"/>
                </a:solidFill>
              </a:rPr>
              <a:t>1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disease causing drastic declines in wild rabbit populations</a:t>
            </a:r>
          </a:p>
          <a:p>
            <a:r>
              <a:rPr lang="en-US" b="1" baseline="30000" dirty="0" smtClean="0">
                <a:solidFill>
                  <a:schemeClr val="accent2"/>
                </a:solidFill>
              </a:rPr>
              <a:t>2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primary vector for the </a:t>
            </a:r>
            <a:r>
              <a:rPr lang="en-US" dirty="0" err="1"/>
              <a:t>myxomatosis</a:t>
            </a:r>
            <a:r>
              <a:rPr lang="en-US" dirty="0"/>
              <a:t> disease</a:t>
            </a:r>
          </a:p>
          <a:p>
            <a:r>
              <a:rPr lang="en-US" b="1" baseline="30000" dirty="0">
                <a:solidFill>
                  <a:schemeClr val="accent2"/>
                </a:solidFill>
              </a:rPr>
              <a:t>3</a:t>
            </a:r>
            <a:r>
              <a:rPr lang="en-US" dirty="0"/>
              <a:t>Trout </a:t>
            </a:r>
            <a:r>
              <a:rPr lang="en-US" i="1" dirty="0"/>
              <a:t>et al</a:t>
            </a:r>
            <a:r>
              <a:rPr lang="en-US" dirty="0"/>
              <a:t>. (</a:t>
            </a:r>
            <a:r>
              <a:rPr lang="en-US" u="sng" dirty="0"/>
              <a:t>J. Appl. Ecol.</a:t>
            </a:r>
            <a:r>
              <a:rPr lang="en-US" dirty="0"/>
              <a:t> 1992. 29:79-686)</a:t>
            </a:r>
          </a:p>
        </p:txBody>
      </p:sp>
    </p:spTree>
    <p:extLst>
      <p:ext uri="{BB962C8B-B14F-4D97-AF65-F5344CB8AC3E}">
        <p14:creationId xmlns:p14="http://schemas.microsoft.com/office/powerpoint/2010/main" val="37417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BFCD26D-7B15-4EA4-98C3-C3923129D93B}" type="slidenum">
              <a:rPr lang="en-US"/>
              <a:pPr/>
              <a:t>4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52400" y="4419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</a:t>
            </a:r>
            <a:r>
              <a:rPr lang="en-US" sz="3600" dirty="0"/>
              <a:t> --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14400" y="4419600"/>
            <a:ext cx="8077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a rabbit carcass (on </a:t>
            </a:r>
            <a:r>
              <a:rPr lang="en-US" sz="3600" dirty="0" err="1">
                <a:solidFill>
                  <a:schemeClr val="hlink"/>
                </a:solidFill>
              </a:rPr>
              <a:t>Bridgets</a:t>
            </a:r>
            <a:r>
              <a:rPr lang="en-US" sz="3600" dirty="0">
                <a:solidFill>
                  <a:schemeClr val="hlink"/>
                </a:solidFill>
              </a:rPr>
              <a:t> Farm during the treatment period)</a:t>
            </a:r>
            <a:endParaRPr lang="en-US" sz="3600" dirty="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73152" y="5638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V</a:t>
            </a:r>
            <a:r>
              <a:rPr lang="en-US" sz="3600" dirty="0"/>
              <a:t> --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838200" y="56388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Signs of </a:t>
            </a:r>
            <a:r>
              <a:rPr lang="en-US" sz="3600" dirty="0" err="1">
                <a:solidFill>
                  <a:schemeClr val="hlink"/>
                </a:solidFill>
              </a:rPr>
              <a:t>myxomatosis</a:t>
            </a:r>
            <a:r>
              <a:rPr lang="en-US" sz="3600" dirty="0">
                <a:solidFill>
                  <a:schemeClr val="hlink"/>
                </a:solidFill>
              </a:rPr>
              <a:t> (Y/N)</a:t>
            </a: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Example IVPPSS</a:t>
            </a: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215 rabbit (</a:t>
            </a:r>
            <a:r>
              <a:rPr lang="en-US" i="1" kern="0" smtClean="0"/>
              <a:t>Oryctolagus cuniculus</a:t>
            </a:r>
            <a:r>
              <a:rPr lang="en-US" kern="0" smtClean="0"/>
              <a:t> L.) carcasses were examined for signs of myxomatosis</a:t>
            </a:r>
            <a:r>
              <a:rPr lang="en-US" kern="0" baseline="30000" smtClean="0">
                <a:solidFill>
                  <a:schemeClr val="accent2"/>
                </a:solidFill>
              </a:rPr>
              <a:t>1</a:t>
            </a:r>
            <a:r>
              <a:rPr lang="en-US" kern="0" smtClean="0"/>
              <a:t> on Bridgets Farm (Hampshire, southern England) during a period when the density of fleas</a:t>
            </a:r>
            <a:r>
              <a:rPr lang="en-US" kern="0" baseline="30000" smtClean="0">
                <a:solidFill>
                  <a:schemeClr val="accent2"/>
                </a:solidFill>
              </a:rPr>
              <a:t>2</a:t>
            </a:r>
            <a:r>
              <a:rPr lang="en-US" kern="0" smtClean="0"/>
              <a:t> had been substantially reduced with an insecticide.  Primary interest was in the proportion of carcasses that exhibited signs of myxomatosis.</a:t>
            </a:r>
            <a:r>
              <a:rPr lang="en-US" kern="0" baseline="30000" smtClean="0">
                <a:solidFill>
                  <a:schemeClr val="accent2"/>
                </a:solidFill>
              </a:rPr>
              <a:t>3</a:t>
            </a:r>
            <a:endParaRPr lang="en-US" kern="0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/>
      <p:bldP spid="645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0CDBFFD-FE8E-47B5-9D31-96529D35A5E7}" type="slidenum">
              <a:rPr lang="en-US"/>
              <a:pPr/>
              <a:t>5</a:t>
            </a:fld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2400" y="4419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</a:t>
            </a:r>
            <a:r>
              <a:rPr lang="en-US" sz="3600" dirty="0"/>
              <a:t> --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990600" y="4445127"/>
            <a:ext cx="7391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all rabbit carcasses (on </a:t>
            </a:r>
            <a:r>
              <a:rPr lang="en-US" sz="3600" dirty="0" err="1">
                <a:solidFill>
                  <a:schemeClr val="hlink"/>
                </a:solidFill>
              </a:rPr>
              <a:t>Bridgets</a:t>
            </a:r>
            <a:r>
              <a:rPr lang="en-US" sz="3600" dirty="0">
                <a:solidFill>
                  <a:schemeClr val="hlink"/>
                </a:solidFill>
              </a:rPr>
              <a:t> Farm during the treatment period)</a:t>
            </a:r>
            <a:endParaRPr lang="en-US" sz="3600" dirty="0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52400" y="5635752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</a:t>
            </a:r>
            <a:r>
              <a:rPr lang="en-US" sz="3600" dirty="0"/>
              <a:t> --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990600" y="5639358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Proportion of all rabbit </a:t>
            </a:r>
            <a:r>
              <a:rPr lang="en-US" sz="3600" dirty="0" smtClean="0">
                <a:solidFill>
                  <a:schemeClr val="hlink"/>
                </a:solidFill>
              </a:rPr>
              <a:t>carcasses (on …) that showed </a:t>
            </a:r>
            <a:r>
              <a:rPr lang="en-US" sz="3600" dirty="0">
                <a:solidFill>
                  <a:schemeClr val="hlink"/>
                </a:solidFill>
              </a:rPr>
              <a:t>signs of </a:t>
            </a:r>
            <a:r>
              <a:rPr lang="en-US" sz="3600" dirty="0" err="1">
                <a:solidFill>
                  <a:schemeClr val="hlink"/>
                </a:solidFill>
              </a:rPr>
              <a:t>myxomatosis</a:t>
            </a: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Example IVPPSS</a:t>
            </a: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215 rabbit (</a:t>
            </a:r>
            <a:r>
              <a:rPr lang="en-US" i="1" kern="0" smtClean="0"/>
              <a:t>Oryctolagus cuniculus</a:t>
            </a:r>
            <a:r>
              <a:rPr lang="en-US" kern="0" smtClean="0"/>
              <a:t> L.) carcasses were examined for signs of myxomatosis</a:t>
            </a:r>
            <a:r>
              <a:rPr lang="en-US" kern="0" baseline="30000" smtClean="0">
                <a:solidFill>
                  <a:schemeClr val="accent2"/>
                </a:solidFill>
              </a:rPr>
              <a:t>1</a:t>
            </a:r>
            <a:r>
              <a:rPr lang="en-US" kern="0" smtClean="0"/>
              <a:t> on Bridgets Farm (Hampshire, southern England) during a period when the density of fleas</a:t>
            </a:r>
            <a:r>
              <a:rPr lang="en-US" kern="0" baseline="30000" smtClean="0">
                <a:solidFill>
                  <a:schemeClr val="accent2"/>
                </a:solidFill>
              </a:rPr>
              <a:t>2</a:t>
            </a:r>
            <a:r>
              <a:rPr lang="en-US" kern="0" smtClean="0"/>
              <a:t> had been substantially reduced with an insecticide.  Primary interest was in the proportion of carcasses that exhibited signs of myxomatosis.</a:t>
            </a:r>
            <a:r>
              <a:rPr lang="en-US" kern="0" baseline="30000" smtClean="0">
                <a:solidFill>
                  <a:schemeClr val="accent2"/>
                </a:solidFill>
              </a:rPr>
              <a:t>3</a:t>
            </a:r>
            <a:endParaRPr lang="en-US" kern="0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utoUpdateAnimBg="0"/>
      <p:bldP spid="655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3AC33BE-0D2A-4B37-8E77-4091A0CB69AD}" type="slidenum">
              <a:rPr lang="en-US"/>
              <a:pPr/>
              <a:t>6</a:t>
            </a:fld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5448" y="4419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S</a:t>
            </a:r>
            <a:r>
              <a:rPr lang="en-US" sz="3600" dirty="0"/>
              <a:t> --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914400" y="4461002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215 rabbit carcasses actually examined</a:t>
            </a:r>
            <a:endParaRPr lang="en-US" sz="3600" dirty="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52400" y="5102352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S</a:t>
            </a:r>
            <a:r>
              <a:rPr lang="en-US" sz="3600" dirty="0"/>
              <a:t> --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914400" y="5102352"/>
            <a:ext cx="8001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Proportion of 215 rabbit carcasses </a:t>
            </a:r>
            <a:r>
              <a:rPr lang="en-US" sz="3600" dirty="0" smtClean="0">
                <a:solidFill>
                  <a:schemeClr val="hlink"/>
                </a:solidFill>
              </a:rPr>
              <a:t>(on …) examined  that showed </a:t>
            </a:r>
            <a:r>
              <a:rPr lang="en-US" sz="3600" dirty="0">
                <a:solidFill>
                  <a:schemeClr val="hlink"/>
                </a:solidFill>
              </a:rPr>
              <a:t>signs of </a:t>
            </a:r>
            <a:r>
              <a:rPr lang="en-US" sz="3600" dirty="0" err="1">
                <a:solidFill>
                  <a:schemeClr val="hlink"/>
                </a:solidFill>
              </a:rPr>
              <a:t>myxomatosis</a:t>
            </a: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Example IVPPSS</a:t>
            </a: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215 rabbit (</a:t>
            </a:r>
            <a:r>
              <a:rPr lang="en-US" i="1" kern="0" smtClean="0"/>
              <a:t>Oryctolagus cuniculus</a:t>
            </a:r>
            <a:r>
              <a:rPr lang="en-US" kern="0" smtClean="0"/>
              <a:t> L.) carcasses were examined for signs of myxomatosis</a:t>
            </a:r>
            <a:r>
              <a:rPr lang="en-US" kern="0" baseline="30000" smtClean="0">
                <a:solidFill>
                  <a:schemeClr val="accent2"/>
                </a:solidFill>
              </a:rPr>
              <a:t>1</a:t>
            </a:r>
            <a:r>
              <a:rPr lang="en-US" kern="0" smtClean="0"/>
              <a:t> on Bridgets Farm (Hampshire, southern England) during a period when the density of fleas</a:t>
            </a:r>
            <a:r>
              <a:rPr lang="en-US" kern="0" baseline="30000" smtClean="0">
                <a:solidFill>
                  <a:schemeClr val="accent2"/>
                </a:solidFill>
              </a:rPr>
              <a:t>2</a:t>
            </a:r>
            <a:r>
              <a:rPr lang="en-US" kern="0" smtClean="0"/>
              <a:t> had been substantially reduced with an insecticide.  Primary interest was in the proportion of carcasses that exhibited signs of myxomatosis.</a:t>
            </a:r>
            <a:r>
              <a:rPr lang="en-US" kern="0" baseline="30000" smtClean="0">
                <a:solidFill>
                  <a:schemeClr val="accent2"/>
                </a:solidFill>
              </a:rPr>
              <a:t>3</a:t>
            </a:r>
            <a:endParaRPr lang="en-US" kern="0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E996356-BD88-4E05-85D9-213CFC9BEF2B}" type="slidenum">
              <a:rPr lang="en-US"/>
              <a:pPr/>
              <a:t>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Important Relationships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943600" cy="5791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describes this relationship?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What describes this relationship?</a:t>
            </a:r>
            <a:endParaRPr lang="en-US" i="1" dirty="0" smtClean="0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2405063" y="1905000"/>
            <a:ext cx="1785937" cy="304800"/>
          </a:xfrm>
          <a:prstGeom prst="rightArrow">
            <a:avLst>
              <a:gd name="adj1" fmla="val 50000"/>
              <a:gd name="adj2" fmla="val 1464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2057400" y="3221038"/>
            <a:ext cx="236220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81000" y="1752600"/>
            <a:ext cx="2035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Parameter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114800" y="175260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Population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95300" y="3036888"/>
            <a:ext cx="1582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Statistic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419600" y="30781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Sample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1000" y="4724400"/>
            <a:ext cx="2035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Parameter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114800" y="472440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Population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95300" y="6008688"/>
            <a:ext cx="1582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Statistic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419600" y="60499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Sample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066800" y="5237163"/>
            <a:ext cx="533400" cy="838200"/>
          </a:xfrm>
          <a:prstGeom prst="upArrow">
            <a:avLst>
              <a:gd name="adj1" fmla="val 50000"/>
              <a:gd name="adj2" fmla="val 392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953000" y="5257800"/>
            <a:ext cx="533400" cy="838200"/>
          </a:xfrm>
          <a:prstGeom prst="upArrow">
            <a:avLst>
              <a:gd name="adj1" fmla="val 50000"/>
              <a:gd name="adj2" fmla="val 392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656" y="1066800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Summarization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3962400"/>
            <a:ext cx="28446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Representation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sz="3200" b="1" dirty="0" smtClean="0"/>
              <a:t>Estimation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3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31754" grpId="0" animBg="1"/>
      <p:bldP spid="3175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" grpId="0"/>
      <p:bldP spid="2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1155</TotalTime>
  <Words>436</Words>
  <Application>Microsoft Office PowerPoint</Application>
  <PresentationFormat>On-screen Show (4:3)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Default Design</vt:lpstr>
      <vt:lpstr>Foundations I</vt:lpstr>
      <vt:lpstr>Foundational Items</vt:lpstr>
      <vt:lpstr>Example IVPPSS</vt:lpstr>
      <vt:lpstr>PowerPoint Presentation</vt:lpstr>
      <vt:lpstr>PowerPoint Presentation</vt:lpstr>
      <vt:lpstr>PowerPoint Presentation</vt:lpstr>
      <vt:lpstr>Important Relationships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49</cp:revision>
  <dcterms:created xsi:type="dcterms:W3CDTF">1999-07-28T01:00:17Z</dcterms:created>
  <dcterms:modified xsi:type="dcterms:W3CDTF">2017-04-30T03:22:12Z</dcterms:modified>
</cp:coreProperties>
</file>