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sldIdLst>
    <p:sldId id="270" r:id="rId2"/>
    <p:sldId id="295" r:id="rId3"/>
    <p:sldId id="292" r:id="rId4"/>
    <p:sldId id="291" r:id="rId5"/>
    <p:sldId id="296" r:id="rId6"/>
    <p:sldId id="293" r:id="rId7"/>
    <p:sldId id="294" r:id="rId8"/>
    <p:sldId id="28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6" autoAdjust="0"/>
  </p:normalViewPr>
  <p:slideViewPr>
    <p:cSldViewPr>
      <p:cViewPr varScale="1">
        <p:scale>
          <a:sx n="74" d="100"/>
          <a:sy n="74" d="100"/>
        </p:scale>
        <p:origin x="6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9E8EDF-0127-4EC6-9EAB-1F714CFFA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0850E27-7330-45B0-AB4E-5776175D6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2C8AAA8-2930-4EAE-8F09-4A639AE58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7277FAC-6273-4CCD-9F4A-D91D0BAFB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42A5D2-8297-4C2E-A455-795C6C535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F1543EF-3E47-4355-A9B1-4C4FB9BD60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E4F254-1B27-4CC8-8F9B-1A4C114DFC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7FFD480-C9E5-4018-94E1-184E05FF30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4803EFD-190A-45B2-A17E-4663BC1EF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2880AC-8E28-46F8-8B78-8A44641A9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09C3AC-13CC-493D-8383-8497CD7CE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A6A6CA1-BE79-482D-B3B1-F5C0DEDDD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2214D01-AF2C-464E-AEAA-64AAA7E4F4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Concepts &amp; Definitions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232478A-5B86-4F10-B90D-C7075D33722A}" type="slidenum">
              <a:rPr lang="en-US"/>
              <a:pPr/>
              <a:t>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1143000"/>
          </a:xfrm>
        </p:spPr>
        <p:txBody>
          <a:bodyPr/>
          <a:lstStyle/>
          <a:p>
            <a:r>
              <a:rPr lang="en-US" dirty="0" smtClean="0"/>
              <a:t>What are the Following Items?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38200" cy="51816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I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V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P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P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endParaRPr lang="en-US" b="1" dirty="0" smtClean="0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S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67818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ndividual</a:t>
            </a:r>
            <a:r>
              <a:rPr lang="en-US" sz="3200" dirty="0"/>
              <a:t> - items that we will observe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56492" y="2020081"/>
            <a:ext cx="85344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ariable</a:t>
            </a:r>
            <a:r>
              <a:rPr lang="en-US" sz="3200" dirty="0"/>
              <a:t> - characteristic of the individuals observed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2565204"/>
            <a:ext cx="7315200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opulation</a:t>
            </a:r>
            <a:r>
              <a:rPr lang="en-US" sz="3200" dirty="0"/>
              <a:t> - all of the individuals of interest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09600" y="3118449"/>
            <a:ext cx="8411308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arameter</a:t>
            </a:r>
            <a:r>
              <a:rPr lang="en-US" sz="3200" dirty="0"/>
              <a:t> - summary (numerical or graphical) of the variable for the population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97877" y="4249726"/>
            <a:ext cx="836441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ample</a:t>
            </a:r>
            <a:r>
              <a:rPr lang="en-US" sz="3200" dirty="0"/>
              <a:t> - portion of the population we actually examine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597878" y="5369169"/>
            <a:ext cx="842303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b="1" dirty="0" err="1">
                <a:solidFill>
                  <a:schemeClr val="accent1"/>
                </a:solidFill>
              </a:rPr>
              <a:t>tatistic</a:t>
            </a:r>
            <a:r>
              <a:rPr lang="en-US" sz="3200" dirty="0"/>
              <a:t> - summary of the variable for the individuals in the sample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24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C73CDC4-71A6-422A-A61F-FC8DB97D5D6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082675"/>
            <a:ext cx="9144000" cy="2057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The </a:t>
            </a:r>
            <a:r>
              <a:rPr lang="en-US" dirty="0" smtClean="0"/>
              <a:t>Sustainability </a:t>
            </a:r>
            <a:r>
              <a:rPr lang="en-US" dirty="0"/>
              <a:t>C</a:t>
            </a:r>
            <a:r>
              <a:rPr lang="en-US" dirty="0" smtClean="0"/>
              <a:t>oordinator </a:t>
            </a:r>
            <a:r>
              <a:rPr lang="en-US" dirty="0"/>
              <a:t>surveyed 147 randomly selected Northland students in Fall, </a:t>
            </a:r>
            <a:r>
              <a:rPr lang="en-US" dirty="0" smtClean="0"/>
              <a:t>2013 </a:t>
            </a:r>
            <a:r>
              <a:rPr lang="en-US" dirty="0"/>
              <a:t>to determine (among other things) the average number of miles </a:t>
            </a:r>
            <a:r>
              <a:rPr lang="en-US" dirty="0" smtClean="0"/>
              <a:t>that Northland students drove </a:t>
            </a:r>
            <a:r>
              <a:rPr lang="en-US" dirty="0"/>
              <a:t>per week.</a:t>
            </a:r>
            <a:endParaRPr lang="en-US" b="1" baseline="30000" dirty="0">
              <a:solidFill>
                <a:schemeClr val="accent2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0" y="411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A climatologist wanted to determine the average </a:t>
            </a:r>
            <a:r>
              <a:rPr lang="en-US" kern="0" dirty="0" smtClean="0"/>
              <a:t>amount of </a:t>
            </a:r>
            <a:r>
              <a:rPr lang="en-US" kern="0" dirty="0" smtClean="0"/>
              <a:t>snow </a:t>
            </a:r>
            <a:r>
              <a:rPr lang="en-US" kern="0" dirty="0"/>
              <a:t>for December </a:t>
            </a:r>
            <a:r>
              <a:rPr lang="en-US" kern="0" dirty="0" smtClean="0"/>
              <a:t>in </a:t>
            </a:r>
            <a:r>
              <a:rPr lang="en-US" kern="0" dirty="0" smtClean="0"/>
              <a:t>Duluth, MN.  She selected a random sample of 35 Decembers (from recorded history) and recorded the total snowfall for each.</a:t>
            </a:r>
            <a:endParaRPr lang="en-US" b="1" kern="0" baseline="30000" dirty="0">
              <a:solidFill>
                <a:schemeClr val="accent2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smtClean="0"/>
              <a:t>Example IVPPSS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22865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AFB318B-2E22-4434-A15F-E6ACCB4E6EB7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946150"/>
          </a:xfrm>
        </p:spPr>
        <p:txBody>
          <a:bodyPr/>
          <a:lstStyle/>
          <a:p>
            <a:r>
              <a:rPr lang="en-US" dirty="0"/>
              <a:t>Example IVPPSS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" y="1174750"/>
            <a:ext cx="9067800" cy="3581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215 rabbit (</a:t>
            </a:r>
            <a:r>
              <a:rPr lang="en-US" i="1" dirty="0" err="1"/>
              <a:t>Oryctolagus</a:t>
            </a:r>
            <a:r>
              <a:rPr lang="en-US" i="1" dirty="0"/>
              <a:t> </a:t>
            </a:r>
            <a:r>
              <a:rPr lang="en-US" i="1" dirty="0" err="1"/>
              <a:t>cuniculus</a:t>
            </a:r>
            <a:r>
              <a:rPr lang="en-US" dirty="0"/>
              <a:t> L.) carcasses were examined for signs of myxomatosis</a:t>
            </a:r>
            <a:r>
              <a:rPr lang="en-US" baseline="30000" dirty="0">
                <a:solidFill>
                  <a:schemeClr val="accent2"/>
                </a:solidFill>
              </a:rPr>
              <a:t>1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err="1" smtClean="0"/>
              <a:t>Bridgets</a:t>
            </a:r>
            <a:r>
              <a:rPr lang="en-US" dirty="0" smtClean="0"/>
              <a:t> Farm (Hampshire</a:t>
            </a:r>
            <a:r>
              <a:rPr lang="en-US" dirty="0"/>
              <a:t>, southern England) </a:t>
            </a:r>
            <a:r>
              <a:rPr lang="en-US" dirty="0" smtClean="0"/>
              <a:t>during </a:t>
            </a:r>
            <a:r>
              <a:rPr lang="en-US" dirty="0"/>
              <a:t>a period when the density of fleas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dirty="0"/>
              <a:t> </a:t>
            </a:r>
            <a:r>
              <a:rPr lang="en-US" dirty="0" smtClean="0"/>
              <a:t>had been </a:t>
            </a:r>
            <a:r>
              <a:rPr lang="en-US" dirty="0"/>
              <a:t>substantially reduced with an insecticide</a:t>
            </a:r>
            <a:r>
              <a:rPr lang="en-US" dirty="0" smtClean="0"/>
              <a:t>.  </a:t>
            </a:r>
            <a:r>
              <a:rPr lang="en-US" dirty="0"/>
              <a:t>Primary interest was in the proportion of carcasses </a:t>
            </a:r>
            <a:r>
              <a:rPr lang="en-US" dirty="0" smtClean="0"/>
              <a:t>that exhibited signs of </a:t>
            </a:r>
            <a:r>
              <a:rPr lang="en-US" dirty="0"/>
              <a:t>myxomatosis.</a:t>
            </a:r>
            <a:r>
              <a:rPr lang="en-US" baseline="30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5365750"/>
            <a:ext cx="76985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chemeClr val="accent2"/>
                </a:solidFill>
              </a:rPr>
              <a:t>1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disease causing drastic declines in wild rabbit populations</a:t>
            </a:r>
          </a:p>
          <a:p>
            <a:r>
              <a:rPr lang="en-US" b="1" baseline="30000" dirty="0" smtClean="0">
                <a:solidFill>
                  <a:schemeClr val="accent2"/>
                </a:solidFill>
              </a:rPr>
              <a:t>2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primary vector for the </a:t>
            </a:r>
            <a:r>
              <a:rPr lang="en-US" dirty="0" err="1"/>
              <a:t>myxomatosis</a:t>
            </a:r>
            <a:r>
              <a:rPr lang="en-US" dirty="0"/>
              <a:t> disease</a:t>
            </a:r>
          </a:p>
          <a:p>
            <a:r>
              <a:rPr lang="en-US" b="1" baseline="30000" dirty="0">
                <a:solidFill>
                  <a:schemeClr val="accent2"/>
                </a:solidFill>
              </a:rPr>
              <a:t>3</a:t>
            </a:r>
            <a:r>
              <a:rPr lang="en-US" dirty="0"/>
              <a:t>Trout </a:t>
            </a:r>
            <a:r>
              <a:rPr lang="en-US" i="1" dirty="0"/>
              <a:t>et al</a:t>
            </a:r>
            <a:r>
              <a:rPr lang="en-US" dirty="0"/>
              <a:t>. (</a:t>
            </a:r>
            <a:r>
              <a:rPr lang="en-US" u="sng" dirty="0"/>
              <a:t>J. Appl. Ecol.</a:t>
            </a:r>
            <a:r>
              <a:rPr lang="en-US" dirty="0"/>
              <a:t> 1992. 29:79-686)</a:t>
            </a:r>
          </a:p>
        </p:txBody>
      </p:sp>
    </p:spTree>
    <p:extLst>
      <p:ext uri="{BB962C8B-B14F-4D97-AF65-F5344CB8AC3E}">
        <p14:creationId xmlns:p14="http://schemas.microsoft.com/office/powerpoint/2010/main" val="37417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IVPPSS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E996356-BD88-4E05-85D9-213CFC9BEF2B}" type="slidenum">
              <a:rPr lang="en-US"/>
              <a:pPr/>
              <a:t>5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Important Relationships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943600" cy="5791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describes this relationship?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What describes this relationship?</a:t>
            </a:r>
            <a:endParaRPr lang="en-US" i="1" dirty="0" smtClean="0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2405063" y="1905000"/>
            <a:ext cx="1785937" cy="304800"/>
          </a:xfrm>
          <a:prstGeom prst="rightArrow">
            <a:avLst>
              <a:gd name="adj1" fmla="val 50000"/>
              <a:gd name="adj2" fmla="val 1464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2057400" y="3221038"/>
            <a:ext cx="2362200" cy="304800"/>
          </a:xfrm>
          <a:prstGeom prst="rightArrow">
            <a:avLst>
              <a:gd name="adj1" fmla="val 50000"/>
              <a:gd name="adj2" fmla="val 19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81000" y="1752600"/>
            <a:ext cx="2035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Parameter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4114800" y="1752600"/>
            <a:ext cx="2078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Population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495300" y="3036888"/>
            <a:ext cx="1582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Statistic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419600" y="3078163"/>
            <a:ext cx="147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Sample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81000" y="4724400"/>
            <a:ext cx="2035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Parameter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114800" y="4724400"/>
            <a:ext cx="2078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Population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95300" y="6008688"/>
            <a:ext cx="1582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Statistic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419600" y="6049963"/>
            <a:ext cx="147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Sample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1066800" y="5237163"/>
            <a:ext cx="533400" cy="838200"/>
          </a:xfrm>
          <a:prstGeom prst="upArrow">
            <a:avLst>
              <a:gd name="adj1" fmla="val 50000"/>
              <a:gd name="adj2" fmla="val 3928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953000" y="5257800"/>
            <a:ext cx="533400" cy="838200"/>
          </a:xfrm>
          <a:prstGeom prst="upArrow">
            <a:avLst>
              <a:gd name="adj1" fmla="val 50000"/>
              <a:gd name="adj2" fmla="val 3928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48656" y="1066800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Summarization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48400" y="3962400"/>
            <a:ext cx="28446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Representation</a:t>
            </a:r>
          </a:p>
          <a:p>
            <a:pPr algn="ctr"/>
            <a:r>
              <a:rPr lang="en-US" b="1" dirty="0" smtClean="0"/>
              <a:t>or</a:t>
            </a:r>
          </a:p>
          <a:p>
            <a:pPr algn="ctr"/>
            <a:r>
              <a:rPr lang="en-US" sz="3200" b="1" dirty="0" smtClean="0"/>
              <a:t>Estimation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63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  <p:bldP spid="31754" grpId="0" animBg="1"/>
      <p:bldP spid="3175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Types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1D48E10-8F06-4E69-86DC-E81E3E6D434E}" type="slidenum">
              <a:rPr lang="en-US"/>
              <a:pPr/>
              <a:t>6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609600"/>
          </a:xfrm>
        </p:spPr>
        <p:txBody>
          <a:bodyPr/>
          <a:lstStyle/>
          <a:p>
            <a:r>
              <a:rPr lang="en-US" sz="4000" dirty="0" smtClean="0"/>
              <a:t>Variable Types</a:t>
            </a:r>
            <a:endParaRPr 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Quantitative</a:t>
            </a:r>
            <a:r>
              <a:rPr lang="en-US" sz="2800" dirty="0"/>
              <a:t> (</a:t>
            </a:r>
            <a:r>
              <a:rPr lang="en-US" sz="2800" dirty="0" smtClean="0"/>
              <a:t>Measurement / Counts / Numbers)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Continuous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a potential value exists between all pairs of values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Discrete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a potential value does not exist between all pairs of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(but not always) counts of things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Categorical</a:t>
            </a:r>
            <a:r>
              <a:rPr lang="en-US" sz="2800" dirty="0"/>
              <a:t> (Qualitative</a:t>
            </a:r>
            <a:r>
              <a:rPr lang="en-US" sz="2800" dirty="0" smtClean="0"/>
              <a:t>) .. </a:t>
            </a:r>
            <a:r>
              <a:rPr lang="en-US" sz="2800" dirty="0"/>
              <a:t>g</a:t>
            </a:r>
            <a:r>
              <a:rPr lang="en-US" sz="2800" dirty="0" smtClean="0"/>
              <a:t>roup membership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Ordinal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a natural order exists among the categories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Nominal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no natural order exists among the </a:t>
            </a:r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i="1" kern="0" dirty="0" smtClean="0"/>
              <a:t>What are the two main types of variables (i.e., first level of splitting)?  How do they differ?</a:t>
            </a:r>
            <a:endParaRPr lang="en-US" i="1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i="1" kern="0" dirty="0" smtClean="0"/>
              <a:t>What are the two main types of quantitative variables?  How do they differ?</a:t>
            </a:r>
            <a:endParaRPr lang="en-US" i="1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i="1" kern="0" dirty="0" smtClean="0"/>
              <a:t>What are the two main types of categorical variables?  How do they differ?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40970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  <p:bldP spid="6" grpId="1" build="allAtOnce"/>
      <p:bldP spid="7" grpId="0" build="p" bldLvl="2" autoUpdateAnimBg="0"/>
      <p:bldP spid="7" grpId="1" build="allAtOnce"/>
      <p:bldP spid="8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Types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E211541-6778-484A-8558-E774555FB132}" type="slidenum">
              <a:rPr lang="en-US"/>
              <a:pPr/>
              <a:t>7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3657600"/>
          </a:xfrm>
        </p:spPr>
        <p:txBody>
          <a:bodyPr/>
          <a:lstStyle/>
          <a:p>
            <a:pPr marL="285750" indent="-285750"/>
            <a:r>
              <a:rPr lang="en-US" sz="2800" dirty="0"/>
              <a:t>… “miles driven per week</a:t>
            </a:r>
            <a:r>
              <a:rPr lang="en-US" sz="2800" dirty="0" smtClean="0"/>
              <a:t>”?</a:t>
            </a:r>
          </a:p>
          <a:p>
            <a:pPr marL="285750" indent="-285750"/>
            <a:r>
              <a:rPr lang="en-US" sz="2800" dirty="0"/>
              <a:t>… “type of vehicle (e.g., SUV, </a:t>
            </a:r>
            <a:r>
              <a:rPr lang="en-US" sz="2800" dirty="0" smtClean="0"/>
              <a:t>…)”?</a:t>
            </a:r>
            <a:endParaRPr lang="en-US" sz="2800" dirty="0"/>
          </a:p>
          <a:p>
            <a:pPr marL="285750" indent="-285750"/>
            <a:r>
              <a:rPr lang="en-US" sz="2800" dirty="0" smtClean="0"/>
              <a:t>… “</a:t>
            </a:r>
            <a:r>
              <a:rPr lang="en-US" sz="2800" dirty="0" smtClean="0"/>
              <a:t>signs </a:t>
            </a:r>
            <a:r>
              <a:rPr lang="en-US" sz="2800" dirty="0"/>
              <a:t>of </a:t>
            </a:r>
            <a:r>
              <a:rPr lang="en-US" sz="2800" dirty="0" err="1"/>
              <a:t>myxomatosis</a:t>
            </a:r>
            <a:r>
              <a:rPr lang="en-US" sz="2800" dirty="0"/>
              <a:t> or not (Y/N</a:t>
            </a:r>
            <a:r>
              <a:rPr lang="en-US" sz="2800" dirty="0" smtClean="0"/>
              <a:t>)”?</a:t>
            </a:r>
          </a:p>
          <a:p>
            <a:pPr marL="285750" indent="-285750"/>
            <a:r>
              <a:rPr lang="en-US" sz="2800" dirty="0" smtClean="0"/>
              <a:t>… </a:t>
            </a:r>
            <a:r>
              <a:rPr lang="en-US" sz="2800" dirty="0"/>
              <a:t>“number of fleas found per rabbit</a:t>
            </a:r>
            <a:r>
              <a:rPr lang="en-US" sz="2800" dirty="0" smtClean="0"/>
              <a:t>”?</a:t>
            </a:r>
          </a:p>
          <a:p>
            <a:pPr marL="285750" indent="-285750"/>
            <a:r>
              <a:rPr lang="en-US" sz="2800" dirty="0" smtClean="0"/>
              <a:t>… “relative health of the rabbit (poor, good, excellent)”?</a:t>
            </a:r>
            <a:endParaRPr lang="en-US" sz="2800" dirty="0" smtClean="0"/>
          </a:p>
          <a:p>
            <a:pPr marL="285750" indent="-285750"/>
            <a:r>
              <a:rPr lang="en-US" sz="2800" dirty="0"/>
              <a:t>…</a:t>
            </a:r>
            <a:r>
              <a:rPr lang="en-US" sz="2800" dirty="0" smtClean="0"/>
              <a:t> “species of rabbit”?</a:t>
            </a:r>
          </a:p>
          <a:p>
            <a:pPr marL="285750" indent="-285750"/>
            <a:r>
              <a:rPr lang="en-US" sz="2800" dirty="0" smtClean="0"/>
              <a:t>… “number of correct answers”?</a:t>
            </a:r>
          </a:p>
          <a:p>
            <a:pPr marL="285750" indent="-285750"/>
            <a:endParaRPr lang="en-US" sz="2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Example Variable Types</a:t>
            </a:r>
            <a:endParaRPr lang="en-US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dirty="0" smtClean="0"/>
              <a:t>What type of variable is </a:t>
            </a:r>
            <a:r>
              <a:rPr lang="en-US" i="1" kern="0" dirty="0" smtClean="0"/>
              <a:t>…</a:t>
            </a:r>
            <a:endParaRPr lang="en-US" i="1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5410200"/>
            <a:ext cx="891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kern="0" dirty="0" smtClean="0"/>
              <a:t>Name a variable, from your own example, for each variable type.</a:t>
            </a:r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4903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2743200" y="4097215"/>
            <a:ext cx="1828800" cy="609600"/>
          </a:xfrm>
          <a:prstGeom prst="ellipse">
            <a:avLst/>
          </a:prstGeom>
          <a:solidFill>
            <a:srgbClr val="FF0000">
              <a:alpha val="4902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743200" y="2895600"/>
            <a:ext cx="1447800" cy="609600"/>
          </a:xfrm>
          <a:prstGeom prst="ellipse">
            <a:avLst/>
          </a:prstGeom>
          <a:solidFill>
            <a:srgbClr val="FF0000">
              <a:alpha val="4902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Important Distinction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are the possible answers for the following two question types?</a:t>
            </a:r>
          </a:p>
          <a:p>
            <a:endParaRPr lang="en-US" dirty="0"/>
          </a:p>
          <a:p>
            <a:r>
              <a:rPr lang="en-US" dirty="0" smtClean="0"/>
              <a:t>What type of variable is blah-blah-blah?</a:t>
            </a:r>
          </a:p>
          <a:p>
            <a:endParaRPr lang="en-US" dirty="0"/>
          </a:p>
          <a:p>
            <a:r>
              <a:rPr lang="en-US" dirty="0" smtClean="0"/>
              <a:t>What type of variability explains the fact that </a:t>
            </a:r>
            <a:r>
              <a:rPr lang="en-US" dirty="0" err="1" smtClean="0"/>
              <a:t>yada-yada-yada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D642A5D2-8297-4C2E-A455-795C6C5351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7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852</TotalTime>
  <Words>520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Default Design</vt:lpstr>
      <vt:lpstr>Foundations I</vt:lpstr>
      <vt:lpstr>What are the Following Items?</vt:lpstr>
      <vt:lpstr>PowerPoint Presentation</vt:lpstr>
      <vt:lpstr>Example IVPPSS</vt:lpstr>
      <vt:lpstr>Important Relationships</vt:lpstr>
      <vt:lpstr>Variable Types</vt:lpstr>
      <vt:lpstr>PowerPoint Presentation</vt:lpstr>
      <vt:lpstr>Important Distinction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40</cp:revision>
  <dcterms:created xsi:type="dcterms:W3CDTF">1999-07-28T01:00:17Z</dcterms:created>
  <dcterms:modified xsi:type="dcterms:W3CDTF">2014-09-01T21:50:43Z</dcterms:modified>
</cp:coreProperties>
</file>