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361" r:id="rId2"/>
    <p:sldId id="392" r:id="rId3"/>
    <p:sldId id="393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403" r:id="rId13"/>
    <p:sldId id="404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07" y="49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AD612-6653-413E-97D8-6C4EAD4CF26B}" type="slidenum">
              <a:rPr lang="en-US"/>
              <a:pPr/>
              <a:t>11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9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endParaRPr lang="en-US" sz="1400" dirty="0"/>
          </a:p>
          <a:p>
            <a:r>
              <a:rPr lang="en-US" dirty="0" smtClean="0"/>
              <a:t>1-sample, compared to theoretical distribution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Goodness-of-Fit Test</a:t>
            </a:r>
          </a:p>
          <a:p>
            <a:pPr lvl="1"/>
            <a:endParaRPr lang="en-US" dirty="0"/>
          </a:p>
          <a:p>
            <a:r>
              <a:rPr lang="en-US" dirty="0" smtClean="0"/>
              <a:t>2+ samples, 2+ levels of response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Chi-square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HO – Page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4C3603D2-C1D4-4E1C-8167-867096709F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- 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809D2CA-1034-44B8-AD5C-83D3CDFEFD8F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particular type of corn is known to have one of four types of kernels: purple-smooth, purple-wrinkled, yellow-smooth, and yellow-wrinkled. </a:t>
            </a:r>
            <a:r>
              <a:rPr lang="en-US" sz="2800" dirty="0" smtClean="0"/>
              <a:t>The </a:t>
            </a:r>
            <a:r>
              <a:rPr lang="en-US" sz="2800" dirty="0"/>
              <a:t>cross between heterozygous </a:t>
            </a:r>
            <a:r>
              <a:rPr lang="en-US" sz="2800" dirty="0" smtClean="0"/>
              <a:t>individuals</a:t>
            </a:r>
            <a:r>
              <a:rPr lang="en-US" sz="2800" baseline="300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/>
              <a:t> should </a:t>
            </a:r>
            <a:r>
              <a:rPr lang="en-US" sz="2800" dirty="0"/>
              <a:t>produce a 9:3:3:1 ratio </a:t>
            </a:r>
            <a:r>
              <a:rPr lang="en-US" sz="2800" dirty="0" smtClean="0"/>
              <a:t>(in same order of types).  </a:t>
            </a:r>
            <a:r>
              <a:rPr lang="en-US" sz="2800" dirty="0"/>
              <a:t>Of the kernels on a </a:t>
            </a:r>
            <a:r>
              <a:rPr lang="en-US" sz="2800" dirty="0" smtClean="0"/>
              <a:t>random cob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800" dirty="0"/>
              <a:t>		32 were purple-smooth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14 were purple-wrinkled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  8 were yellow-smooth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800" dirty="0"/>
              <a:t>		  4 were yellow-wrinkled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Use the results to determine, at the 5% level, if the theoretical 9:3:3:1 ratio is upheld with these data.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  <a:noFill/>
          <a:ln/>
        </p:spPr>
        <p:txBody>
          <a:bodyPr/>
          <a:lstStyle/>
          <a:p>
            <a:r>
              <a:rPr lang="en-US"/>
              <a:t>Example Data – Corn Genetics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24600"/>
            <a:ext cx="7460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solidFill>
                  <a:srgbClr val="C00000"/>
                </a:solidFill>
              </a:rPr>
              <a:t>1</a:t>
            </a:r>
            <a:r>
              <a:rPr lang="en-US" sz="2000" dirty="0"/>
              <a:t> i.e., </a:t>
            </a:r>
            <a:r>
              <a:rPr lang="en-US" sz="2000" dirty="0" err="1"/>
              <a:t>PpSs</a:t>
            </a:r>
            <a:r>
              <a:rPr lang="en-US" sz="2000" dirty="0"/>
              <a:t> </a:t>
            </a:r>
            <a:r>
              <a:rPr lang="en-US" sz="2000" dirty="0" smtClean="0"/>
              <a:t>where t</a:t>
            </a:r>
            <a:r>
              <a:rPr lang="en-US" sz="2000" i="1" dirty="0" smtClean="0"/>
              <a:t>he </a:t>
            </a:r>
            <a:r>
              <a:rPr lang="en-US" sz="2000" i="1" dirty="0"/>
              <a:t>purple (P) and smooth (S) alleles are dominant.</a:t>
            </a:r>
          </a:p>
        </p:txBody>
      </p:sp>
    </p:spTree>
    <p:extLst>
      <p:ext uri="{BB962C8B-B14F-4D97-AF65-F5344CB8AC3E}">
        <p14:creationId xmlns:p14="http://schemas.microsoft.com/office/powerpoint/2010/main" val="32809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D7FFB3F-81A6-4C99-997E-0851ADEF20AF}" type="slidenum">
              <a:rPr lang="en-US"/>
              <a:pPr/>
              <a:t>12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953000"/>
          </a:xfrm>
        </p:spPr>
        <p:txBody>
          <a:bodyPr/>
          <a:lstStyle/>
          <a:p>
            <a:r>
              <a:rPr lang="en-US" sz="2800"/>
              <a:t>The leader of a local lakes association conducted a survey of all members of the association. One question on the survey was “What is your preferred method of receiving notices from the lakes association: by regular mail, by e-mail, by phone, by poster (at the local boat landing), or other?”  Of the surveys returned, 47 respondents preferred regular mail, 63 e-mail, 17 phone, 73 by poster, and 8 some other method. OF THE RESPONDENTS THAT DID NOT PREFER SOME OTHER METHOD, is there evidence, at the 5% level, of a difference in the preferred method of contact?</a:t>
            </a:r>
          </a:p>
        </p:txBody>
      </p:sp>
    </p:spTree>
    <p:extLst>
      <p:ext uri="{BB962C8B-B14F-4D97-AF65-F5344CB8AC3E}">
        <p14:creationId xmlns:p14="http://schemas.microsoft.com/office/powerpoint/2010/main" val="30095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F3DE561-5448-4160-9998-0E671E22D40E}" type="slidenum">
              <a:rPr lang="en-US"/>
              <a:pPr/>
              <a:t>13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randomly selected national sample of 1,007 adults, aged 18 and older, conducted Aug. 22-25, 2005, Gallup polls found that that 403 respondents approved of the way that George W. Bush was handling his presidency. In a previous sample (Aug. 8-11, 2005), 45% of the respondents approved of George W. Bush’s handling of the presidency.  Assuming that this earlier value was true for the entire population, determine, at the 5% level, if the approval rating has changed by the Aug. 22-25, 2005 sample.</a:t>
            </a:r>
          </a:p>
        </p:txBody>
      </p:sp>
    </p:spTree>
    <p:extLst>
      <p:ext uri="{BB962C8B-B14F-4D97-AF65-F5344CB8AC3E}">
        <p14:creationId xmlns:p14="http://schemas.microsoft.com/office/powerpoint/2010/main" val="26158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4D462D5-14C2-4E37-9BFA-487A9D9696F6}" type="slidenum">
              <a:rPr lang="en-US"/>
              <a:pPr/>
              <a:t>2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Goodness-of-Fit Test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4495800"/>
          </a:xfrm>
        </p:spPr>
        <p:txBody>
          <a:bodyPr/>
          <a:lstStyle/>
          <a:p>
            <a:r>
              <a:rPr lang="en-US" dirty="0" smtClean="0"/>
              <a:t>Compare observed to theoretical </a:t>
            </a:r>
            <a:r>
              <a:rPr lang="en-US" dirty="0"/>
              <a:t>frequencies of individuals </a:t>
            </a:r>
            <a:r>
              <a:rPr lang="en-US" dirty="0" smtClean="0"/>
              <a:t>in categories.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Examples –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whether responses are “random</a:t>
            </a:r>
            <a:r>
              <a:rPr lang="en-US" dirty="0" smtClean="0"/>
              <a:t>” (e.g., preference)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 err="1"/>
              <a:t>Mendelian</a:t>
            </a:r>
            <a:r>
              <a:rPr lang="en-US" dirty="0"/>
              <a:t> genetics (e.g., </a:t>
            </a:r>
            <a:r>
              <a:rPr lang="en-US" dirty="0" smtClean="0"/>
              <a:t>3:1 </a:t>
            </a:r>
            <a:r>
              <a:rPr lang="en-US" dirty="0"/>
              <a:t>and 9:3:3:1 theories).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use of available resources (e.g., compare habitat usage to </a:t>
            </a:r>
            <a:r>
              <a:rPr lang="en-US" dirty="0" smtClean="0"/>
              <a:t>availability).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12DCDE-E3F3-46BB-A13F-50E1E012D5B7}" type="slidenum">
              <a:rPr lang="en-US"/>
              <a:pPr/>
              <a:t>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Illustrative Example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810000"/>
          </a:xfrm>
        </p:spPr>
        <p:txBody>
          <a:bodyPr/>
          <a:lstStyle/>
          <a:p>
            <a:r>
              <a:rPr lang="en-US" dirty="0" smtClean="0"/>
              <a:t>Determine</a:t>
            </a:r>
            <a:r>
              <a:rPr lang="en-US" dirty="0"/>
              <a:t>, at the 10% level, if Northland students prefer </a:t>
            </a:r>
            <a:r>
              <a:rPr lang="en-US" dirty="0" smtClean="0"/>
              <a:t>the Chris </a:t>
            </a:r>
            <a:r>
              <a:rPr lang="en-US" dirty="0"/>
              <a:t>Duarte Group (CDG), Ronnie Baker Brooks (RBB), or Bernard Allison (BA</a:t>
            </a:r>
            <a:r>
              <a:rPr lang="en-US" dirty="0" smtClean="0"/>
              <a:t>).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Hypotheses?</a:t>
            </a:r>
          </a:p>
          <a:p>
            <a:pPr lvl="1">
              <a:buFontTx/>
              <a:buChar char="•"/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“different # of students prefer each artist”</a:t>
            </a:r>
          </a:p>
          <a:p>
            <a:pPr lvl="1">
              <a:buFontTx/>
              <a:buChar char="•"/>
            </a:pPr>
            <a:r>
              <a:rPr lang="en-US" sz="3200" dirty="0"/>
              <a:t>H</a:t>
            </a:r>
            <a:r>
              <a:rPr lang="en-US" sz="3200" baseline="-25000" dirty="0"/>
              <a:t>o</a:t>
            </a:r>
            <a:r>
              <a:rPr lang="en-US" sz="3200" dirty="0"/>
              <a:t>: “same # of students prefer each artist”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44A40455-18EE-4A89-984B-ADC087B7BD08}" type="slidenum">
              <a:rPr lang="en-US"/>
              <a:pPr/>
              <a:t>4</a:t>
            </a:fld>
            <a:endParaRPr lang="en-US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304801" y="1722438"/>
            <a:ext cx="8000999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Under H</a:t>
            </a:r>
            <a:r>
              <a:rPr lang="en-US" sz="3200" baseline="-25000" dirty="0"/>
              <a:t>o</a:t>
            </a:r>
            <a:r>
              <a:rPr lang="en-US" sz="3200" dirty="0" smtClean="0"/>
              <a:t>, what proportion prefer each artist?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If n=78, how </a:t>
            </a:r>
            <a:r>
              <a:rPr lang="en-US" sz="3200" dirty="0"/>
              <a:t>many students </a:t>
            </a:r>
            <a:r>
              <a:rPr lang="en-US" sz="3200" dirty="0" smtClean="0"/>
              <a:t>prefer each </a:t>
            </a:r>
            <a:r>
              <a:rPr lang="en-US" sz="3200" dirty="0"/>
              <a:t>artist </a:t>
            </a:r>
            <a:r>
              <a:rPr lang="en-US" sz="3200" dirty="0" smtClean="0"/>
              <a:t>if H</a:t>
            </a:r>
            <a:r>
              <a:rPr lang="en-US" sz="3200" baseline="-25000" dirty="0" smtClean="0"/>
              <a:t>o </a:t>
            </a:r>
            <a:r>
              <a:rPr lang="en-US" sz="3200" dirty="0" smtClean="0"/>
              <a:t>is true?</a:t>
            </a:r>
            <a:endParaRPr lang="en-US" sz="3200" dirty="0"/>
          </a:p>
        </p:txBody>
      </p:sp>
      <p:graphicFrame>
        <p:nvGraphicFramePr>
          <p:cNvPr id="160773" name="Group 5"/>
          <p:cNvGraphicFramePr>
            <a:graphicFrameLocks noGrp="1"/>
          </p:cNvGraphicFramePr>
          <p:nvPr>
            <p:extLst/>
          </p:nvPr>
        </p:nvGraphicFramePr>
        <p:xfrm>
          <a:off x="2743200" y="4648200"/>
          <a:ext cx="6096000" cy="1193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8153400" y="1701225"/>
            <a:ext cx="708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1/3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8229600" y="30480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26</a:t>
            </a:r>
          </a:p>
        </p:txBody>
      </p:sp>
      <p:sp>
        <p:nvSpPr>
          <p:cNvPr id="160794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An Illustrative Example</a:t>
            </a:r>
          </a:p>
        </p:txBody>
      </p:sp>
      <p:grpSp>
        <p:nvGrpSpPr>
          <p:cNvPr id="160797" name="Group 29"/>
          <p:cNvGrpSpPr>
            <a:grpSpLocks/>
          </p:cNvGrpSpPr>
          <p:nvPr/>
        </p:nvGrpSpPr>
        <p:grpSpPr bwMode="auto">
          <a:xfrm>
            <a:off x="293688" y="4724400"/>
            <a:ext cx="1828800" cy="1066800"/>
            <a:chOff x="185" y="3408"/>
            <a:chExt cx="1152" cy="672"/>
          </a:xfrm>
        </p:grpSpPr>
        <p:sp>
          <p:nvSpPr>
            <p:cNvPr id="160796" name="Rectangle 28"/>
            <p:cNvSpPr>
              <a:spLocks noChangeArrowheads="1"/>
            </p:cNvSpPr>
            <p:nvPr/>
          </p:nvSpPr>
          <p:spPr bwMode="auto">
            <a:xfrm>
              <a:off x="185" y="3449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5" name="Text Box 27"/>
            <p:cNvSpPr txBox="1">
              <a:spLocks noChangeArrowheads="1"/>
            </p:cNvSpPr>
            <p:nvPr/>
          </p:nvSpPr>
          <p:spPr bwMode="auto">
            <a:xfrm>
              <a:off x="192" y="3408"/>
              <a:ext cx="112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Expected</a:t>
              </a:r>
            </a:p>
            <a:p>
              <a:pPr algn="ctr"/>
              <a:r>
                <a:rPr lang="en-US" sz="3200" b="1"/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0" grpId="0"/>
      <p:bldP spid="1607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E220F8A-66DD-45EF-AE47-A725F0BD9154}" type="slidenum">
              <a:rPr lang="en-US"/>
              <a:pPr/>
              <a:t>5</a:t>
            </a:fld>
            <a:endParaRPr lang="en-US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Suppose these results were obtained:</a:t>
            </a:r>
          </a:p>
        </p:txBody>
      </p:sp>
      <p:graphicFrame>
        <p:nvGraphicFramePr>
          <p:cNvPr id="161797" name="Group 5"/>
          <p:cNvGraphicFramePr>
            <a:graphicFrameLocks noGrp="1"/>
          </p:cNvGraphicFramePr>
          <p:nvPr>
            <p:extLst/>
          </p:nvPr>
        </p:nvGraphicFramePr>
        <p:xfrm>
          <a:off x="2362200" y="2540000"/>
          <a:ext cx="6096000" cy="1193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228600" y="44958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Is there </a:t>
            </a:r>
            <a:r>
              <a:rPr lang="en-US" sz="3200" dirty="0" smtClean="0"/>
              <a:t>a preference – i.e., are </a:t>
            </a:r>
            <a:r>
              <a:rPr lang="en-US" sz="3200" dirty="0"/>
              <a:t>these observations significantly different from what was expected when assuming </a:t>
            </a:r>
            <a:r>
              <a:rPr lang="en-US" sz="3200" dirty="0" smtClean="0"/>
              <a:t>no </a:t>
            </a:r>
            <a:r>
              <a:rPr lang="en-US" sz="3200" dirty="0"/>
              <a:t>preference?</a:t>
            </a:r>
          </a:p>
        </p:txBody>
      </p:sp>
      <p:sp>
        <p:nvSpPr>
          <p:cNvPr id="161817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An Illustrative Example</a:t>
            </a:r>
          </a:p>
        </p:txBody>
      </p:sp>
      <p:grpSp>
        <p:nvGrpSpPr>
          <p:cNvPr id="161818" name="Group 26"/>
          <p:cNvGrpSpPr>
            <a:grpSpLocks/>
          </p:cNvGrpSpPr>
          <p:nvPr/>
        </p:nvGrpSpPr>
        <p:grpSpPr bwMode="auto">
          <a:xfrm>
            <a:off x="260350" y="2571750"/>
            <a:ext cx="1855788" cy="1066800"/>
            <a:chOff x="171" y="3408"/>
            <a:chExt cx="1169" cy="672"/>
          </a:xfrm>
        </p:grpSpPr>
        <p:sp>
          <p:nvSpPr>
            <p:cNvPr id="161819" name="Rectangle 27"/>
            <p:cNvSpPr>
              <a:spLocks noChangeArrowheads="1"/>
            </p:cNvSpPr>
            <p:nvPr/>
          </p:nvSpPr>
          <p:spPr bwMode="auto">
            <a:xfrm>
              <a:off x="185" y="3449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0" name="Text Box 28"/>
            <p:cNvSpPr txBox="1">
              <a:spLocks noChangeArrowheads="1"/>
            </p:cNvSpPr>
            <p:nvPr/>
          </p:nvSpPr>
          <p:spPr bwMode="auto">
            <a:xfrm>
              <a:off x="171" y="3408"/>
              <a:ext cx="116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Observed</a:t>
              </a:r>
            </a:p>
            <a:p>
              <a:pPr algn="ctr"/>
              <a:r>
                <a:rPr lang="en-US" sz="3200" b="1"/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2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5" grpId="0" build="allAtOnce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9B13F33-1036-481F-BCEC-55AFB5BD360E}" type="slidenum">
              <a:rPr lang="en-US"/>
              <a:pPr/>
              <a:t>6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 New Test Statistic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/>
          </p:nvPr>
        </p:nvGraphicFramePr>
        <p:xfrm>
          <a:off x="1854200" y="19812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6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9812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844675" y="3854450"/>
            <a:ext cx="2498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df</a:t>
            </a:r>
            <a:r>
              <a:rPr lang="en-US" sz="3600" dirty="0">
                <a:solidFill>
                  <a:schemeClr val="accent1"/>
                </a:solidFill>
              </a:rPr>
              <a:t> = cells - 1</a:t>
            </a:r>
          </a:p>
        </p:txBody>
      </p:sp>
    </p:spTree>
    <p:extLst>
      <p:ext uri="{BB962C8B-B14F-4D97-AF65-F5344CB8AC3E}">
        <p14:creationId xmlns:p14="http://schemas.microsoft.com/office/powerpoint/2010/main" val="7074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97B1F88-E978-4477-84C3-2ACD3FB5EB5F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2590800" y="1066800"/>
          <a:ext cx="6096000" cy="1193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39" name="Group 23"/>
          <p:cNvGraphicFramePr>
            <a:graphicFrameLocks noGrp="1"/>
          </p:cNvGraphicFramePr>
          <p:nvPr/>
        </p:nvGraphicFramePr>
        <p:xfrm>
          <a:off x="2590800" y="2438400"/>
          <a:ext cx="6096000" cy="1193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Artist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CDG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56" name="Object 40"/>
          <p:cNvGraphicFramePr>
            <a:graphicFrameLocks noChangeAspect="1"/>
          </p:cNvGraphicFramePr>
          <p:nvPr/>
        </p:nvGraphicFramePr>
        <p:xfrm>
          <a:off x="1346200" y="3803650"/>
          <a:ext cx="17970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2"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803650"/>
                        <a:ext cx="17970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7" name="Object 41"/>
          <p:cNvGraphicFramePr>
            <a:graphicFrameLocks noChangeAspect="1"/>
          </p:cNvGraphicFramePr>
          <p:nvPr/>
        </p:nvGraphicFramePr>
        <p:xfrm>
          <a:off x="3124200" y="3803650"/>
          <a:ext cx="17970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3" name="Equation" r:id="rId5" imgW="774360" imgH="431640" progId="Equation.3">
                  <p:embed/>
                </p:oleObj>
              </mc:Choice>
              <mc:Fallback>
                <p:oleObj name="Equation" r:id="rId5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03650"/>
                        <a:ext cx="17970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8" name="Object 42"/>
          <p:cNvGraphicFramePr>
            <a:graphicFrameLocks noChangeAspect="1"/>
          </p:cNvGraphicFramePr>
          <p:nvPr/>
        </p:nvGraphicFramePr>
        <p:xfrm>
          <a:off x="4953000" y="3803650"/>
          <a:ext cx="1501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4" name="Equation" r:id="rId7" imgW="647640" imgH="431640" progId="Equation.3">
                  <p:embed/>
                </p:oleObj>
              </mc:Choice>
              <mc:Fallback>
                <p:oleObj name="Equation" r:id="rId7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03650"/>
                        <a:ext cx="1501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430213" y="4114800"/>
            <a:ext cx="78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c</a:t>
            </a:r>
            <a:r>
              <a:rPr lang="en-US" sz="2800" b="1" baseline="30000">
                <a:solidFill>
                  <a:schemeClr val="accent1"/>
                </a:solidFill>
              </a:rPr>
              <a:t>2</a:t>
            </a:r>
            <a:r>
              <a:rPr lang="en-US" sz="2800"/>
              <a:t> =</a:t>
            </a:r>
          </a:p>
        </p:txBody>
      </p:sp>
      <p:sp>
        <p:nvSpPr>
          <p:cNvPr id="162864" name="Text Box 48"/>
          <p:cNvSpPr txBox="1">
            <a:spLocks noChangeArrowheads="1"/>
          </p:cNvSpPr>
          <p:nvPr/>
        </p:nvSpPr>
        <p:spPr bwMode="auto">
          <a:xfrm>
            <a:off x="430213" y="4891088"/>
            <a:ext cx="4767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Symbol" pitchFamily="18" charset="2"/>
              </a:rPr>
              <a:t>c</a:t>
            </a:r>
            <a:r>
              <a:rPr lang="en-US" sz="2800" b="1" baseline="30000">
                <a:solidFill>
                  <a:schemeClr val="accent1"/>
                </a:solidFill>
              </a:rPr>
              <a:t>2</a:t>
            </a:r>
            <a:r>
              <a:rPr lang="en-US" sz="2800"/>
              <a:t> =  0.15 + 5.54  + 3.85  = 9.54</a:t>
            </a:r>
          </a:p>
        </p:txBody>
      </p:sp>
      <p:sp>
        <p:nvSpPr>
          <p:cNvPr id="162865" name="Text Box 49"/>
          <p:cNvSpPr txBox="1">
            <a:spLocks noChangeArrowheads="1"/>
          </p:cNvSpPr>
          <p:nvPr/>
        </p:nvSpPr>
        <p:spPr bwMode="auto">
          <a:xfrm>
            <a:off x="381000" y="5500688"/>
            <a:ext cx="214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df</a:t>
            </a:r>
            <a:r>
              <a:rPr lang="en-US" sz="2800"/>
              <a:t> = (3-1) = </a:t>
            </a:r>
            <a:r>
              <a:rPr lang="en-US" sz="2800">
                <a:solidFill>
                  <a:schemeClr val="accent1"/>
                </a:solidFill>
              </a:rPr>
              <a:t>2</a:t>
            </a:r>
            <a:endParaRPr lang="en-US" sz="2800"/>
          </a:p>
        </p:txBody>
      </p:sp>
      <p:sp>
        <p:nvSpPr>
          <p:cNvPr id="162866" name="Text Box 50"/>
          <p:cNvSpPr txBox="1">
            <a:spLocks noChangeArrowheads="1"/>
          </p:cNvSpPr>
          <p:nvPr/>
        </p:nvSpPr>
        <p:spPr bwMode="auto">
          <a:xfrm>
            <a:off x="3505200" y="5500688"/>
            <a:ext cx="28712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p-value </a:t>
            </a:r>
            <a:r>
              <a:rPr lang="en-US" sz="2800" dirty="0" smtClean="0"/>
              <a:t>= 0.00848</a:t>
            </a:r>
            <a:endParaRPr lang="en-US" sz="2800" dirty="0"/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381000" y="6096000"/>
            <a:ext cx="206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Conclusion?</a:t>
            </a:r>
            <a:endParaRPr lang="en-US" sz="2800"/>
          </a:p>
        </p:txBody>
      </p:sp>
      <p:sp>
        <p:nvSpPr>
          <p:cNvPr id="162869" name="Rectangle 5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An Illustrative Example</a:t>
            </a:r>
          </a:p>
        </p:txBody>
      </p:sp>
      <p:grpSp>
        <p:nvGrpSpPr>
          <p:cNvPr id="162870" name="Group 54"/>
          <p:cNvGrpSpPr>
            <a:grpSpLocks/>
          </p:cNvGrpSpPr>
          <p:nvPr/>
        </p:nvGrpSpPr>
        <p:grpSpPr bwMode="auto">
          <a:xfrm>
            <a:off x="354013" y="1111250"/>
            <a:ext cx="1855787" cy="1066800"/>
            <a:chOff x="171" y="3408"/>
            <a:chExt cx="1169" cy="672"/>
          </a:xfrm>
        </p:grpSpPr>
        <p:sp>
          <p:nvSpPr>
            <p:cNvPr id="162871" name="Rectangle 55"/>
            <p:cNvSpPr>
              <a:spLocks noChangeArrowheads="1"/>
            </p:cNvSpPr>
            <p:nvPr/>
          </p:nvSpPr>
          <p:spPr bwMode="auto">
            <a:xfrm>
              <a:off x="185" y="3449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72" name="Text Box 56"/>
            <p:cNvSpPr txBox="1">
              <a:spLocks noChangeArrowheads="1"/>
            </p:cNvSpPr>
            <p:nvPr/>
          </p:nvSpPr>
          <p:spPr bwMode="auto">
            <a:xfrm>
              <a:off x="171" y="3408"/>
              <a:ext cx="116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Observed</a:t>
              </a:r>
            </a:p>
            <a:p>
              <a:pPr algn="ctr"/>
              <a:r>
                <a:rPr lang="en-US" sz="3200" b="1"/>
                <a:t>Table</a:t>
              </a:r>
            </a:p>
          </p:txBody>
        </p:sp>
      </p:grpSp>
      <p:grpSp>
        <p:nvGrpSpPr>
          <p:cNvPr id="162873" name="Group 57"/>
          <p:cNvGrpSpPr>
            <a:grpSpLocks/>
          </p:cNvGrpSpPr>
          <p:nvPr/>
        </p:nvGrpSpPr>
        <p:grpSpPr bwMode="auto">
          <a:xfrm>
            <a:off x="376238" y="2481263"/>
            <a:ext cx="1828800" cy="1066800"/>
            <a:chOff x="185" y="3408"/>
            <a:chExt cx="1152" cy="672"/>
          </a:xfrm>
        </p:grpSpPr>
        <p:sp>
          <p:nvSpPr>
            <p:cNvPr id="162874" name="Rectangle 58"/>
            <p:cNvSpPr>
              <a:spLocks noChangeArrowheads="1"/>
            </p:cNvSpPr>
            <p:nvPr/>
          </p:nvSpPr>
          <p:spPr bwMode="auto">
            <a:xfrm>
              <a:off x="185" y="3449"/>
              <a:ext cx="1152" cy="6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75" name="Text Box 59"/>
            <p:cNvSpPr txBox="1">
              <a:spLocks noChangeArrowheads="1"/>
            </p:cNvSpPr>
            <p:nvPr/>
          </p:nvSpPr>
          <p:spPr bwMode="auto">
            <a:xfrm>
              <a:off x="193" y="3408"/>
              <a:ext cx="112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Expected</a:t>
              </a:r>
            </a:p>
            <a:p>
              <a:pPr algn="ctr"/>
              <a:r>
                <a:rPr lang="en-US" sz="3200" b="1"/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0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59" grpId="0" autoUpdateAnimBg="0"/>
      <p:bldP spid="162864" grpId="0" autoUpdateAnimBg="0"/>
      <p:bldP spid="162865" grpId="0" autoUpdateAnimBg="0"/>
      <p:bldP spid="162866" grpId="0" autoUpdateAnimBg="0"/>
      <p:bldP spid="1628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CEA32AC-09CE-477F-8AA5-0A5D9574D6BC}" type="slidenum">
              <a:rPr lang="en-US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Goodness-of-Fit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 </a:t>
            </a:r>
            <a:r>
              <a:rPr lang="en-US" dirty="0"/>
              <a:t>distribution </a:t>
            </a:r>
            <a:r>
              <a:rPr lang="en-US" dirty="0" smtClean="0"/>
              <a:t>of individuals into </a:t>
            </a:r>
            <a:r>
              <a:rPr lang="en-US" dirty="0"/>
              <a:t>levels follows </a:t>
            </a:r>
            <a:r>
              <a:rPr lang="en-US" dirty="0" smtClean="0"/>
              <a:t>the theoretical </a:t>
            </a:r>
            <a:r>
              <a:rPr lang="en-US" dirty="0"/>
              <a:t>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</a:t>
            </a:r>
            <a:r>
              <a:rPr lang="en-US" dirty="0"/>
              <a:t>distribution </a:t>
            </a:r>
            <a:r>
              <a:rPr lang="en-US" dirty="0" smtClean="0"/>
              <a:t>of individuals into </a:t>
            </a:r>
            <a:r>
              <a:rPr lang="en-US" dirty="0"/>
              <a:t>levels does NOT follow </a:t>
            </a:r>
            <a:r>
              <a:rPr lang="en-US" dirty="0" smtClean="0"/>
              <a:t>the theoretical </a:t>
            </a:r>
            <a:r>
              <a:rPr lang="en-US" dirty="0"/>
              <a:t>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Sample:</a:t>
            </a:r>
            <a:r>
              <a:rPr lang="en-US" dirty="0"/>
              <a:t> randomized, single variable of size 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Assume: </a:t>
            </a:r>
            <a:r>
              <a:rPr lang="en-US" dirty="0"/>
              <a:t>at least 5 in each cell of </a:t>
            </a:r>
            <a:r>
              <a:rPr lang="en-US" b="1" dirty="0">
                <a:solidFill>
                  <a:srgbClr val="FF0000"/>
                </a:solidFill>
              </a:rPr>
              <a:t>expected table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/>
              <a:t>Statistic: </a:t>
            </a:r>
            <a:r>
              <a:rPr lang="en-US" dirty="0"/>
              <a:t>Observed frequency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CEA32AC-09CE-477F-8AA5-0A5D9574D6BC}" type="slidenum">
              <a:rPr lang="en-US"/>
              <a:pPr/>
              <a:t>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Goodness-of-Fit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3810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/>
              <a:t>Test </a:t>
            </a:r>
            <a:r>
              <a:rPr lang="en-US" b="1" dirty="0"/>
              <a:t>Statistic: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 smtClean="0"/>
              <a:t>cells-1</a:t>
            </a:r>
          </a:p>
          <a:p>
            <a:r>
              <a:rPr lang="en-US" b="1" dirty="0"/>
              <a:t>Confidence </a:t>
            </a:r>
            <a:r>
              <a:rPr lang="en-US" b="1" dirty="0" smtClean="0"/>
              <a:t>Region:</a:t>
            </a:r>
            <a:endParaRPr lang="en-US" b="1" dirty="0"/>
          </a:p>
          <a:p>
            <a:endParaRPr lang="en-US" sz="1600" b="1" dirty="0"/>
          </a:p>
          <a:p>
            <a:pPr lvl="1"/>
            <a:r>
              <a:rPr lang="en-US" b="1" dirty="0"/>
              <a:t> 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>
            <p:extLst/>
          </p:nvPr>
        </p:nvGraphicFramePr>
        <p:xfrm>
          <a:off x="3048000" y="1295400"/>
          <a:ext cx="4495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6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4495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4267200" y="3048000"/>
          <a:ext cx="25225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7" name="Equation" r:id="rId5" imgW="787320" imgH="291960" progId="Equation.3">
                  <p:embed/>
                </p:oleObj>
              </mc:Choice>
              <mc:Fallback>
                <p:oleObj name="Equation" r:id="rId5" imgW="787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0"/>
                        <a:ext cx="252253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914400" y="4075113"/>
            <a:ext cx="7080250" cy="573087"/>
            <a:chOff x="576" y="2697"/>
            <a:chExt cx="4460" cy="361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76" y="2697"/>
              <a:ext cx="44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/>
                <a:t>where     is sample proportion in level of interest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1207" y="2722"/>
            <a:ext cx="19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58" name="Equation" r:id="rId7" imgW="126720" imgH="215640" progId="Equation.3">
                    <p:embed/>
                  </p:oleObj>
                </mc:Choice>
                <mc:Fallback>
                  <p:oleObj name="Equation" r:id="rId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722"/>
                          <a:ext cx="19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 bwMode="auto">
          <a:xfrm>
            <a:off x="4648200" y="3352799"/>
            <a:ext cx="351312" cy="399803"/>
          </a:xfrm>
          <a:prstGeom prst="rect">
            <a:avLst/>
          </a:prstGeom>
          <a:solidFill>
            <a:schemeClr val="accent1"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6089</TotalTime>
  <Words>710</Words>
  <Application>Microsoft Office PowerPoint</Application>
  <PresentationFormat>On-screen Show (4:3)</PresentationFormat>
  <Paragraphs>132</Paragraphs>
  <Slides>13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Symbol</vt:lpstr>
      <vt:lpstr>Times New Roman</vt:lpstr>
      <vt:lpstr>Default Design</vt:lpstr>
      <vt:lpstr>Equation</vt:lpstr>
      <vt:lpstr>Chi-Square Tests</vt:lpstr>
      <vt:lpstr>Goodness-of-Fit Test</vt:lpstr>
      <vt:lpstr>An Illustrative Example</vt:lpstr>
      <vt:lpstr>An Illustrative Example</vt:lpstr>
      <vt:lpstr>An Illustrative Example</vt:lpstr>
      <vt:lpstr>A New Test Statistic</vt:lpstr>
      <vt:lpstr>An Illustrative Example</vt:lpstr>
      <vt:lpstr>Goodness-of-Fit Test</vt:lpstr>
      <vt:lpstr>Goodness-of-Fit Test</vt:lpstr>
      <vt:lpstr>Examine HO – Page 5</vt:lpstr>
      <vt:lpstr>Example Data – Corn Genetics</vt:lpstr>
      <vt:lpstr>A Full Example</vt:lpstr>
      <vt:lpstr>A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154</cp:revision>
  <dcterms:created xsi:type="dcterms:W3CDTF">1999-07-28T01:00:17Z</dcterms:created>
  <dcterms:modified xsi:type="dcterms:W3CDTF">2015-11-18T00:34:23Z</dcterms:modified>
</cp:coreProperties>
</file>