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270" r:id="rId2"/>
    <p:sldId id="409" r:id="rId3"/>
    <p:sldId id="437" r:id="rId4"/>
    <p:sldId id="417" r:id="rId5"/>
    <p:sldId id="411" r:id="rId6"/>
    <p:sldId id="416" r:id="rId7"/>
    <p:sldId id="41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4251" autoAdjust="0"/>
  </p:normalViewPr>
  <p:slideViewPr>
    <p:cSldViewPr>
      <p:cViewPr varScale="1">
        <p:scale>
          <a:sx n="67" d="100"/>
          <a:sy n="67" d="100"/>
        </p:scale>
        <p:origin x="1513" y="39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</a:t>
            </a:r>
            <a:r>
              <a:rPr lang="en-US" baseline="0" dirty="0" smtClean="0"/>
              <a:t> mu&lt;100, sigma-10,n=30,alpha=0.05</a:t>
            </a:r>
          </a:p>
          <a:p>
            <a:r>
              <a:rPr lang="en-US" baseline="0" dirty="0" smtClean="0"/>
              <a:t>True mu=95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4A41916-A5CE-4EF6-A97E-1618DADA1D33}" type="slidenum">
              <a:rPr lang="en-US"/>
              <a:pPr/>
              <a:t>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 smtClean="0"/>
              <a:t>Summary (from Before)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715000"/>
          </a:xfrm>
        </p:spPr>
        <p:txBody>
          <a:bodyPr/>
          <a:lstStyle/>
          <a:p>
            <a:r>
              <a:rPr lang="en-US" sz="2800" b="1" dirty="0"/>
              <a:t>Make statistical hypotheses from research </a:t>
            </a:r>
            <a:r>
              <a:rPr lang="en-US" sz="2800" b="1" dirty="0" smtClean="0"/>
              <a:t>hypothesis</a:t>
            </a:r>
          </a:p>
          <a:p>
            <a:endParaRPr lang="en-US" sz="800" b="1" dirty="0"/>
          </a:p>
          <a:p>
            <a:r>
              <a:rPr lang="en-US" sz="2800" b="1" dirty="0" smtClean="0"/>
              <a:t>Use </a:t>
            </a:r>
            <a:r>
              <a:rPr lang="en-US" sz="2800" b="1" dirty="0"/>
              <a:t>H</a:t>
            </a:r>
            <a:r>
              <a:rPr lang="en-US" sz="2800" b="1" baseline="-25000" dirty="0"/>
              <a:t>0</a:t>
            </a:r>
            <a:r>
              <a:rPr lang="en-US" sz="2800" b="1" dirty="0"/>
              <a:t> to make prediction (Assume H</a:t>
            </a:r>
            <a:r>
              <a:rPr lang="en-US" sz="2800" b="1" baseline="-25000" dirty="0"/>
              <a:t>0</a:t>
            </a:r>
            <a:r>
              <a:rPr lang="en-US" sz="2800" b="1" dirty="0"/>
              <a:t> is true)</a:t>
            </a:r>
          </a:p>
          <a:p>
            <a:pPr lvl="1"/>
            <a:r>
              <a:rPr lang="en-US" sz="2400" i="1" dirty="0"/>
              <a:t>this is why H</a:t>
            </a:r>
            <a:r>
              <a:rPr lang="en-US" sz="2400" i="1" baseline="-25000" dirty="0"/>
              <a:t>0</a:t>
            </a:r>
            <a:r>
              <a:rPr lang="en-US" sz="2400" i="1" dirty="0"/>
              <a:t> must be the “equals” </a:t>
            </a:r>
            <a:r>
              <a:rPr lang="en-US" sz="2400" i="1" dirty="0" smtClean="0"/>
              <a:t>situation</a:t>
            </a:r>
          </a:p>
          <a:p>
            <a:pPr lvl="1"/>
            <a:endParaRPr lang="en-US" sz="800" i="1" dirty="0"/>
          </a:p>
          <a:p>
            <a:r>
              <a:rPr lang="en-US" sz="2800" b="1" dirty="0"/>
              <a:t>Compare predicted statistic to observed statistic</a:t>
            </a:r>
          </a:p>
          <a:p>
            <a:pPr lvl="1"/>
            <a:r>
              <a:rPr lang="en-US" dirty="0" smtClean="0"/>
              <a:t>calculate p-value</a:t>
            </a:r>
          </a:p>
          <a:p>
            <a:pPr lvl="1"/>
            <a:endParaRPr lang="en-US" sz="800" dirty="0"/>
          </a:p>
          <a:p>
            <a:r>
              <a:rPr lang="en-US" sz="2800" b="1" dirty="0"/>
              <a:t>Compare p-value to rejection criterion (</a:t>
            </a:r>
            <a:r>
              <a:rPr lang="en-US" sz="2800" b="1" dirty="0">
                <a:latin typeface="Symbol" pitchFamily="18" charset="2"/>
              </a:rPr>
              <a:t>a</a:t>
            </a:r>
            <a:r>
              <a:rPr lang="en-US" sz="2800" b="1" dirty="0"/>
              <a:t>)</a:t>
            </a:r>
          </a:p>
          <a:p>
            <a:pPr lvl="1"/>
            <a:r>
              <a:rPr lang="en-US" dirty="0"/>
              <a:t>if p-value &gt;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DNR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could be correct</a:t>
            </a:r>
          </a:p>
          <a:p>
            <a:pPr lvl="1"/>
            <a:r>
              <a:rPr lang="en-US" dirty="0"/>
              <a:t>if p-value &lt;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reject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is probably </a:t>
            </a:r>
            <a:r>
              <a:rPr lang="en-US" b="1" dirty="0" smtClean="0">
                <a:solidFill>
                  <a:schemeClr val="accent1"/>
                </a:solidFill>
              </a:rPr>
              <a:t>not correct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7010400" y="3962400"/>
            <a:ext cx="2133600" cy="25146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Critical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uiExpand="1" build="p" bldLvl="2" autoUpdateAnimBg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5D076CA-5902-4BD8-8555-334B2BCAE997}" type="slidenum">
              <a:rPr lang="en-US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</p:spPr>
        <p:txBody>
          <a:bodyPr/>
          <a:lstStyle/>
          <a:p>
            <a:r>
              <a:rPr lang="en-US" sz="3600" b="0"/>
              <a:t>if p-value &gt;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</a:t>
            </a:r>
            <a:r>
              <a:rPr lang="en-US" sz="3600" b="0">
                <a:solidFill>
                  <a:schemeClr val="accent1"/>
                </a:solidFill>
              </a:rPr>
              <a:t>could be correct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5715000"/>
          </a:xfrm>
        </p:spPr>
        <p:txBody>
          <a:bodyPr/>
          <a:lstStyle/>
          <a:p>
            <a:pPr marL="234950" indent="-234950"/>
            <a:r>
              <a:rPr lang="en-US" sz="2800" dirty="0">
                <a:solidFill>
                  <a:schemeClr val="hlink"/>
                </a:solidFill>
              </a:rPr>
              <a:t>Recall that </a:t>
            </a:r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`</a:t>
            </a:r>
            <a:r>
              <a:rPr lang="en-US" sz="2800" dirty="0">
                <a:solidFill>
                  <a:schemeClr val="hlink"/>
                </a:solidFill>
              </a:rPr>
              <a:t>x = 135.9</a:t>
            </a:r>
          </a:p>
          <a:p>
            <a:pPr marL="234950" indent="-234950"/>
            <a:endParaRPr lang="en-US" sz="1400" dirty="0">
              <a:solidFill>
                <a:schemeClr val="hlink"/>
              </a:solidFill>
            </a:endParaRPr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=137,    p-value=0.1357,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=137.1, p-value=0.1151,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=137.2, p-value=0.0968,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=137.3, p-value=0.0808,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b="1" dirty="0">
                <a:solidFill>
                  <a:schemeClr val="accent1"/>
                </a:solidFill>
              </a:rPr>
              <a:t>There are always several other hypotheses that would also not be rejected.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265" y="213360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(135.9,mean=137,sd=10/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574" y="3172146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(135.9,mean=137.1,sd=10/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312" y="4181856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(135.9,mean=137.2,sd=10/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12" y="5229546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(135.9,mean=137.3,sd=10/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7481285-7EE7-49DF-8A19-F701B76C40B3}" type="slidenum">
              <a:rPr lang="en-US"/>
              <a:pPr/>
              <a:t>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DNR vs Accept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do not contradict this H</a:t>
            </a:r>
            <a:r>
              <a:rPr lang="en-US" baseline="-25000" dirty="0" smtClean="0"/>
              <a:t>0</a:t>
            </a:r>
            <a:r>
              <a:rPr lang="en-US" dirty="0" smtClean="0"/>
              <a:t>, but it is not fully known </a:t>
            </a:r>
            <a:r>
              <a:rPr lang="en-US" dirty="0"/>
              <a:t>if this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6A0345D-8E73-47F6-A772-BF94CA3CB1FD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88636" name="Group 220"/>
          <p:cNvGrpSpPr>
            <a:grpSpLocks/>
          </p:cNvGrpSpPr>
          <p:nvPr/>
        </p:nvGrpSpPr>
        <p:grpSpPr bwMode="auto">
          <a:xfrm>
            <a:off x="3240088" y="1828800"/>
            <a:ext cx="5827712" cy="3630613"/>
            <a:chOff x="1887" y="1152"/>
            <a:chExt cx="3671" cy="2287"/>
          </a:xfrm>
        </p:grpSpPr>
        <p:grpSp>
          <p:nvGrpSpPr>
            <p:cNvPr id="188424" name="Group 8"/>
            <p:cNvGrpSpPr>
              <a:grpSpLocks/>
            </p:cNvGrpSpPr>
            <p:nvPr/>
          </p:nvGrpSpPr>
          <p:grpSpPr bwMode="auto">
            <a:xfrm>
              <a:off x="2073" y="1152"/>
              <a:ext cx="3485" cy="1968"/>
              <a:chOff x="2073" y="672"/>
              <a:chExt cx="3485" cy="1968"/>
            </a:xfrm>
          </p:grpSpPr>
          <p:grpSp>
            <p:nvGrpSpPr>
              <p:cNvPr id="188425" name="Group 9"/>
              <p:cNvGrpSpPr>
                <a:grpSpLocks/>
              </p:cNvGrpSpPr>
              <p:nvPr/>
            </p:nvGrpSpPr>
            <p:grpSpPr bwMode="auto">
              <a:xfrm>
                <a:off x="2169" y="672"/>
                <a:ext cx="3320" cy="1816"/>
                <a:chOff x="1261" y="1638"/>
                <a:chExt cx="3320" cy="1816"/>
              </a:xfrm>
            </p:grpSpPr>
            <p:sp>
              <p:nvSpPr>
                <p:cNvPr id="188426" name="Freeform 10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7" name="Freeform 11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8" name="Freeform 12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9" name="Freeform 13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0" name="Freeform 14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1" name="Freeform 15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2" name="Freeform 16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3" name="Freeform 17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4" name="Freeform 18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5" name="Freeform 19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6" name="Freeform 20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7" name="Freeform 21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8" name="Freeform 22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9" name="Freeform 23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0" name="Freeform 24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1" name="Freeform 25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2" name="Freeform 26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3" name="Freeform 27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4" name="Freeform 28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5" name="Freeform 29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6" name="Freeform 30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7" name="Freeform 31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8" name="Freeform 32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9" name="Freeform 33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0" name="Freeform 34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1" name="Freeform 35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2" name="Freeform 36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3" name="Freeform 37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4" name="Freeform 38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5" name="Freeform 39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6" name="Freeform 40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7" name="Freeform 41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8" name="Freeform 42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9" name="Freeform 43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0" name="Freeform 44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1" name="Freeform 45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2" name="Freeform 46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3" name="Freeform 47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4" name="Freeform 48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5" name="Freeform 49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6" name="Freeform 50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7" name="Freeform 51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8" name="Freeform 52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9" name="Freeform 53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0" name="Freeform 54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1" name="Freeform 55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2" name="Freeform 56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3" name="Freeform 57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4" name="Freeform 58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5" name="Freeform 59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6" name="Freeform 60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7" name="Freeform 61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8" name="Freeform 62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9" name="Freeform 63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0" name="Freeform 64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1" name="Freeform 65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2" name="Freeform 66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3" name="Freeform 67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4" name="Freeform 68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5" name="Freeform 69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6" name="Freeform 70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7" name="Freeform 71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8" name="Freeform 72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9" name="Freeform 73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0" name="Freeform 74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1" name="Freeform 75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2" name="Freeform 76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3" name="Freeform 77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4" name="Freeform 78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5" name="Freeform 79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6" name="Freeform 80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7" name="Freeform 81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8" name="Freeform 82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9" name="Freeform 83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0" name="Freeform 84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1" name="Freeform 85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2" name="Freeform 86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3" name="Freeform 87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4" name="Freeform 88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5" name="Freeform 89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6" name="Freeform 90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7" name="Freeform 91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8" name="Freeform 92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9" name="Freeform 93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0" name="Freeform 94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1" name="Freeform 95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2" name="Freeform 96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3" name="Rectangle 97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4" name="Freeform 98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5" name="Freeform 99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6" name="Freeform 100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7" name="Freeform 101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8" name="Freeform 102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9" name="Freeform 103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0" name="Freeform 104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1" name="Freeform 105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2" name="Freeform 106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3" name="Freeform 107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4" name="Freeform 108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5" name="Freeform 109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6" name="Freeform 110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7" name="Freeform 111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8" name="Freeform 112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9" name="Freeform 113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0" name="Freeform 114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1" name="Freeform 115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2" name="Freeform 116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3" name="Freeform 117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4" name="Freeform 118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5" name="Freeform 119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6" name="Freeform 120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7" name="Freeform 121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8" name="Freeform 122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9" name="Freeform 123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0" name="Freeform 124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1" name="Freeform 125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2" name="Freeform 126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3" name="Freeform 127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4" name="Freeform 128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5" name="Freeform 129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6" name="Freeform 130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7" name="Freeform 131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8" name="Freeform 132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9" name="Freeform 133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0" name="Freeform 134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1" name="Freeform 135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2" name="Freeform 136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3" name="Freeform 137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4" name="Freeform 138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5" name="Freeform 139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6" name="Freeform 140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7" name="Freeform 141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8" name="Freeform 142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9" name="Freeform 143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0" name="Freeform 144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1" name="Freeform 145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2" name="Freeform 146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3" name="Freeform 147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4" name="Freeform 148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5" name="Freeform 149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6" name="Freeform 150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7" name="Freeform 151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8" name="Freeform 152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9" name="Freeform 153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0" name="Freeform 154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1" name="Freeform 155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2" name="Freeform 156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3" name="Freeform 157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4" name="Freeform 158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5" name="Freeform 159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6" name="Freeform 160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7" name="Freeform 161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8" name="Freeform 162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9" name="Freeform 163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0" name="Freeform 164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1" name="Freeform 165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2" name="Freeform 166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3" name="Freeform 167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4" name="Freeform 168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5" name="Freeform 169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6" name="Freeform 170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7" name="Freeform 171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8" name="Freeform 172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9" name="Freeform 173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0" name="Freeform 174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1" name="Freeform 175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2" name="Freeform 176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3" name="Freeform 177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4" name="Freeform 178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5" name="Freeform 179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6" name="Rectangle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7" name="Freeform 181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8" name="Freeform 182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9" name="Freeform 183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0" name="Rectangle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1" name="Freeform 185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2" name="Rectangle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3" name="Freeform 187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4" name="Freeform 188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5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606" name="Line 190"/>
              <p:cNvSpPr>
                <a:spLocks noChangeShapeType="1"/>
              </p:cNvSpPr>
              <p:nvPr/>
            </p:nvSpPr>
            <p:spPr bwMode="auto">
              <a:xfrm>
                <a:off x="2235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7" name="Line 191"/>
              <p:cNvSpPr>
                <a:spLocks noChangeShapeType="1"/>
              </p:cNvSpPr>
              <p:nvPr/>
            </p:nvSpPr>
            <p:spPr bwMode="auto">
              <a:xfrm>
                <a:off x="2743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8" name="Line 192"/>
              <p:cNvSpPr>
                <a:spLocks noChangeShapeType="1"/>
              </p:cNvSpPr>
              <p:nvPr/>
            </p:nvSpPr>
            <p:spPr bwMode="auto">
              <a:xfrm>
                <a:off x="3252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9" name="Line 193"/>
              <p:cNvSpPr>
                <a:spLocks noChangeShapeType="1"/>
              </p:cNvSpPr>
              <p:nvPr/>
            </p:nvSpPr>
            <p:spPr bwMode="auto">
              <a:xfrm>
                <a:off x="376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0" name="Line 194"/>
              <p:cNvSpPr>
                <a:spLocks noChangeShapeType="1"/>
              </p:cNvSpPr>
              <p:nvPr/>
            </p:nvSpPr>
            <p:spPr bwMode="auto">
              <a:xfrm>
                <a:off x="4261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1" name="Line 195"/>
              <p:cNvSpPr>
                <a:spLocks noChangeShapeType="1"/>
              </p:cNvSpPr>
              <p:nvPr/>
            </p:nvSpPr>
            <p:spPr bwMode="auto">
              <a:xfrm>
                <a:off x="477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2" name="Line 196"/>
              <p:cNvSpPr>
                <a:spLocks noChangeShapeType="1"/>
              </p:cNvSpPr>
              <p:nvPr/>
            </p:nvSpPr>
            <p:spPr bwMode="auto">
              <a:xfrm>
                <a:off x="5278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3" name="Line 197"/>
              <p:cNvSpPr>
                <a:spLocks noChangeShapeType="1"/>
              </p:cNvSpPr>
              <p:nvPr/>
            </p:nvSpPr>
            <p:spPr bwMode="auto">
              <a:xfrm>
                <a:off x="2073" y="2566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614" name="Text Box 198"/>
            <p:cNvSpPr txBox="1">
              <a:spLocks noChangeArrowheads="1"/>
            </p:cNvSpPr>
            <p:nvPr/>
          </p:nvSpPr>
          <p:spPr bwMode="auto">
            <a:xfrm>
              <a:off x="3504" y="3058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137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5" name="Text Box 199"/>
            <p:cNvSpPr txBox="1">
              <a:spLocks noChangeAspect="1" noChangeArrowheads="1"/>
            </p:cNvSpPr>
            <p:nvPr/>
          </p:nvSpPr>
          <p:spPr bwMode="auto">
            <a:xfrm>
              <a:off x="3965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138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6" name="Text Box 200"/>
            <p:cNvSpPr txBox="1">
              <a:spLocks noChangeAspect="1" noChangeArrowheads="1"/>
            </p:cNvSpPr>
            <p:nvPr/>
          </p:nvSpPr>
          <p:spPr bwMode="auto">
            <a:xfrm>
              <a:off x="4478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139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7" name="Text Box 201"/>
            <p:cNvSpPr txBox="1">
              <a:spLocks noChangeAspect="1" noChangeArrowheads="1"/>
            </p:cNvSpPr>
            <p:nvPr/>
          </p:nvSpPr>
          <p:spPr bwMode="auto">
            <a:xfrm>
              <a:off x="4999" y="3060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140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8" name="Text Box 202"/>
            <p:cNvSpPr txBox="1">
              <a:spLocks noChangeAspect="1" noChangeArrowheads="1"/>
            </p:cNvSpPr>
            <p:nvPr/>
          </p:nvSpPr>
          <p:spPr bwMode="auto">
            <a:xfrm>
              <a:off x="2951" y="306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136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9" name="Text Box 203"/>
            <p:cNvSpPr txBox="1">
              <a:spLocks noChangeAspect="1" noChangeArrowheads="1"/>
            </p:cNvSpPr>
            <p:nvPr/>
          </p:nvSpPr>
          <p:spPr bwMode="auto">
            <a:xfrm>
              <a:off x="2415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135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20" name="Text Box 204"/>
            <p:cNvSpPr txBox="1">
              <a:spLocks noChangeAspect="1" noChangeArrowheads="1"/>
            </p:cNvSpPr>
            <p:nvPr/>
          </p:nvSpPr>
          <p:spPr bwMode="auto">
            <a:xfrm>
              <a:off x="1887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134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</p:grpSp>
      <p:sp>
        <p:nvSpPr>
          <p:cNvPr id="188635" name="Rectangle 219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  <a:noFill/>
          <a:ln/>
        </p:spPr>
        <p:txBody>
          <a:bodyPr/>
          <a:lstStyle/>
          <a:p>
            <a:r>
              <a:rPr lang="en-US" sz="3600" b="0"/>
              <a:t>if p-value &lt;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is probably incorrect</a:t>
            </a:r>
          </a:p>
        </p:txBody>
      </p:sp>
      <p:sp>
        <p:nvSpPr>
          <p:cNvPr id="188637" name="Text Box 221"/>
          <p:cNvSpPr txBox="1">
            <a:spLocks noChangeArrowheads="1"/>
          </p:cNvSpPr>
          <p:nvPr/>
        </p:nvSpPr>
        <p:spPr bwMode="auto">
          <a:xfrm>
            <a:off x="457200" y="1295400"/>
            <a:ext cx="403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Even if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truly </a:t>
            </a:r>
            <a:r>
              <a:rPr lang="en-US" sz="2800" dirty="0">
                <a:solidFill>
                  <a:schemeClr val="accent1"/>
                </a:solidFill>
              </a:rPr>
              <a:t>correct </a:t>
            </a:r>
            <a:r>
              <a:rPr lang="en-US" sz="2800" dirty="0" smtClean="0">
                <a:solidFill>
                  <a:schemeClr val="accent1"/>
                </a:solidFill>
              </a:rPr>
              <a:t>it is possible to observe </a:t>
            </a:r>
            <a:r>
              <a:rPr lang="en-US" sz="2800" dirty="0">
                <a:solidFill>
                  <a:schemeClr val="accent1"/>
                </a:solidFill>
              </a:rPr>
              <a:t>a statistic in the </a:t>
            </a:r>
            <a:r>
              <a:rPr lang="en-US" sz="2800" dirty="0" smtClean="0">
                <a:solidFill>
                  <a:schemeClr val="accent1"/>
                </a:solidFill>
              </a:rPr>
              <a:t>tail, </a:t>
            </a:r>
            <a:r>
              <a:rPr lang="en-US" sz="2800" dirty="0">
                <a:solidFill>
                  <a:schemeClr val="accent1"/>
                </a:solidFill>
              </a:rPr>
              <a:t>resulting in a p-value &lt; </a:t>
            </a:r>
            <a:r>
              <a:rPr lang="en-US" sz="2800" dirty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, and a rejection of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55271"/>
              </p:ext>
            </p:extLst>
          </p:nvPr>
        </p:nvGraphicFramePr>
        <p:xfrm>
          <a:off x="6019800" y="5257800"/>
          <a:ext cx="4143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3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4143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8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2700BC-62B5-4C22-8559-65B1131EC314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143000" y="1824038"/>
          <a:ext cx="6831013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9" name="Document" r:id="rId5" imgW="6367320" imgH="4113360" progId="Word.Document.8">
                  <p:embed/>
                </p:oleObj>
              </mc:Choice>
              <mc:Fallback>
                <p:oleObj name="Document" r:id="rId5" imgW="6367320" imgH="41133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4038"/>
                        <a:ext cx="6831013" cy="425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6477000" y="4800600"/>
            <a:ext cx="13192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b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921250" y="3810000"/>
            <a:ext cx="1181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a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6457950" y="3810000"/>
            <a:ext cx="1366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  <a:p>
            <a:pPr algn="ctr"/>
            <a:r>
              <a:rPr lang="en-US" sz="2800" b="1" i="1">
                <a:solidFill>
                  <a:schemeClr val="accent2"/>
                </a:solidFill>
              </a:rPr>
              <a:t>power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876800" y="4967288"/>
            <a:ext cx="1366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Decision Making Errors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143000"/>
            <a:ext cx="4990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/>
            <a:r>
              <a:rPr lang="en-US" sz="3200" dirty="0">
                <a:solidFill>
                  <a:srgbClr val="0070C0"/>
                </a:solidFill>
              </a:rPr>
              <a:t>Set </a:t>
            </a:r>
            <a:r>
              <a:rPr lang="en-US" sz="3200" i="1" dirty="0">
                <a:solidFill>
                  <a:srgbClr val="0070C0"/>
                </a:solidFill>
              </a:rPr>
              <a:t>a priori</a:t>
            </a:r>
            <a:r>
              <a:rPr lang="en-US" sz="3200" dirty="0">
                <a:solidFill>
                  <a:srgbClr val="0070C0"/>
                </a:solidFill>
              </a:rPr>
              <a:t> by the researcher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352800" y="1727775"/>
            <a:ext cx="1568450" cy="231082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28600" y="1889125"/>
            <a:ext cx="4419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/>
            <a:r>
              <a:rPr lang="en-US" sz="3200" dirty="0" smtClean="0">
                <a:solidFill>
                  <a:srgbClr val="0070C0"/>
                </a:solidFill>
              </a:rPr>
              <a:t>Can’t be known, because truth is not known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14600" y="2966343"/>
            <a:ext cx="4114800" cy="244385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2" grpId="0" autoUpdateAnimBg="0"/>
      <p:bldP spid="193543" grpId="0" autoUpdateAnimBg="0"/>
      <p:bldP spid="2" grpId="0"/>
      <p:bldP spid="2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A5579DA-A779-4205-98C8-CF6DA57AC1D4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Effects on </a:t>
            </a:r>
            <a:r>
              <a:rPr lang="en-US">
                <a:latin typeface="Symbol" pitchFamily="18" charset="2"/>
              </a:rPr>
              <a:t>b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</a:t>
            </a:r>
            <a:r>
              <a:rPr lang="en-US" b="1" dirty="0">
                <a:latin typeface="Symbol" pitchFamily="18" charset="2"/>
              </a:rPr>
              <a:t>a</a:t>
            </a:r>
          </a:p>
          <a:p>
            <a:pPr lvl="1"/>
            <a:r>
              <a:rPr lang="en-US" dirty="0"/>
              <a:t>i.e., “trading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n</a:t>
            </a:r>
          </a:p>
          <a:p>
            <a:pPr lvl="1"/>
            <a:r>
              <a:rPr lang="en-US" dirty="0"/>
              <a:t>i.e., “more information means fewer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difference between true and hypothesized value </a:t>
            </a:r>
            <a:r>
              <a:rPr lang="en-US" b="1"/>
              <a:t>of </a:t>
            </a:r>
            <a:r>
              <a:rPr lang="en-US" b="1" smtClean="0"/>
              <a:t>parameter</a:t>
            </a:r>
            <a:endParaRPr lang="en-US" b="1" dirty="0"/>
          </a:p>
          <a:p>
            <a:pPr lvl="1"/>
            <a:r>
              <a:rPr lang="en-US" dirty="0"/>
              <a:t>i.e., “more obvious difference means fewer errors”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4464</TotalTime>
  <Words>342</Words>
  <Application>Microsoft Office PowerPoint</Application>
  <PresentationFormat>On-screen Show (4:3)</PresentationFormat>
  <Paragraphs>79</Paragraphs>
  <Slides>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Default Design</vt:lpstr>
      <vt:lpstr>Equation</vt:lpstr>
      <vt:lpstr>Document</vt:lpstr>
      <vt:lpstr>Inference Concepts</vt:lpstr>
      <vt:lpstr>Summary (from Before)</vt:lpstr>
      <vt:lpstr>if p-value &gt; a then H0 could be correct</vt:lpstr>
      <vt:lpstr>DNR vs Accept</vt:lpstr>
      <vt:lpstr>if p-value &lt; a then H0 is probably incorrect</vt:lpstr>
      <vt:lpstr>Decision Making Errors</vt:lpstr>
      <vt:lpstr>Effects on b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211</cp:revision>
  <dcterms:created xsi:type="dcterms:W3CDTF">1999-07-28T01:00:17Z</dcterms:created>
  <dcterms:modified xsi:type="dcterms:W3CDTF">2016-03-02T15:50:22Z</dcterms:modified>
</cp:coreProperties>
</file>