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383" r:id="rId2"/>
    <p:sldId id="349" r:id="rId3"/>
    <p:sldId id="350" r:id="rId4"/>
    <p:sldId id="381" r:id="rId5"/>
    <p:sldId id="38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FFF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2183" autoAdjust="0"/>
  </p:normalViewPr>
  <p:slideViewPr>
    <p:cSldViewPr>
      <p:cViewPr varScale="1">
        <p:scale>
          <a:sx n="66" d="100"/>
          <a:sy n="66" d="100"/>
        </p:scale>
        <p:origin x="277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ECD32E6-665F-4762-B05D-B45728A01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700978D1-0D83-409B-9302-0984F7C93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3D5EA004-D86D-49F0-8C74-3A89A1529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3B8F4459-C45C-4249-8BC9-5550F4C96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6531D0A2-DD48-42CD-8BAF-ED5A95031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199FD00-C5DB-4244-AA15-BC15E10B9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1DF2EAC2-0326-45D7-90D5-8B625F94B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AC7C38E5-CC1B-4993-BC5F-A6AA6DC9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8140140-4C11-489F-B739-44EAC376C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26A4204E-4973-4434-8445-9EC983385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2EC2AC8-9F71-452E-87A5-0C2DDF711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0052865E-9FEF-4540-90A7-913D044CD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>
              <a:defRPr/>
            </a:pPr>
            <a:r>
              <a:rPr lang="en-US"/>
              <a:t>Slide #</a:t>
            </a:r>
            <a:fld id="{E5EF4880-D2E4-4E57-928D-CA3F70153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Using one </a:t>
            </a:r>
            <a:r>
              <a:rPr lang="en-US" dirty="0"/>
              <a:t>variable to …</a:t>
            </a:r>
          </a:p>
          <a:p>
            <a:pPr lvl="1">
              <a:buFontTx/>
              <a:buNone/>
            </a:pPr>
            <a:r>
              <a:rPr lang="en-US" sz="3200" b="1" dirty="0"/>
              <a:t>1) </a:t>
            </a:r>
            <a:r>
              <a:rPr lang="en-US" sz="3200" b="1" dirty="0">
                <a:solidFill>
                  <a:schemeClr val="accent1"/>
                </a:solidFill>
              </a:rPr>
              <a:t>explain the variability</a:t>
            </a:r>
            <a:r>
              <a:rPr lang="en-US" sz="3200" dirty="0"/>
              <a:t> of another variable</a:t>
            </a:r>
          </a:p>
          <a:p>
            <a:pPr lvl="1">
              <a:buFontTx/>
              <a:buNone/>
            </a:pPr>
            <a:r>
              <a:rPr lang="en-US" sz="3200" b="1" dirty="0"/>
              <a:t>2) </a:t>
            </a:r>
            <a:r>
              <a:rPr lang="en-US" sz="3200" b="1" dirty="0">
                <a:solidFill>
                  <a:schemeClr val="accent1"/>
                </a:solidFill>
              </a:rPr>
              <a:t>predict</a:t>
            </a:r>
            <a:r>
              <a:rPr lang="en-US" sz="3200" dirty="0"/>
              <a:t> the value of another variable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 smtClean="0"/>
              <a:t>accomplished with the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line that best fits</a:t>
            </a:r>
            <a:r>
              <a:rPr lang="en-US" dirty="0"/>
              <a:t> </a:t>
            </a:r>
            <a:r>
              <a:rPr lang="en-US" dirty="0" smtClean="0"/>
              <a:t>a scatterplot.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Linear 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#</a:t>
            </a:r>
            <a:fld id="{6531D0A2-DD48-42CD-8BAF-ED5A95031E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768BEC83-DBD4-49DC-AC05-FC2DC6E87075}" type="slidenum">
              <a:rPr lang="en-US"/>
              <a:pPr/>
              <a:t>2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1143000"/>
          </a:xfrm>
        </p:spPr>
        <p:txBody>
          <a:bodyPr/>
          <a:lstStyle/>
          <a:p>
            <a:r>
              <a:rPr lang="en-US" dirty="0" smtClean="0"/>
              <a:t>Coefficient </a:t>
            </a:r>
            <a:r>
              <a:rPr lang="en-US" dirty="0"/>
              <a:t>of </a:t>
            </a:r>
            <a:r>
              <a:rPr lang="en-US" dirty="0" smtClean="0"/>
              <a:t>Determination</a:t>
            </a:r>
            <a:endParaRPr 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r>
              <a:rPr lang="en-US" dirty="0" smtClean="0"/>
              <a:t>Proportion </a:t>
            </a:r>
            <a:r>
              <a:rPr lang="en-US" dirty="0"/>
              <a:t>of the total variability in the response variable explained away by knowing the value of the explanatory </a:t>
            </a:r>
            <a:r>
              <a:rPr lang="en-US" dirty="0" smtClean="0"/>
              <a:t>variable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Abbreviated with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C97DC888-5200-4CF1-879E-724FD0950828}" type="slidenum">
              <a:rPr lang="en-US"/>
              <a:pPr/>
              <a:t>3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mtClean="0"/>
              <a:t>Visualizing r</a:t>
            </a:r>
            <a:r>
              <a:rPr lang="en-US" baseline="30000" smtClean="0"/>
              <a:t>2</a:t>
            </a:r>
            <a:endParaRPr lang="en-US" smtClean="0"/>
          </a:p>
        </p:txBody>
      </p:sp>
      <p:grpSp>
        <p:nvGrpSpPr>
          <p:cNvPr id="20485" name="Group 103"/>
          <p:cNvGrpSpPr>
            <a:grpSpLocks/>
          </p:cNvGrpSpPr>
          <p:nvPr/>
        </p:nvGrpSpPr>
        <p:grpSpPr bwMode="auto">
          <a:xfrm>
            <a:off x="381000" y="2546350"/>
            <a:ext cx="5691188" cy="4159250"/>
            <a:chOff x="240" y="1320"/>
            <a:chExt cx="3585" cy="2620"/>
          </a:xfrm>
        </p:grpSpPr>
        <p:grpSp>
          <p:nvGrpSpPr>
            <p:cNvPr id="20515" name="Group 79"/>
            <p:cNvGrpSpPr>
              <a:grpSpLocks/>
            </p:cNvGrpSpPr>
            <p:nvPr/>
          </p:nvGrpSpPr>
          <p:grpSpPr bwMode="auto">
            <a:xfrm>
              <a:off x="803" y="1365"/>
              <a:ext cx="3006" cy="2019"/>
              <a:chOff x="1321" y="1340"/>
              <a:chExt cx="3173" cy="2199"/>
            </a:xfrm>
          </p:grpSpPr>
          <p:sp>
            <p:nvSpPr>
              <p:cNvPr id="20531" name="Oval 4"/>
              <p:cNvSpPr>
                <a:spLocks noChangeArrowheads="1"/>
              </p:cNvSpPr>
              <p:nvPr/>
            </p:nvSpPr>
            <p:spPr bwMode="auto">
              <a:xfrm>
                <a:off x="2189" y="3167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Oval 5"/>
              <p:cNvSpPr>
                <a:spLocks noChangeArrowheads="1"/>
              </p:cNvSpPr>
              <p:nvPr/>
            </p:nvSpPr>
            <p:spPr bwMode="auto">
              <a:xfrm>
                <a:off x="2296" y="28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Oval 6"/>
              <p:cNvSpPr>
                <a:spLocks noChangeArrowheads="1"/>
              </p:cNvSpPr>
              <p:nvPr/>
            </p:nvSpPr>
            <p:spPr bwMode="auto">
              <a:xfrm>
                <a:off x="1594" y="3357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Oval 7"/>
              <p:cNvSpPr>
                <a:spLocks noChangeArrowheads="1"/>
              </p:cNvSpPr>
              <p:nvPr/>
            </p:nvSpPr>
            <p:spPr bwMode="auto">
              <a:xfrm>
                <a:off x="2610" y="2803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Oval 8"/>
              <p:cNvSpPr>
                <a:spLocks noChangeArrowheads="1"/>
              </p:cNvSpPr>
              <p:nvPr/>
            </p:nvSpPr>
            <p:spPr bwMode="auto">
              <a:xfrm>
                <a:off x="2808" y="286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Oval 9"/>
              <p:cNvSpPr>
                <a:spLocks noChangeArrowheads="1"/>
              </p:cNvSpPr>
              <p:nvPr/>
            </p:nvSpPr>
            <p:spPr bwMode="auto">
              <a:xfrm>
                <a:off x="2899" y="2721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7" name="Oval 10"/>
              <p:cNvSpPr>
                <a:spLocks noChangeArrowheads="1"/>
              </p:cNvSpPr>
              <p:nvPr/>
            </p:nvSpPr>
            <p:spPr bwMode="auto">
              <a:xfrm>
                <a:off x="4362" y="163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8" name="Oval 11"/>
              <p:cNvSpPr>
                <a:spLocks noChangeArrowheads="1"/>
              </p:cNvSpPr>
              <p:nvPr/>
            </p:nvSpPr>
            <p:spPr bwMode="auto">
              <a:xfrm>
                <a:off x="4246" y="1340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9" name="Oval 12"/>
              <p:cNvSpPr>
                <a:spLocks noChangeArrowheads="1"/>
              </p:cNvSpPr>
              <p:nvPr/>
            </p:nvSpPr>
            <p:spPr bwMode="auto">
              <a:xfrm>
                <a:off x="3536" y="2423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Oval 13"/>
              <p:cNvSpPr>
                <a:spLocks noChangeArrowheads="1"/>
              </p:cNvSpPr>
              <p:nvPr/>
            </p:nvSpPr>
            <p:spPr bwMode="auto">
              <a:xfrm>
                <a:off x="2627" y="3002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1" name="Oval 14"/>
              <p:cNvSpPr>
                <a:spLocks noChangeArrowheads="1"/>
              </p:cNvSpPr>
              <p:nvPr/>
            </p:nvSpPr>
            <p:spPr bwMode="auto">
              <a:xfrm>
                <a:off x="4412" y="1902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Oval 15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3" name="Oval 16"/>
              <p:cNvSpPr>
                <a:spLocks noChangeArrowheads="1"/>
              </p:cNvSpPr>
              <p:nvPr/>
            </p:nvSpPr>
            <p:spPr bwMode="auto">
              <a:xfrm>
                <a:off x="2808" y="2704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Oval 17"/>
              <p:cNvSpPr>
                <a:spLocks noChangeArrowheads="1"/>
              </p:cNvSpPr>
              <p:nvPr/>
            </p:nvSpPr>
            <p:spPr bwMode="auto">
              <a:xfrm>
                <a:off x="3635" y="2142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5" name="Oval 18"/>
              <p:cNvSpPr>
                <a:spLocks noChangeArrowheads="1"/>
              </p:cNvSpPr>
              <p:nvPr/>
            </p:nvSpPr>
            <p:spPr bwMode="auto">
              <a:xfrm>
                <a:off x="3065" y="2729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Oval 19"/>
              <p:cNvSpPr>
                <a:spLocks noChangeArrowheads="1"/>
              </p:cNvSpPr>
              <p:nvPr/>
            </p:nvSpPr>
            <p:spPr bwMode="auto">
              <a:xfrm>
                <a:off x="1610" y="3192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Oval 20"/>
              <p:cNvSpPr>
                <a:spLocks noChangeArrowheads="1"/>
              </p:cNvSpPr>
              <p:nvPr/>
            </p:nvSpPr>
            <p:spPr bwMode="auto">
              <a:xfrm>
                <a:off x="4122" y="187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8" name="Oval 21"/>
              <p:cNvSpPr>
                <a:spLocks noChangeArrowheads="1"/>
              </p:cNvSpPr>
              <p:nvPr/>
            </p:nvSpPr>
            <p:spPr bwMode="auto">
              <a:xfrm>
                <a:off x="2478" y="2745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Oval 22"/>
              <p:cNvSpPr>
                <a:spLocks noChangeArrowheads="1"/>
              </p:cNvSpPr>
              <p:nvPr/>
            </p:nvSpPr>
            <p:spPr bwMode="auto">
              <a:xfrm>
                <a:off x="3197" y="2125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0" name="Oval 23"/>
              <p:cNvSpPr>
                <a:spLocks noChangeArrowheads="1"/>
              </p:cNvSpPr>
              <p:nvPr/>
            </p:nvSpPr>
            <p:spPr bwMode="auto">
              <a:xfrm>
                <a:off x="3660" y="177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Oval 24"/>
              <p:cNvSpPr>
                <a:spLocks noChangeArrowheads="1"/>
              </p:cNvSpPr>
              <p:nvPr/>
            </p:nvSpPr>
            <p:spPr bwMode="auto">
              <a:xfrm>
                <a:off x="3486" y="17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2" name="Oval 25"/>
              <p:cNvSpPr>
                <a:spLocks noChangeArrowheads="1"/>
              </p:cNvSpPr>
              <p:nvPr/>
            </p:nvSpPr>
            <p:spPr bwMode="auto">
              <a:xfrm>
                <a:off x="1941" y="2787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Oval 26"/>
              <p:cNvSpPr>
                <a:spLocks noChangeArrowheads="1"/>
              </p:cNvSpPr>
              <p:nvPr/>
            </p:nvSpPr>
            <p:spPr bwMode="auto">
              <a:xfrm>
                <a:off x="3998" y="1778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Oval 27"/>
              <p:cNvSpPr>
                <a:spLocks noChangeArrowheads="1"/>
              </p:cNvSpPr>
              <p:nvPr/>
            </p:nvSpPr>
            <p:spPr bwMode="auto">
              <a:xfrm>
                <a:off x="3841" y="204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Oval 28"/>
              <p:cNvSpPr>
                <a:spLocks noChangeArrowheads="1"/>
              </p:cNvSpPr>
              <p:nvPr/>
            </p:nvSpPr>
            <p:spPr bwMode="auto">
              <a:xfrm>
                <a:off x="3932" y="2125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6" name="Oval 29"/>
              <p:cNvSpPr>
                <a:spLocks noChangeArrowheads="1"/>
              </p:cNvSpPr>
              <p:nvPr/>
            </p:nvSpPr>
            <p:spPr bwMode="auto">
              <a:xfrm>
                <a:off x="3626" y="192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Oval 30"/>
              <p:cNvSpPr>
                <a:spLocks noChangeArrowheads="1"/>
              </p:cNvSpPr>
              <p:nvPr/>
            </p:nvSpPr>
            <p:spPr bwMode="auto">
              <a:xfrm>
                <a:off x="1899" y="334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8" name="Oval 31"/>
              <p:cNvSpPr>
                <a:spLocks noChangeArrowheads="1"/>
              </p:cNvSpPr>
              <p:nvPr/>
            </p:nvSpPr>
            <p:spPr bwMode="auto">
              <a:xfrm>
                <a:off x="3031" y="2134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Oval 32"/>
              <p:cNvSpPr>
                <a:spLocks noChangeArrowheads="1"/>
              </p:cNvSpPr>
              <p:nvPr/>
            </p:nvSpPr>
            <p:spPr bwMode="auto">
              <a:xfrm>
                <a:off x="3304" y="2530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0" name="Oval 33"/>
              <p:cNvSpPr>
                <a:spLocks noChangeArrowheads="1"/>
              </p:cNvSpPr>
              <p:nvPr/>
            </p:nvSpPr>
            <p:spPr bwMode="auto">
              <a:xfrm>
                <a:off x="3222" y="2861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Oval 34"/>
              <p:cNvSpPr>
                <a:spLocks noChangeArrowheads="1"/>
              </p:cNvSpPr>
              <p:nvPr/>
            </p:nvSpPr>
            <p:spPr bwMode="auto">
              <a:xfrm>
                <a:off x="2759" y="2406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2" name="Oval 35"/>
              <p:cNvSpPr>
                <a:spLocks noChangeArrowheads="1"/>
              </p:cNvSpPr>
              <p:nvPr/>
            </p:nvSpPr>
            <p:spPr bwMode="auto">
              <a:xfrm>
                <a:off x="1321" y="320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Oval 36"/>
              <p:cNvSpPr>
                <a:spLocks noChangeArrowheads="1"/>
              </p:cNvSpPr>
              <p:nvPr/>
            </p:nvSpPr>
            <p:spPr bwMode="auto">
              <a:xfrm>
                <a:off x="2379" y="2431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4" name="Oval 37"/>
              <p:cNvSpPr>
                <a:spLocks noChangeArrowheads="1"/>
              </p:cNvSpPr>
              <p:nvPr/>
            </p:nvSpPr>
            <p:spPr bwMode="auto">
              <a:xfrm>
                <a:off x="1792" y="345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Oval 38"/>
              <p:cNvSpPr>
                <a:spLocks noChangeArrowheads="1"/>
              </p:cNvSpPr>
              <p:nvPr/>
            </p:nvSpPr>
            <p:spPr bwMode="auto">
              <a:xfrm>
                <a:off x="3420" y="248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Oval 39"/>
              <p:cNvSpPr>
                <a:spLocks noChangeArrowheads="1"/>
              </p:cNvSpPr>
              <p:nvPr/>
            </p:nvSpPr>
            <p:spPr bwMode="auto">
              <a:xfrm>
                <a:off x="3354" y="2150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7" name="Oval 40"/>
              <p:cNvSpPr>
                <a:spLocks noChangeArrowheads="1"/>
              </p:cNvSpPr>
              <p:nvPr/>
            </p:nvSpPr>
            <p:spPr bwMode="auto">
              <a:xfrm>
                <a:off x="2635" y="2563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Oval 41"/>
              <p:cNvSpPr>
                <a:spLocks noChangeArrowheads="1"/>
              </p:cNvSpPr>
              <p:nvPr/>
            </p:nvSpPr>
            <p:spPr bwMode="auto">
              <a:xfrm>
                <a:off x="2164" y="277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9" name="Oval 42"/>
              <p:cNvSpPr>
                <a:spLocks noChangeArrowheads="1"/>
              </p:cNvSpPr>
              <p:nvPr/>
            </p:nvSpPr>
            <p:spPr bwMode="auto">
              <a:xfrm>
                <a:off x="2428" y="28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6" name="Line 57"/>
            <p:cNvSpPr>
              <a:spLocks noChangeShapeType="1"/>
            </p:cNvSpPr>
            <p:nvPr/>
          </p:nvSpPr>
          <p:spPr bwMode="auto">
            <a:xfrm>
              <a:off x="951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58"/>
            <p:cNvSpPr>
              <a:spLocks noChangeShapeType="1"/>
            </p:cNvSpPr>
            <p:nvPr/>
          </p:nvSpPr>
          <p:spPr bwMode="auto">
            <a:xfrm>
              <a:off x="1672" y="3421"/>
              <a:ext cx="0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59"/>
            <p:cNvSpPr>
              <a:spLocks noChangeShapeType="1"/>
            </p:cNvSpPr>
            <p:nvPr/>
          </p:nvSpPr>
          <p:spPr bwMode="auto">
            <a:xfrm>
              <a:off x="2384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60"/>
            <p:cNvSpPr>
              <a:spLocks noChangeShapeType="1"/>
            </p:cNvSpPr>
            <p:nvPr/>
          </p:nvSpPr>
          <p:spPr bwMode="auto">
            <a:xfrm>
              <a:off x="3104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61"/>
            <p:cNvSpPr>
              <a:spLocks noChangeShapeType="1"/>
            </p:cNvSpPr>
            <p:nvPr/>
          </p:nvSpPr>
          <p:spPr bwMode="auto">
            <a:xfrm>
              <a:off x="3816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68"/>
            <p:cNvSpPr>
              <a:spLocks noChangeShapeType="1"/>
            </p:cNvSpPr>
            <p:nvPr/>
          </p:nvSpPr>
          <p:spPr bwMode="auto">
            <a:xfrm flipH="1">
              <a:off x="623" y="330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69"/>
            <p:cNvSpPr>
              <a:spLocks noChangeShapeType="1"/>
            </p:cNvSpPr>
            <p:nvPr/>
          </p:nvSpPr>
          <p:spPr bwMode="auto">
            <a:xfrm flipH="1">
              <a:off x="623" y="290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70"/>
            <p:cNvSpPr>
              <a:spLocks noChangeShapeType="1"/>
            </p:cNvSpPr>
            <p:nvPr/>
          </p:nvSpPr>
          <p:spPr bwMode="auto">
            <a:xfrm flipH="1">
              <a:off x="623" y="251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71"/>
            <p:cNvSpPr>
              <a:spLocks noChangeShapeType="1"/>
            </p:cNvSpPr>
            <p:nvPr/>
          </p:nvSpPr>
          <p:spPr bwMode="auto">
            <a:xfrm flipH="1">
              <a:off x="623" y="211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72"/>
            <p:cNvSpPr>
              <a:spLocks noChangeShapeType="1"/>
            </p:cNvSpPr>
            <p:nvPr/>
          </p:nvSpPr>
          <p:spPr bwMode="auto">
            <a:xfrm flipH="1">
              <a:off x="623" y="1722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73"/>
            <p:cNvSpPr>
              <a:spLocks noChangeShapeType="1"/>
            </p:cNvSpPr>
            <p:nvPr/>
          </p:nvSpPr>
          <p:spPr bwMode="auto">
            <a:xfrm flipH="1">
              <a:off x="623" y="132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74"/>
            <p:cNvSpPr>
              <a:spLocks noChangeShapeType="1"/>
            </p:cNvSpPr>
            <p:nvPr/>
          </p:nvSpPr>
          <p:spPr bwMode="auto">
            <a:xfrm>
              <a:off x="787" y="3421"/>
              <a:ext cx="30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Rectangle 75"/>
            <p:cNvSpPr>
              <a:spLocks noChangeArrowheads="1"/>
            </p:cNvSpPr>
            <p:nvPr/>
          </p:nvSpPr>
          <p:spPr bwMode="auto">
            <a:xfrm>
              <a:off x="2112" y="3748"/>
              <a:ext cx="4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Height</a:t>
              </a:r>
              <a:endParaRPr lang="en-US"/>
            </a:p>
          </p:txBody>
        </p:sp>
        <p:sp>
          <p:nvSpPr>
            <p:cNvPr id="20529" name="Line 76"/>
            <p:cNvSpPr>
              <a:spLocks noChangeShapeType="1"/>
            </p:cNvSpPr>
            <p:nvPr/>
          </p:nvSpPr>
          <p:spPr bwMode="auto">
            <a:xfrm flipV="1">
              <a:off x="732" y="1320"/>
              <a:ext cx="1" cy="2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Rectangle 77"/>
            <p:cNvSpPr>
              <a:spLocks noChangeArrowheads="1"/>
            </p:cNvSpPr>
            <p:nvPr/>
          </p:nvSpPr>
          <p:spPr bwMode="auto">
            <a:xfrm rot="-5400000">
              <a:off x="87" y="2199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Weight</a:t>
              </a:r>
              <a:endParaRPr lang="en-US"/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2028825" y="2676525"/>
            <a:ext cx="6970713" cy="3100388"/>
            <a:chOff x="1278" y="1402"/>
            <a:chExt cx="4391" cy="1953"/>
          </a:xfrm>
        </p:grpSpPr>
        <p:sp>
          <p:nvSpPr>
            <p:cNvPr id="20510" name="Line 81"/>
            <p:cNvSpPr>
              <a:spLocks noChangeShapeType="1"/>
            </p:cNvSpPr>
            <p:nvPr/>
          </p:nvSpPr>
          <p:spPr bwMode="auto">
            <a:xfrm>
              <a:off x="1278" y="3350"/>
              <a:ext cx="3863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83"/>
            <p:cNvSpPr>
              <a:spLocks noChangeShapeType="1"/>
            </p:cNvSpPr>
            <p:nvPr/>
          </p:nvSpPr>
          <p:spPr bwMode="auto">
            <a:xfrm>
              <a:off x="3610" y="1408"/>
              <a:ext cx="1531" cy="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12" name="Group 87"/>
            <p:cNvGrpSpPr>
              <a:grpSpLocks/>
            </p:cNvGrpSpPr>
            <p:nvPr/>
          </p:nvGrpSpPr>
          <p:grpSpPr bwMode="auto">
            <a:xfrm>
              <a:off x="5136" y="1402"/>
              <a:ext cx="533" cy="1953"/>
              <a:chOff x="4896" y="1402"/>
              <a:chExt cx="533" cy="1953"/>
            </a:xfrm>
          </p:grpSpPr>
          <p:sp>
            <p:nvSpPr>
              <p:cNvPr id="20513" name="Rectangle 84"/>
              <p:cNvSpPr>
                <a:spLocks noChangeArrowheads="1"/>
              </p:cNvSpPr>
              <p:nvPr/>
            </p:nvSpPr>
            <p:spPr bwMode="auto">
              <a:xfrm>
                <a:off x="4896" y="1402"/>
                <a:ext cx="528" cy="195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4" name="Text Box 85"/>
              <p:cNvSpPr txBox="1">
                <a:spLocks noChangeArrowheads="1"/>
              </p:cNvSpPr>
              <p:nvPr/>
            </p:nvSpPr>
            <p:spPr bwMode="auto">
              <a:xfrm rot="-5400000">
                <a:off x="4416" y="2157"/>
                <a:ext cx="1502" cy="5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Total Variability</a:t>
                </a:r>
              </a:p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 in Y</a:t>
                </a:r>
              </a:p>
            </p:txBody>
          </p:sp>
        </p:grpSp>
      </p:grpSp>
      <p:sp>
        <p:nvSpPr>
          <p:cNvPr id="163936" name="Line 96"/>
          <p:cNvSpPr>
            <a:spLocks noChangeShapeType="1"/>
          </p:cNvSpPr>
          <p:nvPr/>
        </p:nvSpPr>
        <p:spPr bwMode="auto">
          <a:xfrm flipH="1">
            <a:off x="1130300" y="4413250"/>
            <a:ext cx="4364038" cy="127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1509713" y="3069537"/>
            <a:ext cx="4562475" cy="26512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4953000" y="2051050"/>
            <a:ext cx="3001963" cy="3717925"/>
            <a:chOff x="3120" y="1008"/>
            <a:chExt cx="1891" cy="2342"/>
          </a:xfrm>
        </p:grpSpPr>
        <p:sp>
          <p:nvSpPr>
            <p:cNvPr id="20502" name="Rectangle 94"/>
            <p:cNvSpPr>
              <a:spLocks noChangeArrowheads="1"/>
            </p:cNvSpPr>
            <p:nvPr/>
          </p:nvSpPr>
          <p:spPr bwMode="auto">
            <a:xfrm>
              <a:off x="3984" y="2659"/>
              <a:ext cx="528" cy="6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Rectangle 95"/>
            <p:cNvSpPr>
              <a:spLocks noChangeArrowheads="1"/>
            </p:cNvSpPr>
            <p:nvPr/>
          </p:nvSpPr>
          <p:spPr bwMode="auto">
            <a:xfrm>
              <a:off x="3984" y="1407"/>
              <a:ext cx="528" cy="5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Text Box 98"/>
            <p:cNvSpPr txBox="1">
              <a:spLocks noChangeArrowheads="1"/>
            </p:cNvSpPr>
            <p:nvPr/>
          </p:nvSpPr>
          <p:spPr bwMode="auto">
            <a:xfrm>
              <a:off x="3120" y="1008"/>
              <a:ext cx="18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accent2"/>
                  </a:solidFill>
                </a:rPr>
                <a:t>Variability Explained</a:t>
              </a:r>
            </a:p>
          </p:txBody>
        </p:sp>
      </p:grp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2530475" y="838200"/>
            <a:ext cx="4251325" cy="1052512"/>
            <a:chOff x="1142" y="144"/>
            <a:chExt cx="2678" cy="663"/>
          </a:xfrm>
        </p:grpSpPr>
        <p:sp>
          <p:nvSpPr>
            <p:cNvPr id="20498" name="Text Box 105"/>
            <p:cNvSpPr txBox="1">
              <a:spLocks noChangeArrowheads="1"/>
            </p:cNvSpPr>
            <p:nvPr/>
          </p:nvSpPr>
          <p:spPr bwMode="auto">
            <a:xfrm>
              <a:off x="1142" y="300"/>
              <a:ext cx="6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/>
                <a:t>r</a:t>
              </a:r>
              <a:r>
                <a:rPr lang="en-US" sz="3600" baseline="30000"/>
                <a:t>2</a:t>
              </a:r>
              <a:r>
                <a:rPr lang="en-US" sz="3600"/>
                <a:t> = </a:t>
              </a:r>
            </a:p>
          </p:txBody>
        </p:sp>
        <p:sp>
          <p:nvSpPr>
            <p:cNvPr id="20499" name="Line 106"/>
            <p:cNvSpPr>
              <a:spLocks noChangeShapeType="1"/>
            </p:cNvSpPr>
            <p:nvPr/>
          </p:nvSpPr>
          <p:spPr bwMode="auto">
            <a:xfrm>
              <a:off x="1728" y="512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07"/>
            <p:cNvSpPr txBox="1">
              <a:spLocks noChangeArrowheads="1"/>
            </p:cNvSpPr>
            <p:nvPr/>
          </p:nvSpPr>
          <p:spPr bwMode="auto">
            <a:xfrm>
              <a:off x="1632" y="144"/>
              <a:ext cx="21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/>
                  </a:solidFill>
                </a:rPr>
                <a:t>Variability Explained</a:t>
              </a:r>
            </a:p>
          </p:txBody>
        </p:sp>
        <p:sp>
          <p:nvSpPr>
            <p:cNvPr id="20501" name="Text Box 108"/>
            <p:cNvSpPr txBox="1">
              <a:spLocks noChangeArrowheads="1"/>
            </p:cNvSpPr>
            <p:nvPr/>
          </p:nvSpPr>
          <p:spPr bwMode="auto">
            <a:xfrm>
              <a:off x="1657" y="480"/>
              <a:ext cx="21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hlink"/>
                  </a:solidFill>
                </a:rPr>
                <a:t>Total Variability in y</a:t>
              </a:r>
            </a:p>
          </p:txBody>
        </p:sp>
      </p:grp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4343400" y="3482975"/>
            <a:ext cx="3733800" cy="1216025"/>
            <a:chOff x="2736" y="1910"/>
            <a:chExt cx="2352" cy="766"/>
          </a:xfrm>
        </p:grpSpPr>
        <p:sp>
          <p:nvSpPr>
            <p:cNvPr id="20505" name="Rectangle 89"/>
            <p:cNvSpPr>
              <a:spLocks noChangeArrowheads="1"/>
            </p:cNvSpPr>
            <p:nvPr/>
          </p:nvSpPr>
          <p:spPr bwMode="auto">
            <a:xfrm>
              <a:off x="4560" y="1920"/>
              <a:ext cx="528" cy="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06" name="Group 100"/>
            <p:cNvGrpSpPr>
              <a:grpSpLocks/>
            </p:cNvGrpSpPr>
            <p:nvPr/>
          </p:nvGrpSpPr>
          <p:grpSpPr bwMode="auto">
            <a:xfrm>
              <a:off x="2736" y="1910"/>
              <a:ext cx="2342" cy="766"/>
              <a:chOff x="2736" y="1910"/>
              <a:chExt cx="2342" cy="766"/>
            </a:xfrm>
          </p:grpSpPr>
          <p:sp>
            <p:nvSpPr>
              <p:cNvPr id="20507" name="Text Box 90"/>
              <p:cNvSpPr txBox="1">
                <a:spLocks noChangeArrowheads="1"/>
              </p:cNvSpPr>
              <p:nvPr/>
            </p:nvSpPr>
            <p:spPr bwMode="auto">
              <a:xfrm rot="-5400000">
                <a:off x="4436" y="2034"/>
                <a:ext cx="76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Vrbility</a:t>
                </a:r>
              </a:p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Remain</a:t>
                </a:r>
              </a:p>
            </p:txBody>
          </p:sp>
          <p:sp>
            <p:nvSpPr>
              <p:cNvPr id="20508" name="Line 92"/>
              <p:cNvSpPr>
                <a:spLocks noChangeShapeType="1"/>
              </p:cNvSpPr>
              <p:nvPr/>
            </p:nvSpPr>
            <p:spPr bwMode="auto">
              <a:xfrm>
                <a:off x="2736" y="1929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Line 93"/>
              <p:cNvSpPr>
                <a:spLocks noChangeShapeType="1"/>
              </p:cNvSpPr>
              <p:nvPr/>
            </p:nvSpPr>
            <p:spPr bwMode="auto">
              <a:xfrm>
                <a:off x="2736" y="2649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31" name="Line 91"/>
          <p:cNvSpPr>
            <a:spLocks noChangeShapeType="1"/>
          </p:cNvSpPr>
          <p:nvPr/>
        </p:nvSpPr>
        <p:spPr bwMode="auto">
          <a:xfrm flipV="1">
            <a:off x="4343400" y="2660650"/>
            <a:ext cx="0" cy="38100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7" name="Line 97"/>
          <p:cNvSpPr>
            <a:spLocks noChangeShapeType="1"/>
          </p:cNvSpPr>
          <p:nvPr/>
        </p:nvSpPr>
        <p:spPr bwMode="auto">
          <a:xfrm flipH="1">
            <a:off x="1174750" y="4089400"/>
            <a:ext cx="3167063" cy="127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6" grpId="0" animBg="1"/>
      <p:bldP spid="163931" grpId="0" animBg="1"/>
      <p:bldP spid="1639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4D8C907E-1B31-453F-B36D-FE361652948C}" type="slidenum">
              <a:rPr lang="en-US"/>
              <a:pPr/>
              <a:t>4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doesn’t depend on x because of homoscedasticity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28825" y="2676525"/>
            <a:ext cx="6970713" cy="3100388"/>
            <a:chOff x="1278" y="1402"/>
            <a:chExt cx="4391" cy="1953"/>
          </a:xfrm>
        </p:grpSpPr>
        <p:sp>
          <p:nvSpPr>
            <p:cNvPr id="26699" name="Line 4"/>
            <p:cNvSpPr>
              <a:spLocks noChangeShapeType="1"/>
            </p:cNvSpPr>
            <p:nvPr/>
          </p:nvSpPr>
          <p:spPr bwMode="auto">
            <a:xfrm>
              <a:off x="1278" y="3350"/>
              <a:ext cx="3863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0" name="Line 5"/>
            <p:cNvSpPr>
              <a:spLocks noChangeShapeType="1"/>
            </p:cNvSpPr>
            <p:nvPr/>
          </p:nvSpPr>
          <p:spPr bwMode="auto">
            <a:xfrm>
              <a:off x="3610" y="1408"/>
              <a:ext cx="1531" cy="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01" name="Group 6"/>
            <p:cNvGrpSpPr>
              <a:grpSpLocks/>
            </p:cNvGrpSpPr>
            <p:nvPr/>
          </p:nvGrpSpPr>
          <p:grpSpPr bwMode="auto">
            <a:xfrm>
              <a:off x="5136" y="1402"/>
              <a:ext cx="533" cy="1953"/>
              <a:chOff x="4896" y="1402"/>
              <a:chExt cx="533" cy="1953"/>
            </a:xfrm>
          </p:grpSpPr>
          <p:sp>
            <p:nvSpPr>
              <p:cNvPr id="26702" name="Rectangle 7"/>
              <p:cNvSpPr>
                <a:spLocks noChangeArrowheads="1"/>
              </p:cNvSpPr>
              <p:nvPr/>
            </p:nvSpPr>
            <p:spPr bwMode="auto">
              <a:xfrm>
                <a:off x="4896" y="1402"/>
                <a:ext cx="528" cy="195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3" name="Text Box 8"/>
              <p:cNvSpPr txBox="1">
                <a:spLocks noChangeArrowheads="1"/>
              </p:cNvSpPr>
              <p:nvPr/>
            </p:nvSpPr>
            <p:spPr bwMode="auto">
              <a:xfrm rot="-5400000">
                <a:off x="4416" y="2157"/>
                <a:ext cx="1502" cy="5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Total Variability</a:t>
                </a:r>
              </a:p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 in Y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00600" y="3194050"/>
            <a:ext cx="3276600" cy="1216025"/>
            <a:chOff x="3024" y="1728"/>
            <a:chExt cx="2064" cy="766"/>
          </a:xfrm>
        </p:grpSpPr>
        <p:grpSp>
          <p:nvGrpSpPr>
            <p:cNvPr id="26694" name="Group 11"/>
            <p:cNvGrpSpPr>
              <a:grpSpLocks/>
            </p:cNvGrpSpPr>
            <p:nvPr/>
          </p:nvGrpSpPr>
          <p:grpSpPr bwMode="auto">
            <a:xfrm>
              <a:off x="4560" y="1728"/>
              <a:ext cx="528" cy="766"/>
              <a:chOff x="4560" y="1910"/>
              <a:chExt cx="528" cy="766"/>
            </a:xfrm>
          </p:grpSpPr>
          <p:sp>
            <p:nvSpPr>
              <p:cNvPr id="26697" name="Rectangle 12"/>
              <p:cNvSpPr>
                <a:spLocks noChangeArrowheads="1"/>
              </p:cNvSpPr>
              <p:nvPr/>
            </p:nvSpPr>
            <p:spPr bwMode="auto">
              <a:xfrm>
                <a:off x="4560" y="1920"/>
                <a:ext cx="528" cy="73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8" name="Text Box 13"/>
              <p:cNvSpPr txBox="1">
                <a:spLocks noChangeArrowheads="1"/>
              </p:cNvSpPr>
              <p:nvPr/>
            </p:nvSpPr>
            <p:spPr bwMode="auto">
              <a:xfrm rot="-5400000">
                <a:off x="4436" y="2034"/>
                <a:ext cx="76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Vrbility</a:t>
                </a:r>
              </a:p>
              <a:p>
                <a:pPr algn="ctr"/>
                <a:r>
                  <a:rPr lang="en-US" b="1">
                    <a:solidFill>
                      <a:srgbClr val="FFFFFF"/>
                    </a:solidFill>
                  </a:rPr>
                  <a:t>Remain</a:t>
                </a:r>
              </a:p>
            </p:txBody>
          </p:sp>
        </p:grpSp>
        <p:sp>
          <p:nvSpPr>
            <p:cNvPr id="26695" name="Line 14"/>
            <p:cNvSpPr>
              <a:spLocks noChangeShapeType="1"/>
            </p:cNvSpPr>
            <p:nvPr/>
          </p:nvSpPr>
          <p:spPr bwMode="auto">
            <a:xfrm>
              <a:off x="3024" y="1737"/>
              <a:ext cx="15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6" name="Line 15"/>
            <p:cNvSpPr>
              <a:spLocks noChangeShapeType="1"/>
            </p:cNvSpPr>
            <p:nvPr/>
          </p:nvSpPr>
          <p:spPr bwMode="auto">
            <a:xfrm>
              <a:off x="3024" y="2457"/>
              <a:ext cx="15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8673" name="Line 17"/>
          <p:cNvSpPr>
            <a:spLocks noChangeShapeType="1"/>
          </p:cNvSpPr>
          <p:nvPr/>
        </p:nvSpPr>
        <p:spPr bwMode="auto">
          <a:xfrm flipH="1">
            <a:off x="1143000" y="3784600"/>
            <a:ext cx="3656013" cy="1905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953000" y="2051050"/>
            <a:ext cx="3001963" cy="3717925"/>
            <a:chOff x="3120" y="1008"/>
            <a:chExt cx="1891" cy="2342"/>
          </a:xfrm>
        </p:grpSpPr>
        <p:sp>
          <p:nvSpPr>
            <p:cNvPr id="26691" name="Rectangle 19"/>
            <p:cNvSpPr>
              <a:spLocks noChangeArrowheads="1"/>
            </p:cNvSpPr>
            <p:nvPr/>
          </p:nvSpPr>
          <p:spPr bwMode="auto">
            <a:xfrm>
              <a:off x="3984" y="2470"/>
              <a:ext cx="528" cy="8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Rectangle 20"/>
            <p:cNvSpPr>
              <a:spLocks noChangeArrowheads="1"/>
            </p:cNvSpPr>
            <p:nvPr/>
          </p:nvSpPr>
          <p:spPr bwMode="auto">
            <a:xfrm>
              <a:off x="3984" y="1407"/>
              <a:ext cx="528" cy="3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3" name="Text Box 21"/>
            <p:cNvSpPr txBox="1">
              <a:spLocks noChangeArrowheads="1"/>
            </p:cNvSpPr>
            <p:nvPr/>
          </p:nvSpPr>
          <p:spPr bwMode="auto">
            <a:xfrm>
              <a:off x="3120" y="1008"/>
              <a:ext cx="18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accent2"/>
                  </a:solidFill>
                </a:rPr>
                <a:t>Variability Explained</a:t>
              </a:r>
            </a:p>
          </p:txBody>
        </p:sp>
      </p:grpSp>
      <p:grpSp>
        <p:nvGrpSpPr>
          <p:cNvPr id="26635" name="Group 22"/>
          <p:cNvGrpSpPr>
            <a:grpSpLocks/>
          </p:cNvGrpSpPr>
          <p:nvPr/>
        </p:nvGrpSpPr>
        <p:grpSpPr bwMode="auto">
          <a:xfrm>
            <a:off x="381000" y="2546350"/>
            <a:ext cx="5691188" cy="4159250"/>
            <a:chOff x="240" y="1320"/>
            <a:chExt cx="3585" cy="2620"/>
          </a:xfrm>
        </p:grpSpPr>
        <p:grpSp>
          <p:nvGrpSpPr>
            <p:cNvPr id="26636" name="Group 23"/>
            <p:cNvGrpSpPr>
              <a:grpSpLocks/>
            </p:cNvGrpSpPr>
            <p:nvPr/>
          </p:nvGrpSpPr>
          <p:grpSpPr bwMode="auto">
            <a:xfrm>
              <a:off x="803" y="1365"/>
              <a:ext cx="3006" cy="2019"/>
              <a:chOff x="1321" y="1340"/>
              <a:chExt cx="3173" cy="2199"/>
            </a:xfrm>
          </p:grpSpPr>
          <p:sp>
            <p:nvSpPr>
              <p:cNvPr id="26652" name="Oval 24"/>
              <p:cNvSpPr>
                <a:spLocks noChangeArrowheads="1"/>
              </p:cNvSpPr>
              <p:nvPr/>
            </p:nvSpPr>
            <p:spPr bwMode="auto">
              <a:xfrm>
                <a:off x="2189" y="3167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Oval 25"/>
              <p:cNvSpPr>
                <a:spLocks noChangeArrowheads="1"/>
              </p:cNvSpPr>
              <p:nvPr/>
            </p:nvSpPr>
            <p:spPr bwMode="auto">
              <a:xfrm>
                <a:off x="2296" y="28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Oval 26"/>
              <p:cNvSpPr>
                <a:spLocks noChangeArrowheads="1"/>
              </p:cNvSpPr>
              <p:nvPr/>
            </p:nvSpPr>
            <p:spPr bwMode="auto">
              <a:xfrm>
                <a:off x="1594" y="3357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Oval 27"/>
              <p:cNvSpPr>
                <a:spLocks noChangeArrowheads="1"/>
              </p:cNvSpPr>
              <p:nvPr/>
            </p:nvSpPr>
            <p:spPr bwMode="auto">
              <a:xfrm>
                <a:off x="2610" y="2803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Oval 28"/>
              <p:cNvSpPr>
                <a:spLocks noChangeArrowheads="1"/>
              </p:cNvSpPr>
              <p:nvPr/>
            </p:nvSpPr>
            <p:spPr bwMode="auto">
              <a:xfrm>
                <a:off x="2808" y="286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Oval 29"/>
              <p:cNvSpPr>
                <a:spLocks noChangeArrowheads="1"/>
              </p:cNvSpPr>
              <p:nvPr/>
            </p:nvSpPr>
            <p:spPr bwMode="auto">
              <a:xfrm>
                <a:off x="2899" y="2721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Oval 30"/>
              <p:cNvSpPr>
                <a:spLocks noChangeArrowheads="1"/>
              </p:cNvSpPr>
              <p:nvPr/>
            </p:nvSpPr>
            <p:spPr bwMode="auto">
              <a:xfrm>
                <a:off x="4362" y="163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Oval 31"/>
              <p:cNvSpPr>
                <a:spLocks noChangeArrowheads="1"/>
              </p:cNvSpPr>
              <p:nvPr/>
            </p:nvSpPr>
            <p:spPr bwMode="auto">
              <a:xfrm>
                <a:off x="4246" y="1340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Oval 32"/>
              <p:cNvSpPr>
                <a:spLocks noChangeArrowheads="1"/>
              </p:cNvSpPr>
              <p:nvPr/>
            </p:nvSpPr>
            <p:spPr bwMode="auto">
              <a:xfrm>
                <a:off x="3536" y="2423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Oval 33"/>
              <p:cNvSpPr>
                <a:spLocks noChangeArrowheads="1"/>
              </p:cNvSpPr>
              <p:nvPr/>
            </p:nvSpPr>
            <p:spPr bwMode="auto">
              <a:xfrm>
                <a:off x="2627" y="3002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Oval 34"/>
              <p:cNvSpPr>
                <a:spLocks noChangeArrowheads="1"/>
              </p:cNvSpPr>
              <p:nvPr/>
            </p:nvSpPr>
            <p:spPr bwMode="auto">
              <a:xfrm>
                <a:off x="4412" y="1902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Oval 35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Oval 36"/>
              <p:cNvSpPr>
                <a:spLocks noChangeArrowheads="1"/>
              </p:cNvSpPr>
              <p:nvPr/>
            </p:nvSpPr>
            <p:spPr bwMode="auto">
              <a:xfrm>
                <a:off x="2808" y="2704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Oval 37"/>
              <p:cNvSpPr>
                <a:spLocks noChangeArrowheads="1"/>
              </p:cNvSpPr>
              <p:nvPr/>
            </p:nvSpPr>
            <p:spPr bwMode="auto">
              <a:xfrm>
                <a:off x="3635" y="2142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Oval 38"/>
              <p:cNvSpPr>
                <a:spLocks noChangeArrowheads="1"/>
              </p:cNvSpPr>
              <p:nvPr/>
            </p:nvSpPr>
            <p:spPr bwMode="auto">
              <a:xfrm>
                <a:off x="3065" y="2729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Oval 39"/>
              <p:cNvSpPr>
                <a:spLocks noChangeArrowheads="1"/>
              </p:cNvSpPr>
              <p:nvPr/>
            </p:nvSpPr>
            <p:spPr bwMode="auto">
              <a:xfrm>
                <a:off x="1610" y="3192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Oval 40"/>
              <p:cNvSpPr>
                <a:spLocks noChangeArrowheads="1"/>
              </p:cNvSpPr>
              <p:nvPr/>
            </p:nvSpPr>
            <p:spPr bwMode="auto">
              <a:xfrm>
                <a:off x="4122" y="187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Oval 41"/>
              <p:cNvSpPr>
                <a:spLocks noChangeArrowheads="1"/>
              </p:cNvSpPr>
              <p:nvPr/>
            </p:nvSpPr>
            <p:spPr bwMode="auto">
              <a:xfrm>
                <a:off x="2478" y="2745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Oval 42"/>
              <p:cNvSpPr>
                <a:spLocks noChangeArrowheads="1"/>
              </p:cNvSpPr>
              <p:nvPr/>
            </p:nvSpPr>
            <p:spPr bwMode="auto">
              <a:xfrm>
                <a:off x="3197" y="2125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Oval 43"/>
              <p:cNvSpPr>
                <a:spLocks noChangeArrowheads="1"/>
              </p:cNvSpPr>
              <p:nvPr/>
            </p:nvSpPr>
            <p:spPr bwMode="auto">
              <a:xfrm>
                <a:off x="3660" y="177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Oval 44"/>
              <p:cNvSpPr>
                <a:spLocks noChangeArrowheads="1"/>
              </p:cNvSpPr>
              <p:nvPr/>
            </p:nvSpPr>
            <p:spPr bwMode="auto">
              <a:xfrm>
                <a:off x="3486" y="17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Oval 45"/>
              <p:cNvSpPr>
                <a:spLocks noChangeArrowheads="1"/>
              </p:cNvSpPr>
              <p:nvPr/>
            </p:nvSpPr>
            <p:spPr bwMode="auto">
              <a:xfrm>
                <a:off x="1941" y="2787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Oval 46"/>
              <p:cNvSpPr>
                <a:spLocks noChangeArrowheads="1"/>
              </p:cNvSpPr>
              <p:nvPr/>
            </p:nvSpPr>
            <p:spPr bwMode="auto">
              <a:xfrm>
                <a:off x="3998" y="1778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Oval 47"/>
              <p:cNvSpPr>
                <a:spLocks noChangeArrowheads="1"/>
              </p:cNvSpPr>
              <p:nvPr/>
            </p:nvSpPr>
            <p:spPr bwMode="auto">
              <a:xfrm>
                <a:off x="3841" y="204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Oval 48"/>
              <p:cNvSpPr>
                <a:spLocks noChangeArrowheads="1"/>
              </p:cNvSpPr>
              <p:nvPr/>
            </p:nvSpPr>
            <p:spPr bwMode="auto">
              <a:xfrm>
                <a:off x="3932" y="2125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Oval 49"/>
              <p:cNvSpPr>
                <a:spLocks noChangeArrowheads="1"/>
              </p:cNvSpPr>
              <p:nvPr/>
            </p:nvSpPr>
            <p:spPr bwMode="auto">
              <a:xfrm>
                <a:off x="3626" y="1927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Oval 50"/>
              <p:cNvSpPr>
                <a:spLocks noChangeArrowheads="1"/>
              </p:cNvSpPr>
              <p:nvPr/>
            </p:nvSpPr>
            <p:spPr bwMode="auto">
              <a:xfrm>
                <a:off x="1899" y="334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Oval 51"/>
              <p:cNvSpPr>
                <a:spLocks noChangeArrowheads="1"/>
              </p:cNvSpPr>
              <p:nvPr/>
            </p:nvSpPr>
            <p:spPr bwMode="auto">
              <a:xfrm>
                <a:off x="3031" y="2134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Oval 52"/>
              <p:cNvSpPr>
                <a:spLocks noChangeArrowheads="1"/>
              </p:cNvSpPr>
              <p:nvPr/>
            </p:nvSpPr>
            <p:spPr bwMode="auto">
              <a:xfrm>
                <a:off x="3304" y="2530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Oval 53"/>
              <p:cNvSpPr>
                <a:spLocks noChangeArrowheads="1"/>
              </p:cNvSpPr>
              <p:nvPr/>
            </p:nvSpPr>
            <p:spPr bwMode="auto">
              <a:xfrm>
                <a:off x="3222" y="2861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Oval 54"/>
              <p:cNvSpPr>
                <a:spLocks noChangeArrowheads="1"/>
              </p:cNvSpPr>
              <p:nvPr/>
            </p:nvSpPr>
            <p:spPr bwMode="auto">
              <a:xfrm>
                <a:off x="2759" y="2406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Oval 55"/>
              <p:cNvSpPr>
                <a:spLocks noChangeArrowheads="1"/>
              </p:cNvSpPr>
              <p:nvPr/>
            </p:nvSpPr>
            <p:spPr bwMode="auto">
              <a:xfrm>
                <a:off x="1321" y="320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Oval 56"/>
              <p:cNvSpPr>
                <a:spLocks noChangeArrowheads="1"/>
              </p:cNvSpPr>
              <p:nvPr/>
            </p:nvSpPr>
            <p:spPr bwMode="auto">
              <a:xfrm>
                <a:off x="2379" y="2431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Oval 57"/>
              <p:cNvSpPr>
                <a:spLocks noChangeArrowheads="1"/>
              </p:cNvSpPr>
              <p:nvPr/>
            </p:nvSpPr>
            <p:spPr bwMode="auto">
              <a:xfrm>
                <a:off x="1792" y="345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Oval 58"/>
              <p:cNvSpPr>
                <a:spLocks noChangeArrowheads="1"/>
              </p:cNvSpPr>
              <p:nvPr/>
            </p:nvSpPr>
            <p:spPr bwMode="auto">
              <a:xfrm>
                <a:off x="3420" y="2489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Oval 59"/>
              <p:cNvSpPr>
                <a:spLocks noChangeArrowheads="1"/>
              </p:cNvSpPr>
              <p:nvPr/>
            </p:nvSpPr>
            <p:spPr bwMode="auto">
              <a:xfrm>
                <a:off x="3354" y="2150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Oval 60"/>
              <p:cNvSpPr>
                <a:spLocks noChangeArrowheads="1"/>
              </p:cNvSpPr>
              <p:nvPr/>
            </p:nvSpPr>
            <p:spPr bwMode="auto">
              <a:xfrm>
                <a:off x="2635" y="2563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Oval 61"/>
              <p:cNvSpPr>
                <a:spLocks noChangeArrowheads="1"/>
              </p:cNvSpPr>
              <p:nvPr/>
            </p:nvSpPr>
            <p:spPr bwMode="auto">
              <a:xfrm>
                <a:off x="2164" y="2778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Oval 62"/>
              <p:cNvSpPr>
                <a:spLocks noChangeArrowheads="1"/>
              </p:cNvSpPr>
              <p:nvPr/>
            </p:nvSpPr>
            <p:spPr bwMode="auto">
              <a:xfrm>
                <a:off x="2428" y="2886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7" name="Line 63"/>
            <p:cNvSpPr>
              <a:spLocks noChangeShapeType="1"/>
            </p:cNvSpPr>
            <p:nvPr/>
          </p:nvSpPr>
          <p:spPr bwMode="auto">
            <a:xfrm>
              <a:off x="951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64"/>
            <p:cNvSpPr>
              <a:spLocks noChangeShapeType="1"/>
            </p:cNvSpPr>
            <p:nvPr/>
          </p:nvSpPr>
          <p:spPr bwMode="auto">
            <a:xfrm>
              <a:off x="1672" y="3421"/>
              <a:ext cx="0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65"/>
            <p:cNvSpPr>
              <a:spLocks noChangeShapeType="1"/>
            </p:cNvSpPr>
            <p:nvPr/>
          </p:nvSpPr>
          <p:spPr bwMode="auto">
            <a:xfrm>
              <a:off x="2384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66"/>
            <p:cNvSpPr>
              <a:spLocks noChangeShapeType="1"/>
            </p:cNvSpPr>
            <p:nvPr/>
          </p:nvSpPr>
          <p:spPr bwMode="auto">
            <a:xfrm>
              <a:off x="3104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67"/>
            <p:cNvSpPr>
              <a:spLocks noChangeShapeType="1"/>
            </p:cNvSpPr>
            <p:nvPr/>
          </p:nvSpPr>
          <p:spPr bwMode="auto">
            <a:xfrm>
              <a:off x="3816" y="3421"/>
              <a:ext cx="1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68"/>
            <p:cNvSpPr>
              <a:spLocks noChangeShapeType="1"/>
            </p:cNvSpPr>
            <p:nvPr/>
          </p:nvSpPr>
          <p:spPr bwMode="auto">
            <a:xfrm flipH="1">
              <a:off x="623" y="330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69"/>
            <p:cNvSpPr>
              <a:spLocks noChangeShapeType="1"/>
            </p:cNvSpPr>
            <p:nvPr/>
          </p:nvSpPr>
          <p:spPr bwMode="auto">
            <a:xfrm flipH="1">
              <a:off x="623" y="290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70"/>
            <p:cNvSpPr>
              <a:spLocks noChangeShapeType="1"/>
            </p:cNvSpPr>
            <p:nvPr/>
          </p:nvSpPr>
          <p:spPr bwMode="auto">
            <a:xfrm flipH="1">
              <a:off x="623" y="251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71"/>
            <p:cNvSpPr>
              <a:spLocks noChangeShapeType="1"/>
            </p:cNvSpPr>
            <p:nvPr/>
          </p:nvSpPr>
          <p:spPr bwMode="auto">
            <a:xfrm flipH="1">
              <a:off x="623" y="211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72"/>
            <p:cNvSpPr>
              <a:spLocks noChangeShapeType="1"/>
            </p:cNvSpPr>
            <p:nvPr/>
          </p:nvSpPr>
          <p:spPr bwMode="auto">
            <a:xfrm flipH="1">
              <a:off x="623" y="1722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73"/>
            <p:cNvSpPr>
              <a:spLocks noChangeShapeType="1"/>
            </p:cNvSpPr>
            <p:nvPr/>
          </p:nvSpPr>
          <p:spPr bwMode="auto">
            <a:xfrm flipH="1">
              <a:off x="623" y="132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74"/>
            <p:cNvSpPr>
              <a:spLocks noChangeShapeType="1"/>
            </p:cNvSpPr>
            <p:nvPr/>
          </p:nvSpPr>
          <p:spPr bwMode="auto">
            <a:xfrm>
              <a:off x="787" y="3421"/>
              <a:ext cx="30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Rectangle 75"/>
            <p:cNvSpPr>
              <a:spLocks noChangeArrowheads="1"/>
            </p:cNvSpPr>
            <p:nvPr/>
          </p:nvSpPr>
          <p:spPr bwMode="auto">
            <a:xfrm>
              <a:off x="2112" y="3748"/>
              <a:ext cx="4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Height</a:t>
              </a:r>
              <a:endParaRPr lang="en-US"/>
            </a:p>
          </p:txBody>
        </p:sp>
        <p:sp>
          <p:nvSpPr>
            <p:cNvPr id="26650" name="Line 76"/>
            <p:cNvSpPr>
              <a:spLocks noChangeShapeType="1"/>
            </p:cNvSpPr>
            <p:nvPr/>
          </p:nvSpPr>
          <p:spPr bwMode="auto">
            <a:xfrm flipV="1">
              <a:off x="732" y="1320"/>
              <a:ext cx="1" cy="2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Rectangle 77"/>
            <p:cNvSpPr>
              <a:spLocks noChangeArrowheads="1"/>
            </p:cNvSpPr>
            <p:nvPr/>
          </p:nvSpPr>
          <p:spPr bwMode="auto">
            <a:xfrm rot="-5400000">
              <a:off x="87" y="2199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Weight</a:t>
              </a:r>
              <a:endParaRPr lang="en-US"/>
            </a:p>
          </p:txBody>
        </p:sp>
      </p:grpSp>
      <p:cxnSp>
        <p:nvCxnSpPr>
          <p:cNvPr id="80" name="Straight Connector 79"/>
          <p:cNvCxnSpPr/>
          <p:nvPr/>
        </p:nvCxnSpPr>
        <p:spPr bwMode="auto">
          <a:xfrm flipV="1">
            <a:off x="1509713" y="3069537"/>
            <a:ext cx="4562475" cy="26512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8672" name="Line 16"/>
          <p:cNvSpPr>
            <a:spLocks noChangeShapeType="1"/>
          </p:cNvSpPr>
          <p:nvPr/>
        </p:nvSpPr>
        <p:spPr bwMode="auto">
          <a:xfrm flipH="1">
            <a:off x="1130300" y="4413250"/>
            <a:ext cx="4364038" cy="127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 flipV="1">
            <a:off x="4800600" y="2355850"/>
            <a:ext cx="0" cy="38100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3" grpId="0" animBg="1"/>
      <p:bldP spid="198672" grpId="0" animBg="1"/>
      <p:bldP spid="1986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768BEC83-DBD4-49DC-AC05-FC2DC6E87075}" type="slidenum">
              <a:rPr lang="en-US"/>
              <a:pPr/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1143000"/>
          </a:xfrm>
        </p:spPr>
        <p:txBody>
          <a:bodyPr/>
          <a:lstStyle/>
          <a:p>
            <a:r>
              <a:rPr lang="en-US" dirty="0" smtClean="0"/>
              <a:t>Coefficient </a:t>
            </a:r>
            <a:r>
              <a:rPr lang="en-US" dirty="0"/>
              <a:t>of </a:t>
            </a:r>
            <a:r>
              <a:rPr lang="en-US" dirty="0" smtClean="0"/>
              <a:t>Determination</a:t>
            </a:r>
            <a:endParaRPr 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r>
              <a:rPr lang="en-US" dirty="0" smtClean="0"/>
              <a:t>Proportion </a:t>
            </a:r>
            <a:r>
              <a:rPr lang="en-US" dirty="0"/>
              <a:t>of the total variability in the response variable explained away by knowing the value of the explanatory </a:t>
            </a:r>
            <a:r>
              <a:rPr lang="en-US" dirty="0" smtClean="0"/>
              <a:t>variable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Abbreviated with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0 </a:t>
            </a:r>
            <a:r>
              <a:rPr lang="en-US" u="sng" dirty="0"/>
              <a:t>&lt;</a:t>
            </a:r>
            <a:r>
              <a:rPr lang="en-US" dirty="0"/>
              <a:t> r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u="sng" dirty="0"/>
              <a:t>&lt;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Closer to 1 is a stronger relationship</a:t>
            </a:r>
          </a:p>
          <a:p>
            <a:pPr lvl="1"/>
            <a:r>
              <a:rPr lang="en-US" dirty="0" smtClean="0"/>
              <a:t>Closer to 1 gives better predictions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6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3782</TotalTime>
  <Words>168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107 Template</vt:lpstr>
      <vt:lpstr>Simple Linear Regression</vt:lpstr>
      <vt:lpstr>Coefficient of Determination</vt:lpstr>
      <vt:lpstr>Visualizing r2</vt:lpstr>
      <vt:lpstr>r2 doesn’t depend on x because of homoscedasticity</vt:lpstr>
      <vt:lpstr>Coefficient of Determination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164</cp:revision>
  <dcterms:created xsi:type="dcterms:W3CDTF">1999-07-29T13:14:22Z</dcterms:created>
  <dcterms:modified xsi:type="dcterms:W3CDTF">2015-11-28T22:28:24Z</dcterms:modified>
</cp:coreProperties>
</file>