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sldIdLst>
    <p:sldId id="334" r:id="rId2"/>
    <p:sldId id="337" r:id="rId3"/>
    <p:sldId id="338" r:id="rId4"/>
    <p:sldId id="339" r:id="rId5"/>
    <p:sldId id="380" r:id="rId6"/>
    <p:sldId id="382" r:id="rId7"/>
    <p:sldId id="381" r:id="rId8"/>
    <p:sldId id="353" r:id="rId9"/>
    <p:sldId id="38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33CC"/>
    <a:srgbClr val="0000FF"/>
    <a:srgbClr val="C0C0C0"/>
    <a:srgbClr val="FFFFFF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2183" autoAdjust="0"/>
  </p:normalViewPr>
  <p:slideViewPr>
    <p:cSldViewPr>
      <p:cViewPr varScale="1">
        <p:scale>
          <a:sx n="66" d="100"/>
          <a:sy n="66" d="100"/>
        </p:scale>
        <p:origin x="277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ECD32E6-665F-4762-B05D-B45728A01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700978D1-0D83-409B-9302-0984F7C93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3D5EA004-D86D-49F0-8C74-3A89A1529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3B8F4459-C45C-4249-8BC9-5550F4C96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6531D0A2-DD48-42CD-8BAF-ED5A95031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199FD00-C5DB-4244-AA15-BC15E10B9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1DF2EAC2-0326-45D7-90D5-8B625F94B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AC7C38E5-CC1B-4993-BC5F-A6AA6DC9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8140140-4C11-489F-B739-44EAC376C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26A4204E-4973-4434-8445-9EC983385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2EC2AC8-9F71-452E-87A5-0C2DDF711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0052865E-9FEF-4540-90A7-913D044CD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>
              <a:defRPr/>
            </a:pPr>
            <a:r>
              <a:rPr lang="en-US"/>
              <a:t>Slide #</a:t>
            </a:r>
            <a:fld id="{E5EF4880-D2E4-4E57-928D-CA3F70153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DCD7C3AB-A90A-45C4-9B88-DAB46266E81F}" type="slidenum">
              <a:rPr lang="en-US"/>
              <a:pPr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Rabbit Metabolic Rate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Katzner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 (1997; J. </a:t>
            </a:r>
            <a:r>
              <a:rPr lang="en-US" dirty="0" err="1" smtClean="0"/>
              <a:t>Wildl</a:t>
            </a:r>
            <a:r>
              <a:rPr lang="en-US" dirty="0" smtClean="0"/>
              <a:t>. Man. 78:1053-1062) examined the metabolic rate of pygmy rabbits (</a:t>
            </a:r>
            <a:r>
              <a:rPr lang="en-US" i="1" dirty="0" err="1" smtClean="0"/>
              <a:t>Brachylagus</a:t>
            </a:r>
            <a:r>
              <a:rPr lang="en-US" i="1" dirty="0" smtClean="0"/>
              <a:t> </a:t>
            </a:r>
            <a:r>
              <a:rPr lang="en-US" i="1" dirty="0" err="1" smtClean="0"/>
              <a:t>idahoensis</a:t>
            </a:r>
            <a:r>
              <a:rPr lang="en-US" dirty="0" smtClean="0"/>
              <a:t>) in the laboratory.  In particular, they wanted to determine </a:t>
            </a:r>
            <a:r>
              <a:rPr lang="en-US" b="1" dirty="0" smtClean="0"/>
              <a:t>if the variability in resting metabolic rate (ml O</a:t>
            </a:r>
            <a:r>
              <a:rPr lang="en-US" b="1" baseline="-25000" dirty="0" smtClean="0"/>
              <a:t>2</a:t>
            </a:r>
            <a:r>
              <a:rPr lang="en-US" b="1" dirty="0" smtClean="0"/>
              <a:t> g</a:t>
            </a:r>
            <a:r>
              <a:rPr lang="en-US" b="1" baseline="30000" dirty="0" smtClean="0"/>
              <a:t>-1</a:t>
            </a:r>
            <a:r>
              <a:rPr lang="en-US" b="1" dirty="0" smtClean="0"/>
              <a:t> h</a:t>
            </a:r>
            <a:r>
              <a:rPr lang="en-US" b="1" baseline="30000" dirty="0" smtClean="0"/>
              <a:t>-1</a:t>
            </a:r>
            <a:r>
              <a:rPr lang="en-US" b="1" dirty="0" smtClean="0"/>
              <a:t>) at 20</a:t>
            </a:r>
            <a:r>
              <a:rPr lang="en-US" b="1" baseline="30000" dirty="0" smtClean="0"/>
              <a:t>o</a:t>
            </a:r>
            <a:r>
              <a:rPr lang="en-US" b="1" dirty="0" smtClean="0"/>
              <a:t>C could be adequately explained by body mass (g).</a:t>
            </a:r>
            <a:r>
              <a:rPr lang="en-US" dirty="0" smtClean="0"/>
              <a:t> 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09600" y="4572000"/>
            <a:ext cx="624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3333CC"/>
                </a:solidFill>
              </a:rPr>
              <a:t>What is the response variable?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Resting metabolic rate</a:t>
            </a:r>
          </a:p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3333CC"/>
                </a:solidFill>
              </a:rPr>
              <a:t>What is the explanatory variable?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Body mass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4648200"/>
            <a:ext cx="457200" cy="463550"/>
            <a:chOff x="2972" y="816"/>
            <a:chExt cx="288" cy="292"/>
          </a:xfrm>
        </p:grpSpPr>
        <p:sp>
          <p:nvSpPr>
            <p:cNvPr id="14347" name="Oval 6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7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" y="5715000"/>
            <a:ext cx="457200" cy="463550"/>
            <a:chOff x="2972" y="816"/>
            <a:chExt cx="288" cy="292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C45A3350-55F1-4C15-B62C-E6C85C0ED637}" type="slidenum">
              <a:rPr lang="en-US"/>
              <a:pPr/>
              <a:t>2</a:t>
            </a:fld>
            <a:endParaRPr lang="en-US"/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Rabbit Metabolic Rate</a:t>
            </a:r>
          </a:p>
        </p:txBody>
      </p:sp>
      <p:sp>
        <p:nvSpPr>
          <p:cNvPr id="15365" name="Rectangle 2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5366" name="Rectangle 2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824038" y="4398963"/>
            <a:ext cx="528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48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892425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450</a:t>
            </a:r>
            <a:endParaRPr lang="en-US" sz="4800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962400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4800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073275" y="4335463"/>
            <a:ext cx="1588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149600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217988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82613" y="3827463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0.8</a:t>
            </a:r>
            <a:endParaRPr lang="en-US" sz="4800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82613" y="2698750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0.9</a:t>
            </a:r>
            <a:endParaRPr lang="en-US" sz="4800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82613" y="1557338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4800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1117600" y="40116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1117600" y="2879725"/>
            <a:ext cx="106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1117600" y="17383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1276350" y="4335463"/>
            <a:ext cx="29416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393950" y="4759325"/>
            <a:ext cx="9699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Mass</a:t>
            </a:r>
            <a:endParaRPr lang="en-US" sz="4000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1223963" y="1681163"/>
            <a:ext cx="1587" cy="261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 rot="-5400000">
            <a:off x="-1089025" y="2606676"/>
            <a:ext cx="27066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Metabolic Rate</a:t>
            </a:r>
            <a:endParaRPr lang="en-US" sz="4000"/>
          </a:p>
        </p:txBody>
      </p:sp>
      <p:grpSp>
        <p:nvGrpSpPr>
          <p:cNvPr id="15383" name="Group 25"/>
          <p:cNvGrpSpPr>
            <a:grpSpLocks/>
          </p:cNvGrpSpPr>
          <p:nvPr/>
        </p:nvGrpSpPr>
        <p:grpSpPr bwMode="auto">
          <a:xfrm>
            <a:off x="1292225" y="1692275"/>
            <a:ext cx="2767013" cy="2597150"/>
            <a:chOff x="1162" y="1083"/>
            <a:chExt cx="2815" cy="2091"/>
          </a:xfrm>
        </p:grpSpPr>
        <p:sp>
          <p:nvSpPr>
            <p:cNvPr id="15389" name="Oval 26"/>
            <p:cNvSpPr>
              <a:spLocks noChangeArrowheads="1"/>
            </p:cNvSpPr>
            <p:nvPr/>
          </p:nvSpPr>
          <p:spPr bwMode="auto">
            <a:xfrm>
              <a:off x="1162" y="181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Oval 27"/>
            <p:cNvSpPr>
              <a:spLocks noChangeArrowheads="1"/>
            </p:cNvSpPr>
            <p:nvPr/>
          </p:nvSpPr>
          <p:spPr bwMode="auto">
            <a:xfrm>
              <a:off x="2142" y="108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Oval 28"/>
            <p:cNvSpPr>
              <a:spLocks noChangeArrowheads="1"/>
            </p:cNvSpPr>
            <p:nvPr/>
          </p:nvSpPr>
          <p:spPr bwMode="auto">
            <a:xfrm>
              <a:off x="2034" y="2001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Oval 29"/>
            <p:cNvSpPr>
              <a:spLocks noChangeArrowheads="1"/>
            </p:cNvSpPr>
            <p:nvPr/>
          </p:nvSpPr>
          <p:spPr bwMode="auto">
            <a:xfrm>
              <a:off x="2034" y="2178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Oval 30"/>
            <p:cNvSpPr>
              <a:spLocks noChangeArrowheads="1"/>
            </p:cNvSpPr>
            <p:nvPr/>
          </p:nvSpPr>
          <p:spPr bwMode="auto">
            <a:xfrm>
              <a:off x="3121" y="208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Oval 31"/>
            <p:cNvSpPr>
              <a:spLocks noChangeArrowheads="1"/>
            </p:cNvSpPr>
            <p:nvPr/>
          </p:nvSpPr>
          <p:spPr bwMode="auto">
            <a:xfrm>
              <a:off x="3013" y="272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Oval 32"/>
            <p:cNvSpPr>
              <a:spLocks noChangeArrowheads="1"/>
            </p:cNvSpPr>
            <p:nvPr/>
          </p:nvSpPr>
          <p:spPr bwMode="auto">
            <a:xfrm>
              <a:off x="3885" y="309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Oval 33"/>
            <p:cNvSpPr>
              <a:spLocks noChangeArrowheads="1"/>
            </p:cNvSpPr>
            <p:nvPr/>
          </p:nvSpPr>
          <p:spPr bwMode="auto">
            <a:xfrm>
              <a:off x="3553" y="2819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34"/>
            <p:cNvSpPr>
              <a:spLocks noChangeShapeType="1"/>
            </p:cNvSpPr>
            <p:nvPr/>
          </p:nvSpPr>
          <p:spPr bwMode="auto">
            <a:xfrm>
              <a:off x="1208" y="1509"/>
              <a:ext cx="2769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4" name="Text Box 37"/>
          <p:cNvSpPr txBox="1">
            <a:spLocks noChangeArrowheads="1"/>
          </p:cNvSpPr>
          <p:nvPr/>
        </p:nvSpPr>
        <p:spPr bwMode="auto">
          <a:xfrm>
            <a:off x="4368800" y="1600200"/>
            <a:ext cx="4775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In terms of the variables of the problem, what is the equation of the best-fit line?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343400" y="3774757"/>
            <a:ext cx="436187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dirty="0" err="1"/>
              <a:t>MetRate</a:t>
            </a:r>
            <a:r>
              <a:rPr lang="en-US" sz="2600" dirty="0"/>
              <a:t> = 1.41-0.00124Mass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886200" y="1670050"/>
            <a:ext cx="457200" cy="463550"/>
            <a:chOff x="2972" y="816"/>
            <a:chExt cx="288" cy="292"/>
          </a:xfrm>
        </p:grpSpPr>
        <p:sp>
          <p:nvSpPr>
            <p:cNvPr id="15387" name="Oval 43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Text Box 44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5B6549CC-0C33-4143-91EC-3279AD82E2AD}" type="slidenum">
              <a:rPr lang="en-US"/>
              <a:pPr/>
              <a:t>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Rabbit Metabolic Rate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1824038" y="4398963"/>
            <a:ext cx="528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4800"/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2892425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450</a:t>
            </a:r>
            <a:endParaRPr lang="en-US" sz="4800"/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3962400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4800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>
            <a:off x="2073275" y="4335463"/>
            <a:ext cx="1588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3149600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4217988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582613" y="3827463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0.8</a:t>
            </a:r>
            <a:endParaRPr lang="en-US" sz="4800"/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582613" y="2698750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0.9</a:t>
            </a:r>
            <a:endParaRPr lang="en-US" sz="4800"/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582613" y="1557338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4800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>
            <a:off x="1117600" y="40116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H="1">
            <a:off x="1117600" y="2879725"/>
            <a:ext cx="106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 flipH="1">
            <a:off x="1117600" y="17383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1276350" y="4335463"/>
            <a:ext cx="29416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18"/>
          <p:cNvSpPr>
            <a:spLocks noChangeArrowheads="1"/>
          </p:cNvSpPr>
          <p:nvPr/>
        </p:nvSpPr>
        <p:spPr bwMode="auto">
          <a:xfrm>
            <a:off x="2393950" y="4759325"/>
            <a:ext cx="9699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Mass</a:t>
            </a:r>
            <a:endParaRPr lang="en-US" sz="4000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V="1">
            <a:off x="1223963" y="1681163"/>
            <a:ext cx="1587" cy="261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 rot="-5400000">
            <a:off x="-1089025" y="2606676"/>
            <a:ext cx="27066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Metabolic Rate</a:t>
            </a:r>
            <a:endParaRPr lang="en-US" sz="4000"/>
          </a:p>
        </p:txBody>
      </p:sp>
      <p:grpSp>
        <p:nvGrpSpPr>
          <p:cNvPr id="16407" name="Group 21"/>
          <p:cNvGrpSpPr>
            <a:grpSpLocks/>
          </p:cNvGrpSpPr>
          <p:nvPr/>
        </p:nvGrpSpPr>
        <p:grpSpPr bwMode="auto">
          <a:xfrm>
            <a:off x="1292225" y="1692275"/>
            <a:ext cx="2767013" cy="2597150"/>
            <a:chOff x="1162" y="1083"/>
            <a:chExt cx="2815" cy="2091"/>
          </a:xfrm>
        </p:grpSpPr>
        <p:sp>
          <p:nvSpPr>
            <p:cNvPr id="16413" name="Oval 22"/>
            <p:cNvSpPr>
              <a:spLocks noChangeArrowheads="1"/>
            </p:cNvSpPr>
            <p:nvPr/>
          </p:nvSpPr>
          <p:spPr bwMode="auto">
            <a:xfrm>
              <a:off x="1162" y="181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Oval 23"/>
            <p:cNvSpPr>
              <a:spLocks noChangeArrowheads="1"/>
            </p:cNvSpPr>
            <p:nvPr/>
          </p:nvSpPr>
          <p:spPr bwMode="auto">
            <a:xfrm>
              <a:off x="2142" y="108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Oval 24"/>
            <p:cNvSpPr>
              <a:spLocks noChangeArrowheads="1"/>
            </p:cNvSpPr>
            <p:nvPr/>
          </p:nvSpPr>
          <p:spPr bwMode="auto">
            <a:xfrm>
              <a:off x="2034" y="2001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Oval 25"/>
            <p:cNvSpPr>
              <a:spLocks noChangeArrowheads="1"/>
            </p:cNvSpPr>
            <p:nvPr/>
          </p:nvSpPr>
          <p:spPr bwMode="auto">
            <a:xfrm>
              <a:off x="2034" y="2178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Oval 26"/>
            <p:cNvSpPr>
              <a:spLocks noChangeArrowheads="1"/>
            </p:cNvSpPr>
            <p:nvPr/>
          </p:nvSpPr>
          <p:spPr bwMode="auto">
            <a:xfrm>
              <a:off x="3121" y="208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Oval 27"/>
            <p:cNvSpPr>
              <a:spLocks noChangeArrowheads="1"/>
            </p:cNvSpPr>
            <p:nvPr/>
          </p:nvSpPr>
          <p:spPr bwMode="auto">
            <a:xfrm>
              <a:off x="3013" y="272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Oval 28"/>
            <p:cNvSpPr>
              <a:spLocks noChangeArrowheads="1"/>
            </p:cNvSpPr>
            <p:nvPr/>
          </p:nvSpPr>
          <p:spPr bwMode="auto">
            <a:xfrm>
              <a:off x="3885" y="309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Oval 29"/>
            <p:cNvSpPr>
              <a:spLocks noChangeArrowheads="1"/>
            </p:cNvSpPr>
            <p:nvPr/>
          </p:nvSpPr>
          <p:spPr bwMode="auto">
            <a:xfrm>
              <a:off x="3553" y="2819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30"/>
            <p:cNvSpPr>
              <a:spLocks noChangeShapeType="1"/>
            </p:cNvSpPr>
            <p:nvPr/>
          </p:nvSpPr>
          <p:spPr bwMode="auto">
            <a:xfrm>
              <a:off x="1208" y="1509"/>
              <a:ext cx="2769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8" name="Text Box 33"/>
          <p:cNvSpPr txBox="1">
            <a:spLocks noChangeArrowheads="1"/>
          </p:cNvSpPr>
          <p:nvPr/>
        </p:nvSpPr>
        <p:spPr bwMode="auto">
          <a:xfrm>
            <a:off x="4572000" y="1280160"/>
            <a:ext cx="449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In terms of the variables of the problem, interpret the value of the slope?</a:t>
            </a:r>
          </a:p>
        </p:txBody>
      </p:sp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4648200" y="3048000"/>
            <a:ext cx="42672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For each additional gram of mass, the metabolic rate decreases 0.00124 ml O</a:t>
            </a:r>
            <a:r>
              <a:rPr lang="en-US" sz="2800" baseline="-25000" dirty="0"/>
              <a:t>2</a:t>
            </a:r>
            <a:r>
              <a:rPr lang="en-US" sz="2800" dirty="0"/>
              <a:t> g</a:t>
            </a:r>
            <a:r>
              <a:rPr lang="en-US" sz="2800" baseline="30000" dirty="0"/>
              <a:t>-1</a:t>
            </a:r>
            <a:r>
              <a:rPr lang="en-US" sz="2800" dirty="0"/>
              <a:t> h</a:t>
            </a:r>
            <a:r>
              <a:rPr lang="en-US" sz="2800" baseline="30000" dirty="0"/>
              <a:t>-1</a:t>
            </a:r>
            <a:r>
              <a:rPr lang="en-US" sz="3600" dirty="0"/>
              <a:t> </a:t>
            </a:r>
            <a:r>
              <a:rPr lang="en-US" sz="2800" b="1" dirty="0"/>
              <a:t>on average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57200" cy="463550"/>
            <a:chOff x="2972" y="816"/>
            <a:chExt cx="288" cy="292"/>
          </a:xfrm>
        </p:grpSpPr>
        <p:sp>
          <p:nvSpPr>
            <p:cNvPr id="16411" name="Oval 42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Text Box 43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3104E680-D579-47A5-87FF-408858A06A2F}" type="slidenum">
              <a:rPr lang="en-US"/>
              <a:pPr/>
              <a:t>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Rabbit Metabolic Rate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1824038" y="4398963"/>
            <a:ext cx="528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4800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2892425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450</a:t>
            </a:r>
            <a:endParaRPr lang="en-US" sz="4800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3962400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4800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2073275" y="4335463"/>
            <a:ext cx="1588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3149600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4217988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582613" y="3827463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0.8</a:t>
            </a:r>
            <a:endParaRPr lang="en-US" sz="4800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582613" y="2698750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0.9</a:t>
            </a:r>
            <a:endParaRPr lang="en-US" sz="4800"/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582613" y="1557338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4800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 flipH="1">
            <a:off x="1117600" y="40116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 flipH="1">
            <a:off x="1117600" y="2879725"/>
            <a:ext cx="106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 flipH="1">
            <a:off x="1117600" y="17383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>
            <a:off x="1276350" y="4335463"/>
            <a:ext cx="29416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Rectangle 18"/>
          <p:cNvSpPr>
            <a:spLocks noChangeArrowheads="1"/>
          </p:cNvSpPr>
          <p:nvPr/>
        </p:nvSpPr>
        <p:spPr bwMode="auto">
          <a:xfrm>
            <a:off x="2393950" y="4759325"/>
            <a:ext cx="9699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Mass</a:t>
            </a:r>
            <a:endParaRPr lang="en-US" sz="4000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 flipV="1">
            <a:off x="1223963" y="1681163"/>
            <a:ext cx="1587" cy="261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Rectangle 20"/>
          <p:cNvSpPr>
            <a:spLocks noChangeArrowheads="1"/>
          </p:cNvSpPr>
          <p:nvPr/>
        </p:nvSpPr>
        <p:spPr bwMode="auto">
          <a:xfrm rot="-5400000">
            <a:off x="-1089025" y="2606676"/>
            <a:ext cx="27066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Metabolic Rate</a:t>
            </a:r>
            <a:endParaRPr lang="en-US" sz="4000"/>
          </a:p>
        </p:txBody>
      </p:sp>
      <p:grpSp>
        <p:nvGrpSpPr>
          <p:cNvPr id="17431" name="Group 21"/>
          <p:cNvGrpSpPr>
            <a:grpSpLocks/>
          </p:cNvGrpSpPr>
          <p:nvPr/>
        </p:nvGrpSpPr>
        <p:grpSpPr bwMode="auto">
          <a:xfrm>
            <a:off x="1292225" y="1692275"/>
            <a:ext cx="2767013" cy="2597150"/>
            <a:chOff x="1162" y="1083"/>
            <a:chExt cx="2815" cy="2091"/>
          </a:xfrm>
        </p:grpSpPr>
        <p:sp>
          <p:nvSpPr>
            <p:cNvPr id="17437" name="Oval 22"/>
            <p:cNvSpPr>
              <a:spLocks noChangeArrowheads="1"/>
            </p:cNvSpPr>
            <p:nvPr/>
          </p:nvSpPr>
          <p:spPr bwMode="auto">
            <a:xfrm>
              <a:off x="1162" y="181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Oval 23"/>
            <p:cNvSpPr>
              <a:spLocks noChangeArrowheads="1"/>
            </p:cNvSpPr>
            <p:nvPr/>
          </p:nvSpPr>
          <p:spPr bwMode="auto">
            <a:xfrm>
              <a:off x="2142" y="108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Oval 24"/>
            <p:cNvSpPr>
              <a:spLocks noChangeArrowheads="1"/>
            </p:cNvSpPr>
            <p:nvPr/>
          </p:nvSpPr>
          <p:spPr bwMode="auto">
            <a:xfrm>
              <a:off x="2034" y="2001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Oval 25"/>
            <p:cNvSpPr>
              <a:spLocks noChangeArrowheads="1"/>
            </p:cNvSpPr>
            <p:nvPr/>
          </p:nvSpPr>
          <p:spPr bwMode="auto">
            <a:xfrm>
              <a:off x="2034" y="2178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Oval 26"/>
            <p:cNvSpPr>
              <a:spLocks noChangeArrowheads="1"/>
            </p:cNvSpPr>
            <p:nvPr/>
          </p:nvSpPr>
          <p:spPr bwMode="auto">
            <a:xfrm>
              <a:off x="3121" y="208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Oval 27"/>
            <p:cNvSpPr>
              <a:spLocks noChangeArrowheads="1"/>
            </p:cNvSpPr>
            <p:nvPr/>
          </p:nvSpPr>
          <p:spPr bwMode="auto">
            <a:xfrm>
              <a:off x="3013" y="272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Oval 28"/>
            <p:cNvSpPr>
              <a:spLocks noChangeArrowheads="1"/>
            </p:cNvSpPr>
            <p:nvPr/>
          </p:nvSpPr>
          <p:spPr bwMode="auto">
            <a:xfrm>
              <a:off x="3885" y="309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Oval 29"/>
            <p:cNvSpPr>
              <a:spLocks noChangeArrowheads="1"/>
            </p:cNvSpPr>
            <p:nvPr/>
          </p:nvSpPr>
          <p:spPr bwMode="auto">
            <a:xfrm>
              <a:off x="3553" y="2819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30"/>
            <p:cNvSpPr>
              <a:spLocks noChangeShapeType="1"/>
            </p:cNvSpPr>
            <p:nvPr/>
          </p:nvSpPr>
          <p:spPr bwMode="auto">
            <a:xfrm>
              <a:off x="1208" y="1509"/>
              <a:ext cx="2769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32" name="Text Box 31"/>
          <p:cNvSpPr txBox="1">
            <a:spLocks noChangeArrowheads="1"/>
          </p:cNvSpPr>
          <p:nvPr/>
        </p:nvSpPr>
        <p:spPr bwMode="auto">
          <a:xfrm>
            <a:off x="4572000" y="1280160"/>
            <a:ext cx="46196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In terms of the variables of the problem, interpret the value of the y-intercept?</a:t>
            </a:r>
          </a:p>
        </p:txBody>
      </p:sp>
      <p:sp>
        <p:nvSpPr>
          <p:cNvPr id="152608" name="Text Box 32"/>
          <p:cNvSpPr txBox="1">
            <a:spLocks noChangeArrowheads="1"/>
          </p:cNvSpPr>
          <p:nvPr/>
        </p:nvSpPr>
        <p:spPr bwMode="auto">
          <a:xfrm>
            <a:off x="4572000" y="3500497"/>
            <a:ext cx="457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Rabbits with </a:t>
            </a:r>
            <a:r>
              <a:rPr lang="en-US" sz="2800" dirty="0"/>
              <a:t>no mass </a:t>
            </a:r>
            <a:r>
              <a:rPr lang="en-US" sz="2800" dirty="0" smtClean="0"/>
              <a:t>have </a:t>
            </a:r>
            <a:r>
              <a:rPr lang="en-US" sz="2800" dirty="0"/>
              <a:t>a metabolic rate of 1.41 ml O</a:t>
            </a:r>
            <a:r>
              <a:rPr lang="en-US" sz="2800" baseline="-25000" dirty="0"/>
              <a:t>2</a:t>
            </a:r>
            <a:r>
              <a:rPr lang="en-US" sz="2800" dirty="0"/>
              <a:t> g</a:t>
            </a:r>
            <a:r>
              <a:rPr lang="en-US" sz="2800" baseline="30000" dirty="0"/>
              <a:t>-1</a:t>
            </a:r>
            <a:r>
              <a:rPr lang="en-US" sz="2800" dirty="0"/>
              <a:t> h</a:t>
            </a:r>
            <a:r>
              <a:rPr lang="en-US" sz="2800" baseline="30000" dirty="0"/>
              <a:t>-1</a:t>
            </a:r>
            <a:r>
              <a:rPr lang="en-US" sz="2800" dirty="0"/>
              <a:t> </a:t>
            </a:r>
            <a:r>
              <a:rPr lang="en-US" sz="2800" b="1" dirty="0"/>
              <a:t>on average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114800" y="1371600"/>
            <a:ext cx="457200" cy="463550"/>
            <a:chOff x="2972" y="816"/>
            <a:chExt cx="288" cy="292"/>
          </a:xfrm>
        </p:grpSpPr>
        <p:sp>
          <p:nvSpPr>
            <p:cNvPr id="17435" name="Oval 34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35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F39CD2CF-5FCB-4525-9F8C-5C5A49B283E5}" type="slidenum">
              <a:rPr lang="en-US"/>
              <a:pPr/>
              <a:t>5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Rabbit Metabolic Rate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grpSp>
        <p:nvGrpSpPr>
          <p:cNvPr id="18440" name="Group 48"/>
          <p:cNvGrpSpPr>
            <a:grpSpLocks/>
          </p:cNvGrpSpPr>
          <p:nvPr/>
        </p:nvGrpSpPr>
        <p:grpSpPr bwMode="auto">
          <a:xfrm>
            <a:off x="20638" y="1497013"/>
            <a:ext cx="4470400" cy="3749675"/>
            <a:chOff x="13" y="943"/>
            <a:chExt cx="2816" cy="2362"/>
          </a:xfrm>
        </p:grpSpPr>
        <p:sp>
          <p:nvSpPr>
            <p:cNvPr id="18461" name="Rectangle 5"/>
            <p:cNvSpPr>
              <a:spLocks noChangeArrowheads="1"/>
            </p:cNvSpPr>
            <p:nvPr/>
          </p:nvSpPr>
          <p:spPr bwMode="auto">
            <a:xfrm>
              <a:off x="1149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400</a:t>
              </a:r>
              <a:endParaRPr lang="en-US" sz="4800"/>
            </a:p>
          </p:txBody>
        </p:sp>
        <p:sp>
          <p:nvSpPr>
            <p:cNvPr id="18462" name="Rectangle 6"/>
            <p:cNvSpPr>
              <a:spLocks noChangeArrowheads="1"/>
            </p:cNvSpPr>
            <p:nvPr/>
          </p:nvSpPr>
          <p:spPr bwMode="auto">
            <a:xfrm>
              <a:off x="1822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450</a:t>
              </a:r>
              <a:endParaRPr lang="en-US" sz="4800"/>
            </a:p>
          </p:txBody>
        </p:sp>
        <p:sp>
          <p:nvSpPr>
            <p:cNvPr id="18463" name="Rectangle 7"/>
            <p:cNvSpPr>
              <a:spLocks noChangeArrowheads="1"/>
            </p:cNvSpPr>
            <p:nvPr/>
          </p:nvSpPr>
          <p:spPr bwMode="auto">
            <a:xfrm>
              <a:off x="2496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500</a:t>
              </a:r>
              <a:endParaRPr lang="en-US" sz="4800"/>
            </a:p>
          </p:txBody>
        </p:sp>
        <p:sp>
          <p:nvSpPr>
            <p:cNvPr id="18464" name="Line 8"/>
            <p:cNvSpPr>
              <a:spLocks noChangeShapeType="1"/>
            </p:cNvSpPr>
            <p:nvPr/>
          </p:nvSpPr>
          <p:spPr bwMode="auto">
            <a:xfrm>
              <a:off x="1306" y="2731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9"/>
            <p:cNvSpPr>
              <a:spLocks noChangeShapeType="1"/>
            </p:cNvSpPr>
            <p:nvPr/>
          </p:nvSpPr>
          <p:spPr bwMode="auto">
            <a:xfrm>
              <a:off x="1984" y="2731"/>
              <a:ext cx="0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10"/>
            <p:cNvSpPr>
              <a:spLocks noChangeShapeType="1"/>
            </p:cNvSpPr>
            <p:nvPr/>
          </p:nvSpPr>
          <p:spPr bwMode="auto">
            <a:xfrm>
              <a:off x="2657" y="2736"/>
              <a:ext cx="0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Rectangle 11"/>
            <p:cNvSpPr>
              <a:spLocks noChangeArrowheads="1"/>
            </p:cNvSpPr>
            <p:nvPr/>
          </p:nvSpPr>
          <p:spPr bwMode="auto">
            <a:xfrm>
              <a:off x="367" y="2411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0.8</a:t>
              </a:r>
              <a:endParaRPr lang="en-US" sz="4800"/>
            </a:p>
          </p:txBody>
        </p:sp>
        <p:sp>
          <p:nvSpPr>
            <p:cNvPr id="18468" name="Rectangle 12"/>
            <p:cNvSpPr>
              <a:spLocks noChangeArrowheads="1"/>
            </p:cNvSpPr>
            <p:nvPr/>
          </p:nvSpPr>
          <p:spPr bwMode="auto">
            <a:xfrm>
              <a:off x="367" y="1700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0.9</a:t>
              </a:r>
              <a:endParaRPr lang="en-US" sz="4800"/>
            </a:p>
          </p:txBody>
        </p:sp>
        <p:sp>
          <p:nvSpPr>
            <p:cNvPr id="18469" name="Rectangle 13"/>
            <p:cNvSpPr>
              <a:spLocks noChangeArrowheads="1"/>
            </p:cNvSpPr>
            <p:nvPr/>
          </p:nvSpPr>
          <p:spPr bwMode="auto">
            <a:xfrm>
              <a:off x="367" y="981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1.0</a:t>
              </a:r>
              <a:endParaRPr lang="en-US" sz="4800"/>
            </a:p>
          </p:txBody>
        </p:sp>
        <p:sp>
          <p:nvSpPr>
            <p:cNvPr id="18470" name="Line 14"/>
            <p:cNvSpPr>
              <a:spLocks noChangeShapeType="1"/>
            </p:cNvSpPr>
            <p:nvPr/>
          </p:nvSpPr>
          <p:spPr bwMode="auto">
            <a:xfrm flipH="1">
              <a:off x="704" y="2527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15"/>
            <p:cNvSpPr>
              <a:spLocks noChangeShapeType="1"/>
            </p:cNvSpPr>
            <p:nvPr/>
          </p:nvSpPr>
          <p:spPr bwMode="auto">
            <a:xfrm flipH="1">
              <a:off x="704" y="1814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16"/>
            <p:cNvSpPr>
              <a:spLocks noChangeShapeType="1"/>
            </p:cNvSpPr>
            <p:nvPr/>
          </p:nvSpPr>
          <p:spPr bwMode="auto">
            <a:xfrm flipH="1">
              <a:off x="704" y="1095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17"/>
            <p:cNvSpPr>
              <a:spLocks noChangeShapeType="1"/>
            </p:cNvSpPr>
            <p:nvPr/>
          </p:nvSpPr>
          <p:spPr bwMode="auto">
            <a:xfrm>
              <a:off x="804" y="2731"/>
              <a:ext cx="18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Rectangle 18"/>
            <p:cNvSpPr>
              <a:spLocks noChangeArrowheads="1"/>
            </p:cNvSpPr>
            <p:nvPr/>
          </p:nvSpPr>
          <p:spPr bwMode="auto">
            <a:xfrm>
              <a:off x="1508" y="2998"/>
              <a:ext cx="61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Arial" charset="0"/>
                </a:rPr>
                <a:t>Mass</a:t>
              </a:r>
              <a:endParaRPr lang="en-US" sz="4000"/>
            </a:p>
          </p:txBody>
        </p:sp>
        <p:sp>
          <p:nvSpPr>
            <p:cNvPr id="18475" name="Line 19"/>
            <p:cNvSpPr>
              <a:spLocks noChangeShapeType="1"/>
            </p:cNvSpPr>
            <p:nvPr/>
          </p:nvSpPr>
          <p:spPr bwMode="auto">
            <a:xfrm flipV="1">
              <a:off x="771" y="1059"/>
              <a:ext cx="1" cy="16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Rectangle 20"/>
            <p:cNvSpPr>
              <a:spLocks noChangeArrowheads="1"/>
            </p:cNvSpPr>
            <p:nvPr/>
          </p:nvSpPr>
          <p:spPr bwMode="auto">
            <a:xfrm rot="-5400000">
              <a:off x="-686" y="1642"/>
              <a:ext cx="170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Arial" charset="0"/>
                </a:rPr>
                <a:t>Metabolic Rate</a:t>
              </a:r>
              <a:endParaRPr lang="en-US" sz="4000"/>
            </a:p>
          </p:txBody>
        </p:sp>
        <p:grpSp>
          <p:nvGrpSpPr>
            <p:cNvPr id="18477" name="Group 21"/>
            <p:cNvGrpSpPr>
              <a:grpSpLocks/>
            </p:cNvGrpSpPr>
            <p:nvPr/>
          </p:nvGrpSpPr>
          <p:grpSpPr bwMode="auto">
            <a:xfrm>
              <a:off x="814" y="1066"/>
              <a:ext cx="1743" cy="1636"/>
              <a:chOff x="1162" y="1083"/>
              <a:chExt cx="2815" cy="2091"/>
            </a:xfrm>
          </p:grpSpPr>
          <p:sp>
            <p:nvSpPr>
              <p:cNvPr id="18478" name="Oval 22"/>
              <p:cNvSpPr>
                <a:spLocks noChangeArrowheads="1"/>
              </p:cNvSpPr>
              <p:nvPr/>
            </p:nvSpPr>
            <p:spPr bwMode="auto">
              <a:xfrm>
                <a:off x="1162" y="181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9" name="Oval 23"/>
              <p:cNvSpPr>
                <a:spLocks noChangeArrowheads="1"/>
              </p:cNvSpPr>
              <p:nvPr/>
            </p:nvSpPr>
            <p:spPr bwMode="auto">
              <a:xfrm>
                <a:off x="2142" y="1083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Oval 24"/>
              <p:cNvSpPr>
                <a:spLocks noChangeArrowheads="1"/>
              </p:cNvSpPr>
              <p:nvPr/>
            </p:nvSpPr>
            <p:spPr bwMode="auto">
              <a:xfrm>
                <a:off x="2034" y="2001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Oval 25"/>
              <p:cNvSpPr>
                <a:spLocks noChangeArrowheads="1"/>
              </p:cNvSpPr>
              <p:nvPr/>
            </p:nvSpPr>
            <p:spPr bwMode="auto">
              <a:xfrm>
                <a:off x="2034" y="2178"/>
                <a:ext cx="77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Oval 26"/>
              <p:cNvSpPr>
                <a:spLocks noChangeArrowheads="1"/>
              </p:cNvSpPr>
              <p:nvPr/>
            </p:nvSpPr>
            <p:spPr bwMode="auto">
              <a:xfrm>
                <a:off x="3121" y="208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Oval 27"/>
              <p:cNvSpPr>
                <a:spLocks noChangeArrowheads="1"/>
              </p:cNvSpPr>
              <p:nvPr/>
            </p:nvSpPr>
            <p:spPr bwMode="auto">
              <a:xfrm>
                <a:off x="3013" y="272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4" name="Oval 28"/>
              <p:cNvSpPr>
                <a:spLocks noChangeArrowheads="1"/>
              </p:cNvSpPr>
              <p:nvPr/>
            </p:nvSpPr>
            <p:spPr bwMode="auto">
              <a:xfrm>
                <a:off x="3885" y="3096"/>
                <a:ext cx="77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Oval 29"/>
              <p:cNvSpPr>
                <a:spLocks noChangeArrowheads="1"/>
              </p:cNvSpPr>
              <p:nvPr/>
            </p:nvSpPr>
            <p:spPr bwMode="auto">
              <a:xfrm>
                <a:off x="3553" y="2819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6" name="Line 30"/>
              <p:cNvSpPr>
                <a:spLocks noChangeShapeType="1"/>
              </p:cNvSpPr>
              <p:nvPr/>
            </p:nvSpPr>
            <p:spPr bwMode="auto">
              <a:xfrm>
                <a:off x="1208" y="1509"/>
                <a:ext cx="2769" cy="14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41" name="Text Box 31"/>
          <p:cNvSpPr txBox="1">
            <a:spLocks noChangeArrowheads="1"/>
          </p:cNvSpPr>
          <p:nvPr/>
        </p:nvSpPr>
        <p:spPr bwMode="auto">
          <a:xfrm>
            <a:off x="4572000" y="1280160"/>
            <a:ext cx="403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What is the predicted metabolic rate </a:t>
            </a:r>
            <a:r>
              <a:rPr lang="en-US" sz="3200" b="1" dirty="0" smtClean="0">
                <a:solidFill>
                  <a:schemeClr val="hlink"/>
                </a:solidFill>
              </a:rPr>
              <a:t>for </a:t>
            </a:r>
            <a:r>
              <a:rPr lang="en-US" sz="3200" b="1" dirty="0">
                <a:solidFill>
                  <a:schemeClr val="hlink"/>
                </a:solidFill>
              </a:rPr>
              <a:t>a mass of 450 g?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114800" y="1365250"/>
            <a:ext cx="457200" cy="463550"/>
            <a:chOff x="2972" y="816"/>
            <a:chExt cx="288" cy="292"/>
          </a:xfrm>
        </p:grpSpPr>
        <p:sp>
          <p:nvSpPr>
            <p:cNvPr id="18459" name="Oval 34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Text Box 35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97669" name="Line 37"/>
          <p:cNvSpPr>
            <a:spLocks noChangeShapeType="1"/>
          </p:cNvSpPr>
          <p:nvPr/>
        </p:nvSpPr>
        <p:spPr bwMode="auto">
          <a:xfrm flipH="1" flipV="1">
            <a:off x="3124200" y="3429000"/>
            <a:ext cx="0" cy="906463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 flipH="1">
            <a:off x="1219200" y="3429000"/>
            <a:ext cx="1905000" cy="0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71" name="Text Box 39"/>
          <p:cNvSpPr txBox="1">
            <a:spLocks noChangeArrowheads="1"/>
          </p:cNvSpPr>
          <p:nvPr/>
        </p:nvSpPr>
        <p:spPr bwMode="auto">
          <a:xfrm>
            <a:off x="3124200" y="3048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(450,0.85)</a:t>
            </a: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4572000" y="2895600"/>
            <a:ext cx="4267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dirty="0" err="1"/>
              <a:t>MetRate</a:t>
            </a:r>
            <a:r>
              <a:rPr lang="en-US" sz="2600" dirty="0"/>
              <a:t> = 1.41-0.00124Mass</a:t>
            </a: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4590472" y="3306763"/>
            <a:ext cx="440112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dirty="0" err="1"/>
              <a:t>MetRate</a:t>
            </a:r>
            <a:r>
              <a:rPr lang="en-US" sz="2600" dirty="0"/>
              <a:t> = </a:t>
            </a:r>
            <a:r>
              <a:rPr lang="en-US" sz="2600" dirty="0" smtClean="0"/>
              <a:t>1.41-0.00124*450</a:t>
            </a:r>
            <a:endParaRPr lang="en-US" sz="2600" dirty="0"/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4590472" y="3733800"/>
            <a:ext cx="241992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dirty="0" err="1"/>
              <a:t>MetRate</a:t>
            </a:r>
            <a:r>
              <a:rPr lang="en-US" sz="2600" dirty="0"/>
              <a:t> = </a:t>
            </a:r>
            <a:r>
              <a:rPr lang="en-US" sz="2600" dirty="0" smtClean="0"/>
              <a:t>0.85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9" grpId="0" animBg="1"/>
      <p:bldP spid="197670" grpId="0" animBg="1"/>
      <p:bldP spid="197671" grpId="0" autoUpdateAnimBg="0"/>
      <p:bldP spid="55" grpId="0" autoUpdateAnimBg="0"/>
      <p:bldP spid="55" grpId="1"/>
      <p:bldP spid="56" grpId="0" autoUpdateAnimBg="0"/>
      <p:bldP spid="56" grpId="1"/>
      <p:bldP spid="57" grpId="0" autoUpdateAnimBg="0"/>
      <p:bldP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F39CD2CF-5FCB-4525-9F8C-5C5A49B283E5}" type="slidenum">
              <a:rPr lang="en-US"/>
              <a:pPr/>
              <a:t>6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Rabbit Metabolic Rate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grpSp>
        <p:nvGrpSpPr>
          <p:cNvPr id="18440" name="Group 48"/>
          <p:cNvGrpSpPr>
            <a:grpSpLocks/>
          </p:cNvGrpSpPr>
          <p:nvPr/>
        </p:nvGrpSpPr>
        <p:grpSpPr bwMode="auto">
          <a:xfrm>
            <a:off x="20638" y="1497013"/>
            <a:ext cx="4470400" cy="3749675"/>
            <a:chOff x="13" y="943"/>
            <a:chExt cx="2816" cy="2362"/>
          </a:xfrm>
        </p:grpSpPr>
        <p:sp>
          <p:nvSpPr>
            <p:cNvPr id="18461" name="Rectangle 5"/>
            <p:cNvSpPr>
              <a:spLocks noChangeArrowheads="1"/>
            </p:cNvSpPr>
            <p:nvPr/>
          </p:nvSpPr>
          <p:spPr bwMode="auto">
            <a:xfrm>
              <a:off x="1149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400</a:t>
              </a:r>
              <a:endParaRPr lang="en-US" sz="4800"/>
            </a:p>
          </p:txBody>
        </p:sp>
        <p:sp>
          <p:nvSpPr>
            <p:cNvPr id="18462" name="Rectangle 6"/>
            <p:cNvSpPr>
              <a:spLocks noChangeArrowheads="1"/>
            </p:cNvSpPr>
            <p:nvPr/>
          </p:nvSpPr>
          <p:spPr bwMode="auto">
            <a:xfrm>
              <a:off x="1822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450</a:t>
              </a:r>
              <a:endParaRPr lang="en-US" sz="4800"/>
            </a:p>
          </p:txBody>
        </p:sp>
        <p:sp>
          <p:nvSpPr>
            <p:cNvPr id="18463" name="Rectangle 7"/>
            <p:cNvSpPr>
              <a:spLocks noChangeArrowheads="1"/>
            </p:cNvSpPr>
            <p:nvPr/>
          </p:nvSpPr>
          <p:spPr bwMode="auto">
            <a:xfrm>
              <a:off x="2496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500</a:t>
              </a:r>
              <a:endParaRPr lang="en-US" sz="4800"/>
            </a:p>
          </p:txBody>
        </p:sp>
        <p:sp>
          <p:nvSpPr>
            <p:cNvPr id="18464" name="Line 8"/>
            <p:cNvSpPr>
              <a:spLocks noChangeShapeType="1"/>
            </p:cNvSpPr>
            <p:nvPr/>
          </p:nvSpPr>
          <p:spPr bwMode="auto">
            <a:xfrm>
              <a:off x="1306" y="2731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9"/>
            <p:cNvSpPr>
              <a:spLocks noChangeShapeType="1"/>
            </p:cNvSpPr>
            <p:nvPr/>
          </p:nvSpPr>
          <p:spPr bwMode="auto">
            <a:xfrm>
              <a:off x="1984" y="2731"/>
              <a:ext cx="0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10"/>
            <p:cNvSpPr>
              <a:spLocks noChangeShapeType="1"/>
            </p:cNvSpPr>
            <p:nvPr/>
          </p:nvSpPr>
          <p:spPr bwMode="auto">
            <a:xfrm>
              <a:off x="2657" y="2736"/>
              <a:ext cx="0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Rectangle 11"/>
            <p:cNvSpPr>
              <a:spLocks noChangeArrowheads="1"/>
            </p:cNvSpPr>
            <p:nvPr/>
          </p:nvSpPr>
          <p:spPr bwMode="auto">
            <a:xfrm>
              <a:off x="367" y="2411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0.8</a:t>
              </a:r>
              <a:endParaRPr lang="en-US" sz="4800"/>
            </a:p>
          </p:txBody>
        </p:sp>
        <p:sp>
          <p:nvSpPr>
            <p:cNvPr id="18468" name="Rectangle 12"/>
            <p:cNvSpPr>
              <a:spLocks noChangeArrowheads="1"/>
            </p:cNvSpPr>
            <p:nvPr/>
          </p:nvSpPr>
          <p:spPr bwMode="auto">
            <a:xfrm>
              <a:off x="367" y="1700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0.9</a:t>
              </a:r>
              <a:endParaRPr lang="en-US" sz="4800"/>
            </a:p>
          </p:txBody>
        </p:sp>
        <p:sp>
          <p:nvSpPr>
            <p:cNvPr id="18469" name="Rectangle 13"/>
            <p:cNvSpPr>
              <a:spLocks noChangeArrowheads="1"/>
            </p:cNvSpPr>
            <p:nvPr/>
          </p:nvSpPr>
          <p:spPr bwMode="auto">
            <a:xfrm>
              <a:off x="367" y="981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1.0</a:t>
              </a:r>
              <a:endParaRPr lang="en-US" sz="4800"/>
            </a:p>
          </p:txBody>
        </p:sp>
        <p:sp>
          <p:nvSpPr>
            <p:cNvPr id="18470" name="Line 14"/>
            <p:cNvSpPr>
              <a:spLocks noChangeShapeType="1"/>
            </p:cNvSpPr>
            <p:nvPr/>
          </p:nvSpPr>
          <p:spPr bwMode="auto">
            <a:xfrm flipH="1">
              <a:off x="704" y="2527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15"/>
            <p:cNvSpPr>
              <a:spLocks noChangeShapeType="1"/>
            </p:cNvSpPr>
            <p:nvPr/>
          </p:nvSpPr>
          <p:spPr bwMode="auto">
            <a:xfrm flipH="1">
              <a:off x="704" y="1814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16"/>
            <p:cNvSpPr>
              <a:spLocks noChangeShapeType="1"/>
            </p:cNvSpPr>
            <p:nvPr/>
          </p:nvSpPr>
          <p:spPr bwMode="auto">
            <a:xfrm flipH="1">
              <a:off x="704" y="1095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17"/>
            <p:cNvSpPr>
              <a:spLocks noChangeShapeType="1"/>
            </p:cNvSpPr>
            <p:nvPr/>
          </p:nvSpPr>
          <p:spPr bwMode="auto">
            <a:xfrm>
              <a:off x="804" y="2731"/>
              <a:ext cx="18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Rectangle 18"/>
            <p:cNvSpPr>
              <a:spLocks noChangeArrowheads="1"/>
            </p:cNvSpPr>
            <p:nvPr/>
          </p:nvSpPr>
          <p:spPr bwMode="auto">
            <a:xfrm>
              <a:off x="1508" y="2998"/>
              <a:ext cx="61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Arial" charset="0"/>
                </a:rPr>
                <a:t>Mass</a:t>
              </a:r>
              <a:endParaRPr lang="en-US" sz="4000"/>
            </a:p>
          </p:txBody>
        </p:sp>
        <p:sp>
          <p:nvSpPr>
            <p:cNvPr id="18475" name="Line 19"/>
            <p:cNvSpPr>
              <a:spLocks noChangeShapeType="1"/>
            </p:cNvSpPr>
            <p:nvPr/>
          </p:nvSpPr>
          <p:spPr bwMode="auto">
            <a:xfrm flipV="1">
              <a:off x="771" y="1059"/>
              <a:ext cx="1" cy="16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Rectangle 20"/>
            <p:cNvSpPr>
              <a:spLocks noChangeArrowheads="1"/>
            </p:cNvSpPr>
            <p:nvPr/>
          </p:nvSpPr>
          <p:spPr bwMode="auto">
            <a:xfrm rot="-5400000">
              <a:off x="-686" y="1642"/>
              <a:ext cx="170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Arial" charset="0"/>
                </a:rPr>
                <a:t>Metabolic Rate</a:t>
              </a:r>
              <a:endParaRPr lang="en-US" sz="4000"/>
            </a:p>
          </p:txBody>
        </p:sp>
        <p:grpSp>
          <p:nvGrpSpPr>
            <p:cNvPr id="18477" name="Group 21"/>
            <p:cNvGrpSpPr>
              <a:grpSpLocks/>
            </p:cNvGrpSpPr>
            <p:nvPr/>
          </p:nvGrpSpPr>
          <p:grpSpPr bwMode="auto">
            <a:xfrm>
              <a:off x="814" y="1066"/>
              <a:ext cx="1743" cy="1636"/>
              <a:chOff x="1162" y="1083"/>
              <a:chExt cx="2815" cy="2091"/>
            </a:xfrm>
          </p:grpSpPr>
          <p:sp>
            <p:nvSpPr>
              <p:cNvPr id="18478" name="Oval 22"/>
              <p:cNvSpPr>
                <a:spLocks noChangeArrowheads="1"/>
              </p:cNvSpPr>
              <p:nvPr/>
            </p:nvSpPr>
            <p:spPr bwMode="auto">
              <a:xfrm>
                <a:off x="1162" y="181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9" name="Oval 23"/>
              <p:cNvSpPr>
                <a:spLocks noChangeArrowheads="1"/>
              </p:cNvSpPr>
              <p:nvPr/>
            </p:nvSpPr>
            <p:spPr bwMode="auto">
              <a:xfrm>
                <a:off x="2142" y="1083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Oval 24"/>
              <p:cNvSpPr>
                <a:spLocks noChangeArrowheads="1"/>
              </p:cNvSpPr>
              <p:nvPr/>
            </p:nvSpPr>
            <p:spPr bwMode="auto">
              <a:xfrm>
                <a:off x="2034" y="2001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Oval 25"/>
              <p:cNvSpPr>
                <a:spLocks noChangeArrowheads="1"/>
              </p:cNvSpPr>
              <p:nvPr/>
            </p:nvSpPr>
            <p:spPr bwMode="auto">
              <a:xfrm>
                <a:off x="2034" y="2178"/>
                <a:ext cx="77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Oval 26"/>
              <p:cNvSpPr>
                <a:spLocks noChangeArrowheads="1"/>
              </p:cNvSpPr>
              <p:nvPr/>
            </p:nvSpPr>
            <p:spPr bwMode="auto">
              <a:xfrm>
                <a:off x="3121" y="208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Oval 27"/>
              <p:cNvSpPr>
                <a:spLocks noChangeArrowheads="1"/>
              </p:cNvSpPr>
              <p:nvPr/>
            </p:nvSpPr>
            <p:spPr bwMode="auto">
              <a:xfrm>
                <a:off x="3013" y="272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4" name="Oval 28"/>
              <p:cNvSpPr>
                <a:spLocks noChangeArrowheads="1"/>
              </p:cNvSpPr>
              <p:nvPr/>
            </p:nvSpPr>
            <p:spPr bwMode="auto">
              <a:xfrm>
                <a:off x="3885" y="3096"/>
                <a:ext cx="77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Oval 29"/>
              <p:cNvSpPr>
                <a:spLocks noChangeArrowheads="1"/>
              </p:cNvSpPr>
              <p:nvPr/>
            </p:nvSpPr>
            <p:spPr bwMode="auto">
              <a:xfrm>
                <a:off x="3553" y="2819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6" name="Line 30"/>
              <p:cNvSpPr>
                <a:spLocks noChangeShapeType="1"/>
              </p:cNvSpPr>
              <p:nvPr/>
            </p:nvSpPr>
            <p:spPr bwMode="auto">
              <a:xfrm>
                <a:off x="1208" y="1509"/>
                <a:ext cx="2769" cy="14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41" name="Text Box 31"/>
          <p:cNvSpPr txBox="1">
            <a:spLocks noChangeArrowheads="1"/>
          </p:cNvSpPr>
          <p:nvPr/>
        </p:nvSpPr>
        <p:spPr bwMode="auto">
          <a:xfrm>
            <a:off x="4572000" y="1280160"/>
            <a:ext cx="403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What is the predicted metabolic rate </a:t>
            </a:r>
            <a:r>
              <a:rPr lang="en-US" sz="3200" b="1" dirty="0" smtClean="0">
                <a:solidFill>
                  <a:schemeClr val="hlink"/>
                </a:solidFill>
              </a:rPr>
              <a:t>for </a:t>
            </a:r>
            <a:r>
              <a:rPr lang="en-US" sz="3200" b="1" dirty="0">
                <a:solidFill>
                  <a:schemeClr val="hlink"/>
                </a:solidFill>
              </a:rPr>
              <a:t>a mass of </a:t>
            </a:r>
            <a:r>
              <a:rPr lang="en-US" sz="3200" b="1" dirty="0" smtClean="0">
                <a:solidFill>
                  <a:schemeClr val="hlink"/>
                </a:solidFill>
              </a:rPr>
              <a:t>60</a:t>
            </a:r>
            <a:r>
              <a:rPr lang="en-US" sz="3200" b="1" dirty="0" smtClean="0">
                <a:solidFill>
                  <a:schemeClr val="hlink"/>
                </a:solidFill>
              </a:rPr>
              <a:t>0 </a:t>
            </a:r>
            <a:r>
              <a:rPr lang="en-US" sz="3200" b="1" dirty="0">
                <a:solidFill>
                  <a:schemeClr val="hlink"/>
                </a:solidFill>
              </a:rPr>
              <a:t>g?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114800" y="1365250"/>
            <a:ext cx="457200" cy="463550"/>
            <a:chOff x="2972" y="816"/>
            <a:chExt cx="288" cy="292"/>
          </a:xfrm>
        </p:grpSpPr>
        <p:sp>
          <p:nvSpPr>
            <p:cNvPr id="18459" name="Oval 34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Text Box 35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9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F39CD2CF-5FCB-4525-9F8C-5C5A49B283E5}" type="slidenum">
              <a:rPr lang="en-US"/>
              <a:pPr/>
              <a:t>7</a:t>
            </a:fld>
            <a:endParaRPr lang="en-US"/>
          </a:p>
        </p:txBody>
      </p:sp>
      <p:sp>
        <p:nvSpPr>
          <p:cNvPr id="197686" name="Oval 54"/>
          <p:cNvSpPr>
            <a:spLocks noChangeArrowheads="1"/>
          </p:cNvSpPr>
          <p:nvPr/>
        </p:nvSpPr>
        <p:spPr bwMode="auto">
          <a:xfrm>
            <a:off x="2557463" y="3767137"/>
            <a:ext cx="119062" cy="1190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Rabbit Metabolic Rate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R-Sq = 55.4 %</a:t>
            </a:r>
            <a:endParaRPr lang="en-US" sz="4800"/>
          </a:p>
        </p:txBody>
      </p:sp>
      <p:grpSp>
        <p:nvGrpSpPr>
          <p:cNvPr id="18440" name="Group 48"/>
          <p:cNvGrpSpPr>
            <a:grpSpLocks/>
          </p:cNvGrpSpPr>
          <p:nvPr/>
        </p:nvGrpSpPr>
        <p:grpSpPr bwMode="auto">
          <a:xfrm>
            <a:off x="20638" y="1497013"/>
            <a:ext cx="4470400" cy="3749675"/>
            <a:chOff x="13" y="943"/>
            <a:chExt cx="2816" cy="2362"/>
          </a:xfrm>
        </p:grpSpPr>
        <p:sp>
          <p:nvSpPr>
            <p:cNvPr id="18461" name="Rectangle 5"/>
            <p:cNvSpPr>
              <a:spLocks noChangeArrowheads="1"/>
            </p:cNvSpPr>
            <p:nvPr/>
          </p:nvSpPr>
          <p:spPr bwMode="auto">
            <a:xfrm>
              <a:off x="1149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400</a:t>
              </a:r>
              <a:endParaRPr lang="en-US" sz="4800"/>
            </a:p>
          </p:txBody>
        </p:sp>
        <p:sp>
          <p:nvSpPr>
            <p:cNvPr id="18462" name="Rectangle 6"/>
            <p:cNvSpPr>
              <a:spLocks noChangeArrowheads="1"/>
            </p:cNvSpPr>
            <p:nvPr/>
          </p:nvSpPr>
          <p:spPr bwMode="auto">
            <a:xfrm>
              <a:off x="1822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450</a:t>
              </a:r>
              <a:endParaRPr lang="en-US" sz="4800"/>
            </a:p>
          </p:txBody>
        </p:sp>
        <p:sp>
          <p:nvSpPr>
            <p:cNvPr id="18463" name="Rectangle 7"/>
            <p:cNvSpPr>
              <a:spLocks noChangeArrowheads="1"/>
            </p:cNvSpPr>
            <p:nvPr/>
          </p:nvSpPr>
          <p:spPr bwMode="auto">
            <a:xfrm>
              <a:off x="2496" y="2771"/>
              <a:ext cx="3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500</a:t>
              </a:r>
              <a:endParaRPr lang="en-US" sz="4800"/>
            </a:p>
          </p:txBody>
        </p:sp>
        <p:sp>
          <p:nvSpPr>
            <p:cNvPr id="18464" name="Line 8"/>
            <p:cNvSpPr>
              <a:spLocks noChangeShapeType="1"/>
            </p:cNvSpPr>
            <p:nvPr/>
          </p:nvSpPr>
          <p:spPr bwMode="auto">
            <a:xfrm>
              <a:off x="1306" y="2731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9"/>
            <p:cNvSpPr>
              <a:spLocks noChangeShapeType="1"/>
            </p:cNvSpPr>
            <p:nvPr/>
          </p:nvSpPr>
          <p:spPr bwMode="auto">
            <a:xfrm>
              <a:off x="1984" y="2731"/>
              <a:ext cx="0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10"/>
            <p:cNvSpPr>
              <a:spLocks noChangeShapeType="1"/>
            </p:cNvSpPr>
            <p:nvPr/>
          </p:nvSpPr>
          <p:spPr bwMode="auto">
            <a:xfrm>
              <a:off x="2657" y="2736"/>
              <a:ext cx="0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Rectangle 11"/>
            <p:cNvSpPr>
              <a:spLocks noChangeArrowheads="1"/>
            </p:cNvSpPr>
            <p:nvPr/>
          </p:nvSpPr>
          <p:spPr bwMode="auto">
            <a:xfrm>
              <a:off x="367" y="2411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0.8</a:t>
              </a:r>
              <a:endParaRPr lang="en-US" sz="4800"/>
            </a:p>
          </p:txBody>
        </p:sp>
        <p:sp>
          <p:nvSpPr>
            <p:cNvPr id="18468" name="Rectangle 12"/>
            <p:cNvSpPr>
              <a:spLocks noChangeArrowheads="1"/>
            </p:cNvSpPr>
            <p:nvPr/>
          </p:nvSpPr>
          <p:spPr bwMode="auto">
            <a:xfrm>
              <a:off x="367" y="1700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0.9</a:t>
              </a:r>
              <a:endParaRPr lang="en-US" sz="4800"/>
            </a:p>
          </p:txBody>
        </p:sp>
        <p:sp>
          <p:nvSpPr>
            <p:cNvPr id="18469" name="Rectangle 13"/>
            <p:cNvSpPr>
              <a:spLocks noChangeArrowheads="1"/>
            </p:cNvSpPr>
            <p:nvPr/>
          </p:nvSpPr>
          <p:spPr bwMode="auto">
            <a:xfrm>
              <a:off x="367" y="981"/>
              <a:ext cx="2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Arial" charset="0"/>
                </a:rPr>
                <a:t>1.0</a:t>
              </a:r>
              <a:endParaRPr lang="en-US" sz="4800"/>
            </a:p>
          </p:txBody>
        </p:sp>
        <p:sp>
          <p:nvSpPr>
            <p:cNvPr id="18470" name="Line 14"/>
            <p:cNvSpPr>
              <a:spLocks noChangeShapeType="1"/>
            </p:cNvSpPr>
            <p:nvPr/>
          </p:nvSpPr>
          <p:spPr bwMode="auto">
            <a:xfrm flipH="1">
              <a:off x="704" y="2527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15"/>
            <p:cNvSpPr>
              <a:spLocks noChangeShapeType="1"/>
            </p:cNvSpPr>
            <p:nvPr/>
          </p:nvSpPr>
          <p:spPr bwMode="auto">
            <a:xfrm flipH="1">
              <a:off x="704" y="1814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16"/>
            <p:cNvSpPr>
              <a:spLocks noChangeShapeType="1"/>
            </p:cNvSpPr>
            <p:nvPr/>
          </p:nvSpPr>
          <p:spPr bwMode="auto">
            <a:xfrm flipH="1">
              <a:off x="704" y="1095"/>
              <a:ext cx="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17"/>
            <p:cNvSpPr>
              <a:spLocks noChangeShapeType="1"/>
            </p:cNvSpPr>
            <p:nvPr/>
          </p:nvSpPr>
          <p:spPr bwMode="auto">
            <a:xfrm>
              <a:off x="804" y="2731"/>
              <a:ext cx="18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Rectangle 18"/>
            <p:cNvSpPr>
              <a:spLocks noChangeArrowheads="1"/>
            </p:cNvSpPr>
            <p:nvPr/>
          </p:nvSpPr>
          <p:spPr bwMode="auto">
            <a:xfrm>
              <a:off x="1508" y="2998"/>
              <a:ext cx="61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Arial" charset="0"/>
                </a:rPr>
                <a:t>Mass</a:t>
              </a:r>
              <a:endParaRPr lang="en-US" sz="4000"/>
            </a:p>
          </p:txBody>
        </p:sp>
        <p:sp>
          <p:nvSpPr>
            <p:cNvPr id="18475" name="Line 19"/>
            <p:cNvSpPr>
              <a:spLocks noChangeShapeType="1"/>
            </p:cNvSpPr>
            <p:nvPr/>
          </p:nvSpPr>
          <p:spPr bwMode="auto">
            <a:xfrm flipV="1">
              <a:off x="771" y="1059"/>
              <a:ext cx="1" cy="16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Rectangle 20"/>
            <p:cNvSpPr>
              <a:spLocks noChangeArrowheads="1"/>
            </p:cNvSpPr>
            <p:nvPr/>
          </p:nvSpPr>
          <p:spPr bwMode="auto">
            <a:xfrm rot="-5400000">
              <a:off x="-686" y="1642"/>
              <a:ext cx="170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Arial" charset="0"/>
                </a:rPr>
                <a:t>Metabolic Rate</a:t>
              </a:r>
              <a:endParaRPr lang="en-US" sz="4000"/>
            </a:p>
          </p:txBody>
        </p:sp>
        <p:grpSp>
          <p:nvGrpSpPr>
            <p:cNvPr id="18477" name="Group 21"/>
            <p:cNvGrpSpPr>
              <a:grpSpLocks/>
            </p:cNvGrpSpPr>
            <p:nvPr/>
          </p:nvGrpSpPr>
          <p:grpSpPr bwMode="auto">
            <a:xfrm>
              <a:off x="814" y="1066"/>
              <a:ext cx="1743" cy="1636"/>
              <a:chOff x="1162" y="1083"/>
              <a:chExt cx="2815" cy="2091"/>
            </a:xfrm>
          </p:grpSpPr>
          <p:sp>
            <p:nvSpPr>
              <p:cNvPr id="18478" name="Oval 22"/>
              <p:cNvSpPr>
                <a:spLocks noChangeArrowheads="1"/>
              </p:cNvSpPr>
              <p:nvPr/>
            </p:nvSpPr>
            <p:spPr bwMode="auto">
              <a:xfrm>
                <a:off x="1162" y="181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9" name="Oval 23"/>
              <p:cNvSpPr>
                <a:spLocks noChangeArrowheads="1"/>
              </p:cNvSpPr>
              <p:nvPr/>
            </p:nvSpPr>
            <p:spPr bwMode="auto">
              <a:xfrm>
                <a:off x="2142" y="1083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Oval 24"/>
              <p:cNvSpPr>
                <a:spLocks noChangeArrowheads="1"/>
              </p:cNvSpPr>
              <p:nvPr/>
            </p:nvSpPr>
            <p:spPr bwMode="auto">
              <a:xfrm>
                <a:off x="2034" y="2001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Oval 25"/>
              <p:cNvSpPr>
                <a:spLocks noChangeArrowheads="1"/>
              </p:cNvSpPr>
              <p:nvPr/>
            </p:nvSpPr>
            <p:spPr bwMode="auto">
              <a:xfrm>
                <a:off x="2034" y="2178"/>
                <a:ext cx="77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Oval 26"/>
              <p:cNvSpPr>
                <a:spLocks noChangeArrowheads="1"/>
              </p:cNvSpPr>
              <p:nvPr/>
            </p:nvSpPr>
            <p:spPr bwMode="auto">
              <a:xfrm>
                <a:off x="3121" y="208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Oval 27"/>
              <p:cNvSpPr>
                <a:spLocks noChangeArrowheads="1"/>
              </p:cNvSpPr>
              <p:nvPr/>
            </p:nvSpPr>
            <p:spPr bwMode="auto">
              <a:xfrm>
                <a:off x="3013" y="272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4" name="Oval 28"/>
              <p:cNvSpPr>
                <a:spLocks noChangeArrowheads="1"/>
              </p:cNvSpPr>
              <p:nvPr/>
            </p:nvSpPr>
            <p:spPr bwMode="auto">
              <a:xfrm>
                <a:off x="3885" y="3096"/>
                <a:ext cx="77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Oval 29"/>
              <p:cNvSpPr>
                <a:spLocks noChangeArrowheads="1"/>
              </p:cNvSpPr>
              <p:nvPr/>
            </p:nvSpPr>
            <p:spPr bwMode="auto">
              <a:xfrm>
                <a:off x="3553" y="2819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6" name="Line 30"/>
              <p:cNvSpPr>
                <a:spLocks noChangeShapeType="1"/>
              </p:cNvSpPr>
              <p:nvPr/>
            </p:nvSpPr>
            <p:spPr bwMode="auto">
              <a:xfrm>
                <a:off x="1208" y="1509"/>
                <a:ext cx="2769" cy="14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676" name="Text Box 44"/>
          <p:cNvSpPr txBox="1">
            <a:spLocks noChangeArrowheads="1"/>
          </p:cNvSpPr>
          <p:nvPr/>
        </p:nvSpPr>
        <p:spPr bwMode="auto">
          <a:xfrm>
            <a:off x="4572000" y="1280160"/>
            <a:ext cx="4572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What is the residual for a </a:t>
            </a:r>
            <a:r>
              <a:rPr lang="en-US" sz="3200" b="1" dirty="0" smtClean="0">
                <a:solidFill>
                  <a:schemeClr val="hlink"/>
                </a:solidFill>
              </a:rPr>
              <a:t>mass </a:t>
            </a:r>
            <a:r>
              <a:rPr lang="en-US" sz="3200" b="1" dirty="0">
                <a:solidFill>
                  <a:schemeClr val="hlink"/>
                </a:solidFill>
              </a:rPr>
              <a:t>of 425 g and a metabolic rate of </a:t>
            </a:r>
            <a:r>
              <a:rPr lang="en-US" sz="3200" b="1" dirty="0" smtClean="0">
                <a:solidFill>
                  <a:schemeClr val="hlink"/>
                </a:solidFill>
              </a:rPr>
              <a:t>0.82 </a:t>
            </a:r>
            <a:r>
              <a:rPr lang="en-US" sz="3200" b="1" dirty="0">
                <a:solidFill>
                  <a:schemeClr val="hlink"/>
                </a:solidFill>
              </a:rPr>
              <a:t>ml O</a:t>
            </a:r>
            <a:r>
              <a:rPr lang="en-US" sz="3200" b="1" baseline="-25000" dirty="0">
                <a:solidFill>
                  <a:schemeClr val="hlink"/>
                </a:solidFill>
              </a:rPr>
              <a:t>2</a:t>
            </a:r>
            <a:r>
              <a:rPr lang="en-US" sz="3200" b="1" dirty="0">
                <a:solidFill>
                  <a:schemeClr val="hlink"/>
                </a:solidFill>
              </a:rPr>
              <a:t> g</a:t>
            </a:r>
            <a:r>
              <a:rPr lang="en-US" sz="3200" b="1" baseline="30000" dirty="0">
                <a:solidFill>
                  <a:schemeClr val="hlink"/>
                </a:solidFill>
              </a:rPr>
              <a:t>-1</a:t>
            </a:r>
            <a:r>
              <a:rPr lang="en-US" sz="3200" b="1" dirty="0">
                <a:solidFill>
                  <a:schemeClr val="hlink"/>
                </a:solidFill>
              </a:rPr>
              <a:t> h</a:t>
            </a:r>
            <a:r>
              <a:rPr lang="en-US" sz="3200" b="1" baseline="30000" dirty="0">
                <a:solidFill>
                  <a:schemeClr val="hlink"/>
                </a:solidFill>
              </a:rPr>
              <a:t>-1</a:t>
            </a:r>
            <a:r>
              <a:rPr lang="en-US" sz="3200" b="1" dirty="0">
                <a:solidFill>
                  <a:schemeClr val="hlink"/>
                </a:solidFill>
              </a:rPr>
              <a:t>?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114800" y="1295400"/>
            <a:ext cx="457200" cy="463550"/>
            <a:chOff x="2972" y="816"/>
            <a:chExt cx="288" cy="292"/>
          </a:xfrm>
        </p:grpSpPr>
        <p:sp>
          <p:nvSpPr>
            <p:cNvPr id="18455" name="Oval 46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sp>
        <p:nvSpPr>
          <p:cNvPr id="197681" name="Text Box 49"/>
          <p:cNvSpPr txBox="1">
            <a:spLocks noChangeArrowheads="1"/>
          </p:cNvSpPr>
          <p:nvPr/>
        </p:nvSpPr>
        <p:spPr bwMode="auto">
          <a:xfrm>
            <a:off x="1124146" y="3562546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hlink"/>
                </a:solidFill>
              </a:rPr>
              <a:t>(</a:t>
            </a:r>
            <a:r>
              <a:rPr lang="en-US" b="1" dirty="0" smtClean="0">
                <a:solidFill>
                  <a:schemeClr val="hlink"/>
                </a:solidFill>
              </a:rPr>
              <a:t>425,0.82)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97682" name="Line 50"/>
          <p:cNvSpPr>
            <a:spLocks noChangeShapeType="1"/>
          </p:cNvSpPr>
          <p:nvPr/>
        </p:nvSpPr>
        <p:spPr bwMode="auto">
          <a:xfrm flipH="1" flipV="1">
            <a:off x="2627313" y="3070225"/>
            <a:ext cx="3175" cy="1265238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83" name="Line 51"/>
          <p:cNvSpPr>
            <a:spLocks noChangeShapeType="1"/>
          </p:cNvSpPr>
          <p:nvPr/>
        </p:nvSpPr>
        <p:spPr bwMode="auto">
          <a:xfrm flipH="1">
            <a:off x="1214438" y="3092450"/>
            <a:ext cx="1419225" cy="0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84" name="Text Box 52"/>
          <p:cNvSpPr txBox="1">
            <a:spLocks noChangeArrowheads="1"/>
          </p:cNvSpPr>
          <p:nvPr/>
        </p:nvSpPr>
        <p:spPr bwMode="auto">
          <a:xfrm>
            <a:off x="2590800" y="274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(425,0.88)</a:t>
            </a:r>
          </a:p>
        </p:txBody>
      </p:sp>
      <p:sp>
        <p:nvSpPr>
          <p:cNvPr id="197685" name="Line 53"/>
          <p:cNvSpPr>
            <a:spLocks noChangeShapeType="1"/>
          </p:cNvSpPr>
          <p:nvPr/>
        </p:nvSpPr>
        <p:spPr bwMode="auto">
          <a:xfrm flipV="1">
            <a:off x="2620963" y="3087688"/>
            <a:ext cx="0" cy="7223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4491039" y="3393757"/>
            <a:ext cx="457676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dirty="0" err="1" smtClean="0"/>
              <a:t>Resid</a:t>
            </a:r>
            <a:r>
              <a:rPr lang="en-US" sz="2600" dirty="0" smtClean="0"/>
              <a:t> = </a:t>
            </a:r>
            <a:r>
              <a:rPr lang="en-US" sz="2600" dirty="0" err="1" smtClean="0"/>
              <a:t>Obs</a:t>
            </a:r>
            <a:r>
              <a:rPr lang="en-US" sz="2600" dirty="0" smtClean="0"/>
              <a:t> Y – </a:t>
            </a:r>
            <a:r>
              <a:rPr lang="en-US" sz="2600" dirty="0" err="1" smtClean="0"/>
              <a:t>Pred</a:t>
            </a:r>
            <a:r>
              <a:rPr lang="en-US" sz="2600" dirty="0" smtClean="0"/>
              <a:t> Y</a:t>
            </a:r>
            <a:endParaRPr lang="en-US" sz="2600" dirty="0"/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4495800" y="3763963"/>
            <a:ext cx="4648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dirty="0" err="1" smtClean="0"/>
              <a:t>Resid</a:t>
            </a:r>
            <a:r>
              <a:rPr lang="en-US" sz="2600" dirty="0" smtClean="0"/>
              <a:t> = 0.82-(1.41-0.00124*425)</a:t>
            </a:r>
            <a:endParaRPr lang="en-US" sz="2600" dirty="0"/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4495800" y="4155757"/>
            <a:ext cx="457676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dirty="0" err="1" smtClean="0"/>
              <a:t>Resid</a:t>
            </a:r>
            <a:r>
              <a:rPr lang="en-US" sz="2600" dirty="0" smtClean="0"/>
              <a:t> = 0.82-0.88</a:t>
            </a:r>
            <a:endParaRPr lang="en-US" sz="2600" dirty="0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4495800" y="4536757"/>
            <a:ext cx="457676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dirty="0" err="1" smtClean="0"/>
              <a:t>Resid</a:t>
            </a:r>
            <a:r>
              <a:rPr lang="en-US" sz="2600" dirty="0" smtClean="0"/>
              <a:t> = -0.06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44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97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97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2" grpId="0" animBg="1"/>
      <p:bldP spid="197682" grpId="1" animBg="1"/>
      <p:bldP spid="197683" grpId="0" animBg="1"/>
      <p:bldP spid="197683" grpId="1" animBg="1"/>
      <p:bldP spid="197684" grpId="0" autoUpdateAnimBg="0"/>
      <p:bldP spid="197685" grpId="0" animBg="1"/>
      <p:bldP spid="55" grpId="0"/>
      <p:bldP spid="58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1FA83117-D7CF-43CC-87D6-65ABA69F7BAD}" type="slidenum">
              <a:rPr lang="en-US"/>
              <a:pPr/>
              <a:t>8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Rabbit Metabolic Rate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Arial" charset="0"/>
              </a:rPr>
              <a:t>R-</a:t>
            </a:r>
            <a:r>
              <a:rPr lang="en-US" sz="2500" dirty="0" err="1">
                <a:solidFill>
                  <a:srgbClr val="000000"/>
                </a:solidFill>
                <a:latin typeface="Arial" charset="0"/>
              </a:rPr>
              <a:t>Sq</a:t>
            </a:r>
            <a:r>
              <a:rPr lang="en-US" sz="2500" dirty="0">
                <a:solidFill>
                  <a:srgbClr val="000000"/>
                </a:solidFill>
                <a:latin typeface="Arial" charset="0"/>
              </a:rPr>
              <a:t> = 55.4 %</a:t>
            </a:r>
            <a:endParaRPr lang="en-US" sz="4800" dirty="0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1824038" y="4398963"/>
            <a:ext cx="528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4800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892425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450</a:t>
            </a:r>
            <a:endParaRPr lang="en-US" sz="4800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3962400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4800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2073275" y="4335463"/>
            <a:ext cx="1588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3149600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4217988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582613" y="3827463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0.8</a:t>
            </a:r>
            <a:endParaRPr lang="en-US" sz="4800"/>
          </a:p>
        </p:txBody>
      </p:sp>
      <p:sp>
        <p:nvSpPr>
          <p:cNvPr id="22542" name="Rectangle 12"/>
          <p:cNvSpPr>
            <a:spLocks noChangeArrowheads="1"/>
          </p:cNvSpPr>
          <p:nvPr/>
        </p:nvSpPr>
        <p:spPr bwMode="auto">
          <a:xfrm>
            <a:off x="582613" y="2698750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0.9</a:t>
            </a:r>
            <a:endParaRPr lang="en-US" sz="4800"/>
          </a:p>
        </p:txBody>
      </p: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582613" y="1557338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4800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 flipH="1">
            <a:off x="1117600" y="40116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 flipH="1">
            <a:off x="1117600" y="2879725"/>
            <a:ext cx="106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16"/>
          <p:cNvSpPr>
            <a:spLocks noChangeShapeType="1"/>
          </p:cNvSpPr>
          <p:nvPr/>
        </p:nvSpPr>
        <p:spPr bwMode="auto">
          <a:xfrm flipH="1">
            <a:off x="1117600" y="17383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7"/>
          <p:cNvSpPr>
            <a:spLocks noChangeShapeType="1"/>
          </p:cNvSpPr>
          <p:nvPr/>
        </p:nvSpPr>
        <p:spPr bwMode="auto">
          <a:xfrm>
            <a:off x="1276350" y="4335463"/>
            <a:ext cx="29416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18"/>
          <p:cNvSpPr>
            <a:spLocks noChangeArrowheads="1"/>
          </p:cNvSpPr>
          <p:nvPr/>
        </p:nvSpPr>
        <p:spPr bwMode="auto">
          <a:xfrm>
            <a:off x="2393950" y="4759325"/>
            <a:ext cx="9699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Mass</a:t>
            </a:r>
            <a:endParaRPr lang="en-US" sz="4000"/>
          </a:p>
        </p:txBody>
      </p:sp>
      <p:sp>
        <p:nvSpPr>
          <p:cNvPr id="22549" name="Line 19"/>
          <p:cNvSpPr>
            <a:spLocks noChangeShapeType="1"/>
          </p:cNvSpPr>
          <p:nvPr/>
        </p:nvSpPr>
        <p:spPr bwMode="auto">
          <a:xfrm flipV="1">
            <a:off x="1223963" y="1681163"/>
            <a:ext cx="1587" cy="261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0"/>
          <p:cNvSpPr>
            <a:spLocks noChangeArrowheads="1"/>
          </p:cNvSpPr>
          <p:nvPr/>
        </p:nvSpPr>
        <p:spPr bwMode="auto">
          <a:xfrm rot="-5400000">
            <a:off x="-1089025" y="2606676"/>
            <a:ext cx="27066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Metabolic Rate</a:t>
            </a:r>
            <a:endParaRPr lang="en-US" sz="4000"/>
          </a:p>
        </p:txBody>
      </p:sp>
      <p:grpSp>
        <p:nvGrpSpPr>
          <p:cNvPr id="22551" name="Group 21"/>
          <p:cNvGrpSpPr>
            <a:grpSpLocks/>
          </p:cNvGrpSpPr>
          <p:nvPr/>
        </p:nvGrpSpPr>
        <p:grpSpPr bwMode="auto">
          <a:xfrm>
            <a:off x="1292225" y="1692275"/>
            <a:ext cx="2767013" cy="2597150"/>
            <a:chOff x="1162" y="1083"/>
            <a:chExt cx="2815" cy="2091"/>
          </a:xfrm>
        </p:grpSpPr>
        <p:sp>
          <p:nvSpPr>
            <p:cNvPr id="22562" name="Oval 22"/>
            <p:cNvSpPr>
              <a:spLocks noChangeArrowheads="1"/>
            </p:cNvSpPr>
            <p:nvPr/>
          </p:nvSpPr>
          <p:spPr bwMode="auto">
            <a:xfrm>
              <a:off x="1162" y="181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Oval 23"/>
            <p:cNvSpPr>
              <a:spLocks noChangeArrowheads="1"/>
            </p:cNvSpPr>
            <p:nvPr/>
          </p:nvSpPr>
          <p:spPr bwMode="auto">
            <a:xfrm>
              <a:off x="2142" y="108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Oval 24"/>
            <p:cNvSpPr>
              <a:spLocks noChangeArrowheads="1"/>
            </p:cNvSpPr>
            <p:nvPr/>
          </p:nvSpPr>
          <p:spPr bwMode="auto">
            <a:xfrm>
              <a:off x="2034" y="2001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Oval 25"/>
            <p:cNvSpPr>
              <a:spLocks noChangeArrowheads="1"/>
            </p:cNvSpPr>
            <p:nvPr/>
          </p:nvSpPr>
          <p:spPr bwMode="auto">
            <a:xfrm>
              <a:off x="2034" y="2178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Oval 26"/>
            <p:cNvSpPr>
              <a:spLocks noChangeArrowheads="1"/>
            </p:cNvSpPr>
            <p:nvPr/>
          </p:nvSpPr>
          <p:spPr bwMode="auto">
            <a:xfrm>
              <a:off x="3121" y="208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Oval 27"/>
            <p:cNvSpPr>
              <a:spLocks noChangeArrowheads="1"/>
            </p:cNvSpPr>
            <p:nvPr/>
          </p:nvSpPr>
          <p:spPr bwMode="auto">
            <a:xfrm>
              <a:off x="3013" y="272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Oval 28"/>
            <p:cNvSpPr>
              <a:spLocks noChangeArrowheads="1"/>
            </p:cNvSpPr>
            <p:nvPr/>
          </p:nvSpPr>
          <p:spPr bwMode="auto">
            <a:xfrm>
              <a:off x="3885" y="309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Oval 29"/>
            <p:cNvSpPr>
              <a:spLocks noChangeArrowheads="1"/>
            </p:cNvSpPr>
            <p:nvPr/>
          </p:nvSpPr>
          <p:spPr bwMode="auto">
            <a:xfrm>
              <a:off x="3553" y="2819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30"/>
            <p:cNvSpPr>
              <a:spLocks noChangeShapeType="1"/>
            </p:cNvSpPr>
            <p:nvPr/>
          </p:nvSpPr>
          <p:spPr bwMode="auto">
            <a:xfrm>
              <a:off x="1208" y="1509"/>
              <a:ext cx="2769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2" name="Text Box 33"/>
          <p:cNvSpPr txBox="1">
            <a:spLocks noChangeArrowheads="1"/>
          </p:cNvSpPr>
          <p:nvPr/>
        </p:nvSpPr>
        <p:spPr bwMode="auto">
          <a:xfrm>
            <a:off x="4572000" y="1280160"/>
            <a:ext cx="4572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What proportion of the variability in metabolic rate is explained by </a:t>
            </a:r>
            <a:r>
              <a:rPr lang="en-US" sz="3200" b="1" dirty="0" smtClean="0">
                <a:solidFill>
                  <a:schemeClr val="hlink"/>
                </a:solidFill>
              </a:rPr>
              <a:t>knowing mass?</a:t>
            </a:r>
            <a:endParaRPr lang="en-US" sz="3200" b="1" dirty="0">
              <a:solidFill>
                <a:schemeClr val="hlink"/>
              </a:solidFill>
            </a:endParaRPr>
          </a:p>
        </p:txBody>
      </p:sp>
      <p:sp>
        <p:nvSpPr>
          <p:cNvPr id="166946" name="Text Box 34"/>
          <p:cNvSpPr txBox="1">
            <a:spLocks noChangeArrowheads="1"/>
          </p:cNvSpPr>
          <p:nvPr/>
        </p:nvSpPr>
        <p:spPr bwMode="auto">
          <a:xfrm>
            <a:off x="7391400" y="275338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30000" dirty="0"/>
              <a:t>2</a:t>
            </a:r>
            <a:r>
              <a:rPr lang="en-US" sz="2800" dirty="0"/>
              <a:t> = 0.554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114800" y="1365250"/>
            <a:ext cx="457200" cy="463550"/>
            <a:chOff x="2972" y="816"/>
            <a:chExt cx="288" cy="292"/>
          </a:xfrm>
        </p:grpSpPr>
        <p:sp>
          <p:nvSpPr>
            <p:cNvPr id="22560" name="Oval 36"/>
            <p:cNvSpPr>
              <a:spLocks noChangeArrowheads="1"/>
            </p:cNvSpPr>
            <p:nvPr/>
          </p:nvSpPr>
          <p:spPr bwMode="auto">
            <a:xfrm>
              <a:off x="2972" y="820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Text Box 37"/>
            <p:cNvSpPr txBox="1">
              <a:spLocks noChangeArrowheads="1"/>
            </p:cNvSpPr>
            <p:nvPr/>
          </p:nvSpPr>
          <p:spPr bwMode="auto">
            <a:xfrm>
              <a:off x="301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sp>
        <p:nvSpPr>
          <p:cNvPr id="166950" name="Text Box 38"/>
          <p:cNvSpPr txBox="1">
            <a:spLocks noChangeArrowheads="1"/>
          </p:cNvSpPr>
          <p:nvPr/>
        </p:nvSpPr>
        <p:spPr bwMode="auto">
          <a:xfrm>
            <a:off x="4601874" y="3599051"/>
            <a:ext cx="4241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What is the correlation between metabolic rate and </a:t>
            </a:r>
            <a:r>
              <a:rPr lang="en-US" sz="3200" b="1" dirty="0" smtClean="0">
                <a:solidFill>
                  <a:schemeClr val="hlink"/>
                </a:solidFill>
              </a:rPr>
              <a:t>mass?</a:t>
            </a:r>
            <a:endParaRPr lang="en-US" sz="3200" b="1" dirty="0">
              <a:solidFill>
                <a:schemeClr val="hlink"/>
              </a:solidFill>
            </a:endParaRPr>
          </a:p>
        </p:txBody>
      </p:sp>
      <p:sp>
        <p:nvSpPr>
          <p:cNvPr id="166951" name="Text Box 39"/>
          <p:cNvSpPr txBox="1">
            <a:spLocks noChangeArrowheads="1"/>
          </p:cNvSpPr>
          <p:nvPr/>
        </p:nvSpPr>
        <p:spPr bwMode="auto">
          <a:xfrm>
            <a:off x="4991100" y="5173027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r = </a:t>
            </a:r>
            <a:r>
              <a:rPr lang="en-US" sz="2800" dirty="0" smtClean="0"/>
              <a:t>0.554</a:t>
            </a:r>
            <a:r>
              <a:rPr lang="en-US" sz="2800" baseline="30000" dirty="0" smtClean="0"/>
              <a:t>0.5</a:t>
            </a:r>
            <a:endParaRPr lang="en-US" sz="2800" dirty="0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114800" y="3685163"/>
            <a:ext cx="488950" cy="463550"/>
            <a:chOff x="2816" y="3692"/>
            <a:chExt cx="308" cy="292"/>
          </a:xfrm>
        </p:grpSpPr>
        <p:sp>
          <p:nvSpPr>
            <p:cNvPr id="22558" name="Oval 44"/>
            <p:cNvSpPr>
              <a:spLocks noChangeArrowheads="1"/>
            </p:cNvSpPr>
            <p:nvPr/>
          </p:nvSpPr>
          <p:spPr bwMode="auto">
            <a:xfrm>
              <a:off x="2832" y="3696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Text Box 45"/>
            <p:cNvSpPr txBox="1">
              <a:spLocks noChangeArrowheads="1"/>
            </p:cNvSpPr>
            <p:nvPr/>
          </p:nvSpPr>
          <p:spPr bwMode="auto">
            <a:xfrm>
              <a:off x="2816" y="36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997825" y="5572780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r = </a:t>
            </a:r>
            <a:r>
              <a:rPr lang="en-US" sz="2800" dirty="0" smtClean="0"/>
              <a:t>  0.744</a:t>
            </a:r>
            <a:endParaRPr lang="en-US" sz="2800" dirty="0"/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455025" y="5459505"/>
            <a:ext cx="336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6" grpId="0" autoUpdateAnimBg="0"/>
      <p:bldP spid="166950" grpId="0"/>
      <p:bldP spid="166951" grpId="0" autoUpdateAnimBg="0"/>
      <p:bldP spid="43" grpId="0" autoUpdateAnimBg="0"/>
      <p:bldP spid="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1FA83117-D7CF-43CC-87D6-65ABA69F7BAD}" type="slidenum">
              <a:rPr lang="en-US"/>
              <a:pPr/>
              <a:t>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Rabbit Metabolic Rate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57200" y="5486400"/>
            <a:ext cx="2833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Arial" charset="0"/>
              </a:rPr>
              <a:t>Y = 1.41 - 0.00124X</a:t>
            </a:r>
            <a:endParaRPr lang="en-US" sz="48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838200" y="6019800"/>
            <a:ext cx="207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Arial" charset="0"/>
              </a:rPr>
              <a:t>R-</a:t>
            </a:r>
            <a:r>
              <a:rPr lang="en-US" sz="2500" dirty="0" err="1">
                <a:solidFill>
                  <a:srgbClr val="000000"/>
                </a:solidFill>
                <a:latin typeface="Arial" charset="0"/>
              </a:rPr>
              <a:t>Sq</a:t>
            </a:r>
            <a:r>
              <a:rPr lang="en-US" sz="2500" dirty="0">
                <a:solidFill>
                  <a:srgbClr val="000000"/>
                </a:solidFill>
                <a:latin typeface="Arial" charset="0"/>
              </a:rPr>
              <a:t> = 55.4 %</a:t>
            </a:r>
            <a:endParaRPr lang="en-US" sz="4800" dirty="0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1824038" y="4398963"/>
            <a:ext cx="528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400</a:t>
            </a:r>
            <a:endParaRPr lang="en-US" sz="4800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892425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450</a:t>
            </a:r>
            <a:endParaRPr lang="en-US" sz="4800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3962400" y="4398963"/>
            <a:ext cx="528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500</a:t>
            </a:r>
            <a:endParaRPr lang="en-US" sz="4800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2073275" y="4335463"/>
            <a:ext cx="1588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3149600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4217988" y="4335463"/>
            <a:ext cx="0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582613" y="3827463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0.8</a:t>
            </a:r>
            <a:endParaRPr lang="en-US" sz="4800"/>
          </a:p>
        </p:txBody>
      </p:sp>
      <p:sp>
        <p:nvSpPr>
          <p:cNvPr id="22542" name="Rectangle 12"/>
          <p:cNvSpPr>
            <a:spLocks noChangeArrowheads="1"/>
          </p:cNvSpPr>
          <p:nvPr/>
        </p:nvSpPr>
        <p:spPr bwMode="auto">
          <a:xfrm>
            <a:off x="582613" y="2698750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0.9</a:t>
            </a:r>
            <a:endParaRPr lang="en-US" sz="4800"/>
          </a:p>
        </p:txBody>
      </p: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582613" y="1557338"/>
            <a:ext cx="44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4800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 flipH="1">
            <a:off x="1117600" y="40116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 flipH="1">
            <a:off x="1117600" y="2879725"/>
            <a:ext cx="106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16"/>
          <p:cNvSpPr>
            <a:spLocks noChangeShapeType="1"/>
          </p:cNvSpPr>
          <p:nvPr/>
        </p:nvSpPr>
        <p:spPr bwMode="auto">
          <a:xfrm flipH="1">
            <a:off x="1117600" y="1738313"/>
            <a:ext cx="1063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7"/>
          <p:cNvSpPr>
            <a:spLocks noChangeShapeType="1"/>
          </p:cNvSpPr>
          <p:nvPr/>
        </p:nvSpPr>
        <p:spPr bwMode="auto">
          <a:xfrm>
            <a:off x="1276350" y="4335463"/>
            <a:ext cx="29416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18"/>
          <p:cNvSpPr>
            <a:spLocks noChangeArrowheads="1"/>
          </p:cNvSpPr>
          <p:nvPr/>
        </p:nvSpPr>
        <p:spPr bwMode="auto">
          <a:xfrm>
            <a:off x="2393950" y="4759325"/>
            <a:ext cx="9699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Mass</a:t>
            </a:r>
            <a:endParaRPr lang="en-US" sz="4000"/>
          </a:p>
        </p:txBody>
      </p:sp>
      <p:sp>
        <p:nvSpPr>
          <p:cNvPr id="22549" name="Line 19"/>
          <p:cNvSpPr>
            <a:spLocks noChangeShapeType="1"/>
          </p:cNvSpPr>
          <p:nvPr/>
        </p:nvSpPr>
        <p:spPr bwMode="auto">
          <a:xfrm flipV="1">
            <a:off x="1223963" y="1681163"/>
            <a:ext cx="1587" cy="261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0"/>
          <p:cNvSpPr>
            <a:spLocks noChangeArrowheads="1"/>
          </p:cNvSpPr>
          <p:nvPr/>
        </p:nvSpPr>
        <p:spPr bwMode="auto">
          <a:xfrm rot="-5400000">
            <a:off x="-1089025" y="2606676"/>
            <a:ext cx="27066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Metabolic Rate</a:t>
            </a:r>
            <a:endParaRPr lang="en-US" sz="4000"/>
          </a:p>
        </p:txBody>
      </p:sp>
      <p:grpSp>
        <p:nvGrpSpPr>
          <p:cNvPr id="22551" name="Group 21"/>
          <p:cNvGrpSpPr>
            <a:grpSpLocks/>
          </p:cNvGrpSpPr>
          <p:nvPr/>
        </p:nvGrpSpPr>
        <p:grpSpPr bwMode="auto">
          <a:xfrm>
            <a:off x="1292225" y="1692275"/>
            <a:ext cx="2767013" cy="2597150"/>
            <a:chOff x="1162" y="1083"/>
            <a:chExt cx="2815" cy="2091"/>
          </a:xfrm>
        </p:grpSpPr>
        <p:sp>
          <p:nvSpPr>
            <p:cNvPr id="22562" name="Oval 22"/>
            <p:cNvSpPr>
              <a:spLocks noChangeArrowheads="1"/>
            </p:cNvSpPr>
            <p:nvPr/>
          </p:nvSpPr>
          <p:spPr bwMode="auto">
            <a:xfrm>
              <a:off x="1162" y="181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Oval 23"/>
            <p:cNvSpPr>
              <a:spLocks noChangeArrowheads="1"/>
            </p:cNvSpPr>
            <p:nvPr/>
          </p:nvSpPr>
          <p:spPr bwMode="auto">
            <a:xfrm>
              <a:off x="2142" y="108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Oval 24"/>
            <p:cNvSpPr>
              <a:spLocks noChangeArrowheads="1"/>
            </p:cNvSpPr>
            <p:nvPr/>
          </p:nvSpPr>
          <p:spPr bwMode="auto">
            <a:xfrm>
              <a:off x="2034" y="2001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Oval 25"/>
            <p:cNvSpPr>
              <a:spLocks noChangeArrowheads="1"/>
            </p:cNvSpPr>
            <p:nvPr/>
          </p:nvSpPr>
          <p:spPr bwMode="auto">
            <a:xfrm>
              <a:off x="2034" y="2178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Oval 26"/>
            <p:cNvSpPr>
              <a:spLocks noChangeArrowheads="1"/>
            </p:cNvSpPr>
            <p:nvPr/>
          </p:nvSpPr>
          <p:spPr bwMode="auto">
            <a:xfrm>
              <a:off x="3121" y="208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Oval 27"/>
            <p:cNvSpPr>
              <a:spLocks noChangeArrowheads="1"/>
            </p:cNvSpPr>
            <p:nvPr/>
          </p:nvSpPr>
          <p:spPr bwMode="auto">
            <a:xfrm>
              <a:off x="3013" y="2726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Oval 28"/>
            <p:cNvSpPr>
              <a:spLocks noChangeArrowheads="1"/>
            </p:cNvSpPr>
            <p:nvPr/>
          </p:nvSpPr>
          <p:spPr bwMode="auto">
            <a:xfrm>
              <a:off x="3885" y="309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Oval 29"/>
            <p:cNvSpPr>
              <a:spLocks noChangeArrowheads="1"/>
            </p:cNvSpPr>
            <p:nvPr/>
          </p:nvSpPr>
          <p:spPr bwMode="auto">
            <a:xfrm>
              <a:off x="3553" y="2819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30"/>
            <p:cNvSpPr>
              <a:spLocks noChangeShapeType="1"/>
            </p:cNvSpPr>
            <p:nvPr/>
          </p:nvSpPr>
          <p:spPr bwMode="auto">
            <a:xfrm>
              <a:off x="1208" y="1509"/>
              <a:ext cx="2769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2" name="Text Box 33"/>
          <p:cNvSpPr txBox="1">
            <a:spLocks noChangeArrowheads="1"/>
          </p:cNvSpPr>
          <p:nvPr/>
        </p:nvSpPr>
        <p:spPr bwMode="auto">
          <a:xfrm>
            <a:off x="4572000" y="1280160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hlink"/>
                </a:solidFill>
              </a:rPr>
              <a:t>Does anything about this regression concern you?</a:t>
            </a:r>
            <a:endParaRPr lang="en-US" sz="3200" b="1" dirty="0">
              <a:solidFill>
                <a:schemeClr val="hlink"/>
              </a:solidFill>
            </a:endParaRP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114800" y="1365250"/>
            <a:ext cx="482600" cy="463550"/>
            <a:chOff x="2816" y="3692"/>
            <a:chExt cx="304" cy="292"/>
          </a:xfrm>
        </p:grpSpPr>
        <p:sp>
          <p:nvSpPr>
            <p:cNvPr id="22558" name="Oval 44"/>
            <p:cNvSpPr>
              <a:spLocks noChangeArrowheads="1"/>
            </p:cNvSpPr>
            <p:nvPr/>
          </p:nvSpPr>
          <p:spPr bwMode="auto">
            <a:xfrm>
              <a:off x="2832" y="3696"/>
              <a:ext cx="288" cy="288"/>
            </a:xfrm>
            <a:prstGeom prst="ellipse">
              <a:avLst/>
            </a:prstGeom>
            <a:solidFill>
              <a:srgbClr val="99CC00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Text Box 45"/>
            <p:cNvSpPr txBox="1">
              <a:spLocks noChangeArrowheads="1"/>
            </p:cNvSpPr>
            <p:nvPr/>
          </p:nvSpPr>
          <p:spPr bwMode="auto">
            <a:xfrm>
              <a:off x="2816" y="3692"/>
              <a:ext cx="3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9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3706</TotalTime>
  <Words>538</Words>
  <Application>Microsoft Office PowerPoint</Application>
  <PresentationFormat>On-screen Show (4:3)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107 Template</vt:lpstr>
      <vt:lpstr>Example - Rabbit Metabolic Rate</vt:lpstr>
      <vt:lpstr>Example - Rabbit Metabolic Rate</vt:lpstr>
      <vt:lpstr>Example - Rabbit Metabolic Rate</vt:lpstr>
      <vt:lpstr>Example - Rabbit Metabolic Rate</vt:lpstr>
      <vt:lpstr>Example - Rabbit Metabolic Rate</vt:lpstr>
      <vt:lpstr>Example - Rabbit Metabolic Rate</vt:lpstr>
      <vt:lpstr>Example - Rabbit Metabolic Rate</vt:lpstr>
      <vt:lpstr>Example - Rabbit Metabolic Rate</vt:lpstr>
      <vt:lpstr>Example - Rabbit Metabolic Rate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167</cp:revision>
  <dcterms:created xsi:type="dcterms:W3CDTF">1999-07-29T13:14:22Z</dcterms:created>
  <dcterms:modified xsi:type="dcterms:W3CDTF">2015-11-28T15:04:38Z</dcterms:modified>
</cp:coreProperties>
</file>