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"/>
  </p:notesMasterIdLst>
  <p:sldIdLst>
    <p:sldId id="332" r:id="rId2"/>
    <p:sldId id="336" r:id="rId3"/>
    <p:sldId id="335" r:id="rId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FFFF"/>
    <a:srgbClr val="FFFF00"/>
    <a:srgbClr val="00CC99"/>
    <a:srgbClr val="CC000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2" autoAdjust="0"/>
    <p:restoredTop sz="94667" autoAdjust="0"/>
  </p:normalViewPr>
  <p:slideViewPr>
    <p:cSldViewPr>
      <p:cViewPr varScale="1">
        <p:scale>
          <a:sx n="67" d="100"/>
          <a:sy n="67" d="100"/>
        </p:scale>
        <p:origin x="217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39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FE8D8D4-850E-40BA-8591-3E5120B70F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103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Normal Distributions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609F5EF8-71C1-4729-BFAE-D820FFF639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Normal Distributions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3086E585-2F4E-4A38-9791-AB5C4E3394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Normal Distributions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700F3BD1-9D22-4726-8094-DC3A567478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Normal Distributions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F9E4D3C7-93B7-44FA-8BAC-AD491ECCC18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Normal Distributions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47C873CC-DC3F-4AC5-AA23-17818A89F46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Normal Distributions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F9215314-81DA-44EE-9BAA-8C708F83E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Normal Distributions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6FDBC168-0612-4D37-ADAC-2DA987CD3D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Normal Distributions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A8A90689-1386-46EA-A45D-795B2ED274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Normal Distributions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7B0E1770-80AC-4116-B738-F072FAB77B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Normal Distributions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8894AB29-7364-411B-BC9C-81B649BEDC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Normal Distributions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0456A42D-0813-488E-A599-7AEA671CF8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/>
              <a:t>Normal Distributions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553200"/>
            <a:ext cx="990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/>
              <a:t>Slide #</a:t>
            </a:r>
            <a:fld id="{D4FB120B-8232-4A6E-A601-EE169185DA9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Normal Distributions</a:t>
            </a:r>
          </a:p>
        </p:txBody>
      </p:sp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FB7B1006-1B9E-439F-9BAD-5E5C7026EDCC}" type="slidenum">
              <a:rPr lang="en-US"/>
              <a:pPr/>
              <a:t>1</a:t>
            </a:fld>
            <a:endParaRPr lang="en-US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/>
              <a:t>“Forward” vs “Reverse”</a:t>
            </a:r>
          </a:p>
        </p:txBody>
      </p:sp>
      <p:sp>
        <p:nvSpPr>
          <p:cNvPr id="86024" name="AutoShape 8"/>
          <p:cNvSpPr>
            <a:spLocks noChangeArrowheads="1"/>
          </p:cNvSpPr>
          <p:nvPr/>
        </p:nvSpPr>
        <p:spPr bwMode="auto">
          <a:xfrm>
            <a:off x="1219200" y="1219200"/>
            <a:ext cx="2209800" cy="5181600"/>
          </a:xfrm>
          <a:prstGeom prst="roundRect">
            <a:avLst>
              <a:gd name="adj" fmla="val 16667"/>
            </a:avLst>
          </a:prstGeom>
          <a:solidFill>
            <a:srgbClr val="CCFF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26" name="AutoShape 10"/>
          <p:cNvSpPr>
            <a:spLocks noChangeArrowheads="1"/>
          </p:cNvSpPr>
          <p:nvPr/>
        </p:nvSpPr>
        <p:spPr bwMode="auto">
          <a:xfrm>
            <a:off x="6858000" y="1219200"/>
            <a:ext cx="2209800" cy="5181600"/>
          </a:xfrm>
          <a:prstGeom prst="roundRect">
            <a:avLst>
              <a:gd name="adj" fmla="val 16667"/>
            </a:avLst>
          </a:prstGeom>
          <a:solidFill>
            <a:srgbClr val="99CC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27" name="Text Box 11"/>
          <p:cNvSpPr txBox="1">
            <a:spLocks noChangeArrowheads="1"/>
          </p:cNvSpPr>
          <p:nvPr/>
        </p:nvSpPr>
        <p:spPr bwMode="auto">
          <a:xfrm>
            <a:off x="1673225" y="1143000"/>
            <a:ext cx="12223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chemeClr val="hlink"/>
                </a:solidFill>
              </a:rPr>
              <a:t>Know</a:t>
            </a:r>
          </a:p>
        </p:txBody>
      </p:sp>
      <p:sp>
        <p:nvSpPr>
          <p:cNvPr id="86028" name="Text Box 12"/>
          <p:cNvSpPr txBox="1">
            <a:spLocks noChangeArrowheads="1"/>
          </p:cNvSpPr>
          <p:nvPr/>
        </p:nvSpPr>
        <p:spPr bwMode="auto">
          <a:xfrm>
            <a:off x="7462838" y="1143000"/>
            <a:ext cx="9953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chemeClr val="hlink"/>
                </a:solidFill>
              </a:rPr>
              <a:t>Find</a:t>
            </a:r>
          </a:p>
        </p:txBody>
      </p:sp>
      <p:sp>
        <p:nvSpPr>
          <p:cNvPr id="86029" name="Line 13"/>
          <p:cNvSpPr>
            <a:spLocks noChangeShapeType="1"/>
          </p:cNvSpPr>
          <p:nvPr/>
        </p:nvSpPr>
        <p:spPr bwMode="auto">
          <a:xfrm>
            <a:off x="1219200" y="3657600"/>
            <a:ext cx="2209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031" name="Line 15"/>
          <p:cNvSpPr>
            <a:spLocks noChangeShapeType="1"/>
          </p:cNvSpPr>
          <p:nvPr/>
        </p:nvSpPr>
        <p:spPr bwMode="auto">
          <a:xfrm>
            <a:off x="6858000" y="3657600"/>
            <a:ext cx="2209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1600200" y="1681163"/>
            <a:ext cx="14065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800"/>
              <a:t>Value</a:t>
            </a:r>
          </a:p>
          <a:p>
            <a:pPr algn="ctr"/>
            <a:r>
              <a:rPr lang="en-US" sz="2800"/>
              <a:t>Of</a:t>
            </a:r>
          </a:p>
          <a:p>
            <a:pPr algn="ctr"/>
            <a:r>
              <a:rPr lang="en-US" sz="2800"/>
              <a:t>Variable</a:t>
            </a:r>
          </a:p>
          <a:p>
            <a:pPr algn="ctr"/>
            <a:r>
              <a:rPr lang="en-US" sz="2800"/>
              <a:t>(</a:t>
            </a:r>
            <a:r>
              <a:rPr lang="en-US" sz="2800" i="1"/>
              <a:t>X</a:t>
            </a:r>
            <a:r>
              <a:rPr lang="en-US" sz="2800"/>
              <a:t>)</a:t>
            </a: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7077075" y="1712913"/>
            <a:ext cx="1782763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/>
              <a:t>Proportion</a:t>
            </a:r>
          </a:p>
          <a:p>
            <a:pPr algn="ctr"/>
            <a:r>
              <a:rPr lang="en-US" sz="2800"/>
              <a:t>Of</a:t>
            </a:r>
          </a:p>
          <a:p>
            <a:pPr algn="ctr"/>
            <a:r>
              <a:rPr lang="en-US" sz="2800"/>
              <a:t>Individuals</a:t>
            </a:r>
          </a:p>
          <a:p>
            <a:pPr algn="ctr"/>
            <a:r>
              <a:rPr lang="en-US" sz="2800"/>
              <a:t>(</a:t>
            </a:r>
            <a:r>
              <a:rPr lang="en-US" sz="2800" i="1"/>
              <a:t>area</a:t>
            </a:r>
            <a:r>
              <a:rPr lang="en-US" sz="2800"/>
              <a:t>)</a:t>
            </a:r>
          </a:p>
        </p:txBody>
      </p:sp>
      <p:sp>
        <p:nvSpPr>
          <p:cNvPr id="86038" name="WordArt 22"/>
          <p:cNvSpPr>
            <a:spLocks noChangeArrowheads="1" noChangeShapeType="1" noTextEdit="1"/>
          </p:cNvSpPr>
          <p:nvPr/>
        </p:nvSpPr>
        <p:spPr bwMode="auto">
          <a:xfrm rot="5400000">
            <a:off x="-404019" y="2072482"/>
            <a:ext cx="2065337" cy="647700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rPr>
              <a:t>Forward</a:t>
            </a:r>
          </a:p>
        </p:txBody>
      </p:sp>
      <p:sp>
        <p:nvSpPr>
          <p:cNvPr id="86035" name="Text Box 19"/>
          <p:cNvSpPr txBox="1">
            <a:spLocks noChangeArrowheads="1"/>
          </p:cNvSpPr>
          <p:nvPr/>
        </p:nvSpPr>
        <p:spPr bwMode="auto">
          <a:xfrm>
            <a:off x="1417638" y="4191000"/>
            <a:ext cx="1782762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/>
              <a:t>Proportion</a:t>
            </a:r>
          </a:p>
          <a:p>
            <a:pPr algn="ctr"/>
            <a:r>
              <a:rPr lang="en-US" sz="2800"/>
              <a:t>Of</a:t>
            </a:r>
          </a:p>
          <a:p>
            <a:pPr algn="ctr"/>
            <a:r>
              <a:rPr lang="en-US" sz="2800"/>
              <a:t>Individuals</a:t>
            </a:r>
          </a:p>
          <a:p>
            <a:pPr algn="ctr"/>
            <a:r>
              <a:rPr lang="en-US" sz="2800"/>
              <a:t>(</a:t>
            </a:r>
            <a:r>
              <a:rPr lang="en-US" sz="2800" i="1"/>
              <a:t>area</a:t>
            </a:r>
            <a:r>
              <a:rPr lang="en-US" sz="2800"/>
              <a:t>)</a:t>
            </a:r>
          </a:p>
        </p:txBody>
      </p:sp>
      <p:sp>
        <p:nvSpPr>
          <p:cNvPr id="86036" name="Text Box 20"/>
          <p:cNvSpPr txBox="1">
            <a:spLocks noChangeArrowheads="1"/>
          </p:cNvSpPr>
          <p:nvPr/>
        </p:nvSpPr>
        <p:spPr bwMode="auto">
          <a:xfrm>
            <a:off x="7280275" y="4191000"/>
            <a:ext cx="1406525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/>
              <a:t>Value</a:t>
            </a:r>
          </a:p>
          <a:p>
            <a:pPr algn="ctr"/>
            <a:r>
              <a:rPr lang="en-US" sz="2800"/>
              <a:t>Of</a:t>
            </a:r>
          </a:p>
          <a:p>
            <a:pPr algn="ctr"/>
            <a:r>
              <a:rPr lang="en-US" sz="2800"/>
              <a:t>Variable</a:t>
            </a:r>
          </a:p>
          <a:p>
            <a:pPr algn="ctr"/>
            <a:r>
              <a:rPr lang="en-US"/>
              <a:t>(</a:t>
            </a:r>
            <a:r>
              <a:rPr lang="en-US" i="1"/>
              <a:t>X</a:t>
            </a:r>
            <a:r>
              <a:rPr lang="en-US"/>
              <a:t>)</a:t>
            </a:r>
          </a:p>
        </p:txBody>
      </p:sp>
      <p:sp>
        <p:nvSpPr>
          <p:cNvPr id="86040" name="WordArt 24"/>
          <p:cNvSpPr>
            <a:spLocks noChangeArrowheads="1" noChangeShapeType="1" noTextEdit="1"/>
          </p:cNvSpPr>
          <p:nvPr/>
        </p:nvSpPr>
        <p:spPr bwMode="auto">
          <a:xfrm rot="5400000">
            <a:off x="-396081" y="4663281"/>
            <a:ext cx="2041525" cy="639763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en-US" sz="3600" i="1" kern="10">
                <a:ln w="9525">
                  <a:solidFill>
                    <a:srgbClr val="800000"/>
                  </a:solidFill>
                  <a:round/>
                  <a:headEnd/>
                  <a:tailEnd/>
                </a:ln>
                <a:solidFill>
                  <a:srgbClr val="80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Arial Black"/>
              </a:rPr>
              <a:t>Reverse</a:t>
            </a:r>
          </a:p>
        </p:txBody>
      </p:sp>
      <p:sp>
        <p:nvSpPr>
          <p:cNvPr id="86022" name="Line 6"/>
          <p:cNvSpPr>
            <a:spLocks noChangeShapeType="1"/>
          </p:cNvSpPr>
          <p:nvPr/>
        </p:nvSpPr>
        <p:spPr bwMode="auto">
          <a:xfrm>
            <a:off x="2895600" y="2666999"/>
            <a:ext cx="3962400" cy="45719"/>
          </a:xfrm>
          <a:prstGeom prst="line">
            <a:avLst/>
          </a:prstGeom>
          <a:noFill/>
          <a:ln w="177800">
            <a:solidFill>
              <a:schemeClr val="accent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050" name="Line 34"/>
          <p:cNvSpPr>
            <a:spLocks noChangeShapeType="1"/>
          </p:cNvSpPr>
          <p:nvPr/>
        </p:nvSpPr>
        <p:spPr bwMode="auto">
          <a:xfrm>
            <a:off x="3019424" y="4946650"/>
            <a:ext cx="3838575" cy="45719"/>
          </a:xfrm>
          <a:prstGeom prst="line">
            <a:avLst/>
          </a:prstGeom>
          <a:noFill/>
          <a:ln w="177800">
            <a:solidFill>
              <a:schemeClr val="accent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6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6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6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6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6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/>
      <p:bldP spid="86021" grpId="0"/>
      <p:bldP spid="86038" grpId="0" animBg="1"/>
      <p:bldP spid="86035" grpId="0"/>
      <p:bldP spid="86036" grpId="0"/>
      <p:bldP spid="86040" grpId="0" animBg="1"/>
      <p:bldP spid="86022" grpId="0" animBg="1"/>
      <p:bldP spid="8605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Normal Distributions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A8A90689-1386-46EA-A45D-795B2ED2747B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429" name="Group 428"/>
          <p:cNvGrpSpPr/>
          <p:nvPr/>
        </p:nvGrpSpPr>
        <p:grpSpPr>
          <a:xfrm>
            <a:off x="373062" y="2670175"/>
            <a:ext cx="3582988" cy="2819400"/>
            <a:chOff x="373062" y="2670175"/>
            <a:chExt cx="3582988" cy="2819400"/>
          </a:xfrm>
        </p:grpSpPr>
        <p:sp>
          <p:nvSpPr>
            <p:cNvPr id="5" name="Rectangle 25"/>
            <p:cNvSpPr>
              <a:spLocks noChangeArrowheads="1"/>
            </p:cNvSpPr>
            <p:nvPr/>
          </p:nvSpPr>
          <p:spPr bwMode="auto">
            <a:xfrm rot="16200000">
              <a:off x="98424" y="4416426"/>
              <a:ext cx="549275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 lIns="0" tIns="0" rIns="0" bIns="0">
              <a:spAutoFit/>
            </a:bodyPr>
            <a:lstStyle/>
            <a:p>
              <a:endParaRPr lang="en-US" sz="3600"/>
            </a:p>
          </p:txBody>
        </p:sp>
        <p:sp>
          <p:nvSpPr>
            <p:cNvPr id="7" name="Rectangle 640"/>
            <p:cNvSpPr>
              <a:spLocks noChangeArrowheads="1"/>
            </p:cNvSpPr>
            <p:nvPr/>
          </p:nvSpPr>
          <p:spPr bwMode="auto">
            <a:xfrm>
              <a:off x="1439862" y="5184775"/>
              <a:ext cx="207486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Quantitative Value</a:t>
              </a:r>
              <a:endParaRPr lang="en-US" sz="3200"/>
            </a:p>
          </p:txBody>
        </p:sp>
        <p:grpSp>
          <p:nvGrpSpPr>
            <p:cNvPr id="8" name="Group 641"/>
            <p:cNvGrpSpPr>
              <a:grpSpLocks/>
            </p:cNvGrpSpPr>
            <p:nvPr/>
          </p:nvGrpSpPr>
          <p:grpSpPr bwMode="auto">
            <a:xfrm>
              <a:off x="811212" y="2670175"/>
              <a:ext cx="3144838" cy="2098675"/>
              <a:chOff x="1190" y="1269"/>
              <a:chExt cx="3610" cy="2116"/>
            </a:xfrm>
          </p:grpSpPr>
          <p:sp>
            <p:nvSpPr>
              <p:cNvPr id="197" name="Line 642"/>
              <p:cNvSpPr>
                <a:spLocks noChangeShapeType="1"/>
              </p:cNvSpPr>
              <p:nvPr/>
            </p:nvSpPr>
            <p:spPr bwMode="auto">
              <a:xfrm>
                <a:off x="1477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Line 643"/>
              <p:cNvSpPr>
                <a:spLocks noChangeShapeType="1"/>
              </p:cNvSpPr>
              <p:nvPr/>
            </p:nvSpPr>
            <p:spPr bwMode="auto">
              <a:xfrm>
                <a:off x="1985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" name="Line 644"/>
              <p:cNvSpPr>
                <a:spLocks noChangeShapeType="1"/>
              </p:cNvSpPr>
              <p:nvPr/>
            </p:nvSpPr>
            <p:spPr bwMode="auto">
              <a:xfrm>
                <a:off x="2494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Line 645"/>
              <p:cNvSpPr>
                <a:spLocks noChangeShapeType="1"/>
              </p:cNvSpPr>
              <p:nvPr/>
            </p:nvSpPr>
            <p:spPr bwMode="auto">
              <a:xfrm>
                <a:off x="3002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Line 646"/>
              <p:cNvSpPr>
                <a:spLocks noChangeShapeType="1"/>
              </p:cNvSpPr>
              <p:nvPr/>
            </p:nvSpPr>
            <p:spPr bwMode="auto">
              <a:xfrm>
                <a:off x="3503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2" name="Line 647"/>
              <p:cNvSpPr>
                <a:spLocks noChangeShapeType="1"/>
              </p:cNvSpPr>
              <p:nvPr/>
            </p:nvSpPr>
            <p:spPr bwMode="auto">
              <a:xfrm>
                <a:off x="4012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Line 648"/>
              <p:cNvSpPr>
                <a:spLocks noChangeShapeType="1"/>
              </p:cNvSpPr>
              <p:nvPr/>
            </p:nvSpPr>
            <p:spPr bwMode="auto">
              <a:xfrm>
                <a:off x="4520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" name="Line 649"/>
              <p:cNvSpPr>
                <a:spLocks noChangeShapeType="1"/>
              </p:cNvSpPr>
              <p:nvPr/>
            </p:nvSpPr>
            <p:spPr bwMode="auto">
              <a:xfrm flipH="1">
                <a:off x="1190" y="3222"/>
                <a:ext cx="7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" name="Line 650"/>
              <p:cNvSpPr>
                <a:spLocks noChangeShapeType="1"/>
              </p:cNvSpPr>
              <p:nvPr/>
            </p:nvSpPr>
            <p:spPr bwMode="auto">
              <a:xfrm flipH="1">
                <a:off x="1190" y="2854"/>
                <a:ext cx="7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Line 651"/>
              <p:cNvSpPr>
                <a:spLocks noChangeShapeType="1"/>
              </p:cNvSpPr>
              <p:nvPr/>
            </p:nvSpPr>
            <p:spPr bwMode="auto">
              <a:xfrm flipH="1">
                <a:off x="1190" y="2493"/>
                <a:ext cx="7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Line 652"/>
              <p:cNvSpPr>
                <a:spLocks noChangeShapeType="1"/>
              </p:cNvSpPr>
              <p:nvPr/>
            </p:nvSpPr>
            <p:spPr bwMode="auto">
              <a:xfrm flipH="1">
                <a:off x="1190" y="2132"/>
                <a:ext cx="7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" name="Line 653"/>
              <p:cNvSpPr>
                <a:spLocks noChangeShapeType="1"/>
              </p:cNvSpPr>
              <p:nvPr/>
            </p:nvSpPr>
            <p:spPr bwMode="auto">
              <a:xfrm flipH="1">
                <a:off x="1190" y="1763"/>
                <a:ext cx="7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Line 654"/>
              <p:cNvSpPr>
                <a:spLocks noChangeShapeType="1"/>
              </p:cNvSpPr>
              <p:nvPr/>
            </p:nvSpPr>
            <p:spPr bwMode="auto">
              <a:xfrm flipH="1">
                <a:off x="1190" y="1402"/>
                <a:ext cx="7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Line 655"/>
              <p:cNvSpPr>
                <a:spLocks noChangeShapeType="1"/>
              </p:cNvSpPr>
              <p:nvPr/>
            </p:nvSpPr>
            <p:spPr bwMode="auto">
              <a:xfrm>
                <a:off x="1315" y="3311"/>
                <a:ext cx="3485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Line 656"/>
              <p:cNvSpPr>
                <a:spLocks noChangeShapeType="1"/>
              </p:cNvSpPr>
              <p:nvPr/>
            </p:nvSpPr>
            <p:spPr bwMode="auto">
              <a:xfrm flipV="1">
                <a:off x="1263" y="1269"/>
                <a:ext cx="1" cy="201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657"/>
            <p:cNvGrpSpPr>
              <a:grpSpLocks/>
            </p:cNvGrpSpPr>
            <p:nvPr/>
          </p:nvGrpSpPr>
          <p:grpSpPr bwMode="auto">
            <a:xfrm>
              <a:off x="1003300" y="2816225"/>
              <a:ext cx="2892425" cy="1801813"/>
              <a:chOff x="1261" y="1638"/>
              <a:chExt cx="3320" cy="1816"/>
            </a:xfrm>
          </p:grpSpPr>
          <p:sp>
            <p:nvSpPr>
              <p:cNvPr id="17" name="Freeform 658"/>
              <p:cNvSpPr>
                <a:spLocks noChangeAspect="1"/>
              </p:cNvSpPr>
              <p:nvPr/>
            </p:nvSpPr>
            <p:spPr bwMode="auto">
              <a:xfrm>
                <a:off x="1261" y="3414"/>
                <a:ext cx="56" cy="3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7" y="0"/>
                  </a:cxn>
                  <a:cxn ang="0">
                    <a:pos x="0" y="7"/>
                  </a:cxn>
                  <a:cxn ang="0">
                    <a:pos x="7" y="22"/>
                  </a:cxn>
                  <a:cxn ang="0">
                    <a:pos x="37" y="15"/>
                  </a:cxn>
                </a:cxnLst>
                <a:rect l="0" t="0" r="r" b="b"/>
                <a:pathLst>
                  <a:path w="37" h="22">
                    <a:moveTo>
                      <a:pt x="37" y="15"/>
                    </a:moveTo>
                    <a:lnTo>
                      <a:pt x="37" y="0"/>
                    </a:lnTo>
                    <a:lnTo>
                      <a:pt x="0" y="7"/>
                    </a:lnTo>
                    <a:lnTo>
                      <a:pt x="7" y="22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659"/>
              <p:cNvSpPr>
                <a:spLocks noChangeAspect="1"/>
              </p:cNvSpPr>
              <p:nvPr/>
            </p:nvSpPr>
            <p:spPr bwMode="auto">
              <a:xfrm>
                <a:off x="1298" y="3421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660"/>
              <p:cNvSpPr>
                <a:spLocks noChangeAspect="1"/>
              </p:cNvSpPr>
              <p:nvPr/>
            </p:nvSpPr>
            <p:spPr bwMode="auto">
              <a:xfrm>
                <a:off x="1298" y="3414"/>
                <a:ext cx="54" cy="23"/>
              </a:xfrm>
              <a:custGeom>
                <a:avLst/>
                <a:gdLst/>
                <a:ahLst/>
                <a:cxnLst>
                  <a:cxn ang="0">
                    <a:pos x="36" y="15"/>
                  </a:cxn>
                  <a:cxn ang="0">
                    <a:pos x="29" y="0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6" y="15"/>
                  </a:cxn>
                </a:cxnLst>
                <a:rect l="0" t="0" r="r" b="b"/>
                <a:pathLst>
                  <a:path w="36" h="15">
                    <a:moveTo>
                      <a:pt x="36" y="15"/>
                    </a:moveTo>
                    <a:lnTo>
                      <a:pt x="29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6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661"/>
              <p:cNvSpPr>
                <a:spLocks noChangeAspect="1"/>
              </p:cNvSpPr>
              <p:nvPr/>
            </p:nvSpPr>
            <p:spPr bwMode="auto">
              <a:xfrm>
                <a:off x="1334" y="3421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662"/>
              <p:cNvSpPr>
                <a:spLocks noChangeAspect="1"/>
              </p:cNvSpPr>
              <p:nvPr/>
            </p:nvSpPr>
            <p:spPr bwMode="auto">
              <a:xfrm>
                <a:off x="1327" y="3407"/>
                <a:ext cx="56" cy="33"/>
              </a:xfrm>
              <a:custGeom>
                <a:avLst/>
                <a:gdLst/>
                <a:ahLst/>
                <a:cxnLst>
                  <a:cxn ang="0">
                    <a:pos x="37" y="14"/>
                  </a:cxn>
                  <a:cxn ang="0">
                    <a:pos x="37" y="0"/>
                  </a:cxn>
                  <a:cxn ang="0">
                    <a:pos x="0" y="7"/>
                  </a:cxn>
                  <a:cxn ang="0">
                    <a:pos x="7" y="22"/>
                  </a:cxn>
                  <a:cxn ang="0">
                    <a:pos x="37" y="14"/>
                  </a:cxn>
                </a:cxnLst>
                <a:rect l="0" t="0" r="r" b="b"/>
                <a:pathLst>
                  <a:path w="37" h="22">
                    <a:moveTo>
                      <a:pt x="37" y="14"/>
                    </a:moveTo>
                    <a:lnTo>
                      <a:pt x="37" y="0"/>
                    </a:lnTo>
                    <a:lnTo>
                      <a:pt x="0" y="7"/>
                    </a:lnTo>
                    <a:lnTo>
                      <a:pt x="7" y="22"/>
                    </a:lnTo>
                    <a:lnTo>
                      <a:pt x="37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663"/>
              <p:cNvSpPr>
                <a:spLocks noChangeAspect="1"/>
              </p:cNvSpPr>
              <p:nvPr/>
            </p:nvSpPr>
            <p:spPr bwMode="auto">
              <a:xfrm>
                <a:off x="1364" y="3414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664"/>
              <p:cNvSpPr>
                <a:spLocks noChangeAspect="1"/>
              </p:cNvSpPr>
              <p:nvPr/>
            </p:nvSpPr>
            <p:spPr bwMode="auto">
              <a:xfrm>
                <a:off x="1364" y="3399"/>
                <a:ext cx="56" cy="3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29" y="0"/>
                  </a:cxn>
                  <a:cxn ang="0">
                    <a:pos x="0" y="8"/>
                  </a:cxn>
                  <a:cxn ang="0">
                    <a:pos x="0" y="22"/>
                  </a:cxn>
                  <a:cxn ang="0">
                    <a:pos x="37" y="15"/>
                  </a:cxn>
                </a:cxnLst>
                <a:rect l="0" t="0" r="r" b="b"/>
                <a:pathLst>
                  <a:path w="37" h="22">
                    <a:moveTo>
                      <a:pt x="37" y="15"/>
                    </a:moveTo>
                    <a:lnTo>
                      <a:pt x="29" y="0"/>
                    </a:lnTo>
                    <a:lnTo>
                      <a:pt x="0" y="8"/>
                    </a:lnTo>
                    <a:lnTo>
                      <a:pt x="0" y="22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665"/>
              <p:cNvSpPr>
                <a:spLocks noChangeAspect="1"/>
              </p:cNvSpPr>
              <p:nvPr/>
            </p:nvSpPr>
            <p:spPr bwMode="auto">
              <a:xfrm>
                <a:off x="1401" y="3407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666"/>
              <p:cNvSpPr>
                <a:spLocks noChangeAspect="1"/>
              </p:cNvSpPr>
              <p:nvPr/>
            </p:nvSpPr>
            <p:spPr bwMode="auto">
              <a:xfrm>
                <a:off x="1393" y="3392"/>
                <a:ext cx="56" cy="3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7" y="0"/>
                  </a:cxn>
                  <a:cxn ang="0">
                    <a:pos x="0" y="7"/>
                  </a:cxn>
                  <a:cxn ang="0">
                    <a:pos x="8" y="22"/>
                  </a:cxn>
                  <a:cxn ang="0">
                    <a:pos x="37" y="15"/>
                  </a:cxn>
                </a:cxnLst>
                <a:rect l="0" t="0" r="r" b="b"/>
                <a:pathLst>
                  <a:path w="37" h="22">
                    <a:moveTo>
                      <a:pt x="37" y="15"/>
                    </a:moveTo>
                    <a:lnTo>
                      <a:pt x="37" y="0"/>
                    </a:lnTo>
                    <a:lnTo>
                      <a:pt x="0" y="7"/>
                    </a:lnTo>
                    <a:lnTo>
                      <a:pt x="8" y="22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667"/>
              <p:cNvSpPr>
                <a:spLocks noChangeAspect="1"/>
              </p:cNvSpPr>
              <p:nvPr/>
            </p:nvSpPr>
            <p:spPr bwMode="auto">
              <a:xfrm>
                <a:off x="1430" y="3399"/>
                <a:ext cx="1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8"/>
                  </a:cxn>
                </a:cxnLst>
                <a:rect l="0" t="0" r="r" b="b"/>
                <a:pathLst>
                  <a:path w="8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668"/>
              <p:cNvSpPr>
                <a:spLocks noChangeAspect="1"/>
              </p:cNvSpPr>
              <p:nvPr/>
            </p:nvSpPr>
            <p:spPr bwMode="auto">
              <a:xfrm>
                <a:off x="1430" y="3385"/>
                <a:ext cx="56" cy="33"/>
              </a:xfrm>
              <a:custGeom>
                <a:avLst/>
                <a:gdLst/>
                <a:ahLst/>
                <a:cxnLst>
                  <a:cxn ang="0">
                    <a:pos x="37" y="14"/>
                  </a:cxn>
                  <a:cxn ang="0">
                    <a:pos x="30" y="0"/>
                  </a:cxn>
                  <a:cxn ang="0">
                    <a:pos x="0" y="7"/>
                  </a:cxn>
                  <a:cxn ang="0">
                    <a:pos x="0" y="22"/>
                  </a:cxn>
                  <a:cxn ang="0">
                    <a:pos x="37" y="14"/>
                  </a:cxn>
                </a:cxnLst>
                <a:rect l="0" t="0" r="r" b="b"/>
                <a:pathLst>
                  <a:path w="37" h="22">
                    <a:moveTo>
                      <a:pt x="37" y="14"/>
                    </a:moveTo>
                    <a:lnTo>
                      <a:pt x="30" y="0"/>
                    </a:lnTo>
                    <a:lnTo>
                      <a:pt x="0" y="7"/>
                    </a:lnTo>
                    <a:lnTo>
                      <a:pt x="0" y="22"/>
                    </a:lnTo>
                    <a:lnTo>
                      <a:pt x="37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669"/>
              <p:cNvSpPr>
                <a:spLocks noChangeAspect="1"/>
              </p:cNvSpPr>
              <p:nvPr/>
            </p:nvSpPr>
            <p:spPr bwMode="auto">
              <a:xfrm>
                <a:off x="1467" y="3392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670"/>
              <p:cNvSpPr>
                <a:spLocks noChangeAspect="1"/>
              </p:cNvSpPr>
              <p:nvPr/>
            </p:nvSpPr>
            <p:spPr bwMode="auto">
              <a:xfrm>
                <a:off x="1460" y="3377"/>
                <a:ext cx="54" cy="33"/>
              </a:xfrm>
              <a:custGeom>
                <a:avLst/>
                <a:gdLst/>
                <a:ahLst/>
                <a:cxnLst>
                  <a:cxn ang="0">
                    <a:pos x="36" y="15"/>
                  </a:cxn>
                  <a:cxn ang="0">
                    <a:pos x="36" y="0"/>
                  </a:cxn>
                  <a:cxn ang="0">
                    <a:pos x="0" y="8"/>
                  </a:cxn>
                  <a:cxn ang="0">
                    <a:pos x="7" y="22"/>
                  </a:cxn>
                  <a:cxn ang="0">
                    <a:pos x="36" y="15"/>
                  </a:cxn>
                </a:cxnLst>
                <a:rect l="0" t="0" r="r" b="b"/>
                <a:pathLst>
                  <a:path w="36" h="22">
                    <a:moveTo>
                      <a:pt x="36" y="15"/>
                    </a:moveTo>
                    <a:lnTo>
                      <a:pt x="36" y="0"/>
                    </a:lnTo>
                    <a:lnTo>
                      <a:pt x="0" y="8"/>
                    </a:lnTo>
                    <a:lnTo>
                      <a:pt x="7" y="22"/>
                    </a:lnTo>
                    <a:lnTo>
                      <a:pt x="36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671"/>
              <p:cNvSpPr>
                <a:spLocks noChangeAspect="1"/>
              </p:cNvSpPr>
              <p:nvPr/>
            </p:nvSpPr>
            <p:spPr bwMode="auto">
              <a:xfrm>
                <a:off x="1496" y="3385"/>
                <a:ext cx="1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8" y="0"/>
                  </a:cxn>
                  <a:cxn ang="0">
                    <a:pos x="0" y="7"/>
                  </a:cxn>
                </a:cxnLst>
                <a:rect l="0" t="0" r="r" b="b"/>
                <a:pathLst>
                  <a:path w="8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672"/>
              <p:cNvSpPr>
                <a:spLocks noChangeAspect="1"/>
              </p:cNvSpPr>
              <p:nvPr/>
            </p:nvSpPr>
            <p:spPr bwMode="auto">
              <a:xfrm>
                <a:off x="1496" y="3370"/>
                <a:ext cx="56" cy="3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0" y="0"/>
                  </a:cxn>
                  <a:cxn ang="0">
                    <a:pos x="0" y="7"/>
                  </a:cxn>
                  <a:cxn ang="0">
                    <a:pos x="0" y="22"/>
                  </a:cxn>
                  <a:cxn ang="0">
                    <a:pos x="37" y="15"/>
                  </a:cxn>
                </a:cxnLst>
                <a:rect l="0" t="0" r="r" b="b"/>
                <a:pathLst>
                  <a:path w="37" h="22">
                    <a:moveTo>
                      <a:pt x="37" y="15"/>
                    </a:moveTo>
                    <a:lnTo>
                      <a:pt x="30" y="0"/>
                    </a:lnTo>
                    <a:lnTo>
                      <a:pt x="0" y="7"/>
                    </a:lnTo>
                    <a:lnTo>
                      <a:pt x="0" y="22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673"/>
              <p:cNvSpPr>
                <a:spLocks noChangeAspect="1"/>
              </p:cNvSpPr>
              <p:nvPr/>
            </p:nvSpPr>
            <p:spPr bwMode="auto">
              <a:xfrm>
                <a:off x="1533" y="3370"/>
                <a:ext cx="2" cy="23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0"/>
                  </a:cxn>
                  <a:cxn ang="0">
                    <a:pos x="0" y="15"/>
                  </a:cxn>
                </a:cxnLst>
                <a:rect l="0" t="0" r="r" b="b"/>
                <a:pathLst>
                  <a:path h="15">
                    <a:moveTo>
                      <a:pt x="0" y="15"/>
                    </a:moveTo>
                    <a:lnTo>
                      <a:pt x="0" y="15"/>
                    </a:lnTo>
                    <a:lnTo>
                      <a:pt x="0" y="15"/>
                    </a:lnTo>
                    <a:lnTo>
                      <a:pt x="0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674"/>
              <p:cNvSpPr>
                <a:spLocks noChangeAspect="1"/>
              </p:cNvSpPr>
              <p:nvPr/>
            </p:nvSpPr>
            <p:spPr bwMode="auto">
              <a:xfrm>
                <a:off x="1526" y="3355"/>
                <a:ext cx="56" cy="45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7" y="0"/>
                  </a:cxn>
                  <a:cxn ang="0">
                    <a:pos x="0" y="15"/>
                  </a:cxn>
                  <a:cxn ang="0">
                    <a:pos x="7" y="30"/>
                  </a:cxn>
                  <a:cxn ang="0">
                    <a:pos x="37" y="15"/>
                  </a:cxn>
                </a:cxnLst>
                <a:rect l="0" t="0" r="r" b="b"/>
                <a:pathLst>
                  <a:path w="37" h="30">
                    <a:moveTo>
                      <a:pt x="37" y="15"/>
                    </a:moveTo>
                    <a:lnTo>
                      <a:pt x="37" y="0"/>
                    </a:lnTo>
                    <a:lnTo>
                      <a:pt x="0" y="15"/>
                    </a:lnTo>
                    <a:lnTo>
                      <a:pt x="7" y="30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675"/>
              <p:cNvSpPr>
                <a:spLocks noChangeAspect="1"/>
              </p:cNvSpPr>
              <p:nvPr/>
            </p:nvSpPr>
            <p:spPr bwMode="auto">
              <a:xfrm>
                <a:off x="1563" y="3362"/>
                <a:ext cx="11" cy="12"/>
              </a:xfrm>
              <a:custGeom>
                <a:avLst/>
                <a:gdLst/>
                <a:ahLst/>
                <a:cxnLst>
                  <a:cxn ang="0">
                    <a:pos x="7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0"/>
                  </a:cxn>
                  <a:cxn ang="0">
                    <a:pos x="7" y="8"/>
                  </a:cxn>
                </a:cxnLst>
                <a:rect l="0" t="0" r="r" b="b"/>
                <a:pathLst>
                  <a:path w="7" h="8">
                    <a:moveTo>
                      <a:pt x="7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7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676"/>
              <p:cNvSpPr>
                <a:spLocks noChangeAspect="1"/>
              </p:cNvSpPr>
              <p:nvPr/>
            </p:nvSpPr>
            <p:spPr bwMode="auto">
              <a:xfrm>
                <a:off x="1563" y="3340"/>
                <a:ext cx="56" cy="45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29" y="0"/>
                  </a:cxn>
                  <a:cxn ang="0">
                    <a:pos x="0" y="15"/>
                  </a:cxn>
                  <a:cxn ang="0">
                    <a:pos x="7" y="30"/>
                  </a:cxn>
                  <a:cxn ang="0">
                    <a:pos x="37" y="15"/>
                  </a:cxn>
                </a:cxnLst>
                <a:rect l="0" t="0" r="r" b="b"/>
                <a:pathLst>
                  <a:path w="37" h="30">
                    <a:moveTo>
                      <a:pt x="37" y="15"/>
                    </a:moveTo>
                    <a:lnTo>
                      <a:pt x="29" y="0"/>
                    </a:lnTo>
                    <a:lnTo>
                      <a:pt x="0" y="15"/>
                    </a:lnTo>
                    <a:lnTo>
                      <a:pt x="7" y="30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677"/>
              <p:cNvSpPr>
                <a:spLocks noChangeAspect="1"/>
              </p:cNvSpPr>
              <p:nvPr/>
            </p:nvSpPr>
            <p:spPr bwMode="auto">
              <a:xfrm>
                <a:off x="1592" y="3326"/>
                <a:ext cx="66" cy="44"/>
              </a:xfrm>
              <a:custGeom>
                <a:avLst/>
                <a:gdLst/>
                <a:ahLst/>
                <a:cxnLst>
                  <a:cxn ang="0">
                    <a:pos x="44" y="14"/>
                  </a:cxn>
                  <a:cxn ang="0">
                    <a:pos x="37" y="0"/>
                  </a:cxn>
                  <a:cxn ang="0">
                    <a:pos x="0" y="14"/>
                  </a:cxn>
                  <a:cxn ang="0">
                    <a:pos x="8" y="29"/>
                  </a:cxn>
                  <a:cxn ang="0">
                    <a:pos x="44" y="14"/>
                  </a:cxn>
                </a:cxnLst>
                <a:rect l="0" t="0" r="r" b="b"/>
                <a:pathLst>
                  <a:path w="44" h="29">
                    <a:moveTo>
                      <a:pt x="44" y="14"/>
                    </a:moveTo>
                    <a:lnTo>
                      <a:pt x="37" y="0"/>
                    </a:lnTo>
                    <a:lnTo>
                      <a:pt x="0" y="14"/>
                    </a:lnTo>
                    <a:lnTo>
                      <a:pt x="8" y="29"/>
                    </a:lnTo>
                    <a:lnTo>
                      <a:pt x="44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678"/>
              <p:cNvSpPr>
                <a:spLocks noChangeAspect="1"/>
              </p:cNvSpPr>
              <p:nvPr/>
            </p:nvSpPr>
            <p:spPr bwMode="auto">
              <a:xfrm>
                <a:off x="1636" y="3333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679"/>
              <p:cNvSpPr>
                <a:spLocks noChangeAspect="1"/>
              </p:cNvSpPr>
              <p:nvPr/>
            </p:nvSpPr>
            <p:spPr bwMode="auto">
              <a:xfrm>
                <a:off x="1629" y="3311"/>
                <a:ext cx="56" cy="44"/>
              </a:xfrm>
              <a:custGeom>
                <a:avLst/>
                <a:gdLst/>
                <a:ahLst/>
                <a:cxnLst>
                  <a:cxn ang="0">
                    <a:pos x="37" y="7"/>
                  </a:cxn>
                  <a:cxn ang="0">
                    <a:pos x="30" y="0"/>
                  </a:cxn>
                  <a:cxn ang="0">
                    <a:pos x="0" y="15"/>
                  </a:cxn>
                  <a:cxn ang="0">
                    <a:pos x="7" y="29"/>
                  </a:cxn>
                  <a:cxn ang="0">
                    <a:pos x="37" y="7"/>
                  </a:cxn>
                </a:cxnLst>
                <a:rect l="0" t="0" r="r" b="b"/>
                <a:pathLst>
                  <a:path w="37" h="29">
                    <a:moveTo>
                      <a:pt x="37" y="7"/>
                    </a:moveTo>
                    <a:lnTo>
                      <a:pt x="30" y="0"/>
                    </a:lnTo>
                    <a:lnTo>
                      <a:pt x="0" y="15"/>
                    </a:lnTo>
                    <a:lnTo>
                      <a:pt x="7" y="29"/>
                    </a:lnTo>
                    <a:lnTo>
                      <a:pt x="37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680"/>
              <p:cNvSpPr>
                <a:spLocks noChangeAspect="1"/>
              </p:cNvSpPr>
              <p:nvPr/>
            </p:nvSpPr>
            <p:spPr bwMode="auto">
              <a:xfrm>
                <a:off x="1666" y="3311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681"/>
              <p:cNvSpPr>
                <a:spLocks noChangeAspect="1"/>
              </p:cNvSpPr>
              <p:nvPr/>
            </p:nvSpPr>
            <p:spPr bwMode="auto">
              <a:xfrm>
                <a:off x="1659" y="3289"/>
                <a:ext cx="66" cy="44"/>
              </a:xfrm>
              <a:custGeom>
                <a:avLst/>
                <a:gdLst/>
                <a:ahLst/>
                <a:cxnLst>
                  <a:cxn ang="0">
                    <a:pos x="44" y="14"/>
                  </a:cxn>
                  <a:cxn ang="0">
                    <a:pos x="36" y="0"/>
                  </a:cxn>
                  <a:cxn ang="0">
                    <a:pos x="0" y="22"/>
                  </a:cxn>
                  <a:cxn ang="0">
                    <a:pos x="7" y="29"/>
                  </a:cxn>
                  <a:cxn ang="0">
                    <a:pos x="44" y="14"/>
                  </a:cxn>
                </a:cxnLst>
                <a:rect l="0" t="0" r="r" b="b"/>
                <a:pathLst>
                  <a:path w="44" h="29">
                    <a:moveTo>
                      <a:pt x="44" y="14"/>
                    </a:moveTo>
                    <a:lnTo>
                      <a:pt x="36" y="0"/>
                    </a:lnTo>
                    <a:lnTo>
                      <a:pt x="0" y="22"/>
                    </a:lnTo>
                    <a:lnTo>
                      <a:pt x="7" y="29"/>
                    </a:lnTo>
                    <a:lnTo>
                      <a:pt x="44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682"/>
              <p:cNvSpPr>
                <a:spLocks noChangeAspect="1"/>
              </p:cNvSpPr>
              <p:nvPr/>
            </p:nvSpPr>
            <p:spPr bwMode="auto">
              <a:xfrm>
                <a:off x="1703" y="3289"/>
                <a:ext cx="2" cy="21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0"/>
                  </a:cxn>
                  <a:cxn ang="0">
                    <a:pos x="0" y="14"/>
                  </a:cxn>
                </a:cxnLst>
                <a:rect l="0" t="0" r="r" b="b"/>
                <a:pathLst>
                  <a:path h="14">
                    <a:moveTo>
                      <a:pt x="0" y="14"/>
                    </a:moveTo>
                    <a:lnTo>
                      <a:pt x="0" y="14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683"/>
              <p:cNvSpPr>
                <a:spLocks noChangeAspect="1"/>
              </p:cNvSpPr>
              <p:nvPr/>
            </p:nvSpPr>
            <p:spPr bwMode="auto">
              <a:xfrm>
                <a:off x="1695" y="3267"/>
                <a:ext cx="56" cy="54"/>
              </a:xfrm>
              <a:custGeom>
                <a:avLst/>
                <a:gdLst/>
                <a:ahLst/>
                <a:cxnLst>
                  <a:cxn ang="0">
                    <a:pos x="37" y="14"/>
                  </a:cxn>
                  <a:cxn ang="0">
                    <a:pos x="30" y="0"/>
                  </a:cxn>
                  <a:cxn ang="0">
                    <a:pos x="0" y="22"/>
                  </a:cxn>
                  <a:cxn ang="0">
                    <a:pos x="8" y="36"/>
                  </a:cxn>
                  <a:cxn ang="0">
                    <a:pos x="37" y="14"/>
                  </a:cxn>
                </a:cxnLst>
                <a:rect l="0" t="0" r="r" b="b"/>
                <a:pathLst>
                  <a:path w="37" h="36">
                    <a:moveTo>
                      <a:pt x="37" y="14"/>
                    </a:moveTo>
                    <a:lnTo>
                      <a:pt x="30" y="0"/>
                    </a:lnTo>
                    <a:lnTo>
                      <a:pt x="0" y="22"/>
                    </a:lnTo>
                    <a:lnTo>
                      <a:pt x="8" y="36"/>
                    </a:lnTo>
                    <a:lnTo>
                      <a:pt x="37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684"/>
              <p:cNvSpPr>
                <a:spLocks noChangeAspect="1"/>
              </p:cNvSpPr>
              <p:nvPr/>
            </p:nvSpPr>
            <p:spPr bwMode="auto">
              <a:xfrm>
                <a:off x="1732" y="3267"/>
                <a:ext cx="2" cy="2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14">
                    <a:moveTo>
                      <a:pt x="0" y="7"/>
                    </a:moveTo>
                    <a:lnTo>
                      <a:pt x="0" y="14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685"/>
              <p:cNvSpPr>
                <a:spLocks noChangeAspect="1"/>
              </p:cNvSpPr>
              <p:nvPr/>
            </p:nvSpPr>
            <p:spPr bwMode="auto">
              <a:xfrm>
                <a:off x="1725" y="3237"/>
                <a:ext cx="66" cy="56"/>
              </a:xfrm>
              <a:custGeom>
                <a:avLst/>
                <a:gdLst/>
                <a:ahLst/>
                <a:cxnLst>
                  <a:cxn ang="0">
                    <a:pos x="44" y="15"/>
                  </a:cxn>
                  <a:cxn ang="0">
                    <a:pos x="37" y="0"/>
                  </a:cxn>
                  <a:cxn ang="0">
                    <a:pos x="0" y="30"/>
                  </a:cxn>
                  <a:cxn ang="0">
                    <a:pos x="7" y="37"/>
                  </a:cxn>
                  <a:cxn ang="0">
                    <a:pos x="44" y="15"/>
                  </a:cxn>
                </a:cxnLst>
                <a:rect l="0" t="0" r="r" b="b"/>
                <a:pathLst>
                  <a:path w="44" h="37">
                    <a:moveTo>
                      <a:pt x="44" y="15"/>
                    </a:moveTo>
                    <a:lnTo>
                      <a:pt x="37" y="0"/>
                    </a:lnTo>
                    <a:lnTo>
                      <a:pt x="0" y="30"/>
                    </a:lnTo>
                    <a:lnTo>
                      <a:pt x="7" y="37"/>
                    </a:lnTo>
                    <a:lnTo>
                      <a:pt x="44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686"/>
              <p:cNvSpPr>
                <a:spLocks noChangeAspect="1"/>
              </p:cNvSpPr>
              <p:nvPr/>
            </p:nvSpPr>
            <p:spPr bwMode="auto">
              <a:xfrm>
                <a:off x="1769" y="3244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687"/>
              <p:cNvSpPr>
                <a:spLocks noChangeAspect="1"/>
              </p:cNvSpPr>
              <p:nvPr/>
            </p:nvSpPr>
            <p:spPr bwMode="auto">
              <a:xfrm>
                <a:off x="1762" y="3215"/>
                <a:ext cx="56" cy="56"/>
              </a:xfrm>
              <a:custGeom>
                <a:avLst/>
                <a:gdLst/>
                <a:ahLst/>
                <a:cxnLst>
                  <a:cxn ang="0">
                    <a:pos x="37" y="7"/>
                  </a:cxn>
                  <a:cxn ang="0">
                    <a:pos x="29" y="0"/>
                  </a:cxn>
                  <a:cxn ang="0">
                    <a:pos x="0" y="22"/>
                  </a:cxn>
                  <a:cxn ang="0">
                    <a:pos x="7" y="37"/>
                  </a:cxn>
                  <a:cxn ang="0">
                    <a:pos x="37" y="7"/>
                  </a:cxn>
                </a:cxnLst>
                <a:rect l="0" t="0" r="r" b="b"/>
                <a:pathLst>
                  <a:path w="37" h="37">
                    <a:moveTo>
                      <a:pt x="37" y="7"/>
                    </a:moveTo>
                    <a:lnTo>
                      <a:pt x="29" y="0"/>
                    </a:lnTo>
                    <a:lnTo>
                      <a:pt x="0" y="22"/>
                    </a:lnTo>
                    <a:lnTo>
                      <a:pt x="7" y="37"/>
                    </a:lnTo>
                    <a:lnTo>
                      <a:pt x="37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688"/>
              <p:cNvSpPr>
                <a:spLocks noChangeAspect="1"/>
              </p:cNvSpPr>
              <p:nvPr/>
            </p:nvSpPr>
            <p:spPr bwMode="auto">
              <a:xfrm>
                <a:off x="1799" y="3215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689"/>
              <p:cNvSpPr>
                <a:spLocks noChangeAspect="1"/>
              </p:cNvSpPr>
              <p:nvPr/>
            </p:nvSpPr>
            <p:spPr bwMode="auto">
              <a:xfrm>
                <a:off x="1791" y="3178"/>
                <a:ext cx="66" cy="66"/>
              </a:xfrm>
              <a:custGeom>
                <a:avLst/>
                <a:gdLst/>
                <a:ahLst/>
                <a:cxnLst>
                  <a:cxn ang="0">
                    <a:pos x="44" y="15"/>
                  </a:cxn>
                  <a:cxn ang="0">
                    <a:pos x="37" y="0"/>
                  </a:cxn>
                  <a:cxn ang="0">
                    <a:pos x="0" y="37"/>
                  </a:cxn>
                  <a:cxn ang="0">
                    <a:pos x="8" y="44"/>
                  </a:cxn>
                  <a:cxn ang="0">
                    <a:pos x="44" y="15"/>
                  </a:cxn>
                </a:cxnLst>
                <a:rect l="0" t="0" r="r" b="b"/>
                <a:pathLst>
                  <a:path w="44" h="44">
                    <a:moveTo>
                      <a:pt x="44" y="15"/>
                    </a:moveTo>
                    <a:lnTo>
                      <a:pt x="37" y="0"/>
                    </a:lnTo>
                    <a:lnTo>
                      <a:pt x="0" y="37"/>
                    </a:lnTo>
                    <a:lnTo>
                      <a:pt x="8" y="44"/>
                    </a:lnTo>
                    <a:lnTo>
                      <a:pt x="44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690"/>
              <p:cNvSpPr>
                <a:spLocks noChangeAspect="1"/>
              </p:cNvSpPr>
              <p:nvPr/>
            </p:nvSpPr>
            <p:spPr bwMode="auto">
              <a:xfrm>
                <a:off x="1828" y="3149"/>
                <a:ext cx="66" cy="66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0" y="0"/>
                  </a:cxn>
                  <a:cxn ang="0">
                    <a:pos x="0" y="29"/>
                  </a:cxn>
                  <a:cxn ang="0">
                    <a:pos x="7" y="44"/>
                  </a:cxn>
                  <a:cxn ang="0">
                    <a:pos x="44" y="7"/>
                  </a:cxn>
                </a:cxnLst>
                <a:rect l="0" t="0" r="r" b="b"/>
                <a:pathLst>
                  <a:path w="44" h="44">
                    <a:moveTo>
                      <a:pt x="44" y="7"/>
                    </a:moveTo>
                    <a:lnTo>
                      <a:pt x="30" y="0"/>
                    </a:lnTo>
                    <a:lnTo>
                      <a:pt x="0" y="29"/>
                    </a:lnTo>
                    <a:lnTo>
                      <a:pt x="7" y="44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691"/>
              <p:cNvSpPr>
                <a:spLocks noChangeAspect="1"/>
              </p:cNvSpPr>
              <p:nvPr/>
            </p:nvSpPr>
            <p:spPr bwMode="auto">
              <a:xfrm>
                <a:off x="1865" y="3149"/>
                <a:ext cx="11" cy="11"/>
              </a:xfrm>
              <a:custGeom>
                <a:avLst/>
                <a:gdLst/>
                <a:ahLst/>
                <a:cxnLst>
                  <a:cxn ang="0">
                    <a:pos x="7" y="7"/>
                  </a:cxn>
                  <a:cxn ang="0">
                    <a:pos x="7" y="7"/>
                  </a:cxn>
                  <a:cxn ang="0">
                    <a:pos x="7" y="7"/>
                  </a:cxn>
                  <a:cxn ang="0">
                    <a:pos x="0" y="0"/>
                  </a:cxn>
                  <a:cxn ang="0">
                    <a:pos x="7" y="7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lnTo>
                      <a:pt x="7" y="7"/>
                    </a:lnTo>
                    <a:lnTo>
                      <a:pt x="7" y="7"/>
                    </a:lnTo>
                    <a:lnTo>
                      <a:pt x="0" y="0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692"/>
              <p:cNvSpPr>
                <a:spLocks noChangeAspect="1"/>
              </p:cNvSpPr>
              <p:nvPr/>
            </p:nvSpPr>
            <p:spPr bwMode="auto">
              <a:xfrm>
                <a:off x="1858" y="3112"/>
                <a:ext cx="66" cy="66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6" y="0"/>
                  </a:cxn>
                  <a:cxn ang="0">
                    <a:pos x="0" y="37"/>
                  </a:cxn>
                  <a:cxn ang="0">
                    <a:pos x="14" y="44"/>
                  </a:cxn>
                  <a:cxn ang="0">
                    <a:pos x="44" y="7"/>
                  </a:cxn>
                </a:cxnLst>
                <a:rect l="0" t="0" r="r" b="b"/>
                <a:pathLst>
                  <a:path w="44" h="44">
                    <a:moveTo>
                      <a:pt x="44" y="7"/>
                    </a:moveTo>
                    <a:lnTo>
                      <a:pt x="36" y="0"/>
                    </a:lnTo>
                    <a:lnTo>
                      <a:pt x="0" y="37"/>
                    </a:lnTo>
                    <a:lnTo>
                      <a:pt x="14" y="44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693"/>
              <p:cNvSpPr>
                <a:spLocks noChangeAspect="1"/>
              </p:cNvSpPr>
              <p:nvPr/>
            </p:nvSpPr>
            <p:spPr bwMode="auto">
              <a:xfrm>
                <a:off x="1902" y="3112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694"/>
              <p:cNvSpPr>
                <a:spLocks noChangeAspect="1"/>
              </p:cNvSpPr>
              <p:nvPr/>
            </p:nvSpPr>
            <p:spPr bwMode="auto">
              <a:xfrm>
                <a:off x="1894" y="3068"/>
                <a:ext cx="68" cy="77"/>
              </a:xfrm>
              <a:custGeom>
                <a:avLst/>
                <a:gdLst/>
                <a:ahLst/>
                <a:cxnLst>
                  <a:cxn ang="0">
                    <a:pos x="45" y="7"/>
                  </a:cxn>
                  <a:cxn ang="0">
                    <a:pos x="30" y="0"/>
                  </a:cxn>
                  <a:cxn ang="0">
                    <a:pos x="0" y="44"/>
                  </a:cxn>
                  <a:cxn ang="0">
                    <a:pos x="8" y="51"/>
                  </a:cxn>
                  <a:cxn ang="0">
                    <a:pos x="45" y="7"/>
                  </a:cxn>
                </a:cxnLst>
                <a:rect l="0" t="0" r="r" b="b"/>
                <a:pathLst>
                  <a:path w="45" h="51">
                    <a:moveTo>
                      <a:pt x="45" y="7"/>
                    </a:moveTo>
                    <a:lnTo>
                      <a:pt x="30" y="0"/>
                    </a:lnTo>
                    <a:lnTo>
                      <a:pt x="0" y="44"/>
                    </a:lnTo>
                    <a:lnTo>
                      <a:pt x="8" y="51"/>
                    </a:lnTo>
                    <a:lnTo>
                      <a:pt x="45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Freeform 695"/>
              <p:cNvSpPr>
                <a:spLocks noChangeAspect="1"/>
              </p:cNvSpPr>
              <p:nvPr/>
            </p:nvSpPr>
            <p:spPr bwMode="auto">
              <a:xfrm>
                <a:off x="1931" y="3068"/>
                <a:ext cx="12" cy="11"/>
              </a:xfrm>
              <a:custGeom>
                <a:avLst/>
                <a:gdLst/>
                <a:ahLst/>
                <a:cxnLst>
                  <a:cxn ang="0">
                    <a:pos x="8" y="7"/>
                  </a:cxn>
                  <a:cxn ang="0">
                    <a:pos x="8" y="7"/>
                  </a:cxn>
                  <a:cxn ang="0">
                    <a:pos x="8" y="7"/>
                  </a:cxn>
                  <a:cxn ang="0">
                    <a:pos x="0" y="0"/>
                  </a:cxn>
                  <a:cxn ang="0">
                    <a:pos x="8" y="7"/>
                  </a:cxn>
                </a:cxnLst>
                <a:rect l="0" t="0" r="r" b="b"/>
                <a:pathLst>
                  <a:path w="8" h="7">
                    <a:moveTo>
                      <a:pt x="8" y="7"/>
                    </a:moveTo>
                    <a:lnTo>
                      <a:pt x="8" y="7"/>
                    </a:lnTo>
                    <a:lnTo>
                      <a:pt x="8" y="7"/>
                    </a:lnTo>
                    <a:lnTo>
                      <a:pt x="0" y="0"/>
                    </a:lnTo>
                    <a:lnTo>
                      <a:pt x="8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696"/>
              <p:cNvSpPr>
                <a:spLocks noChangeAspect="1"/>
              </p:cNvSpPr>
              <p:nvPr/>
            </p:nvSpPr>
            <p:spPr bwMode="auto">
              <a:xfrm>
                <a:off x="1924" y="3023"/>
                <a:ext cx="66" cy="78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37" y="0"/>
                  </a:cxn>
                  <a:cxn ang="0">
                    <a:pos x="0" y="45"/>
                  </a:cxn>
                  <a:cxn ang="0">
                    <a:pos x="15" y="52"/>
                  </a:cxn>
                  <a:cxn ang="0">
                    <a:pos x="44" y="8"/>
                  </a:cxn>
                </a:cxnLst>
                <a:rect l="0" t="0" r="r" b="b"/>
                <a:pathLst>
                  <a:path w="44" h="52">
                    <a:moveTo>
                      <a:pt x="44" y="8"/>
                    </a:moveTo>
                    <a:lnTo>
                      <a:pt x="37" y="0"/>
                    </a:lnTo>
                    <a:lnTo>
                      <a:pt x="0" y="45"/>
                    </a:lnTo>
                    <a:lnTo>
                      <a:pt x="15" y="52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Freeform 697"/>
              <p:cNvSpPr>
                <a:spLocks noChangeAspect="1"/>
              </p:cNvSpPr>
              <p:nvPr/>
            </p:nvSpPr>
            <p:spPr bwMode="auto">
              <a:xfrm>
                <a:off x="1968" y="3023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Freeform 698"/>
              <p:cNvSpPr>
                <a:spLocks noChangeAspect="1"/>
              </p:cNvSpPr>
              <p:nvPr/>
            </p:nvSpPr>
            <p:spPr bwMode="auto">
              <a:xfrm>
                <a:off x="1961" y="2979"/>
                <a:ext cx="66" cy="78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44"/>
                  </a:cxn>
                  <a:cxn ang="0">
                    <a:pos x="7" y="52"/>
                  </a:cxn>
                  <a:cxn ang="0">
                    <a:pos x="44" y="8"/>
                  </a:cxn>
                </a:cxnLst>
                <a:rect l="0" t="0" r="r" b="b"/>
                <a:pathLst>
                  <a:path w="44" h="52">
                    <a:moveTo>
                      <a:pt x="44" y="8"/>
                    </a:moveTo>
                    <a:lnTo>
                      <a:pt x="29" y="0"/>
                    </a:lnTo>
                    <a:lnTo>
                      <a:pt x="0" y="44"/>
                    </a:lnTo>
                    <a:lnTo>
                      <a:pt x="7" y="52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Freeform 699"/>
              <p:cNvSpPr>
                <a:spLocks noChangeAspect="1"/>
              </p:cNvSpPr>
              <p:nvPr/>
            </p:nvSpPr>
            <p:spPr bwMode="auto">
              <a:xfrm>
                <a:off x="1998" y="2979"/>
                <a:ext cx="11" cy="12"/>
              </a:xfrm>
              <a:custGeom>
                <a:avLst/>
                <a:gdLst/>
                <a:ahLst/>
                <a:cxnLst>
                  <a:cxn ang="0">
                    <a:pos x="7" y="8"/>
                  </a:cxn>
                  <a:cxn ang="0">
                    <a:pos x="7" y="8"/>
                  </a:cxn>
                  <a:cxn ang="0">
                    <a:pos x="7" y="8"/>
                  </a:cxn>
                  <a:cxn ang="0">
                    <a:pos x="0" y="0"/>
                  </a:cxn>
                  <a:cxn ang="0">
                    <a:pos x="7" y="8"/>
                  </a:cxn>
                </a:cxnLst>
                <a:rect l="0" t="0" r="r" b="b"/>
                <a:pathLst>
                  <a:path w="7" h="8">
                    <a:moveTo>
                      <a:pt x="7" y="8"/>
                    </a:moveTo>
                    <a:lnTo>
                      <a:pt x="7" y="8"/>
                    </a:lnTo>
                    <a:lnTo>
                      <a:pt x="7" y="8"/>
                    </a:lnTo>
                    <a:lnTo>
                      <a:pt x="0" y="0"/>
                    </a:lnTo>
                    <a:lnTo>
                      <a:pt x="7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700"/>
              <p:cNvSpPr>
                <a:spLocks noChangeAspect="1"/>
              </p:cNvSpPr>
              <p:nvPr/>
            </p:nvSpPr>
            <p:spPr bwMode="auto">
              <a:xfrm>
                <a:off x="1990" y="2928"/>
                <a:ext cx="66" cy="89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7" y="0"/>
                  </a:cxn>
                  <a:cxn ang="0">
                    <a:pos x="0" y="51"/>
                  </a:cxn>
                  <a:cxn ang="0">
                    <a:pos x="15" y="59"/>
                  </a:cxn>
                  <a:cxn ang="0">
                    <a:pos x="44" y="7"/>
                  </a:cxn>
                </a:cxnLst>
                <a:rect l="0" t="0" r="r" b="b"/>
                <a:pathLst>
                  <a:path w="44" h="59">
                    <a:moveTo>
                      <a:pt x="44" y="7"/>
                    </a:moveTo>
                    <a:lnTo>
                      <a:pt x="37" y="0"/>
                    </a:lnTo>
                    <a:lnTo>
                      <a:pt x="0" y="51"/>
                    </a:lnTo>
                    <a:lnTo>
                      <a:pt x="15" y="59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Freeform 701"/>
              <p:cNvSpPr>
                <a:spLocks noChangeAspect="1"/>
              </p:cNvSpPr>
              <p:nvPr/>
            </p:nvSpPr>
            <p:spPr bwMode="auto">
              <a:xfrm>
                <a:off x="2027" y="2869"/>
                <a:ext cx="66" cy="99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29" y="0"/>
                  </a:cxn>
                  <a:cxn ang="0">
                    <a:pos x="0" y="59"/>
                  </a:cxn>
                  <a:cxn ang="0">
                    <a:pos x="7" y="66"/>
                  </a:cxn>
                  <a:cxn ang="0">
                    <a:pos x="44" y="7"/>
                  </a:cxn>
                </a:cxnLst>
                <a:rect l="0" t="0" r="r" b="b"/>
                <a:pathLst>
                  <a:path w="44" h="66">
                    <a:moveTo>
                      <a:pt x="44" y="7"/>
                    </a:moveTo>
                    <a:lnTo>
                      <a:pt x="29" y="0"/>
                    </a:lnTo>
                    <a:lnTo>
                      <a:pt x="0" y="59"/>
                    </a:lnTo>
                    <a:lnTo>
                      <a:pt x="7" y="66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Freeform 702"/>
              <p:cNvSpPr>
                <a:spLocks noChangeAspect="1"/>
              </p:cNvSpPr>
              <p:nvPr/>
            </p:nvSpPr>
            <p:spPr bwMode="auto">
              <a:xfrm>
                <a:off x="2064" y="2876"/>
                <a:ext cx="11" cy="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7" y="0"/>
                  </a:cxn>
                </a:cxnLst>
                <a:rect l="0" t="0" r="r" b="b"/>
                <a:pathLst>
                  <a:path w="7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Freeform 703"/>
              <p:cNvSpPr>
                <a:spLocks noChangeAspect="1"/>
              </p:cNvSpPr>
              <p:nvPr/>
            </p:nvSpPr>
            <p:spPr bwMode="auto">
              <a:xfrm>
                <a:off x="2056" y="2817"/>
                <a:ext cx="68" cy="89"/>
              </a:xfrm>
              <a:custGeom>
                <a:avLst/>
                <a:gdLst/>
                <a:ahLst/>
                <a:cxnLst>
                  <a:cxn ang="0">
                    <a:pos x="45" y="7"/>
                  </a:cxn>
                  <a:cxn ang="0">
                    <a:pos x="37" y="0"/>
                  </a:cxn>
                  <a:cxn ang="0">
                    <a:pos x="0" y="52"/>
                  </a:cxn>
                  <a:cxn ang="0">
                    <a:pos x="15" y="59"/>
                  </a:cxn>
                  <a:cxn ang="0">
                    <a:pos x="45" y="7"/>
                  </a:cxn>
                </a:cxnLst>
                <a:rect l="0" t="0" r="r" b="b"/>
                <a:pathLst>
                  <a:path w="45" h="59">
                    <a:moveTo>
                      <a:pt x="45" y="7"/>
                    </a:moveTo>
                    <a:lnTo>
                      <a:pt x="37" y="0"/>
                    </a:lnTo>
                    <a:lnTo>
                      <a:pt x="0" y="52"/>
                    </a:lnTo>
                    <a:lnTo>
                      <a:pt x="15" y="59"/>
                    </a:lnTo>
                    <a:lnTo>
                      <a:pt x="45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Freeform 704"/>
              <p:cNvSpPr>
                <a:spLocks noChangeAspect="1"/>
              </p:cNvSpPr>
              <p:nvPr/>
            </p:nvSpPr>
            <p:spPr bwMode="auto">
              <a:xfrm>
                <a:off x="2093" y="2751"/>
                <a:ext cx="68" cy="110"/>
              </a:xfrm>
              <a:custGeom>
                <a:avLst/>
                <a:gdLst/>
                <a:ahLst/>
                <a:cxnLst>
                  <a:cxn ang="0">
                    <a:pos x="45" y="7"/>
                  </a:cxn>
                  <a:cxn ang="0">
                    <a:pos x="30" y="0"/>
                  </a:cxn>
                  <a:cxn ang="0">
                    <a:pos x="0" y="66"/>
                  </a:cxn>
                  <a:cxn ang="0">
                    <a:pos x="8" y="73"/>
                  </a:cxn>
                  <a:cxn ang="0">
                    <a:pos x="45" y="7"/>
                  </a:cxn>
                </a:cxnLst>
                <a:rect l="0" t="0" r="r" b="b"/>
                <a:pathLst>
                  <a:path w="45" h="73">
                    <a:moveTo>
                      <a:pt x="45" y="7"/>
                    </a:moveTo>
                    <a:lnTo>
                      <a:pt x="30" y="0"/>
                    </a:lnTo>
                    <a:lnTo>
                      <a:pt x="0" y="66"/>
                    </a:lnTo>
                    <a:lnTo>
                      <a:pt x="8" y="73"/>
                    </a:lnTo>
                    <a:lnTo>
                      <a:pt x="45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705"/>
              <p:cNvSpPr>
                <a:spLocks noChangeAspect="1"/>
              </p:cNvSpPr>
              <p:nvPr/>
            </p:nvSpPr>
            <p:spPr bwMode="auto">
              <a:xfrm>
                <a:off x="2130" y="2751"/>
                <a:ext cx="12" cy="11"/>
              </a:xfrm>
              <a:custGeom>
                <a:avLst/>
                <a:gdLst/>
                <a:ahLst/>
                <a:cxnLst>
                  <a:cxn ang="0">
                    <a:pos x="8" y="7"/>
                  </a:cxn>
                  <a:cxn ang="0">
                    <a:pos x="8" y="7"/>
                  </a:cxn>
                  <a:cxn ang="0">
                    <a:pos x="8" y="7"/>
                  </a:cxn>
                  <a:cxn ang="0">
                    <a:pos x="0" y="0"/>
                  </a:cxn>
                  <a:cxn ang="0">
                    <a:pos x="8" y="7"/>
                  </a:cxn>
                </a:cxnLst>
                <a:rect l="0" t="0" r="r" b="b"/>
                <a:pathLst>
                  <a:path w="8" h="7">
                    <a:moveTo>
                      <a:pt x="8" y="7"/>
                    </a:moveTo>
                    <a:lnTo>
                      <a:pt x="8" y="7"/>
                    </a:lnTo>
                    <a:lnTo>
                      <a:pt x="8" y="7"/>
                    </a:lnTo>
                    <a:lnTo>
                      <a:pt x="0" y="0"/>
                    </a:lnTo>
                    <a:lnTo>
                      <a:pt x="8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706"/>
              <p:cNvSpPr>
                <a:spLocks noChangeAspect="1"/>
              </p:cNvSpPr>
              <p:nvPr/>
            </p:nvSpPr>
            <p:spPr bwMode="auto">
              <a:xfrm>
                <a:off x="2123" y="2692"/>
                <a:ext cx="66" cy="99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7" y="0"/>
                  </a:cxn>
                  <a:cxn ang="0">
                    <a:pos x="0" y="59"/>
                  </a:cxn>
                  <a:cxn ang="0">
                    <a:pos x="15" y="66"/>
                  </a:cxn>
                  <a:cxn ang="0">
                    <a:pos x="44" y="7"/>
                  </a:cxn>
                </a:cxnLst>
                <a:rect l="0" t="0" r="r" b="b"/>
                <a:pathLst>
                  <a:path w="44" h="66">
                    <a:moveTo>
                      <a:pt x="44" y="7"/>
                    </a:moveTo>
                    <a:lnTo>
                      <a:pt x="37" y="0"/>
                    </a:lnTo>
                    <a:lnTo>
                      <a:pt x="0" y="59"/>
                    </a:lnTo>
                    <a:lnTo>
                      <a:pt x="15" y="66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707"/>
              <p:cNvSpPr>
                <a:spLocks noChangeAspect="1"/>
              </p:cNvSpPr>
              <p:nvPr/>
            </p:nvSpPr>
            <p:spPr bwMode="auto">
              <a:xfrm>
                <a:off x="2167" y="2692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Freeform 708"/>
              <p:cNvSpPr>
                <a:spLocks noChangeAspect="1"/>
              </p:cNvSpPr>
              <p:nvPr/>
            </p:nvSpPr>
            <p:spPr bwMode="auto">
              <a:xfrm>
                <a:off x="2160" y="2625"/>
                <a:ext cx="66" cy="111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67"/>
                  </a:cxn>
                  <a:cxn ang="0">
                    <a:pos x="7" y="74"/>
                  </a:cxn>
                  <a:cxn ang="0">
                    <a:pos x="44" y="8"/>
                  </a:cxn>
                </a:cxnLst>
                <a:rect l="0" t="0" r="r" b="b"/>
                <a:pathLst>
                  <a:path w="44" h="74">
                    <a:moveTo>
                      <a:pt x="44" y="8"/>
                    </a:moveTo>
                    <a:lnTo>
                      <a:pt x="29" y="0"/>
                    </a:lnTo>
                    <a:lnTo>
                      <a:pt x="0" y="67"/>
                    </a:lnTo>
                    <a:lnTo>
                      <a:pt x="7" y="74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709"/>
              <p:cNvSpPr>
                <a:spLocks noChangeAspect="1"/>
              </p:cNvSpPr>
              <p:nvPr/>
            </p:nvSpPr>
            <p:spPr bwMode="auto">
              <a:xfrm>
                <a:off x="2196" y="2625"/>
                <a:ext cx="12" cy="12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0" y="0"/>
                  </a:cxn>
                  <a:cxn ang="0">
                    <a:pos x="8" y="8"/>
                  </a:cxn>
                </a:cxnLst>
                <a:rect l="0" t="0" r="r" b="b"/>
                <a:pathLst>
                  <a:path w="8" h="8">
                    <a:moveTo>
                      <a:pt x="8" y="8"/>
                    </a:moveTo>
                    <a:lnTo>
                      <a:pt x="8" y="8"/>
                    </a:lnTo>
                    <a:lnTo>
                      <a:pt x="8" y="8"/>
                    </a:lnTo>
                    <a:lnTo>
                      <a:pt x="0" y="0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710"/>
              <p:cNvSpPr>
                <a:spLocks noChangeAspect="1"/>
              </p:cNvSpPr>
              <p:nvPr/>
            </p:nvSpPr>
            <p:spPr bwMode="auto">
              <a:xfrm>
                <a:off x="2189" y="2559"/>
                <a:ext cx="66" cy="111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7" y="0"/>
                  </a:cxn>
                  <a:cxn ang="0">
                    <a:pos x="0" y="66"/>
                  </a:cxn>
                  <a:cxn ang="0">
                    <a:pos x="15" y="74"/>
                  </a:cxn>
                  <a:cxn ang="0">
                    <a:pos x="44" y="7"/>
                  </a:cxn>
                </a:cxnLst>
                <a:rect l="0" t="0" r="r" b="b"/>
                <a:pathLst>
                  <a:path w="44" h="74">
                    <a:moveTo>
                      <a:pt x="44" y="7"/>
                    </a:moveTo>
                    <a:lnTo>
                      <a:pt x="37" y="0"/>
                    </a:lnTo>
                    <a:lnTo>
                      <a:pt x="0" y="66"/>
                    </a:lnTo>
                    <a:lnTo>
                      <a:pt x="15" y="74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Freeform 711"/>
              <p:cNvSpPr>
                <a:spLocks noChangeAspect="1"/>
              </p:cNvSpPr>
              <p:nvPr/>
            </p:nvSpPr>
            <p:spPr bwMode="auto">
              <a:xfrm>
                <a:off x="2226" y="2485"/>
                <a:ext cx="66" cy="122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74"/>
                  </a:cxn>
                  <a:cxn ang="0">
                    <a:pos x="7" y="81"/>
                  </a:cxn>
                  <a:cxn ang="0">
                    <a:pos x="44" y="8"/>
                  </a:cxn>
                </a:cxnLst>
                <a:rect l="0" t="0" r="r" b="b"/>
                <a:pathLst>
                  <a:path w="44" h="81">
                    <a:moveTo>
                      <a:pt x="44" y="8"/>
                    </a:moveTo>
                    <a:lnTo>
                      <a:pt x="29" y="0"/>
                    </a:lnTo>
                    <a:lnTo>
                      <a:pt x="0" y="74"/>
                    </a:lnTo>
                    <a:lnTo>
                      <a:pt x="7" y="81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Freeform 712"/>
              <p:cNvSpPr>
                <a:spLocks noChangeAspect="1"/>
              </p:cNvSpPr>
              <p:nvPr/>
            </p:nvSpPr>
            <p:spPr bwMode="auto">
              <a:xfrm>
                <a:off x="2263" y="2485"/>
                <a:ext cx="11" cy="12"/>
              </a:xfrm>
              <a:custGeom>
                <a:avLst/>
                <a:gdLst/>
                <a:ahLst/>
                <a:cxnLst>
                  <a:cxn ang="0">
                    <a:pos x="7" y="8"/>
                  </a:cxn>
                  <a:cxn ang="0">
                    <a:pos x="7" y="8"/>
                  </a:cxn>
                  <a:cxn ang="0">
                    <a:pos x="7" y="8"/>
                  </a:cxn>
                  <a:cxn ang="0">
                    <a:pos x="0" y="0"/>
                  </a:cxn>
                  <a:cxn ang="0">
                    <a:pos x="7" y="8"/>
                  </a:cxn>
                </a:cxnLst>
                <a:rect l="0" t="0" r="r" b="b"/>
                <a:pathLst>
                  <a:path w="7" h="8">
                    <a:moveTo>
                      <a:pt x="7" y="8"/>
                    </a:moveTo>
                    <a:lnTo>
                      <a:pt x="7" y="8"/>
                    </a:lnTo>
                    <a:lnTo>
                      <a:pt x="7" y="8"/>
                    </a:lnTo>
                    <a:lnTo>
                      <a:pt x="0" y="0"/>
                    </a:lnTo>
                    <a:lnTo>
                      <a:pt x="7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713"/>
              <p:cNvSpPr>
                <a:spLocks noChangeAspect="1"/>
              </p:cNvSpPr>
              <p:nvPr/>
            </p:nvSpPr>
            <p:spPr bwMode="auto">
              <a:xfrm>
                <a:off x="2255" y="2419"/>
                <a:ext cx="68" cy="111"/>
              </a:xfrm>
              <a:custGeom>
                <a:avLst/>
                <a:gdLst/>
                <a:ahLst/>
                <a:cxnLst>
                  <a:cxn ang="0">
                    <a:pos x="45" y="7"/>
                  </a:cxn>
                  <a:cxn ang="0">
                    <a:pos x="37" y="0"/>
                  </a:cxn>
                  <a:cxn ang="0">
                    <a:pos x="0" y="66"/>
                  </a:cxn>
                  <a:cxn ang="0">
                    <a:pos x="15" y="74"/>
                  </a:cxn>
                  <a:cxn ang="0">
                    <a:pos x="45" y="7"/>
                  </a:cxn>
                </a:cxnLst>
                <a:rect l="0" t="0" r="r" b="b"/>
                <a:pathLst>
                  <a:path w="45" h="74">
                    <a:moveTo>
                      <a:pt x="45" y="7"/>
                    </a:moveTo>
                    <a:lnTo>
                      <a:pt x="37" y="0"/>
                    </a:lnTo>
                    <a:lnTo>
                      <a:pt x="0" y="66"/>
                    </a:lnTo>
                    <a:lnTo>
                      <a:pt x="15" y="74"/>
                    </a:lnTo>
                    <a:lnTo>
                      <a:pt x="45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714"/>
              <p:cNvSpPr>
                <a:spLocks noChangeAspect="1"/>
              </p:cNvSpPr>
              <p:nvPr/>
            </p:nvSpPr>
            <p:spPr bwMode="auto">
              <a:xfrm>
                <a:off x="2300" y="2419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715"/>
              <p:cNvSpPr>
                <a:spLocks noChangeAspect="1"/>
              </p:cNvSpPr>
              <p:nvPr/>
            </p:nvSpPr>
            <p:spPr bwMode="auto">
              <a:xfrm>
                <a:off x="2292" y="2345"/>
                <a:ext cx="68" cy="122"/>
              </a:xfrm>
              <a:custGeom>
                <a:avLst/>
                <a:gdLst/>
                <a:ahLst/>
                <a:cxnLst>
                  <a:cxn ang="0">
                    <a:pos x="45" y="8"/>
                  </a:cxn>
                  <a:cxn ang="0">
                    <a:pos x="30" y="0"/>
                  </a:cxn>
                  <a:cxn ang="0">
                    <a:pos x="0" y="74"/>
                  </a:cxn>
                  <a:cxn ang="0">
                    <a:pos x="8" y="81"/>
                  </a:cxn>
                  <a:cxn ang="0">
                    <a:pos x="45" y="8"/>
                  </a:cxn>
                </a:cxnLst>
                <a:rect l="0" t="0" r="r" b="b"/>
                <a:pathLst>
                  <a:path w="45" h="81">
                    <a:moveTo>
                      <a:pt x="45" y="8"/>
                    </a:moveTo>
                    <a:lnTo>
                      <a:pt x="30" y="0"/>
                    </a:lnTo>
                    <a:lnTo>
                      <a:pt x="0" y="74"/>
                    </a:lnTo>
                    <a:lnTo>
                      <a:pt x="8" y="81"/>
                    </a:lnTo>
                    <a:lnTo>
                      <a:pt x="45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Freeform 716"/>
              <p:cNvSpPr>
                <a:spLocks noChangeAspect="1"/>
              </p:cNvSpPr>
              <p:nvPr/>
            </p:nvSpPr>
            <p:spPr bwMode="auto">
              <a:xfrm>
                <a:off x="2322" y="2279"/>
                <a:ext cx="77" cy="111"/>
              </a:xfrm>
              <a:custGeom>
                <a:avLst/>
                <a:gdLst/>
                <a:ahLst/>
                <a:cxnLst>
                  <a:cxn ang="0">
                    <a:pos x="51" y="0"/>
                  </a:cxn>
                  <a:cxn ang="0">
                    <a:pos x="37" y="0"/>
                  </a:cxn>
                  <a:cxn ang="0">
                    <a:pos x="0" y="66"/>
                  </a:cxn>
                  <a:cxn ang="0">
                    <a:pos x="15" y="74"/>
                  </a:cxn>
                  <a:cxn ang="0">
                    <a:pos x="51" y="0"/>
                  </a:cxn>
                </a:cxnLst>
                <a:rect l="0" t="0" r="r" b="b"/>
                <a:pathLst>
                  <a:path w="51" h="74">
                    <a:moveTo>
                      <a:pt x="51" y="0"/>
                    </a:moveTo>
                    <a:lnTo>
                      <a:pt x="37" y="0"/>
                    </a:lnTo>
                    <a:lnTo>
                      <a:pt x="0" y="66"/>
                    </a:lnTo>
                    <a:lnTo>
                      <a:pt x="15" y="74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Freeform 717"/>
              <p:cNvSpPr>
                <a:spLocks noChangeAspect="1"/>
              </p:cNvSpPr>
              <p:nvPr/>
            </p:nvSpPr>
            <p:spPr bwMode="auto">
              <a:xfrm>
                <a:off x="2359" y="2279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Freeform 718"/>
              <p:cNvSpPr>
                <a:spLocks noChangeAspect="1"/>
              </p:cNvSpPr>
              <p:nvPr/>
            </p:nvSpPr>
            <p:spPr bwMode="auto">
              <a:xfrm>
                <a:off x="2359" y="2205"/>
                <a:ext cx="66" cy="111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74"/>
                  </a:cxn>
                  <a:cxn ang="0">
                    <a:pos x="14" y="74"/>
                  </a:cxn>
                  <a:cxn ang="0">
                    <a:pos x="44" y="8"/>
                  </a:cxn>
                </a:cxnLst>
                <a:rect l="0" t="0" r="r" b="b"/>
                <a:pathLst>
                  <a:path w="44" h="74">
                    <a:moveTo>
                      <a:pt x="44" y="8"/>
                    </a:moveTo>
                    <a:lnTo>
                      <a:pt x="29" y="0"/>
                    </a:lnTo>
                    <a:lnTo>
                      <a:pt x="0" y="74"/>
                    </a:lnTo>
                    <a:lnTo>
                      <a:pt x="14" y="74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719"/>
              <p:cNvSpPr>
                <a:spLocks noChangeAspect="1"/>
              </p:cNvSpPr>
              <p:nvPr/>
            </p:nvSpPr>
            <p:spPr bwMode="auto">
              <a:xfrm>
                <a:off x="2388" y="2139"/>
                <a:ext cx="78" cy="111"/>
              </a:xfrm>
              <a:custGeom>
                <a:avLst/>
                <a:gdLst/>
                <a:ahLst/>
                <a:cxnLst>
                  <a:cxn ang="0">
                    <a:pos x="52" y="7"/>
                  </a:cxn>
                  <a:cxn ang="0">
                    <a:pos x="37" y="0"/>
                  </a:cxn>
                  <a:cxn ang="0">
                    <a:pos x="0" y="66"/>
                  </a:cxn>
                  <a:cxn ang="0">
                    <a:pos x="15" y="74"/>
                  </a:cxn>
                  <a:cxn ang="0">
                    <a:pos x="52" y="7"/>
                  </a:cxn>
                </a:cxnLst>
                <a:rect l="0" t="0" r="r" b="b"/>
                <a:pathLst>
                  <a:path w="52" h="74">
                    <a:moveTo>
                      <a:pt x="52" y="7"/>
                    </a:moveTo>
                    <a:lnTo>
                      <a:pt x="37" y="0"/>
                    </a:lnTo>
                    <a:lnTo>
                      <a:pt x="0" y="66"/>
                    </a:lnTo>
                    <a:lnTo>
                      <a:pt x="15" y="74"/>
                    </a:lnTo>
                    <a:lnTo>
                      <a:pt x="52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720"/>
              <p:cNvSpPr>
                <a:spLocks noChangeAspect="1"/>
              </p:cNvSpPr>
              <p:nvPr/>
            </p:nvSpPr>
            <p:spPr bwMode="auto">
              <a:xfrm>
                <a:off x="2425" y="2139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721"/>
              <p:cNvSpPr>
                <a:spLocks noChangeAspect="1"/>
              </p:cNvSpPr>
              <p:nvPr/>
            </p:nvSpPr>
            <p:spPr bwMode="auto">
              <a:xfrm>
                <a:off x="2425" y="2073"/>
                <a:ext cx="66" cy="110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29" y="0"/>
                  </a:cxn>
                  <a:cxn ang="0">
                    <a:pos x="0" y="66"/>
                  </a:cxn>
                  <a:cxn ang="0">
                    <a:pos x="15" y="73"/>
                  </a:cxn>
                  <a:cxn ang="0">
                    <a:pos x="44" y="0"/>
                  </a:cxn>
                </a:cxnLst>
                <a:rect l="0" t="0" r="r" b="b"/>
                <a:pathLst>
                  <a:path w="44" h="73">
                    <a:moveTo>
                      <a:pt x="44" y="0"/>
                    </a:moveTo>
                    <a:lnTo>
                      <a:pt x="29" y="0"/>
                    </a:lnTo>
                    <a:lnTo>
                      <a:pt x="0" y="66"/>
                    </a:lnTo>
                    <a:lnTo>
                      <a:pt x="15" y="73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722"/>
              <p:cNvSpPr>
                <a:spLocks noChangeAspect="1"/>
              </p:cNvSpPr>
              <p:nvPr/>
            </p:nvSpPr>
            <p:spPr bwMode="auto">
              <a:xfrm>
                <a:off x="2454" y="2073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Freeform 723"/>
              <p:cNvSpPr>
                <a:spLocks noChangeAspect="1"/>
              </p:cNvSpPr>
              <p:nvPr/>
            </p:nvSpPr>
            <p:spPr bwMode="auto">
              <a:xfrm>
                <a:off x="2454" y="2006"/>
                <a:ext cx="78" cy="101"/>
              </a:xfrm>
              <a:custGeom>
                <a:avLst/>
                <a:gdLst/>
                <a:ahLst/>
                <a:cxnLst>
                  <a:cxn ang="0">
                    <a:pos x="52" y="8"/>
                  </a:cxn>
                  <a:cxn ang="0">
                    <a:pos x="37" y="0"/>
                  </a:cxn>
                  <a:cxn ang="0">
                    <a:pos x="0" y="67"/>
                  </a:cxn>
                  <a:cxn ang="0">
                    <a:pos x="15" y="67"/>
                  </a:cxn>
                  <a:cxn ang="0">
                    <a:pos x="52" y="8"/>
                  </a:cxn>
                </a:cxnLst>
                <a:rect l="0" t="0" r="r" b="b"/>
                <a:pathLst>
                  <a:path w="52" h="67">
                    <a:moveTo>
                      <a:pt x="52" y="8"/>
                    </a:moveTo>
                    <a:lnTo>
                      <a:pt x="37" y="0"/>
                    </a:lnTo>
                    <a:lnTo>
                      <a:pt x="0" y="67"/>
                    </a:lnTo>
                    <a:lnTo>
                      <a:pt x="15" y="67"/>
                    </a:lnTo>
                    <a:lnTo>
                      <a:pt x="52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Freeform 724"/>
              <p:cNvSpPr>
                <a:spLocks noChangeAspect="1"/>
              </p:cNvSpPr>
              <p:nvPr/>
            </p:nvSpPr>
            <p:spPr bwMode="auto">
              <a:xfrm>
                <a:off x="2491" y="2006"/>
                <a:ext cx="12" cy="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</a:cxnLst>
                <a:rect l="0" t="0" r="r" b="b"/>
                <a:pathLst>
                  <a:path w="8">
                    <a:moveTo>
                      <a:pt x="8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Freeform 725"/>
              <p:cNvSpPr>
                <a:spLocks noChangeAspect="1"/>
              </p:cNvSpPr>
              <p:nvPr/>
            </p:nvSpPr>
            <p:spPr bwMode="auto">
              <a:xfrm>
                <a:off x="2491" y="1947"/>
                <a:ext cx="66" cy="101"/>
              </a:xfrm>
              <a:custGeom>
                <a:avLst/>
                <a:gdLst/>
                <a:ahLst/>
                <a:cxnLst>
                  <a:cxn ang="0">
                    <a:pos x="15" y="67"/>
                  </a:cxn>
                  <a:cxn ang="0">
                    <a:pos x="0" y="59"/>
                  </a:cxn>
                  <a:cxn ang="0">
                    <a:pos x="30" y="0"/>
                  </a:cxn>
                  <a:cxn ang="0">
                    <a:pos x="44" y="0"/>
                  </a:cxn>
                  <a:cxn ang="0">
                    <a:pos x="15" y="67"/>
                  </a:cxn>
                </a:cxnLst>
                <a:rect l="0" t="0" r="r" b="b"/>
                <a:pathLst>
                  <a:path w="44" h="67">
                    <a:moveTo>
                      <a:pt x="15" y="67"/>
                    </a:moveTo>
                    <a:lnTo>
                      <a:pt x="0" y="59"/>
                    </a:lnTo>
                    <a:lnTo>
                      <a:pt x="30" y="0"/>
                    </a:lnTo>
                    <a:lnTo>
                      <a:pt x="44" y="0"/>
                    </a:lnTo>
                    <a:lnTo>
                      <a:pt x="15" y="6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Freeform 726"/>
              <p:cNvSpPr>
                <a:spLocks noChangeAspect="1"/>
              </p:cNvSpPr>
              <p:nvPr/>
            </p:nvSpPr>
            <p:spPr bwMode="auto">
              <a:xfrm>
                <a:off x="2521" y="1947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Freeform 727"/>
              <p:cNvSpPr>
                <a:spLocks noChangeAspect="1"/>
              </p:cNvSpPr>
              <p:nvPr/>
            </p:nvSpPr>
            <p:spPr bwMode="auto">
              <a:xfrm>
                <a:off x="2521" y="1888"/>
                <a:ext cx="77" cy="101"/>
              </a:xfrm>
              <a:custGeom>
                <a:avLst/>
                <a:gdLst/>
                <a:ahLst/>
                <a:cxnLst>
                  <a:cxn ang="0">
                    <a:pos x="51" y="8"/>
                  </a:cxn>
                  <a:cxn ang="0">
                    <a:pos x="37" y="0"/>
                  </a:cxn>
                  <a:cxn ang="0">
                    <a:pos x="0" y="59"/>
                  </a:cxn>
                  <a:cxn ang="0">
                    <a:pos x="14" y="67"/>
                  </a:cxn>
                  <a:cxn ang="0">
                    <a:pos x="51" y="8"/>
                  </a:cxn>
                </a:cxnLst>
                <a:rect l="0" t="0" r="r" b="b"/>
                <a:pathLst>
                  <a:path w="51" h="67">
                    <a:moveTo>
                      <a:pt x="51" y="8"/>
                    </a:moveTo>
                    <a:lnTo>
                      <a:pt x="37" y="0"/>
                    </a:lnTo>
                    <a:lnTo>
                      <a:pt x="0" y="59"/>
                    </a:lnTo>
                    <a:lnTo>
                      <a:pt x="14" y="67"/>
                    </a:lnTo>
                    <a:lnTo>
                      <a:pt x="51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Freeform 728"/>
              <p:cNvSpPr>
                <a:spLocks noChangeAspect="1"/>
              </p:cNvSpPr>
              <p:nvPr/>
            </p:nvSpPr>
            <p:spPr bwMode="auto">
              <a:xfrm>
                <a:off x="2558" y="1888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Freeform 729"/>
              <p:cNvSpPr>
                <a:spLocks noChangeAspect="1"/>
              </p:cNvSpPr>
              <p:nvPr/>
            </p:nvSpPr>
            <p:spPr bwMode="auto">
              <a:xfrm>
                <a:off x="2558" y="1837"/>
                <a:ext cx="66" cy="89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29" y="0"/>
                  </a:cxn>
                  <a:cxn ang="0">
                    <a:pos x="0" y="51"/>
                  </a:cxn>
                  <a:cxn ang="0">
                    <a:pos x="14" y="59"/>
                  </a:cxn>
                  <a:cxn ang="0">
                    <a:pos x="44" y="7"/>
                  </a:cxn>
                </a:cxnLst>
                <a:rect l="0" t="0" r="r" b="b"/>
                <a:pathLst>
                  <a:path w="44" h="59">
                    <a:moveTo>
                      <a:pt x="44" y="7"/>
                    </a:moveTo>
                    <a:lnTo>
                      <a:pt x="29" y="0"/>
                    </a:lnTo>
                    <a:lnTo>
                      <a:pt x="0" y="51"/>
                    </a:lnTo>
                    <a:lnTo>
                      <a:pt x="14" y="59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Freeform 730"/>
              <p:cNvSpPr>
                <a:spLocks noChangeAspect="1"/>
              </p:cNvSpPr>
              <p:nvPr/>
            </p:nvSpPr>
            <p:spPr bwMode="auto">
              <a:xfrm>
                <a:off x="2587" y="1837"/>
                <a:ext cx="23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0" y="0"/>
                  </a:cxn>
                </a:cxnLst>
                <a:rect l="0" t="0" r="r" b="b"/>
                <a:pathLst>
                  <a:path w="15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Freeform 731"/>
              <p:cNvSpPr>
                <a:spLocks noChangeAspect="1"/>
              </p:cNvSpPr>
              <p:nvPr/>
            </p:nvSpPr>
            <p:spPr bwMode="auto">
              <a:xfrm>
                <a:off x="2587" y="1785"/>
                <a:ext cx="78" cy="89"/>
              </a:xfrm>
              <a:custGeom>
                <a:avLst/>
                <a:gdLst/>
                <a:ahLst/>
                <a:cxnLst>
                  <a:cxn ang="0">
                    <a:pos x="52" y="7"/>
                  </a:cxn>
                  <a:cxn ang="0">
                    <a:pos x="37" y="0"/>
                  </a:cxn>
                  <a:cxn ang="0">
                    <a:pos x="0" y="52"/>
                  </a:cxn>
                  <a:cxn ang="0">
                    <a:pos x="15" y="59"/>
                  </a:cxn>
                  <a:cxn ang="0">
                    <a:pos x="52" y="7"/>
                  </a:cxn>
                </a:cxnLst>
                <a:rect l="0" t="0" r="r" b="b"/>
                <a:pathLst>
                  <a:path w="52" h="59">
                    <a:moveTo>
                      <a:pt x="52" y="7"/>
                    </a:moveTo>
                    <a:lnTo>
                      <a:pt x="37" y="0"/>
                    </a:lnTo>
                    <a:lnTo>
                      <a:pt x="0" y="52"/>
                    </a:lnTo>
                    <a:lnTo>
                      <a:pt x="15" y="59"/>
                    </a:lnTo>
                    <a:lnTo>
                      <a:pt x="52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Freeform 732"/>
              <p:cNvSpPr>
                <a:spLocks noChangeAspect="1"/>
              </p:cNvSpPr>
              <p:nvPr/>
            </p:nvSpPr>
            <p:spPr bwMode="auto">
              <a:xfrm>
                <a:off x="2624" y="1785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733"/>
              <p:cNvSpPr>
                <a:spLocks noChangeAspect="1"/>
              </p:cNvSpPr>
              <p:nvPr/>
            </p:nvSpPr>
            <p:spPr bwMode="auto">
              <a:xfrm>
                <a:off x="2624" y="1741"/>
                <a:ext cx="66" cy="77"/>
              </a:xfrm>
              <a:custGeom>
                <a:avLst/>
                <a:gdLst/>
                <a:ahLst/>
                <a:cxnLst>
                  <a:cxn ang="0">
                    <a:pos x="44" y="15"/>
                  </a:cxn>
                  <a:cxn ang="0">
                    <a:pos x="37" y="0"/>
                  </a:cxn>
                  <a:cxn ang="0">
                    <a:pos x="0" y="44"/>
                  </a:cxn>
                  <a:cxn ang="0">
                    <a:pos x="15" y="51"/>
                  </a:cxn>
                  <a:cxn ang="0">
                    <a:pos x="44" y="15"/>
                  </a:cxn>
                </a:cxnLst>
                <a:rect l="0" t="0" r="r" b="b"/>
                <a:pathLst>
                  <a:path w="44" h="51">
                    <a:moveTo>
                      <a:pt x="44" y="15"/>
                    </a:moveTo>
                    <a:lnTo>
                      <a:pt x="37" y="0"/>
                    </a:lnTo>
                    <a:lnTo>
                      <a:pt x="0" y="44"/>
                    </a:lnTo>
                    <a:lnTo>
                      <a:pt x="15" y="51"/>
                    </a:lnTo>
                    <a:lnTo>
                      <a:pt x="44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Freeform 734"/>
              <p:cNvSpPr>
                <a:spLocks noChangeAspect="1"/>
              </p:cNvSpPr>
              <p:nvPr/>
            </p:nvSpPr>
            <p:spPr bwMode="auto">
              <a:xfrm>
                <a:off x="2661" y="1741"/>
                <a:ext cx="11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7"/>
                  </a:cxn>
                  <a:cxn ang="0">
                    <a:pos x="0" y="0"/>
                  </a:cxn>
                </a:cxnLst>
                <a:rect l="0" t="0" r="r" b="b"/>
                <a:pathLst>
                  <a:path w="7"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Freeform 735"/>
              <p:cNvSpPr>
                <a:spLocks noChangeAspect="1"/>
              </p:cNvSpPr>
              <p:nvPr/>
            </p:nvSpPr>
            <p:spPr bwMode="auto">
              <a:xfrm>
                <a:off x="2661" y="1711"/>
                <a:ext cx="66" cy="68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30"/>
                  </a:cxn>
                  <a:cxn ang="0">
                    <a:pos x="7" y="45"/>
                  </a:cxn>
                  <a:cxn ang="0">
                    <a:pos x="44" y="8"/>
                  </a:cxn>
                </a:cxnLst>
                <a:rect l="0" t="0" r="r" b="b"/>
                <a:pathLst>
                  <a:path w="44" h="45">
                    <a:moveTo>
                      <a:pt x="44" y="8"/>
                    </a:moveTo>
                    <a:lnTo>
                      <a:pt x="29" y="0"/>
                    </a:lnTo>
                    <a:lnTo>
                      <a:pt x="0" y="30"/>
                    </a:lnTo>
                    <a:lnTo>
                      <a:pt x="7" y="45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Freeform 736"/>
              <p:cNvSpPr>
                <a:spLocks noChangeAspect="1"/>
              </p:cNvSpPr>
              <p:nvPr/>
            </p:nvSpPr>
            <p:spPr bwMode="auto">
              <a:xfrm>
                <a:off x="2690" y="1711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Freeform 737"/>
              <p:cNvSpPr>
                <a:spLocks noChangeAspect="1"/>
              </p:cNvSpPr>
              <p:nvPr/>
            </p:nvSpPr>
            <p:spPr bwMode="auto">
              <a:xfrm>
                <a:off x="2690" y="1682"/>
                <a:ext cx="66" cy="56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7" y="0"/>
                  </a:cxn>
                  <a:cxn ang="0">
                    <a:pos x="0" y="29"/>
                  </a:cxn>
                  <a:cxn ang="0">
                    <a:pos x="8" y="37"/>
                  </a:cxn>
                  <a:cxn ang="0">
                    <a:pos x="44" y="7"/>
                  </a:cxn>
                </a:cxnLst>
                <a:rect l="0" t="0" r="r" b="b"/>
                <a:pathLst>
                  <a:path w="44" h="37">
                    <a:moveTo>
                      <a:pt x="44" y="7"/>
                    </a:moveTo>
                    <a:lnTo>
                      <a:pt x="37" y="0"/>
                    </a:lnTo>
                    <a:lnTo>
                      <a:pt x="0" y="29"/>
                    </a:lnTo>
                    <a:lnTo>
                      <a:pt x="8" y="37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Freeform 738"/>
              <p:cNvSpPr>
                <a:spLocks noChangeAspect="1"/>
              </p:cNvSpPr>
              <p:nvPr/>
            </p:nvSpPr>
            <p:spPr bwMode="auto">
              <a:xfrm>
                <a:off x="2727" y="1682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Freeform 739"/>
              <p:cNvSpPr>
                <a:spLocks noChangeAspect="1"/>
              </p:cNvSpPr>
              <p:nvPr/>
            </p:nvSpPr>
            <p:spPr bwMode="auto">
              <a:xfrm>
                <a:off x="2727" y="1660"/>
                <a:ext cx="56" cy="44"/>
              </a:xfrm>
              <a:custGeom>
                <a:avLst/>
                <a:gdLst/>
                <a:ahLst/>
                <a:cxnLst>
                  <a:cxn ang="0">
                    <a:pos x="37" y="7"/>
                  </a:cxn>
                  <a:cxn ang="0">
                    <a:pos x="30" y="0"/>
                  </a:cxn>
                  <a:cxn ang="0">
                    <a:pos x="0" y="22"/>
                  </a:cxn>
                  <a:cxn ang="0">
                    <a:pos x="7" y="29"/>
                  </a:cxn>
                  <a:cxn ang="0">
                    <a:pos x="37" y="7"/>
                  </a:cxn>
                </a:cxnLst>
                <a:rect l="0" t="0" r="r" b="b"/>
                <a:pathLst>
                  <a:path w="37" h="29">
                    <a:moveTo>
                      <a:pt x="37" y="7"/>
                    </a:moveTo>
                    <a:lnTo>
                      <a:pt x="30" y="0"/>
                    </a:lnTo>
                    <a:lnTo>
                      <a:pt x="0" y="22"/>
                    </a:lnTo>
                    <a:lnTo>
                      <a:pt x="7" y="29"/>
                    </a:lnTo>
                    <a:lnTo>
                      <a:pt x="37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Freeform 740"/>
              <p:cNvSpPr>
                <a:spLocks noChangeAspect="1"/>
              </p:cNvSpPr>
              <p:nvPr/>
            </p:nvSpPr>
            <p:spPr bwMode="auto">
              <a:xfrm>
                <a:off x="2757" y="1660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Freeform 741"/>
              <p:cNvSpPr>
                <a:spLocks noChangeAspect="1"/>
              </p:cNvSpPr>
              <p:nvPr/>
            </p:nvSpPr>
            <p:spPr bwMode="auto">
              <a:xfrm>
                <a:off x="2757" y="1645"/>
                <a:ext cx="66" cy="45"/>
              </a:xfrm>
              <a:custGeom>
                <a:avLst/>
                <a:gdLst/>
                <a:ahLst/>
                <a:cxnLst>
                  <a:cxn ang="0">
                    <a:pos x="44" y="15"/>
                  </a:cxn>
                  <a:cxn ang="0">
                    <a:pos x="36" y="0"/>
                  </a:cxn>
                  <a:cxn ang="0">
                    <a:pos x="0" y="15"/>
                  </a:cxn>
                  <a:cxn ang="0">
                    <a:pos x="7" y="30"/>
                  </a:cxn>
                  <a:cxn ang="0">
                    <a:pos x="44" y="15"/>
                  </a:cxn>
                </a:cxnLst>
                <a:rect l="0" t="0" r="r" b="b"/>
                <a:pathLst>
                  <a:path w="44" h="30">
                    <a:moveTo>
                      <a:pt x="44" y="15"/>
                    </a:moveTo>
                    <a:lnTo>
                      <a:pt x="36" y="0"/>
                    </a:lnTo>
                    <a:lnTo>
                      <a:pt x="0" y="15"/>
                    </a:lnTo>
                    <a:lnTo>
                      <a:pt x="7" y="30"/>
                    </a:lnTo>
                    <a:lnTo>
                      <a:pt x="44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Freeform 742"/>
              <p:cNvSpPr>
                <a:spLocks noChangeAspect="1"/>
              </p:cNvSpPr>
              <p:nvPr/>
            </p:nvSpPr>
            <p:spPr bwMode="auto">
              <a:xfrm>
                <a:off x="2793" y="1645"/>
                <a:ext cx="1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7"/>
                  </a:cxn>
                  <a:cxn ang="0">
                    <a:pos x="0" y="0"/>
                  </a:cxn>
                </a:cxnLst>
                <a:rect l="0" t="0" r="r" b="b"/>
                <a:pathLst>
                  <a:path w="8"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Freeform 743"/>
              <p:cNvSpPr>
                <a:spLocks noChangeAspect="1"/>
              </p:cNvSpPr>
              <p:nvPr/>
            </p:nvSpPr>
            <p:spPr bwMode="auto">
              <a:xfrm>
                <a:off x="2793" y="1638"/>
                <a:ext cx="56" cy="33"/>
              </a:xfrm>
              <a:custGeom>
                <a:avLst/>
                <a:gdLst/>
                <a:ahLst/>
                <a:cxnLst>
                  <a:cxn ang="0">
                    <a:pos x="37" y="14"/>
                  </a:cxn>
                  <a:cxn ang="0">
                    <a:pos x="37" y="0"/>
                  </a:cxn>
                  <a:cxn ang="0">
                    <a:pos x="0" y="7"/>
                  </a:cxn>
                  <a:cxn ang="0">
                    <a:pos x="8" y="22"/>
                  </a:cxn>
                  <a:cxn ang="0">
                    <a:pos x="37" y="14"/>
                  </a:cxn>
                </a:cxnLst>
                <a:rect l="0" t="0" r="r" b="b"/>
                <a:pathLst>
                  <a:path w="37" h="22">
                    <a:moveTo>
                      <a:pt x="37" y="14"/>
                    </a:moveTo>
                    <a:lnTo>
                      <a:pt x="37" y="0"/>
                    </a:lnTo>
                    <a:lnTo>
                      <a:pt x="0" y="7"/>
                    </a:lnTo>
                    <a:lnTo>
                      <a:pt x="8" y="22"/>
                    </a:lnTo>
                    <a:lnTo>
                      <a:pt x="37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Freeform 744"/>
              <p:cNvSpPr>
                <a:spLocks noChangeAspect="1"/>
              </p:cNvSpPr>
              <p:nvPr/>
            </p:nvSpPr>
            <p:spPr bwMode="auto">
              <a:xfrm>
                <a:off x="2830" y="1638"/>
                <a:ext cx="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r" b="b"/>
                <a:pathLst>
                  <a:path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Rectangle 745"/>
              <p:cNvSpPr>
                <a:spLocks noChangeAspect="1" noChangeArrowheads="1"/>
              </p:cNvSpPr>
              <p:nvPr/>
            </p:nvSpPr>
            <p:spPr bwMode="auto">
              <a:xfrm>
                <a:off x="2830" y="1638"/>
                <a:ext cx="45" cy="21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Freeform 746"/>
              <p:cNvSpPr>
                <a:spLocks noChangeAspect="1"/>
              </p:cNvSpPr>
              <p:nvPr/>
            </p:nvSpPr>
            <p:spPr bwMode="auto">
              <a:xfrm>
                <a:off x="2860" y="1638"/>
                <a:ext cx="11" cy="11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7" y="7"/>
                  </a:cxn>
                  <a:cxn ang="0">
                    <a:pos x="7" y="0"/>
                  </a:cxn>
                </a:cxnLst>
                <a:rect l="0" t="0" r="r" b="b"/>
                <a:pathLst>
                  <a:path w="7" h="7">
                    <a:moveTo>
                      <a:pt x="7" y="0"/>
                    </a:moveTo>
                    <a:lnTo>
                      <a:pt x="7" y="0"/>
                    </a:lnTo>
                    <a:lnTo>
                      <a:pt x="0" y="0"/>
                    </a:lnTo>
                    <a:lnTo>
                      <a:pt x="7" y="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Freeform 747"/>
              <p:cNvSpPr>
                <a:spLocks noChangeAspect="1"/>
              </p:cNvSpPr>
              <p:nvPr/>
            </p:nvSpPr>
            <p:spPr bwMode="auto">
              <a:xfrm>
                <a:off x="2860" y="1638"/>
                <a:ext cx="56" cy="33"/>
              </a:xfrm>
              <a:custGeom>
                <a:avLst/>
                <a:gdLst/>
                <a:ahLst/>
                <a:cxnLst>
                  <a:cxn ang="0">
                    <a:pos x="37" y="22"/>
                  </a:cxn>
                  <a:cxn ang="0">
                    <a:pos x="37" y="7"/>
                  </a:cxn>
                  <a:cxn ang="0">
                    <a:pos x="7" y="0"/>
                  </a:cxn>
                  <a:cxn ang="0">
                    <a:pos x="0" y="14"/>
                  </a:cxn>
                  <a:cxn ang="0">
                    <a:pos x="37" y="22"/>
                  </a:cxn>
                </a:cxnLst>
                <a:rect l="0" t="0" r="r" b="b"/>
                <a:pathLst>
                  <a:path w="37" h="22">
                    <a:moveTo>
                      <a:pt x="37" y="22"/>
                    </a:moveTo>
                    <a:lnTo>
                      <a:pt x="37" y="7"/>
                    </a:lnTo>
                    <a:lnTo>
                      <a:pt x="7" y="0"/>
                    </a:lnTo>
                    <a:lnTo>
                      <a:pt x="0" y="14"/>
                    </a:lnTo>
                    <a:lnTo>
                      <a:pt x="37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Freeform 748"/>
              <p:cNvSpPr>
                <a:spLocks noChangeAspect="1"/>
              </p:cNvSpPr>
              <p:nvPr/>
            </p:nvSpPr>
            <p:spPr bwMode="auto">
              <a:xfrm>
                <a:off x="2897" y="1645"/>
                <a:ext cx="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r" b="b"/>
                <a:pathLst>
                  <a:path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Freeform 749"/>
              <p:cNvSpPr>
                <a:spLocks noChangeAspect="1"/>
              </p:cNvSpPr>
              <p:nvPr/>
            </p:nvSpPr>
            <p:spPr bwMode="auto">
              <a:xfrm>
                <a:off x="2889" y="1645"/>
                <a:ext cx="66" cy="45"/>
              </a:xfrm>
              <a:custGeom>
                <a:avLst/>
                <a:gdLst/>
                <a:ahLst/>
                <a:cxnLst>
                  <a:cxn ang="0">
                    <a:pos x="37" y="30"/>
                  </a:cxn>
                  <a:cxn ang="0">
                    <a:pos x="44" y="15"/>
                  </a:cxn>
                  <a:cxn ang="0">
                    <a:pos x="8" y="0"/>
                  </a:cxn>
                  <a:cxn ang="0">
                    <a:pos x="0" y="15"/>
                  </a:cxn>
                  <a:cxn ang="0">
                    <a:pos x="37" y="30"/>
                  </a:cxn>
                </a:cxnLst>
                <a:rect l="0" t="0" r="r" b="b"/>
                <a:pathLst>
                  <a:path w="44" h="30">
                    <a:moveTo>
                      <a:pt x="37" y="30"/>
                    </a:moveTo>
                    <a:lnTo>
                      <a:pt x="44" y="15"/>
                    </a:lnTo>
                    <a:lnTo>
                      <a:pt x="8" y="0"/>
                    </a:lnTo>
                    <a:lnTo>
                      <a:pt x="0" y="15"/>
                    </a:lnTo>
                    <a:lnTo>
                      <a:pt x="37" y="3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Freeform 750"/>
              <p:cNvSpPr>
                <a:spLocks noChangeAspect="1"/>
              </p:cNvSpPr>
              <p:nvPr/>
            </p:nvSpPr>
            <p:spPr bwMode="auto">
              <a:xfrm>
                <a:off x="2933" y="1660"/>
                <a:ext cx="2" cy="23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0" y="7"/>
                  </a:cxn>
                </a:cxnLst>
                <a:rect l="0" t="0" r="r" b="b"/>
                <a:pathLst>
                  <a:path h="15">
                    <a:moveTo>
                      <a:pt x="0" y="7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Freeform 751"/>
              <p:cNvSpPr>
                <a:spLocks noChangeAspect="1"/>
              </p:cNvSpPr>
              <p:nvPr/>
            </p:nvSpPr>
            <p:spPr bwMode="auto">
              <a:xfrm>
                <a:off x="2926" y="1667"/>
                <a:ext cx="66" cy="45"/>
              </a:xfrm>
              <a:custGeom>
                <a:avLst/>
                <a:gdLst/>
                <a:ahLst/>
                <a:cxnLst>
                  <a:cxn ang="0">
                    <a:pos x="29" y="30"/>
                  </a:cxn>
                  <a:cxn ang="0">
                    <a:pos x="44" y="22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29" y="30"/>
                  </a:cxn>
                </a:cxnLst>
                <a:rect l="0" t="0" r="r" b="b"/>
                <a:pathLst>
                  <a:path w="44" h="30">
                    <a:moveTo>
                      <a:pt x="29" y="30"/>
                    </a:moveTo>
                    <a:lnTo>
                      <a:pt x="44" y="22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29" y="3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752"/>
              <p:cNvSpPr>
                <a:spLocks noChangeAspect="1"/>
              </p:cNvSpPr>
              <p:nvPr/>
            </p:nvSpPr>
            <p:spPr bwMode="auto">
              <a:xfrm>
                <a:off x="2963" y="1689"/>
                <a:ext cx="11" cy="1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7" y="0"/>
                  </a:cxn>
                </a:cxnLst>
                <a:rect l="0" t="0" r="r" b="b"/>
                <a:pathLst>
                  <a:path w="7" h="8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Freeform 753"/>
              <p:cNvSpPr>
                <a:spLocks noChangeAspect="1"/>
              </p:cNvSpPr>
              <p:nvPr/>
            </p:nvSpPr>
            <p:spPr bwMode="auto">
              <a:xfrm>
                <a:off x="2955" y="1689"/>
                <a:ext cx="68" cy="56"/>
              </a:xfrm>
              <a:custGeom>
                <a:avLst/>
                <a:gdLst/>
                <a:ahLst/>
                <a:cxnLst>
                  <a:cxn ang="0">
                    <a:pos x="37" y="37"/>
                  </a:cxn>
                  <a:cxn ang="0">
                    <a:pos x="45" y="30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37"/>
                  </a:cxn>
                </a:cxnLst>
                <a:rect l="0" t="0" r="r" b="b"/>
                <a:pathLst>
                  <a:path w="45" h="37">
                    <a:moveTo>
                      <a:pt x="37" y="37"/>
                    </a:moveTo>
                    <a:lnTo>
                      <a:pt x="45" y="30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3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Freeform 754"/>
              <p:cNvSpPr>
                <a:spLocks noChangeAspect="1"/>
              </p:cNvSpPr>
              <p:nvPr/>
            </p:nvSpPr>
            <p:spPr bwMode="auto">
              <a:xfrm>
                <a:off x="2992" y="1719"/>
                <a:ext cx="68" cy="66"/>
              </a:xfrm>
              <a:custGeom>
                <a:avLst/>
                <a:gdLst/>
                <a:ahLst/>
                <a:cxnLst>
                  <a:cxn ang="0">
                    <a:pos x="30" y="44"/>
                  </a:cxn>
                  <a:cxn ang="0">
                    <a:pos x="45" y="37"/>
                  </a:cxn>
                  <a:cxn ang="0">
                    <a:pos x="8" y="0"/>
                  </a:cxn>
                  <a:cxn ang="0">
                    <a:pos x="0" y="7"/>
                  </a:cxn>
                  <a:cxn ang="0">
                    <a:pos x="30" y="44"/>
                  </a:cxn>
                </a:cxnLst>
                <a:rect l="0" t="0" r="r" b="b"/>
                <a:pathLst>
                  <a:path w="45" h="44">
                    <a:moveTo>
                      <a:pt x="30" y="44"/>
                    </a:moveTo>
                    <a:lnTo>
                      <a:pt x="45" y="37"/>
                    </a:lnTo>
                    <a:lnTo>
                      <a:pt x="8" y="0"/>
                    </a:lnTo>
                    <a:lnTo>
                      <a:pt x="0" y="7"/>
                    </a:lnTo>
                    <a:lnTo>
                      <a:pt x="30" y="4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Freeform 755"/>
              <p:cNvSpPr>
                <a:spLocks noChangeAspect="1"/>
              </p:cNvSpPr>
              <p:nvPr/>
            </p:nvSpPr>
            <p:spPr bwMode="auto">
              <a:xfrm>
                <a:off x="3029" y="1756"/>
                <a:ext cx="12" cy="11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7"/>
                  </a:cxn>
                  <a:cxn ang="0">
                    <a:pos x="8" y="0"/>
                  </a:cxn>
                </a:cxnLst>
                <a:rect l="0" t="0" r="r" b="b"/>
                <a:pathLst>
                  <a:path w="8" h="7">
                    <a:moveTo>
                      <a:pt x="8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0" y="7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Freeform 756"/>
              <p:cNvSpPr>
                <a:spLocks noChangeAspect="1"/>
              </p:cNvSpPr>
              <p:nvPr/>
            </p:nvSpPr>
            <p:spPr bwMode="auto">
              <a:xfrm>
                <a:off x="3022" y="1756"/>
                <a:ext cx="66" cy="77"/>
              </a:xfrm>
              <a:custGeom>
                <a:avLst/>
                <a:gdLst/>
                <a:ahLst/>
                <a:cxnLst>
                  <a:cxn ang="0">
                    <a:pos x="37" y="51"/>
                  </a:cxn>
                  <a:cxn ang="0">
                    <a:pos x="44" y="44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51"/>
                  </a:cxn>
                </a:cxnLst>
                <a:rect l="0" t="0" r="r" b="b"/>
                <a:pathLst>
                  <a:path w="44" h="51">
                    <a:moveTo>
                      <a:pt x="37" y="51"/>
                    </a:moveTo>
                    <a:lnTo>
                      <a:pt x="44" y="44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51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Freeform 757"/>
              <p:cNvSpPr>
                <a:spLocks noChangeAspect="1"/>
              </p:cNvSpPr>
              <p:nvPr/>
            </p:nvSpPr>
            <p:spPr bwMode="auto">
              <a:xfrm>
                <a:off x="3066" y="1800"/>
                <a:ext cx="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r" b="b"/>
                <a:pathLst>
                  <a:path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758"/>
              <p:cNvSpPr>
                <a:spLocks noChangeAspect="1"/>
              </p:cNvSpPr>
              <p:nvPr/>
            </p:nvSpPr>
            <p:spPr bwMode="auto">
              <a:xfrm>
                <a:off x="3059" y="1800"/>
                <a:ext cx="66" cy="89"/>
              </a:xfrm>
              <a:custGeom>
                <a:avLst/>
                <a:gdLst/>
                <a:ahLst/>
                <a:cxnLst>
                  <a:cxn ang="0">
                    <a:pos x="29" y="59"/>
                  </a:cxn>
                  <a:cxn ang="0">
                    <a:pos x="44" y="51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29" y="59"/>
                  </a:cxn>
                </a:cxnLst>
                <a:rect l="0" t="0" r="r" b="b"/>
                <a:pathLst>
                  <a:path w="44" h="59">
                    <a:moveTo>
                      <a:pt x="29" y="59"/>
                    </a:moveTo>
                    <a:lnTo>
                      <a:pt x="44" y="51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29" y="5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759"/>
              <p:cNvSpPr>
                <a:spLocks noChangeAspect="1"/>
              </p:cNvSpPr>
              <p:nvPr/>
            </p:nvSpPr>
            <p:spPr bwMode="auto">
              <a:xfrm>
                <a:off x="3095" y="1851"/>
                <a:ext cx="12" cy="1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</a:cxnLst>
                <a:rect l="0" t="0" r="r" b="b"/>
                <a:pathLst>
                  <a:path w="8" h="8">
                    <a:moveTo>
                      <a:pt x="8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Freeform 760"/>
              <p:cNvSpPr>
                <a:spLocks noChangeAspect="1"/>
              </p:cNvSpPr>
              <p:nvPr/>
            </p:nvSpPr>
            <p:spPr bwMode="auto">
              <a:xfrm>
                <a:off x="3088" y="1851"/>
                <a:ext cx="66" cy="89"/>
              </a:xfrm>
              <a:custGeom>
                <a:avLst/>
                <a:gdLst/>
                <a:ahLst/>
                <a:cxnLst>
                  <a:cxn ang="0">
                    <a:pos x="37" y="59"/>
                  </a:cxn>
                  <a:cxn ang="0">
                    <a:pos x="44" y="52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59"/>
                  </a:cxn>
                </a:cxnLst>
                <a:rect l="0" t="0" r="r" b="b"/>
                <a:pathLst>
                  <a:path w="44" h="59">
                    <a:moveTo>
                      <a:pt x="37" y="59"/>
                    </a:moveTo>
                    <a:lnTo>
                      <a:pt x="44" y="52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5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Freeform 761"/>
              <p:cNvSpPr>
                <a:spLocks noChangeAspect="1"/>
              </p:cNvSpPr>
              <p:nvPr/>
            </p:nvSpPr>
            <p:spPr bwMode="auto">
              <a:xfrm>
                <a:off x="3132" y="1903"/>
                <a:ext cx="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r" b="b"/>
                <a:pathLst>
                  <a:path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Freeform 762"/>
              <p:cNvSpPr>
                <a:spLocks noChangeAspect="1"/>
              </p:cNvSpPr>
              <p:nvPr/>
            </p:nvSpPr>
            <p:spPr bwMode="auto">
              <a:xfrm>
                <a:off x="3125" y="1903"/>
                <a:ext cx="66" cy="99"/>
              </a:xfrm>
              <a:custGeom>
                <a:avLst/>
                <a:gdLst/>
                <a:ahLst/>
                <a:cxnLst>
                  <a:cxn ang="0">
                    <a:pos x="29" y="66"/>
                  </a:cxn>
                  <a:cxn ang="0">
                    <a:pos x="44" y="59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29" y="66"/>
                  </a:cxn>
                </a:cxnLst>
                <a:rect l="0" t="0" r="r" b="b"/>
                <a:pathLst>
                  <a:path w="44" h="66">
                    <a:moveTo>
                      <a:pt x="29" y="66"/>
                    </a:moveTo>
                    <a:lnTo>
                      <a:pt x="44" y="59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29" y="6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Freeform 763"/>
              <p:cNvSpPr>
                <a:spLocks noChangeAspect="1"/>
              </p:cNvSpPr>
              <p:nvPr/>
            </p:nvSpPr>
            <p:spPr bwMode="auto">
              <a:xfrm>
                <a:off x="3162" y="1962"/>
                <a:ext cx="11" cy="11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7" y="0"/>
                  </a:cxn>
                </a:cxnLst>
                <a:rect l="0" t="0" r="r" b="b"/>
                <a:pathLst>
                  <a:path w="7" h="7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Freeform 764"/>
              <p:cNvSpPr>
                <a:spLocks noChangeAspect="1"/>
              </p:cNvSpPr>
              <p:nvPr/>
            </p:nvSpPr>
            <p:spPr bwMode="auto">
              <a:xfrm>
                <a:off x="3154" y="1962"/>
                <a:ext cx="78" cy="99"/>
              </a:xfrm>
              <a:custGeom>
                <a:avLst/>
                <a:gdLst/>
                <a:ahLst/>
                <a:cxnLst>
                  <a:cxn ang="0">
                    <a:pos x="37" y="66"/>
                  </a:cxn>
                  <a:cxn ang="0">
                    <a:pos x="52" y="59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66"/>
                  </a:cxn>
                </a:cxnLst>
                <a:rect l="0" t="0" r="r" b="b"/>
                <a:pathLst>
                  <a:path w="52" h="66">
                    <a:moveTo>
                      <a:pt x="37" y="66"/>
                    </a:moveTo>
                    <a:lnTo>
                      <a:pt x="52" y="59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6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Freeform 765"/>
              <p:cNvSpPr>
                <a:spLocks noChangeAspect="1"/>
              </p:cNvSpPr>
              <p:nvPr/>
            </p:nvSpPr>
            <p:spPr bwMode="auto">
              <a:xfrm>
                <a:off x="3199" y="2021"/>
                <a:ext cx="11" cy="11"/>
              </a:xfrm>
              <a:custGeom>
                <a:avLst/>
                <a:gdLst/>
                <a:ahLst/>
                <a:cxnLst>
                  <a:cxn ang="0">
                    <a:pos x="7" y="7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7" y="7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Freeform 766"/>
              <p:cNvSpPr>
                <a:spLocks noChangeAspect="1"/>
              </p:cNvSpPr>
              <p:nvPr/>
            </p:nvSpPr>
            <p:spPr bwMode="auto">
              <a:xfrm>
                <a:off x="3191" y="2028"/>
                <a:ext cx="66" cy="101"/>
              </a:xfrm>
              <a:custGeom>
                <a:avLst/>
                <a:gdLst/>
                <a:ahLst/>
                <a:cxnLst>
                  <a:cxn ang="0">
                    <a:pos x="30" y="67"/>
                  </a:cxn>
                  <a:cxn ang="0">
                    <a:pos x="44" y="59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30" y="67"/>
                  </a:cxn>
                </a:cxnLst>
                <a:rect l="0" t="0" r="r" b="b"/>
                <a:pathLst>
                  <a:path w="44" h="67">
                    <a:moveTo>
                      <a:pt x="30" y="67"/>
                    </a:moveTo>
                    <a:lnTo>
                      <a:pt x="44" y="59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30" y="6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Freeform 767"/>
              <p:cNvSpPr>
                <a:spLocks noChangeAspect="1"/>
              </p:cNvSpPr>
              <p:nvPr/>
            </p:nvSpPr>
            <p:spPr bwMode="auto">
              <a:xfrm>
                <a:off x="3228" y="2087"/>
                <a:ext cx="11" cy="1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7" y="0"/>
                  </a:cxn>
                </a:cxnLst>
                <a:rect l="0" t="0" r="r" b="b"/>
                <a:pathLst>
                  <a:path w="7" h="8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Freeform 768"/>
              <p:cNvSpPr>
                <a:spLocks noChangeAspect="1"/>
              </p:cNvSpPr>
              <p:nvPr/>
            </p:nvSpPr>
            <p:spPr bwMode="auto">
              <a:xfrm>
                <a:off x="3221" y="2087"/>
                <a:ext cx="77" cy="111"/>
              </a:xfrm>
              <a:custGeom>
                <a:avLst/>
                <a:gdLst/>
                <a:ahLst/>
                <a:cxnLst>
                  <a:cxn ang="0">
                    <a:pos x="37" y="74"/>
                  </a:cxn>
                  <a:cxn ang="0">
                    <a:pos x="51" y="74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37" y="74"/>
                  </a:cxn>
                </a:cxnLst>
                <a:rect l="0" t="0" r="r" b="b"/>
                <a:pathLst>
                  <a:path w="51" h="74">
                    <a:moveTo>
                      <a:pt x="37" y="74"/>
                    </a:moveTo>
                    <a:lnTo>
                      <a:pt x="51" y="74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37" y="7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Freeform 769"/>
              <p:cNvSpPr>
                <a:spLocks noChangeAspect="1"/>
              </p:cNvSpPr>
              <p:nvPr/>
            </p:nvSpPr>
            <p:spPr bwMode="auto">
              <a:xfrm>
                <a:off x="3265" y="2161"/>
                <a:ext cx="11" cy="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7" y="0"/>
                  </a:cxn>
                </a:cxnLst>
                <a:rect l="0" t="0" r="r" b="b"/>
                <a:pathLst>
                  <a:path w="7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Freeform 770"/>
              <p:cNvSpPr>
                <a:spLocks noChangeAspect="1"/>
              </p:cNvSpPr>
              <p:nvPr/>
            </p:nvSpPr>
            <p:spPr bwMode="auto">
              <a:xfrm>
                <a:off x="3258" y="2161"/>
                <a:ext cx="66" cy="111"/>
              </a:xfrm>
              <a:custGeom>
                <a:avLst/>
                <a:gdLst/>
                <a:ahLst/>
                <a:cxnLst>
                  <a:cxn ang="0">
                    <a:pos x="29" y="74"/>
                  </a:cxn>
                  <a:cxn ang="0">
                    <a:pos x="44" y="66"/>
                  </a:cxn>
                  <a:cxn ang="0">
                    <a:pos x="14" y="0"/>
                  </a:cxn>
                  <a:cxn ang="0">
                    <a:pos x="0" y="0"/>
                  </a:cxn>
                  <a:cxn ang="0">
                    <a:pos x="29" y="74"/>
                  </a:cxn>
                </a:cxnLst>
                <a:rect l="0" t="0" r="r" b="b"/>
                <a:pathLst>
                  <a:path w="44" h="74">
                    <a:moveTo>
                      <a:pt x="29" y="74"/>
                    </a:moveTo>
                    <a:lnTo>
                      <a:pt x="44" y="66"/>
                    </a:lnTo>
                    <a:lnTo>
                      <a:pt x="14" y="0"/>
                    </a:lnTo>
                    <a:lnTo>
                      <a:pt x="0" y="0"/>
                    </a:lnTo>
                    <a:lnTo>
                      <a:pt x="29" y="7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Freeform 771"/>
              <p:cNvSpPr>
                <a:spLocks noChangeAspect="1"/>
              </p:cNvSpPr>
              <p:nvPr/>
            </p:nvSpPr>
            <p:spPr bwMode="auto">
              <a:xfrm>
                <a:off x="3294" y="2227"/>
                <a:ext cx="12" cy="1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</a:cxnLst>
                <a:rect l="0" t="0" r="r" b="b"/>
                <a:pathLst>
                  <a:path w="8" h="8">
                    <a:moveTo>
                      <a:pt x="8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Freeform 772"/>
              <p:cNvSpPr>
                <a:spLocks noChangeAspect="1"/>
              </p:cNvSpPr>
              <p:nvPr/>
            </p:nvSpPr>
            <p:spPr bwMode="auto">
              <a:xfrm>
                <a:off x="3287" y="2227"/>
                <a:ext cx="78" cy="111"/>
              </a:xfrm>
              <a:custGeom>
                <a:avLst/>
                <a:gdLst/>
                <a:ahLst/>
                <a:cxnLst>
                  <a:cxn ang="0">
                    <a:pos x="37" y="74"/>
                  </a:cxn>
                  <a:cxn ang="0">
                    <a:pos x="52" y="74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74"/>
                  </a:cxn>
                </a:cxnLst>
                <a:rect l="0" t="0" r="r" b="b"/>
                <a:pathLst>
                  <a:path w="52" h="74">
                    <a:moveTo>
                      <a:pt x="37" y="74"/>
                    </a:moveTo>
                    <a:lnTo>
                      <a:pt x="52" y="74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7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Freeform 773"/>
              <p:cNvSpPr>
                <a:spLocks noChangeAspect="1"/>
              </p:cNvSpPr>
              <p:nvPr/>
            </p:nvSpPr>
            <p:spPr bwMode="auto">
              <a:xfrm>
                <a:off x="3331" y="2301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Freeform 774"/>
              <p:cNvSpPr>
                <a:spLocks noChangeAspect="1"/>
              </p:cNvSpPr>
              <p:nvPr/>
            </p:nvSpPr>
            <p:spPr bwMode="auto">
              <a:xfrm>
                <a:off x="3324" y="2301"/>
                <a:ext cx="66" cy="111"/>
              </a:xfrm>
              <a:custGeom>
                <a:avLst/>
                <a:gdLst/>
                <a:ahLst/>
                <a:cxnLst>
                  <a:cxn ang="0">
                    <a:pos x="29" y="74"/>
                  </a:cxn>
                  <a:cxn ang="0">
                    <a:pos x="44" y="66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29" y="74"/>
                  </a:cxn>
                </a:cxnLst>
                <a:rect l="0" t="0" r="r" b="b"/>
                <a:pathLst>
                  <a:path w="44" h="74">
                    <a:moveTo>
                      <a:pt x="29" y="74"/>
                    </a:moveTo>
                    <a:lnTo>
                      <a:pt x="44" y="66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29" y="7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Freeform 775"/>
              <p:cNvSpPr>
                <a:spLocks noChangeAspect="1"/>
              </p:cNvSpPr>
              <p:nvPr/>
            </p:nvSpPr>
            <p:spPr bwMode="auto">
              <a:xfrm>
                <a:off x="3353" y="2375"/>
                <a:ext cx="12" cy="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</a:cxnLst>
                <a:rect l="0" t="0" r="r" b="b"/>
                <a:pathLst>
                  <a:path w="8">
                    <a:moveTo>
                      <a:pt x="8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Freeform 776"/>
              <p:cNvSpPr>
                <a:spLocks noChangeAspect="1"/>
              </p:cNvSpPr>
              <p:nvPr/>
            </p:nvSpPr>
            <p:spPr bwMode="auto">
              <a:xfrm>
                <a:off x="3353" y="2367"/>
                <a:ext cx="78" cy="122"/>
              </a:xfrm>
              <a:custGeom>
                <a:avLst/>
                <a:gdLst/>
                <a:ahLst/>
                <a:cxnLst>
                  <a:cxn ang="0">
                    <a:pos x="37" y="81"/>
                  </a:cxn>
                  <a:cxn ang="0">
                    <a:pos x="52" y="74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81"/>
                  </a:cxn>
                </a:cxnLst>
                <a:rect l="0" t="0" r="r" b="b"/>
                <a:pathLst>
                  <a:path w="52" h="81">
                    <a:moveTo>
                      <a:pt x="37" y="81"/>
                    </a:moveTo>
                    <a:lnTo>
                      <a:pt x="52" y="74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81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Freeform 777"/>
              <p:cNvSpPr>
                <a:spLocks noChangeAspect="1"/>
              </p:cNvSpPr>
              <p:nvPr/>
            </p:nvSpPr>
            <p:spPr bwMode="auto">
              <a:xfrm>
                <a:off x="3390" y="2441"/>
                <a:ext cx="66" cy="111"/>
              </a:xfrm>
              <a:custGeom>
                <a:avLst/>
                <a:gdLst/>
                <a:ahLst/>
                <a:cxnLst>
                  <a:cxn ang="0">
                    <a:pos x="30" y="74"/>
                  </a:cxn>
                  <a:cxn ang="0">
                    <a:pos x="44" y="66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0" y="74"/>
                  </a:cxn>
                </a:cxnLst>
                <a:rect l="0" t="0" r="r" b="b"/>
                <a:pathLst>
                  <a:path w="44" h="74">
                    <a:moveTo>
                      <a:pt x="30" y="74"/>
                    </a:moveTo>
                    <a:lnTo>
                      <a:pt x="44" y="66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0" y="7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Freeform 778"/>
              <p:cNvSpPr>
                <a:spLocks noChangeAspect="1"/>
              </p:cNvSpPr>
              <p:nvPr/>
            </p:nvSpPr>
            <p:spPr bwMode="auto">
              <a:xfrm>
                <a:off x="3420" y="2515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Freeform 779"/>
              <p:cNvSpPr>
                <a:spLocks noChangeAspect="1"/>
              </p:cNvSpPr>
              <p:nvPr/>
            </p:nvSpPr>
            <p:spPr bwMode="auto">
              <a:xfrm>
                <a:off x="3420" y="2507"/>
                <a:ext cx="77" cy="123"/>
              </a:xfrm>
              <a:custGeom>
                <a:avLst/>
                <a:gdLst/>
                <a:ahLst/>
                <a:cxnLst>
                  <a:cxn ang="0">
                    <a:pos x="37" y="82"/>
                  </a:cxn>
                  <a:cxn ang="0">
                    <a:pos x="51" y="74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37" y="82"/>
                  </a:cxn>
                </a:cxnLst>
                <a:rect l="0" t="0" r="r" b="b"/>
                <a:pathLst>
                  <a:path w="51" h="82">
                    <a:moveTo>
                      <a:pt x="37" y="82"/>
                    </a:moveTo>
                    <a:lnTo>
                      <a:pt x="51" y="74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37" y="8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Freeform 780"/>
              <p:cNvSpPr>
                <a:spLocks noChangeAspect="1"/>
              </p:cNvSpPr>
              <p:nvPr/>
            </p:nvSpPr>
            <p:spPr bwMode="auto">
              <a:xfrm>
                <a:off x="3457" y="2589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Freeform 781"/>
              <p:cNvSpPr>
                <a:spLocks noChangeAspect="1"/>
              </p:cNvSpPr>
              <p:nvPr/>
            </p:nvSpPr>
            <p:spPr bwMode="auto">
              <a:xfrm>
                <a:off x="3457" y="2581"/>
                <a:ext cx="66" cy="111"/>
              </a:xfrm>
              <a:custGeom>
                <a:avLst/>
                <a:gdLst/>
                <a:ahLst/>
                <a:cxnLst>
                  <a:cxn ang="0">
                    <a:pos x="29" y="74"/>
                  </a:cxn>
                  <a:cxn ang="0">
                    <a:pos x="44" y="66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29" y="74"/>
                  </a:cxn>
                </a:cxnLst>
                <a:rect l="0" t="0" r="r" b="b"/>
                <a:pathLst>
                  <a:path w="44" h="74">
                    <a:moveTo>
                      <a:pt x="29" y="74"/>
                    </a:moveTo>
                    <a:lnTo>
                      <a:pt x="44" y="66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29" y="7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Freeform 782"/>
              <p:cNvSpPr>
                <a:spLocks noChangeAspect="1"/>
              </p:cNvSpPr>
              <p:nvPr/>
            </p:nvSpPr>
            <p:spPr bwMode="auto">
              <a:xfrm>
                <a:off x="3486" y="2655"/>
                <a:ext cx="23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0" y="0"/>
                  </a:cxn>
                </a:cxnLst>
                <a:rect l="0" t="0" r="r" b="b"/>
                <a:pathLst>
                  <a:path w="15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Freeform 783"/>
              <p:cNvSpPr>
                <a:spLocks noChangeAspect="1"/>
              </p:cNvSpPr>
              <p:nvPr/>
            </p:nvSpPr>
            <p:spPr bwMode="auto">
              <a:xfrm>
                <a:off x="3486" y="2647"/>
                <a:ext cx="78" cy="101"/>
              </a:xfrm>
              <a:custGeom>
                <a:avLst/>
                <a:gdLst/>
                <a:ahLst/>
                <a:cxnLst>
                  <a:cxn ang="0">
                    <a:pos x="37" y="67"/>
                  </a:cxn>
                  <a:cxn ang="0">
                    <a:pos x="52" y="67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67"/>
                  </a:cxn>
                </a:cxnLst>
                <a:rect l="0" t="0" r="r" b="b"/>
                <a:pathLst>
                  <a:path w="52" h="67">
                    <a:moveTo>
                      <a:pt x="37" y="67"/>
                    </a:moveTo>
                    <a:lnTo>
                      <a:pt x="52" y="67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6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Freeform 784"/>
              <p:cNvSpPr>
                <a:spLocks noChangeAspect="1"/>
              </p:cNvSpPr>
              <p:nvPr/>
            </p:nvSpPr>
            <p:spPr bwMode="auto">
              <a:xfrm>
                <a:off x="3523" y="2714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Freeform 785"/>
              <p:cNvSpPr>
                <a:spLocks noChangeAspect="1"/>
              </p:cNvSpPr>
              <p:nvPr/>
            </p:nvSpPr>
            <p:spPr bwMode="auto">
              <a:xfrm>
                <a:off x="3523" y="2714"/>
                <a:ext cx="66" cy="99"/>
              </a:xfrm>
              <a:custGeom>
                <a:avLst/>
                <a:gdLst/>
                <a:ahLst/>
                <a:cxnLst>
                  <a:cxn ang="0">
                    <a:pos x="29" y="66"/>
                  </a:cxn>
                  <a:cxn ang="0">
                    <a:pos x="44" y="59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29" y="66"/>
                  </a:cxn>
                </a:cxnLst>
                <a:rect l="0" t="0" r="r" b="b"/>
                <a:pathLst>
                  <a:path w="44" h="66">
                    <a:moveTo>
                      <a:pt x="29" y="66"/>
                    </a:moveTo>
                    <a:lnTo>
                      <a:pt x="44" y="59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29" y="6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Freeform 786"/>
              <p:cNvSpPr>
                <a:spLocks noChangeAspect="1"/>
              </p:cNvSpPr>
              <p:nvPr/>
            </p:nvSpPr>
            <p:spPr bwMode="auto">
              <a:xfrm>
                <a:off x="3552" y="2780"/>
                <a:ext cx="23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0" y="0"/>
                  </a:cxn>
                </a:cxnLst>
                <a:rect l="0" t="0" r="r" b="b"/>
                <a:pathLst>
                  <a:path w="15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Freeform 787"/>
              <p:cNvSpPr>
                <a:spLocks noChangeAspect="1"/>
              </p:cNvSpPr>
              <p:nvPr/>
            </p:nvSpPr>
            <p:spPr bwMode="auto">
              <a:xfrm>
                <a:off x="3552" y="2773"/>
                <a:ext cx="78" cy="99"/>
              </a:xfrm>
              <a:custGeom>
                <a:avLst/>
                <a:gdLst/>
                <a:ahLst/>
                <a:cxnLst>
                  <a:cxn ang="0">
                    <a:pos x="37" y="66"/>
                  </a:cxn>
                  <a:cxn ang="0">
                    <a:pos x="52" y="59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66"/>
                  </a:cxn>
                </a:cxnLst>
                <a:rect l="0" t="0" r="r" b="b"/>
                <a:pathLst>
                  <a:path w="52" h="66">
                    <a:moveTo>
                      <a:pt x="37" y="66"/>
                    </a:moveTo>
                    <a:lnTo>
                      <a:pt x="52" y="59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6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Freeform 788"/>
              <p:cNvSpPr>
                <a:spLocks noChangeAspect="1"/>
              </p:cNvSpPr>
              <p:nvPr/>
            </p:nvSpPr>
            <p:spPr bwMode="auto">
              <a:xfrm>
                <a:off x="3589" y="2839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Freeform 789"/>
              <p:cNvSpPr>
                <a:spLocks noChangeAspect="1"/>
              </p:cNvSpPr>
              <p:nvPr/>
            </p:nvSpPr>
            <p:spPr bwMode="auto">
              <a:xfrm>
                <a:off x="3589" y="2832"/>
                <a:ext cx="66" cy="99"/>
              </a:xfrm>
              <a:custGeom>
                <a:avLst/>
                <a:gdLst/>
                <a:ahLst/>
                <a:cxnLst>
                  <a:cxn ang="0">
                    <a:pos x="37" y="66"/>
                  </a:cxn>
                  <a:cxn ang="0">
                    <a:pos x="44" y="59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66"/>
                  </a:cxn>
                </a:cxnLst>
                <a:rect l="0" t="0" r="r" b="b"/>
                <a:pathLst>
                  <a:path w="44" h="66">
                    <a:moveTo>
                      <a:pt x="37" y="66"/>
                    </a:moveTo>
                    <a:lnTo>
                      <a:pt x="44" y="59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6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Freeform 790"/>
              <p:cNvSpPr>
                <a:spLocks noChangeAspect="1"/>
              </p:cNvSpPr>
              <p:nvPr/>
            </p:nvSpPr>
            <p:spPr bwMode="auto">
              <a:xfrm>
                <a:off x="3626" y="2898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Freeform 791"/>
              <p:cNvSpPr>
                <a:spLocks noChangeAspect="1"/>
              </p:cNvSpPr>
              <p:nvPr/>
            </p:nvSpPr>
            <p:spPr bwMode="auto">
              <a:xfrm>
                <a:off x="3626" y="2891"/>
                <a:ext cx="66" cy="89"/>
              </a:xfrm>
              <a:custGeom>
                <a:avLst/>
                <a:gdLst/>
                <a:ahLst/>
                <a:cxnLst>
                  <a:cxn ang="0">
                    <a:pos x="30" y="59"/>
                  </a:cxn>
                  <a:cxn ang="0">
                    <a:pos x="44" y="51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30" y="59"/>
                  </a:cxn>
                </a:cxnLst>
                <a:rect l="0" t="0" r="r" b="b"/>
                <a:pathLst>
                  <a:path w="44" h="59">
                    <a:moveTo>
                      <a:pt x="30" y="59"/>
                    </a:moveTo>
                    <a:lnTo>
                      <a:pt x="44" y="51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30" y="5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Freeform 792"/>
              <p:cNvSpPr>
                <a:spLocks noChangeAspect="1"/>
              </p:cNvSpPr>
              <p:nvPr/>
            </p:nvSpPr>
            <p:spPr bwMode="auto">
              <a:xfrm>
                <a:off x="3656" y="2942"/>
                <a:ext cx="66" cy="89"/>
              </a:xfrm>
              <a:custGeom>
                <a:avLst/>
                <a:gdLst/>
                <a:ahLst/>
                <a:cxnLst>
                  <a:cxn ang="0">
                    <a:pos x="36" y="59"/>
                  </a:cxn>
                  <a:cxn ang="0">
                    <a:pos x="44" y="52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36" y="59"/>
                  </a:cxn>
                </a:cxnLst>
                <a:rect l="0" t="0" r="r" b="b"/>
                <a:pathLst>
                  <a:path w="44" h="59">
                    <a:moveTo>
                      <a:pt x="36" y="59"/>
                    </a:moveTo>
                    <a:lnTo>
                      <a:pt x="44" y="52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36" y="5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Freeform 793"/>
              <p:cNvSpPr>
                <a:spLocks noChangeAspect="1"/>
              </p:cNvSpPr>
              <p:nvPr/>
            </p:nvSpPr>
            <p:spPr bwMode="auto">
              <a:xfrm>
                <a:off x="3692" y="3001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Freeform 794"/>
              <p:cNvSpPr>
                <a:spLocks noChangeAspect="1"/>
              </p:cNvSpPr>
              <p:nvPr/>
            </p:nvSpPr>
            <p:spPr bwMode="auto">
              <a:xfrm>
                <a:off x="3692" y="2994"/>
                <a:ext cx="68" cy="77"/>
              </a:xfrm>
              <a:custGeom>
                <a:avLst/>
                <a:gdLst/>
                <a:ahLst/>
                <a:cxnLst>
                  <a:cxn ang="0">
                    <a:pos x="30" y="51"/>
                  </a:cxn>
                  <a:cxn ang="0">
                    <a:pos x="45" y="44"/>
                  </a:cxn>
                  <a:cxn ang="0">
                    <a:pos x="8" y="0"/>
                  </a:cxn>
                  <a:cxn ang="0">
                    <a:pos x="0" y="7"/>
                  </a:cxn>
                  <a:cxn ang="0">
                    <a:pos x="30" y="51"/>
                  </a:cxn>
                </a:cxnLst>
                <a:rect l="0" t="0" r="r" b="b"/>
                <a:pathLst>
                  <a:path w="45" h="51">
                    <a:moveTo>
                      <a:pt x="30" y="51"/>
                    </a:moveTo>
                    <a:lnTo>
                      <a:pt x="45" y="44"/>
                    </a:lnTo>
                    <a:lnTo>
                      <a:pt x="8" y="0"/>
                    </a:lnTo>
                    <a:lnTo>
                      <a:pt x="0" y="7"/>
                    </a:lnTo>
                    <a:lnTo>
                      <a:pt x="30" y="51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Freeform 795"/>
              <p:cNvSpPr>
                <a:spLocks noChangeAspect="1"/>
              </p:cNvSpPr>
              <p:nvPr/>
            </p:nvSpPr>
            <p:spPr bwMode="auto">
              <a:xfrm>
                <a:off x="3722" y="3045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Freeform 796"/>
              <p:cNvSpPr>
                <a:spLocks noChangeAspect="1"/>
              </p:cNvSpPr>
              <p:nvPr/>
            </p:nvSpPr>
            <p:spPr bwMode="auto">
              <a:xfrm>
                <a:off x="3722" y="3038"/>
                <a:ext cx="66" cy="78"/>
              </a:xfrm>
              <a:custGeom>
                <a:avLst/>
                <a:gdLst/>
                <a:ahLst/>
                <a:cxnLst>
                  <a:cxn ang="0">
                    <a:pos x="37" y="52"/>
                  </a:cxn>
                  <a:cxn ang="0">
                    <a:pos x="44" y="44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52"/>
                  </a:cxn>
                </a:cxnLst>
                <a:rect l="0" t="0" r="r" b="b"/>
                <a:pathLst>
                  <a:path w="44" h="52">
                    <a:moveTo>
                      <a:pt x="37" y="52"/>
                    </a:moveTo>
                    <a:lnTo>
                      <a:pt x="44" y="44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5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Freeform 797"/>
              <p:cNvSpPr>
                <a:spLocks noChangeAspect="1"/>
              </p:cNvSpPr>
              <p:nvPr/>
            </p:nvSpPr>
            <p:spPr bwMode="auto">
              <a:xfrm>
                <a:off x="3759" y="3082"/>
                <a:ext cx="66" cy="78"/>
              </a:xfrm>
              <a:custGeom>
                <a:avLst/>
                <a:gdLst/>
                <a:ahLst/>
                <a:cxnLst>
                  <a:cxn ang="0">
                    <a:pos x="29" y="52"/>
                  </a:cxn>
                  <a:cxn ang="0">
                    <a:pos x="44" y="37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29" y="52"/>
                  </a:cxn>
                </a:cxnLst>
                <a:rect l="0" t="0" r="r" b="b"/>
                <a:pathLst>
                  <a:path w="44" h="52">
                    <a:moveTo>
                      <a:pt x="29" y="52"/>
                    </a:moveTo>
                    <a:lnTo>
                      <a:pt x="44" y="37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29" y="5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Freeform 798"/>
              <p:cNvSpPr>
                <a:spLocks noChangeAspect="1"/>
              </p:cNvSpPr>
              <p:nvPr/>
            </p:nvSpPr>
            <p:spPr bwMode="auto">
              <a:xfrm>
                <a:off x="3788" y="3127"/>
                <a:ext cx="1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8" y="0"/>
                  </a:cxn>
                  <a:cxn ang="0">
                    <a:pos x="0" y="7"/>
                  </a:cxn>
                </a:cxnLst>
                <a:rect l="0" t="0" r="r" b="b"/>
                <a:pathLst>
                  <a:path w="8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Freeform 799"/>
              <p:cNvSpPr>
                <a:spLocks noChangeAspect="1"/>
              </p:cNvSpPr>
              <p:nvPr/>
            </p:nvSpPr>
            <p:spPr bwMode="auto">
              <a:xfrm>
                <a:off x="3788" y="3119"/>
                <a:ext cx="66" cy="78"/>
              </a:xfrm>
              <a:custGeom>
                <a:avLst/>
                <a:gdLst/>
                <a:ahLst/>
                <a:cxnLst>
                  <a:cxn ang="0">
                    <a:pos x="37" y="52"/>
                  </a:cxn>
                  <a:cxn ang="0">
                    <a:pos x="44" y="37"/>
                  </a:cxn>
                  <a:cxn ang="0">
                    <a:pos x="15" y="0"/>
                  </a:cxn>
                  <a:cxn ang="0">
                    <a:pos x="0" y="15"/>
                  </a:cxn>
                  <a:cxn ang="0">
                    <a:pos x="37" y="52"/>
                  </a:cxn>
                </a:cxnLst>
                <a:rect l="0" t="0" r="r" b="b"/>
                <a:pathLst>
                  <a:path w="44" h="52">
                    <a:moveTo>
                      <a:pt x="37" y="52"/>
                    </a:moveTo>
                    <a:lnTo>
                      <a:pt x="44" y="37"/>
                    </a:lnTo>
                    <a:lnTo>
                      <a:pt x="15" y="0"/>
                    </a:lnTo>
                    <a:lnTo>
                      <a:pt x="0" y="15"/>
                    </a:lnTo>
                    <a:lnTo>
                      <a:pt x="37" y="5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Freeform 800"/>
              <p:cNvSpPr>
                <a:spLocks noChangeAspect="1"/>
              </p:cNvSpPr>
              <p:nvPr/>
            </p:nvSpPr>
            <p:spPr bwMode="auto">
              <a:xfrm>
                <a:off x="3825" y="3163"/>
                <a:ext cx="11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0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Freeform 801"/>
              <p:cNvSpPr>
                <a:spLocks noChangeAspect="1"/>
              </p:cNvSpPr>
              <p:nvPr/>
            </p:nvSpPr>
            <p:spPr bwMode="auto">
              <a:xfrm>
                <a:off x="3825" y="3156"/>
                <a:ext cx="66" cy="66"/>
              </a:xfrm>
              <a:custGeom>
                <a:avLst/>
                <a:gdLst/>
                <a:ahLst/>
                <a:cxnLst>
                  <a:cxn ang="0">
                    <a:pos x="29" y="44"/>
                  </a:cxn>
                  <a:cxn ang="0">
                    <a:pos x="44" y="37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29" y="44"/>
                  </a:cxn>
                </a:cxnLst>
                <a:rect l="0" t="0" r="r" b="b"/>
                <a:pathLst>
                  <a:path w="44" h="44">
                    <a:moveTo>
                      <a:pt x="29" y="44"/>
                    </a:moveTo>
                    <a:lnTo>
                      <a:pt x="44" y="37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29" y="4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Freeform 802"/>
              <p:cNvSpPr>
                <a:spLocks noChangeAspect="1"/>
              </p:cNvSpPr>
              <p:nvPr/>
            </p:nvSpPr>
            <p:spPr bwMode="auto">
              <a:xfrm>
                <a:off x="3854" y="3200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Freeform 803"/>
              <p:cNvSpPr>
                <a:spLocks noChangeAspect="1"/>
              </p:cNvSpPr>
              <p:nvPr/>
            </p:nvSpPr>
            <p:spPr bwMode="auto">
              <a:xfrm>
                <a:off x="3854" y="3193"/>
                <a:ext cx="68" cy="56"/>
              </a:xfrm>
              <a:custGeom>
                <a:avLst/>
                <a:gdLst/>
                <a:ahLst/>
                <a:cxnLst>
                  <a:cxn ang="0">
                    <a:pos x="37" y="37"/>
                  </a:cxn>
                  <a:cxn ang="0">
                    <a:pos x="45" y="29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37"/>
                  </a:cxn>
                </a:cxnLst>
                <a:rect l="0" t="0" r="r" b="b"/>
                <a:pathLst>
                  <a:path w="45" h="37">
                    <a:moveTo>
                      <a:pt x="37" y="37"/>
                    </a:moveTo>
                    <a:lnTo>
                      <a:pt x="45" y="29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3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Freeform 804"/>
              <p:cNvSpPr>
                <a:spLocks noChangeAspect="1"/>
              </p:cNvSpPr>
              <p:nvPr/>
            </p:nvSpPr>
            <p:spPr bwMode="auto">
              <a:xfrm>
                <a:off x="3891" y="3230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Freeform 805"/>
              <p:cNvSpPr>
                <a:spLocks noChangeAspect="1"/>
              </p:cNvSpPr>
              <p:nvPr/>
            </p:nvSpPr>
            <p:spPr bwMode="auto">
              <a:xfrm>
                <a:off x="3891" y="3222"/>
                <a:ext cx="68" cy="56"/>
              </a:xfrm>
              <a:custGeom>
                <a:avLst/>
                <a:gdLst/>
                <a:ahLst/>
                <a:cxnLst>
                  <a:cxn ang="0">
                    <a:pos x="30" y="37"/>
                  </a:cxn>
                  <a:cxn ang="0">
                    <a:pos x="45" y="3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30" y="37"/>
                  </a:cxn>
                </a:cxnLst>
                <a:rect l="0" t="0" r="r" b="b"/>
                <a:pathLst>
                  <a:path w="45" h="37">
                    <a:moveTo>
                      <a:pt x="30" y="37"/>
                    </a:moveTo>
                    <a:lnTo>
                      <a:pt x="45" y="3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30" y="3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Freeform 806"/>
              <p:cNvSpPr>
                <a:spLocks noChangeAspect="1"/>
              </p:cNvSpPr>
              <p:nvPr/>
            </p:nvSpPr>
            <p:spPr bwMode="auto">
              <a:xfrm>
                <a:off x="3921" y="3252"/>
                <a:ext cx="66" cy="44"/>
              </a:xfrm>
              <a:custGeom>
                <a:avLst/>
                <a:gdLst/>
                <a:ahLst/>
                <a:cxnLst>
                  <a:cxn ang="0">
                    <a:pos x="37" y="29"/>
                  </a:cxn>
                  <a:cxn ang="0">
                    <a:pos x="44" y="22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29"/>
                  </a:cxn>
                </a:cxnLst>
                <a:rect l="0" t="0" r="r" b="b"/>
                <a:pathLst>
                  <a:path w="44" h="29">
                    <a:moveTo>
                      <a:pt x="37" y="29"/>
                    </a:moveTo>
                    <a:lnTo>
                      <a:pt x="44" y="22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2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Freeform 807"/>
              <p:cNvSpPr>
                <a:spLocks noChangeAspect="1"/>
              </p:cNvSpPr>
              <p:nvPr/>
            </p:nvSpPr>
            <p:spPr bwMode="auto">
              <a:xfrm>
                <a:off x="3958" y="3281"/>
                <a:ext cx="11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Freeform 808"/>
              <p:cNvSpPr>
                <a:spLocks noChangeAspect="1"/>
              </p:cNvSpPr>
              <p:nvPr/>
            </p:nvSpPr>
            <p:spPr bwMode="auto">
              <a:xfrm>
                <a:off x="3958" y="3274"/>
                <a:ext cx="66" cy="44"/>
              </a:xfrm>
              <a:custGeom>
                <a:avLst/>
                <a:gdLst/>
                <a:ahLst/>
                <a:cxnLst>
                  <a:cxn ang="0">
                    <a:pos x="36" y="29"/>
                  </a:cxn>
                  <a:cxn ang="0">
                    <a:pos x="44" y="22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36" y="29"/>
                  </a:cxn>
                </a:cxnLst>
                <a:rect l="0" t="0" r="r" b="b"/>
                <a:pathLst>
                  <a:path w="44" h="29">
                    <a:moveTo>
                      <a:pt x="36" y="29"/>
                    </a:moveTo>
                    <a:lnTo>
                      <a:pt x="44" y="22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36" y="2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Freeform 809"/>
              <p:cNvSpPr>
                <a:spLocks noChangeAspect="1"/>
              </p:cNvSpPr>
              <p:nvPr/>
            </p:nvSpPr>
            <p:spPr bwMode="auto">
              <a:xfrm>
                <a:off x="3994" y="3303"/>
                <a:ext cx="1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8"/>
                  </a:cxn>
                </a:cxnLst>
                <a:rect l="0" t="0" r="r" b="b"/>
                <a:pathLst>
                  <a:path w="8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Freeform 810"/>
              <p:cNvSpPr>
                <a:spLocks noChangeAspect="1"/>
              </p:cNvSpPr>
              <p:nvPr/>
            </p:nvSpPr>
            <p:spPr bwMode="auto">
              <a:xfrm>
                <a:off x="3994" y="3296"/>
                <a:ext cx="56" cy="45"/>
              </a:xfrm>
              <a:custGeom>
                <a:avLst/>
                <a:gdLst/>
                <a:ahLst/>
                <a:cxnLst>
                  <a:cxn ang="0">
                    <a:pos x="30" y="30"/>
                  </a:cxn>
                  <a:cxn ang="0">
                    <a:pos x="37" y="15"/>
                  </a:cxn>
                  <a:cxn ang="0">
                    <a:pos x="8" y="0"/>
                  </a:cxn>
                  <a:cxn ang="0">
                    <a:pos x="0" y="15"/>
                  </a:cxn>
                  <a:cxn ang="0">
                    <a:pos x="30" y="30"/>
                  </a:cxn>
                </a:cxnLst>
                <a:rect l="0" t="0" r="r" b="b"/>
                <a:pathLst>
                  <a:path w="37" h="30">
                    <a:moveTo>
                      <a:pt x="30" y="30"/>
                    </a:moveTo>
                    <a:lnTo>
                      <a:pt x="37" y="15"/>
                    </a:lnTo>
                    <a:lnTo>
                      <a:pt x="8" y="0"/>
                    </a:lnTo>
                    <a:lnTo>
                      <a:pt x="0" y="15"/>
                    </a:lnTo>
                    <a:lnTo>
                      <a:pt x="30" y="3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Freeform 811"/>
              <p:cNvSpPr>
                <a:spLocks noChangeAspect="1"/>
              </p:cNvSpPr>
              <p:nvPr/>
            </p:nvSpPr>
            <p:spPr bwMode="auto">
              <a:xfrm>
                <a:off x="4024" y="3311"/>
                <a:ext cx="66" cy="56"/>
              </a:xfrm>
              <a:custGeom>
                <a:avLst/>
                <a:gdLst/>
                <a:ahLst/>
                <a:cxnLst>
                  <a:cxn ang="0">
                    <a:pos x="37" y="37"/>
                  </a:cxn>
                  <a:cxn ang="0">
                    <a:pos x="44" y="22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37" y="37"/>
                  </a:cxn>
                </a:cxnLst>
                <a:rect l="0" t="0" r="r" b="b"/>
                <a:pathLst>
                  <a:path w="44" h="37">
                    <a:moveTo>
                      <a:pt x="37" y="37"/>
                    </a:moveTo>
                    <a:lnTo>
                      <a:pt x="44" y="22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37" y="3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Freeform 812"/>
              <p:cNvSpPr>
                <a:spLocks noChangeAspect="1"/>
              </p:cNvSpPr>
              <p:nvPr/>
            </p:nvSpPr>
            <p:spPr bwMode="auto">
              <a:xfrm>
                <a:off x="4061" y="3340"/>
                <a:ext cx="11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0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Freeform 813"/>
              <p:cNvSpPr>
                <a:spLocks noChangeAspect="1"/>
              </p:cNvSpPr>
              <p:nvPr/>
            </p:nvSpPr>
            <p:spPr bwMode="auto">
              <a:xfrm>
                <a:off x="4061" y="3333"/>
                <a:ext cx="56" cy="44"/>
              </a:xfrm>
              <a:custGeom>
                <a:avLst/>
                <a:gdLst/>
                <a:ahLst/>
                <a:cxnLst>
                  <a:cxn ang="0">
                    <a:pos x="29" y="29"/>
                  </a:cxn>
                  <a:cxn ang="0">
                    <a:pos x="37" y="15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29" y="29"/>
                  </a:cxn>
                </a:cxnLst>
                <a:rect l="0" t="0" r="r" b="b"/>
                <a:pathLst>
                  <a:path w="37" h="29">
                    <a:moveTo>
                      <a:pt x="29" y="29"/>
                    </a:moveTo>
                    <a:lnTo>
                      <a:pt x="37" y="15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29" y="2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Freeform 814"/>
              <p:cNvSpPr>
                <a:spLocks noChangeAspect="1"/>
              </p:cNvSpPr>
              <p:nvPr/>
            </p:nvSpPr>
            <p:spPr bwMode="auto">
              <a:xfrm>
                <a:off x="4090" y="3355"/>
                <a:ext cx="1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8" y="0"/>
                  </a:cxn>
                  <a:cxn ang="0">
                    <a:pos x="0" y="7"/>
                  </a:cxn>
                </a:cxnLst>
                <a:rect l="0" t="0" r="r" b="b"/>
                <a:pathLst>
                  <a:path w="8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" name="Freeform 815"/>
              <p:cNvSpPr>
                <a:spLocks noChangeAspect="1"/>
              </p:cNvSpPr>
              <p:nvPr/>
            </p:nvSpPr>
            <p:spPr bwMode="auto">
              <a:xfrm>
                <a:off x="4090" y="3348"/>
                <a:ext cx="66" cy="33"/>
              </a:xfrm>
              <a:custGeom>
                <a:avLst/>
                <a:gdLst/>
                <a:ahLst/>
                <a:cxnLst>
                  <a:cxn ang="0">
                    <a:pos x="37" y="22"/>
                  </a:cxn>
                  <a:cxn ang="0">
                    <a:pos x="44" y="14"/>
                  </a:cxn>
                  <a:cxn ang="0">
                    <a:pos x="8" y="0"/>
                  </a:cxn>
                  <a:cxn ang="0">
                    <a:pos x="0" y="14"/>
                  </a:cxn>
                  <a:cxn ang="0">
                    <a:pos x="37" y="22"/>
                  </a:cxn>
                </a:cxnLst>
                <a:rect l="0" t="0" r="r" b="b"/>
                <a:pathLst>
                  <a:path w="44" h="22">
                    <a:moveTo>
                      <a:pt x="37" y="22"/>
                    </a:moveTo>
                    <a:lnTo>
                      <a:pt x="44" y="14"/>
                    </a:lnTo>
                    <a:lnTo>
                      <a:pt x="8" y="0"/>
                    </a:lnTo>
                    <a:lnTo>
                      <a:pt x="0" y="14"/>
                    </a:lnTo>
                    <a:lnTo>
                      <a:pt x="37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Freeform 816"/>
              <p:cNvSpPr>
                <a:spLocks noChangeAspect="1"/>
              </p:cNvSpPr>
              <p:nvPr/>
            </p:nvSpPr>
            <p:spPr bwMode="auto">
              <a:xfrm>
                <a:off x="4127" y="3362"/>
                <a:ext cx="56" cy="35"/>
              </a:xfrm>
              <a:custGeom>
                <a:avLst/>
                <a:gdLst/>
                <a:ahLst/>
                <a:cxnLst>
                  <a:cxn ang="0">
                    <a:pos x="30" y="23"/>
                  </a:cxn>
                  <a:cxn ang="0">
                    <a:pos x="37" y="8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30" y="23"/>
                  </a:cxn>
                </a:cxnLst>
                <a:rect l="0" t="0" r="r" b="b"/>
                <a:pathLst>
                  <a:path w="37" h="23">
                    <a:moveTo>
                      <a:pt x="30" y="23"/>
                    </a:moveTo>
                    <a:lnTo>
                      <a:pt x="37" y="8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30" y="23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" name="Freeform 817"/>
              <p:cNvSpPr>
                <a:spLocks noChangeAspect="1"/>
              </p:cNvSpPr>
              <p:nvPr/>
            </p:nvSpPr>
            <p:spPr bwMode="auto">
              <a:xfrm>
                <a:off x="4157" y="3377"/>
                <a:ext cx="11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0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" name="Freeform 818"/>
              <p:cNvSpPr>
                <a:spLocks noChangeAspect="1"/>
              </p:cNvSpPr>
              <p:nvPr/>
            </p:nvSpPr>
            <p:spPr bwMode="auto">
              <a:xfrm>
                <a:off x="4157" y="3370"/>
                <a:ext cx="66" cy="33"/>
              </a:xfrm>
              <a:custGeom>
                <a:avLst/>
                <a:gdLst/>
                <a:ahLst/>
                <a:cxnLst>
                  <a:cxn ang="0">
                    <a:pos x="36" y="22"/>
                  </a:cxn>
                  <a:cxn ang="0">
                    <a:pos x="44" y="15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36" y="22"/>
                  </a:cxn>
                </a:cxnLst>
                <a:rect l="0" t="0" r="r" b="b"/>
                <a:pathLst>
                  <a:path w="44" h="22">
                    <a:moveTo>
                      <a:pt x="36" y="22"/>
                    </a:moveTo>
                    <a:lnTo>
                      <a:pt x="44" y="15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36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Freeform 819"/>
              <p:cNvSpPr>
                <a:spLocks noChangeAspect="1"/>
              </p:cNvSpPr>
              <p:nvPr/>
            </p:nvSpPr>
            <p:spPr bwMode="auto">
              <a:xfrm>
                <a:off x="4193" y="3392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Freeform 820"/>
              <p:cNvSpPr>
                <a:spLocks noChangeAspect="1"/>
              </p:cNvSpPr>
              <p:nvPr/>
            </p:nvSpPr>
            <p:spPr bwMode="auto">
              <a:xfrm>
                <a:off x="4193" y="3377"/>
                <a:ext cx="56" cy="45"/>
              </a:xfrm>
              <a:custGeom>
                <a:avLst/>
                <a:gdLst/>
                <a:ahLst/>
                <a:cxnLst>
                  <a:cxn ang="0">
                    <a:pos x="37" y="30"/>
                  </a:cxn>
                  <a:cxn ang="0">
                    <a:pos x="37" y="15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7" y="30"/>
                  </a:cxn>
                </a:cxnLst>
                <a:rect l="0" t="0" r="r" b="b"/>
                <a:pathLst>
                  <a:path w="37" h="30">
                    <a:moveTo>
                      <a:pt x="37" y="30"/>
                    </a:moveTo>
                    <a:lnTo>
                      <a:pt x="37" y="15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7" y="3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Freeform 821"/>
              <p:cNvSpPr>
                <a:spLocks noChangeAspect="1"/>
              </p:cNvSpPr>
              <p:nvPr/>
            </p:nvSpPr>
            <p:spPr bwMode="auto">
              <a:xfrm>
                <a:off x="4230" y="3392"/>
                <a:ext cx="45" cy="33"/>
              </a:xfrm>
              <a:custGeom>
                <a:avLst/>
                <a:gdLst/>
                <a:ahLst/>
                <a:cxnLst>
                  <a:cxn ang="0">
                    <a:pos x="30" y="22"/>
                  </a:cxn>
                  <a:cxn ang="0">
                    <a:pos x="30" y="7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0" y="22"/>
                  </a:cxn>
                </a:cxnLst>
                <a:rect l="0" t="0" r="r" b="b"/>
                <a:pathLst>
                  <a:path w="30" h="22">
                    <a:moveTo>
                      <a:pt x="30" y="22"/>
                    </a:moveTo>
                    <a:lnTo>
                      <a:pt x="30" y="7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0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" name="Freeform 822"/>
              <p:cNvSpPr>
                <a:spLocks noChangeAspect="1"/>
              </p:cNvSpPr>
              <p:nvPr/>
            </p:nvSpPr>
            <p:spPr bwMode="auto">
              <a:xfrm>
                <a:off x="4260" y="3407"/>
                <a:ext cx="11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" name="Freeform 823"/>
              <p:cNvSpPr>
                <a:spLocks noChangeAspect="1"/>
              </p:cNvSpPr>
              <p:nvPr/>
            </p:nvSpPr>
            <p:spPr bwMode="auto">
              <a:xfrm>
                <a:off x="4260" y="3399"/>
                <a:ext cx="56" cy="2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7" y="8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7" y="15"/>
                  </a:cxn>
                </a:cxnLst>
                <a:rect l="0" t="0" r="r" b="b"/>
                <a:pathLst>
                  <a:path w="37" h="15">
                    <a:moveTo>
                      <a:pt x="37" y="15"/>
                    </a:moveTo>
                    <a:lnTo>
                      <a:pt x="37" y="8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Freeform 824"/>
              <p:cNvSpPr>
                <a:spLocks noChangeAspect="1"/>
              </p:cNvSpPr>
              <p:nvPr/>
            </p:nvSpPr>
            <p:spPr bwMode="auto">
              <a:xfrm>
                <a:off x="4297" y="3407"/>
                <a:ext cx="44" cy="21"/>
              </a:xfrm>
              <a:custGeom>
                <a:avLst/>
                <a:gdLst/>
                <a:ahLst/>
                <a:cxnLst>
                  <a:cxn ang="0">
                    <a:pos x="29" y="14"/>
                  </a:cxn>
                  <a:cxn ang="0">
                    <a:pos x="29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29" y="14"/>
                  </a:cxn>
                </a:cxnLst>
                <a:rect l="0" t="0" r="r" b="b"/>
                <a:pathLst>
                  <a:path w="29" h="14">
                    <a:moveTo>
                      <a:pt x="29" y="14"/>
                    </a:moveTo>
                    <a:lnTo>
                      <a:pt x="29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29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Freeform 825"/>
              <p:cNvSpPr>
                <a:spLocks noChangeAspect="1"/>
              </p:cNvSpPr>
              <p:nvPr/>
            </p:nvSpPr>
            <p:spPr bwMode="auto">
              <a:xfrm>
                <a:off x="4326" y="3414"/>
                <a:ext cx="11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Freeform 826"/>
              <p:cNvSpPr>
                <a:spLocks noChangeAspect="1"/>
              </p:cNvSpPr>
              <p:nvPr/>
            </p:nvSpPr>
            <p:spPr bwMode="auto">
              <a:xfrm>
                <a:off x="4326" y="3407"/>
                <a:ext cx="56" cy="33"/>
              </a:xfrm>
              <a:custGeom>
                <a:avLst/>
                <a:gdLst/>
                <a:ahLst/>
                <a:cxnLst>
                  <a:cxn ang="0">
                    <a:pos x="37" y="22"/>
                  </a:cxn>
                  <a:cxn ang="0">
                    <a:pos x="37" y="7"/>
                  </a:cxn>
                  <a:cxn ang="0">
                    <a:pos x="0" y="0"/>
                  </a:cxn>
                  <a:cxn ang="0">
                    <a:pos x="0" y="14"/>
                  </a:cxn>
                  <a:cxn ang="0">
                    <a:pos x="37" y="22"/>
                  </a:cxn>
                </a:cxnLst>
                <a:rect l="0" t="0" r="r" b="b"/>
                <a:pathLst>
                  <a:path w="37" h="22">
                    <a:moveTo>
                      <a:pt x="37" y="22"/>
                    </a:moveTo>
                    <a:lnTo>
                      <a:pt x="37" y="7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37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Freeform 827"/>
              <p:cNvSpPr>
                <a:spLocks noChangeAspect="1"/>
              </p:cNvSpPr>
              <p:nvPr/>
            </p:nvSpPr>
            <p:spPr bwMode="auto">
              <a:xfrm>
                <a:off x="4363" y="3421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Rectangle 828"/>
              <p:cNvSpPr>
                <a:spLocks noChangeAspect="1" noChangeArrowheads="1"/>
              </p:cNvSpPr>
              <p:nvPr/>
            </p:nvSpPr>
            <p:spPr bwMode="auto">
              <a:xfrm>
                <a:off x="4363" y="3414"/>
                <a:ext cx="44" cy="2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Freeform 829"/>
              <p:cNvSpPr>
                <a:spLocks noChangeAspect="1"/>
              </p:cNvSpPr>
              <p:nvPr/>
            </p:nvSpPr>
            <p:spPr bwMode="auto">
              <a:xfrm>
                <a:off x="4392" y="3421"/>
                <a:ext cx="1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8"/>
                  </a:cxn>
                </a:cxnLst>
                <a:rect l="0" t="0" r="r" b="b"/>
                <a:pathLst>
                  <a:path w="8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Freeform 830"/>
              <p:cNvSpPr>
                <a:spLocks noChangeAspect="1"/>
              </p:cNvSpPr>
              <p:nvPr/>
            </p:nvSpPr>
            <p:spPr bwMode="auto">
              <a:xfrm>
                <a:off x="4392" y="3414"/>
                <a:ext cx="56" cy="33"/>
              </a:xfrm>
              <a:custGeom>
                <a:avLst/>
                <a:gdLst/>
                <a:ahLst/>
                <a:cxnLst>
                  <a:cxn ang="0">
                    <a:pos x="37" y="22"/>
                  </a:cxn>
                  <a:cxn ang="0">
                    <a:pos x="37" y="7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7" y="22"/>
                  </a:cxn>
                </a:cxnLst>
                <a:rect l="0" t="0" r="r" b="b"/>
                <a:pathLst>
                  <a:path w="37" h="22">
                    <a:moveTo>
                      <a:pt x="37" y="22"/>
                    </a:moveTo>
                    <a:lnTo>
                      <a:pt x="37" y="7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7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Freeform 831"/>
              <p:cNvSpPr>
                <a:spLocks noChangeAspect="1"/>
              </p:cNvSpPr>
              <p:nvPr/>
            </p:nvSpPr>
            <p:spPr bwMode="auto">
              <a:xfrm>
                <a:off x="4429" y="3429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Rectangle 832"/>
              <p:cNvSpPr>
                <a:spLocks noChangeAspect="1" noChangeArrowheads="1"/>
              </p:cNvSpPr>
              <p:nvPr/>
            </p:nvSpPr>
            <p:spPr bwMode="auto">
              <a:xfrm>
                <a:off x="4429" y="3421"/>
                <a:ext cx="45" cy="2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Freeform 833"/>
              <p:cNvSpPr>
                <a:spLocks noChangeAspect="1"/>
              </p:cNvSpPr>
              <p:nvPr/>
            </p:nvSpPr>
            <p:spPr bwMode="auto">
              <a:xfrm>
                <a:off x="4459" y="3429"/>
                <a:ext cx="11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Rectangle 834"/>
              <p:cNvSpPr>
                <a:spLocks noChangeAspect="1" noChangeArrowheads="1"/>
              </p:cNvSpPr>
              <p:nvPr/>
            </p:nvSpPr>
            <p:spPr bwMode="auto">
              <a:xfrm>
                <a:off x="4459" y="3421"/>
                <a:ext cx="56" cy="2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" name="Freeform 835"/>
              <p:cNvSpPr>
                <a:spLocks noChangeAspect="1"/>
              </p:cNvSpPr>
              <p:nvPr/>
            </p:nvSpPr>
            <p:spPr bwMode="auto">
              <a:xfrm>
                <a:off x="4496" y="3421"/>
                <a:ext cx="44" cy="33"/>
              </a:xfrm>
              <a:custGeom>
                <a:avLst/>
                <a:gdLst/>
                <a:ahLst/>
                <a:cxnLst>
                  <a:cxn ang="0">
                    <a:pos x="29" y="22"/>
                  </a:cxn>
                  <a:cxn ang="0">
                    <a:pos x="29" y="8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29" y="22"/>
                  </a:cxn>
                </a:cxnLst>
                <a:rect l="0" t="0" r="r" b="b"/>
                <a:pathLst>
                  <a:path w="29" h="22">
                    <a:moveTo>
                      <a:pt x="29" y="22"/>
                    </a:moveTo>
                    <a:lnTo>
                      <a:pt x="29" y="8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29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Freeform 836"/>
              <p:cNvSpPr>
                <a:spLocks noChangeAspect="1"/>
              </p:cNvSpPr>
              <p:nvPr/>
            </p:nvSpPr>
            <p:spPr bwMode="auto">
              <a:xfrm>
                <a:off x="4525" y="3436"/>
                <a:ext cx="11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Rectangle 837"/>
              <p:cNvSpPr>
                <a:spLocks noChangeAspect="1" noChangeArrowheads="1"/>
              </p:cNvSpPr>
              <p:nvPr/>
            </p:nvSpPr>
            <p:spPr bwMode="auto">
              <a:xfrm>
                <a:off x="4525" y="3429"/>
                <a:ext cx="56" cy="21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" name="Text Box 838"/>
            <p:cNvSpPr txBox="1">
              <a:spLocks noChangeArrowheads="1"/>
            </p:cNvSpPr>
            <p:nvPr/>
          </p:nvSpPr>
          <p:spPr bwMode="auto">
            <a:xfrm>
              <a:off x="2215729" y="4665663"/>
              <a:ext cx="38735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chemeClr val="accent2"/>
                  </a:solidFill>
                  <a:latin typeface="Symbol" pitchFamily="18" charset="2"/>
                </a:rPr>
                <a:t>0</a:t>
              </a:r>
              <a:endParaRPr lang="en-US" sz="3200" b="1" dirty="0">
                <a:solidFill>
                  <a:schemeClr val="accent2"/>
                </a:solidFill>
              </a:endParaRPr>
            </a:p>
          </p:txBody>
        </p:sp>
        <p:sp>
          <p:nvSpPr>
            <p:cNvPr id="11" name="Text Box 839"/>
            <p:cNvSpPr txBox="1">
              <a:spLocks noChangeAspect="1" noChangeArrowheads="1"/>
            </p:cNvSpPr>
            <p:nvPr/>
          </p:nvSpPr>
          <p:spPr bwMode="auto">
            <a:xfrm>
              <a:off x="3542879" y="4659313"/>
              <a:ext cx="38735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3</a:t>
              </a:r>
              <a:endParaRPr lang="en-US" sz="3200" b="1">
                <a:solidFill>
                  <a:schemeClr val="accent2"/>
                </a:solidFill>
              </a:endParaRPr>
            </a:p>
          </p:txBody>
        </p:sp>
        <p:sp>
          <p:nvSpPr>
            <p:cNvPr id="12" name="Text Box 840"/>
            <p:cNvSpPr txBox="1">
              <a:spLocks noChangeAspect="1" noChangeArrowheads="1"/>
            </p:cNvSpPr>
            <p:nvPr/>
          </p:nvSpPr>
          <p:spPr bwMode="auto">
            <a:xfrm>
              <a:off x="694426" y="4673600"/>
              <a:ext cx="58702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 dirty="0" smtClean="0">
                  <a:solidFill>
                    <a:schemeClr val="accent2"/>
                  </a:solidFill>
                  <a:latin typeface="Symbol" pitchFamily="18" charset="2"/>
                </a:rPr>
                <a:t>-</a:t>
              </a:r>
              <a:r>
                <a:rPr lang="en-US" sz="3200" b="1" dirty="0" smtClean="0">
                  <a:solidFill>
                    <a:schemeClr val="accent2"/>
                  </a:solidFill>
                  <a:latin typeface="Symbol" pitchFamily="18" charset="2"/>
                </a:rPr>
                <a:t>3</a:t>
              </a:r>
              <a:endParaRPr lang="en-US" sz="3200" b="1" dirty="0">
                <a:solidFill>
                  <a:schemeClr val="accent2"/>
                </a:solidFill>
              </a:endParaRPr>
            </a:p>
          </p:txBody>
        </p:sp>
        <p:sp>
          <p:nvSpPr>
            <p:cNvPr id="13" name="Text Box 841"/>
            <p:cNvSpPr txBox="1">
              <a:spLocks noChangeAspect="1" noChangeArrowheads="1"/>
            </p:cNvSpPr>
            <p:nvPr/>
          </p:nvSpPr>
          <p:spPr bwMode="auto">
            <a:xfrm>
              <a:off x="3088854" y="4651375"/>
              <a:ext cx="38735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chemeClr val="accent2"/>
                  </a:solidFill>
                  <a:latin typeface="Symbol" pitchFamily="18" charset="2"/>
                </a:rPr>
                <a:t>2</a:t>
              </a:r>
              <a:endParaRPr lang="en-US" sz="3200" b="1" dirty="0">
                <a:solidFill>
                  <a:schemeClr val="accent2"/>
                </a:solidFill>
              </a:endParaRPr>
            </a:p>
          </p:txBody>
        </p:sp>
        <p:sp>
          <p:nvSpPr>
            <p:cNvPr id="14" name="Text Box 842"/>
            <p:cNvSpPr txBox="1">
              <a:spLocks noChangeAspect="1" noChangeArrowheads="1"/>
            </p:cNvSpPr>
            <p:nvPr/>
          </p:nvSpPr>
          <p:spPr bwMode="auto">
            <a:xfrm>
              <a:off x="1154801" y="4673600"/>
              <a:ext cx="611188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 dirty="0" smtClean="0">
                  <a:solidFill>
                    <a:schemeClr val="accent2"/>
                  </a:solidFill>
                  <a:latin typeface="Symbol" pitchFamily="18" charset="2"/>
                </a:rPr>
                <a:t>-2</a:t>
              </a:r>
              <a:endParaRPr lang="en-US" sz="3200" b="1" dirty="0">
                <a:solidFill>
                  <a:schemeClr val="accent2"/>
                </a:solidFill>
              </a:endParaRPr>
            </a:p>
          </p:txBody>
        </p:sp>
        <p:sp>
          <p:nvSpPr>
            <p:cNvPr id="16" name="Text Box 844"/>
            <p:cNvSpPr txBox="1">
              <a:spLocks noChangeAspect="1" noChangeArrowheads="1"/>
            </p:cNvSpPr>
            <p:nvPr/>
          </p:nvSpPr>
          <p:spPr bwMode="auto">
            <a:xfrm>
              <a:off x="1621526" y="4664075"/>
              <a:ext cx="611188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-1</a:t>
              </a:r>
              <a:endParaRPr lang="en-US" sz="3200" b="1">
                <a:solidFill>
                  <a:schemeClr val="accent2"/>
                </a:solidFill>
              </a:endParaRPr>
            </a:p>
          </p:txBody>
        </p:sp>
      </p:grpSp>
      <p:sp>
        <p:nvSpPr>
          <p:cNvPr id="212" name="Freeform 845"/>
          <p:cNvSpPr>
            <a:spLocks/>
          </p:cNvSpPr>
          <p:nvPr/>
        </p:nvSpPr>
        <p:spPr bwMode="auto">
          <a:xfrm>
            <a:off x="2819400" y="3505200"/>
            <a:ext cx="1347787" cy="1192213"/>
          </a:xfrm>
          <a:custGeom>
            <a:avLst/>
            <a:gdLst/>
            <a:ahLst/>
            <a:cxnLst>
              <a:cxn ang="0">
                <a:pos x="5" y="746"/>
              </a:cxn>
              <a:cxn ang="0">
                <a:pos x="0" y="0"/>
              </a:cxn>
              <a:cxn ang="0">
                <a:pos x="129" y="297"/>
              </a:cxn>
              <a:cxn ang="0">
                <a:pos x="177" y="398"/>
              </a:cxn>
              <a:cxn ang="0">
                <a:pos x="249" y="511"/>
              </a:cxn>
              <a:cxn ang="0">
                <a:pos x="312" y="578"/>
              </a:cxn>
              <a:cxn ang="0">
                <a:pos x="386" y="626"/>
              </a:cxn>
              <a:cxn ang="0">
                <a:pos x="446" y="655"/>
              </a:cxn>
              <a:cxn ang="0">
                <a:pos x="593" y="691"/>
              </a:cxn>
              <a:cxn ang="0">
                <a:pos x="753" y="703"/>
              </a:cxn>
              <a:cxn ang="0">
                <a:pos x="849" y="710"/>
              </a:cxn>
              <a:cxn ang="0">
                <a:pos x="849" y="751"/>
              </a:cxn>
            </a:cxnLst>
            <a:rect l="0" t="0" r="r" b="b"/>
            <a:pathLst>
              <a:path w="849" h="751">
                <a:moveTo>
                  <a:pt x="5" y="746"/>
                </a:moveTo>
                <a:lnTo>
                  <a:pt x="0" y="0"/>
                </a:lnTo>
                <a:lnTo>
                  <a:pt x="129" y="297"/>
                </a:lnTo>
                <a:lnTo>
                  <a:pt x="177" y="398"/>
                </a:lnTo>
                <a:lnTo>
                  <a:pt x="249" y="511"/>
                </a:lnTo>
                <a:lnTo>
                  <a:pt x="312" y="578"/>
                </a:lnTo>
                <a:lnTo>
                  <a:pt x="386" y="626"/>
                </a:lnTo>
                <a:lnTo>
                  <a:pt x="446" y="655"/>
                </a:lnTo>
                <a:lnTo>
                  <a:pt x="593" y="691"/>
                </a:lnTo>
                <a:lnTo>
                  <a:pt x="753" y="703"/>
                </a:lnTo>
                <a:lnTo>
                  <a:pt x="849" y="710"/>
                </a:lnTo>
                <a:lnTo>
                  <a:pt x="849" y="751"/>
                </a:lnTo>
              </a:path>
            </a:pathLst>
          </a:custGeom>
          <a:solidFill>
            <a:schemeClr val="accent1"/>
          </a:solidFill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" name="Text Box 841"/>
          <p:cNvSpPr txBox="1">
            <a:spLocks noChangeAspect="1" noChangeArrowheads="1"/>
          </p:cNvSpPr>
          <p:nvPr/>
        </p:nvSpPr>
        <p:spPr bwMode="auto">
          <a:xfrm>
            <a:off x="2667000" y="4665452"/>
            <a:ext cx="3898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accent2"/>
                </a:solidFill>
                <a:latin typeface="Symbol" pitchFamily="18" charset="2"/>
              </a:rPr>
              <a:t>1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sp>
        <p:nvSpPr>
          <p:cNvPr id="425" name="Text Box 843"/>
          <p:cNvSpPr txBox="1">
            <a:spLocks noChangeAspect="1" noChangeArrowheads="1"/>
          </p:cNvSpPr>
          <p:nvPr/>
        </p:nvSpPr>
        <p:spPr bwMode="auto">
          <a:xfrm>
            <a:off x="2667000" y="466111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430" name="Text Box 843"/>
          <p:cNvSpPr txBox="1">
            <a:spLocks noChangeAspect="1" noChangeArrowheads="1"/>
          </p:cNvSpPr>
          <p:nvPr/>
        </p:nvSpPr>
        <p:spPr bwMode="auto">
          <a:xfrm>
            <a:off x="2810550" y="4114800"/>
            <a:ext cx="3898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FFFF"/>
                </a:solidFill>
              </a:rPr>
              <a:t>?</a:t>
            </a:r>
            <a:endParaRPr lang="en-US" sz="3200" b="1" dirty="0">
              <a:solidFill>
                <a:srgbClr val="FFFFFF"/>
              </a:solidFill>
            </a:endParaRPr>
          </a:p>
        </p:txBody>
      </p:sp>
      <p:grpSp>
        <p:nvGrpSpPr>
          <p:cNvPr id="431" name="Group 430"/>
          <p:cNvGrpSpPr/>
          <p:nvPr/>
        </p:nvGrpSpPr>
        <p:grpSpPr>
          <a:xfrm>
            <a:off x="4740275" y="2667000"/>
            <a:ext cx="3582988" cy="2819400"/>
            <a:chOff x="373062" y="2670175"/>
            <a:chExt cx="3582988" cy="2819400"/>
          </a:xfrm>
        </p:grpSpPr>
        <p:sp>
          <p:nvSpPr>
            <p:cNvPr id="432" name="Rectangle 25"/>
            <p:cNvSpPr>
              <a:spLocks noChangeArrowheads="1"/>
            </p:cNvSpPr>
            <p:nvPr/>
          </p:nvSpPr>
          <p:spPr bwMode="auto">
            <a:xfrm rot="16200000">
              <a:off x="98424" y="4416426"/>
              <a:ext cx="549275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 lIns="0" tIns="0" rIns="0" bIns="0">
              <a:spAutoFit/>
            </a:bodyPr>
            <a:lstStyle/>
            <a:p>
              <a:endParaRPr lang="en-US" sz="3600"/>
            </a:p>
          </p:txBody>
        </p:sp>
        <p:sp>
          <p:nvSpPr>
            <p:cNvPr id="433" name="Rectangle 640"/>
            <p:cNvSpPr>
              <a:spLocks noChangeArrowheads="1"/>
            </p:cNvSpPr>
            <p:nvPr/>
          </p:nvSpPr>
          <p:spPr bwMode="auto">
            <a:xfrm>
              <a:off x="1439862" y="5184775"/>
              <a:ext cx="207486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Quantitative Value</a:t>
              </a:r>
              <a:endParaRPr lang="en-US" sz="3200"/>
            </a:p>
          </p:txBody>
        </p:sp>
        <p:grpSp>
          <p:nvGrpSpPr>
            <p:cNvPr id="434" name="Group 641"/>
            <p:cNvGrpSpPr>
              <a:grpSpLocks/>
            </p:cNvGrpSpPr>
            <p:nvPr/>
          </p:nvGrpSpPr>
          <p:grpSpPr bwMode="auto">
            <a:xfrm>
              <a:off x="811212" y="2670175"/>
              <a:ext cx="3144838" cy="2098675"/>
              <a:chOff x="1190" y="1269"/>
              <a:chExt cx="3610" cy="2116"/>
            </a:xfrm>
          </p:grpSpPr>
          <p:sp>
            <p:nvSpPr>
              <p:cNvPr id="622" name="Line 642"/>
              <p:cNvSpPr>
                <a:spLocks noChangeShapeType="1"/>
              </p:cNvSpPr>
              <p:nvPr/>
            </p:nvSpPr>
            <p:spPr bwMode="auto">
              <a:xfrm>
                <a:off x="1477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" name="Line 643"/>
              <p:cNvSpPr>
                <a:spLocks noChangeShapeType="1"/>
              </p:cNvSpPr>
              <p:nvPr/>
            </p:nvSpPr>
            <p:spPr bwMode="auto">
              <a:xfrm>
                <a:off x="1985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" name="Line 644"/>
              <p:cNvSpPr>
                <a:spLocks noChangeShapeType="1"/>
              </p:cNvSpPr>
              <p:nvPr/>
            </p:nvSpPr>
            <p:spPr bwMode="auto">
              <a:xfrm>
                <a:off x="2494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" name="Line 645"/>
              <p:cNvSpPr>
                <a:spLocks noChangeShapeType="1"/>
              </p:cNvSpPr>
              <p:nvPr/>
            </p:nvSpPr>
            <p:spPr bwMode="auto">
              <a:xfrm>
                <a:off x="3002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" name="Line 646"/>
              <p:cNvSpPr>
                <a:spLocks noChangeShapeType="1"/>
              </p:cNvSpPr>
              <p:nvPr/>
            </p:nvSpPr>
            <p:spPr bwMode="auto">
              <a:xfrm>
                <a:off x="3503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7" name="Line 647"/>
              <p:cNvSpPr>
                <a:spLocks noChangeShapeType="1"/>
              </p:cNvSpPr>
              <p:nvPr/>
            </p:nvSpPr>
            <p:spPr bwMode="auto">
              <a:xfrm>
                <a:off x="4012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8" name="Line 648"/>
              <p:cNvSpPr>
                <a:spLocks noChangeShapeType="1"/>
              </p:cNvSpPr>
              <p:nvPr/>
            </p:nvSpPr>
            <p:spPr bwMode="auto">
              <a:xfrm>
                <a:off x="4520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9" name="Line 649"/>
              <p:cNvSpPr>
                <a:spLocks noChangeShapeType="1"/>
              </p:cNvSpPr>
              <p:nvPr/>
            </p:nvSpPr>
            <p:spPr bwMode="auto">
              <a:xfrm flipH="1">
                <a:off x="1190" y="3222"/>
                <a:ext cx="7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0" name="Line 650"/>
              <p:cNvSpPr>
                <a:spLocks noChangeShapeType="1"/>
              </p:cNvSpPr>
              <p:nvPr/>
            </p:nvSpPr>
            <p:spPr bwMode="auto">
              <a:xfrm flipH="1">
                <a:off x="1190" y="2854"/>
                <a:ext cx="7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1" name="Line 651"/>
              <p:cNvSpPr>
                <a:spLocks noChangeShapeType="1"/>
              </p:cNvSpPr>
              <p:nvPr/>
            </p:nvSpPr>
            <p:spPr bwMode="auto">
              <a:xfrm flipH="1">
                <a:off x="1190" y="2493"/>
                <a:ext cx="7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2" name="Line 652"/>
              <p:cNvSpPr>
                <a:spLocks noChangeShapeType="1"/>
              </p:cNvSpPr>
              <p:nvPr/>
            </p:nvSpPr>
            <p:spPr bwMode="auto">
              <a:xfrm flipH="1">
                <a:off x="1190" y="2132"/>
                <a:ext cx="7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3" name="Line 653"/>
              <p:cNvSpPr>
                <a:spLocks noChangeShapeType="1"/>
              </p:cNvSpPr>
              <p:nvPr/>
            </p:nvSpPr>
            <p:spPr bwMode="auto">
              <a:xfrm flipH="1">
                <a:off x="1190" y="1763"/>
                <a:ext cx="7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4" name="Line 654"/>
              <p:cNvSpPr>
                <a:spLocks noChangeShapeType="1"/>
              </p:cNvSpPr>
              <p:nvPr/>
            </p:nvSpPr>
            <p:spPr bwMode="auto">
              <a:xfrm flipH="1">
                <a:off x="1190" y="1402"/>
                <a:ext cx="7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" name="Line 655"/>
              <p:cNvSpPr>
                <a:spLocks noChangeShapeType="1"/>
              </p:cNvSpPr>
              <p:nvPr/>
            </p:nvSpPr>
            <p:spPr bwMode="auto">
              <a:xfrm>
                <a:off x="1315" y="3311"/>
                <a:ext cx="3485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" name="Line 656"/>
              <p:cNvSpPr>
                <a:spLocks noChangeShapeType="1"/>
              </p:cNvSpPr>
              <p:nvPr/>
            </p:nvSpPr>
            <p:spPr bwMode="auto">
              <a:xfrm flipV="1">
                <a:off x="1263" y="1269"/>
                <a:ext cx="1" cy="201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35" name="Group 657"/>
            <p:cNvGrpSpPr>
              <a:grpSpLocks/>
            </p:cNvGrpSpPr>
            <p:nvPr/>
          </p:nvGrpSpPr>
          <p:grpSpPr bwMode="auto">
            <a:xfrm>
              <a:off x="1003300" y="2816225"/>
              <a:ext cx="2892425" cy="1801813"/>
              <a:chOff x="1261" y="1638"/>
              <a:chExt cx="3320" cy="1816"/>
            </a:xfrm>
          </p:grpSpPr>
          <p:sp>
            <p:nvSpPr>
              <p:cNvPr id="442" name="Freeform 658"/>
              <p:cNvSpPr>
                <a:spLocks noChangeAspect="1"/>
              </p:cNvSpPr>
              <p:nvPr/>
            </p:nvSpPr>
            <p:spPr bwMode="auto">
              <a:xfrm>
                <a:off x="1261" y="3414"/>
                <a:ext cx="56" cy="3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7" y="0"/>
                  </a:cxn>
                  <a:cxn ang="0">
                    <a:pos x="0" y="7"/>
                  </a:cxn>
                  <a:cxn ang="0">
                    <a:pos x="7" y="22"/>
                  </a:cxn>
                  <a:cxn ang="0">
                    <a:pos x="37" y="15"/>
                  </a:cxn>
                </a:cxnLst>
                <a:rect l="0" t="0" r="r" b="b"/>
                <a:pathLst>
                  <a:path w="37" h="22">
                    <a:moveTo>
                      <a:pt x="37" y="15"/>
                    </a:moveTo>
                    <a:lnTo>
                      <a:pt x="37" y="0"/>
                    </a:lnTo>
                    <a:lnTo>
                      <a:pt x="0" y="7"/>
                    </a:lnTo>
                    <a:lnTo>
                      <a:pt x="7" y="22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" name="Freeform 659"/>
              <p:cNvSpPr>
                <a:spLocks noChangeAspect="1"/>
              </p:cNvSpPr>
              <p:nvPr/>
            </p:nvSpPr>
            <p:spPr bwMode="auto">
              <a:xfrm>
                <a:off x="1298" y="3421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" name="Freeform 660"/>
              <p:cNvSpPr>
                <a:spLocks noChangeAspect="1"/>
              </p:cNvSpPr>
              <p:nvPr/>
            </p:nvSpPr>
            <p:spPr bwMode="auto">
              <a:xfrm>
                <a:off x="1298" y="3414"/>
                <a:ext cx="54" cy="23"/>
              </a:xfrm>
              <a:custGeom>
                <a:avLst/>
                <a:gdLst/>
                <a:ahLst/>
                <a:cxnLst>
                  <a:cxn ang="0">
                    <a:pos x="36" y="15"/>
                  </a:cxn>
                  <a:cxn ang="0">
                    <a:pos x="29" y="0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6" y="15"/>
                  </a:cxn>
                </a:cxnLst>
                <a:rect l="0" t="0" r="r" b="b"/>
                <a:pathLst>
                  <a:path w="36" h="15">
                    <a:moveTo>
                      <a:pt x="36" y="15"/>
                    </a:moveTo>
                    <a:lnTo>
                      <a:pt x="29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6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" name="Freeform 661"/>
              <p:cNvSpPr>
                <a:spLocks noChangeAspect="1"/>
              </p:cNvSpPr>
              <p:nvPr/>
            </p:nvSpPr>
            <p:spPr bwMode="auto">
              <a:xfrm>
                <a:off x="1334" y="3421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6" name="Freeform 662"/>
              <p:cNvSpPr>
                <a:spLocks noChangeAspect="1"/>
              </p:cNvSpPr>
              <p:nvPr/>
            </p:nvSpPr>
            <p:spPr bwMode="auto">
              <a:xfrm>
                <a:off x="1327" y="3407"/>
                <a:ext cx="56" cy="33"/>
              </a:xfrm>
              <a:custGeom>
                <a:avLst/>
                <a:gdLst/>
                <a:ahLst/>
                <a:cxnLst>
                  <a:cxn ang="0">
                    <a:pos x="37" y="14"/>
                  </a:cxn>
                  <a:cxn ang="0">
                    <a:pos x="37" y="0"/>
                  </a:cxn>
                  <a:cxn ang="0">
                    <a:pos x="0" y="7"/>
                  </a:cxn>
                  <a:cxn ang="0">
                    <a:pos x="7" y="22"/>
                  </a:cxn>
                  <a:cxn ang="0">
                    <a:pos x="37" y="14"/>
                  </a:cxn>
                </a:cxnLst>
                <a:rect l="0" t="0" r="r" b="b"/>
                <a:pathLst>
                  <a:path w="37" h="22">
                    <a:moveTo>
                      <a:pt x="37" y="14"/>
                    </a:moveTo>
                    <a:lnTo>
                      <a:pt x="37" y="0"/>
                    </a:lnTo>
                    <a:lnTo>
                      <a:pt x="0" y="7"/>
                    </a:lnTo>
                    <a:lnTo>
                      <a:pt x="7" y="22"/>
                    </a:lnTo>
                    <a:lnTo>
                      <a:pt x="37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" name="Freeform 663"/>
              <p:cNvSpPr>
                <a:spLocks noChangeAspect="1"/>
              </p:cNvSpPr>
              <p:nvPr/>
            </p:nvSpPr>
            <p:spPr bwMode="auto">
              <a:xfrm>
                <a:off x="1364" y="3414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8" name="Freeform 664"/>
              <p:cNvSpPr>
                <a:spLocks noChangeAspect="1"/>
              </p:cNvSpPr>
              <p:nvPr/>
            </p:nvSpPr>
            <p:spPr bwMode="auto">
              <a:xfrm>
                <a:off x="1364" y="3399"/>
                <a:ext cx="56" cy="3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29" y="0"/>
                  </a:cxn>
                  <a:cxn ang="0">
                    <a:pos x="0" y="8"/>
                  </a:cxn>
                  <a:cxn ang="0">
                    <a:pos x="0" y="22"/>
                  </a:cxn>
                  <a:cxn ang="0">
                    <a:pos x="37" y="15"/>
                  </a:cxn>
                </a:cxnLst>
                <a:rect l="0" t="0" r="r" b="b"/>
                <a:pathLst>
                  <a:path w="37" h="22">
                    <a:moveTo>
                      <a:pt x="37" y="15"/>
                    </a:moveTo>
                    <a:lnTo>
                      <a:pt x="29" y="0"/>
                    </a:lnTo>
                    <a:lnTo>
                      <a:pt x="0" y="8"/>
                    </a:lnTo>
                    <a:lnTo>
                      <a:pt x="0" y="22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9" name="Freeform 665"/>
              <p:cNvSpPr>
                <a:spLocks noChangeAspect="1"/>
              </p:cNvSpPr>
              <p:nvPr/>
            </p:nvSpPr>
            <p:spPr bwMode="auto">
              <a:xfrm>
                <a:off x="1401" y="3407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" name="Freeform 666"/>
              <p:cNvSpPr>
                <a:spLocks noChangeAspect="1"/>
              </p:cNvSpPr>
              <p:nvPr/>
            </p:nvSpPr>
            <p:spPr bwMode="auto">
              <a:xfrm>
                <a:off x="1393" y="3392"/>
                <a:ext cx="56" cy="3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7" y="0"/>
                  </a:cxn>
                  <a:cxn ang="0">
                    <a:pos x="0" y="7"/>
                  </a:cxn>
                  <a:cxn ang="0">
                    <a:pos x="8" y="22"/>
                  </a:cxn>
                  <a:cxn ang="0">
                    <a:pos x="37" y="15"/>
                  </a:cxn>
                </a:cxnLst>
                <a:rect l="0" t="0" r="r" b="b"/>
                <a:pathLst>
                  <a:path w="37" h="22">
                    <a:moveTo>
                      <a:pt x="37" y="15"/>
                    </a:moveTo>
                    <a:lnTo>
                      <a:pt x="37" y="0"/>
                    </a:lnTo>
                    <a:lnTo>
                      <a:pt x="0" y="7"/>
                    </a:lnTo>
                    <a:lnTo>
                      <a:pt x="8" y="22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" name="Freeform 667"/>
              <p:cNvSpPr>
                <a:spLocks noChangeAspect="1"/>
              </p:cNvSpPr>
              <p:nvPr/>
            </p:nvSpPr>
            <p:spPr bwMode="auto">
              <a:xfrm>
                <a:off x="1430" y="3399"/>
                <a:ext cx="1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8"/>
                  </a:cxn>
                </a:cxnLst>
                <a:rect l="0" t="0" r="r" b="b"/>
                <a:pathLst>
                  <a:path w="8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" name="Freeform 668"/>
              <p:cNvSpPr>
                <a:spLocks noChangeAspect="1"/>
              </p:cNvSpPr>
              <p:nvPr/>
            </p:nvSpPr>
            <p:spPr bwMode="auto">
              <a:xfrm>
                <a:off x="1430" y="3385"/>
                <a:ext cx="56" cy="33"/>
              </a:xfrm>
              <a:custGeom>
                <a:avLst/>
                <a:gdLst/>
                <a:ahLst/>
                <a:cxnLst>
                  <a:cxn ang="0">
                    <a:pos x="37" y="14"/>
                  </a:cxn>
                  <a:cxn ang="0">
                    <a:pos x="30" y="0"/>
                  </a:cxn>
                  <a:cxn ang="0">
                    <a:pos x="0" y="7"/>
                  </a:cxn>
                  <a:cxn ang="0">
                    <a:pos x="0" y="22"/>
                  </a:cxn>
                  <a:cxn ang="0">
                    <a:pos x="37" y="14"/>
                  </a:cxn>
                </a:cxnLst>
                <a:rect l="0" t="0" r="r" b="b"/>
                <a:pathLst>
                  <a:path w="37" h="22">
                    <a:moveTo>
                      <a:pt x="37" y="14"/>
                    </a:moveTo>
                    <a:lnTo>
                      <a:pt x="30" y="0"/>
                    </a:lnTo>
                    <a:lnTo>
                      <a:pt x="0" y="7"/>
                    </a:lnTo>
                    <a:lnTo>
                      <a:pt x="0" y="22"/>
                    </a:lnTo>
                    <a:lnTo>
                      <a:pt x="37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" name="Freeform 669"/>
              <p:cNvSpPr>
                <a:spLocks noChangeAspect="1"/>
              </p:cNvSpPr>
              <p:nvPr/>
            </p:nvSpPr>
            <p:spPr bwMode="auto">
              <a:xfrm>
                <a:off x="1467" y="3392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" name="Freeform 670"/>
              <p:cNvSpPr>
                <a:spLocks noChangeAspect="1"/>
              </p:cNvSpPr>
              <p:nvPr/>
            </p:nvSpPr>
            <p:spPr bwMode="auto">
              <a:xfrm>
                <a:off x="1460" y="3377"/>
                <a:ext cx="54" cy="33"/>
              </a:xfrm>
              <a:custGeom>
                <a:avLst/>
                <a:gdLst/>
                <a:ahLst/>
                <a:cxnLst>
                  <a:cxn ang="0">
                    <a:pos x="36" y="15"/>
                  </a:cxn>
                  <a:cxn ang="0">
                    <a:pos x="36" y="0"/>
                  </a:cxn>
                  <a:cxn ang="0">
                    <a:pos x="0" y="8"/>
                  </a:cxn>
                  <a:cxn ang="0">
                    <a:pos x="7" y="22"/>
                  </a:cxn>
                  <a:cxn ang="0">
                    <a:pos x="36" y="15"/>
                  </a:cxn>
                </a:cxnLst>
                <a:rect l="0" t="0" r="r" b="b"/>
                <a:pathLst>
                  <a:path w="36" h="22">
                    <a:moveTo>
                      <a:pt x="36" y="15"/>
                    </a:moveTo>
                    <a:lnTo>
                      <a:pt x="36" y="0"/>
                    </a:lnTo>
                    <a:lnTo>
                      <a:pt x="0" y="8"/>
                    </a:lnTo>
                    <a:lnTo>
                      <a:pt x="7" y="22"/>
                    </a:lnTo>
                    <a:lnTo>
                      <a:pt x="36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5" name="Freeform 671"/>
              <p:cNvSpPr>
                <a:spLocks noChangeAspect="1"/>
              </p:cNvSpPr>
              <p:nvPr/>
            </p:nvSpPr>
            <p:spPr bwMode="auto">
              <a:xfrm>
                <a:off x="1496" y="3385"/>
                <a:ext cx="1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8" y="0"/>
                  </a:cxn>
                  <a:cxn ang="0">
                    <a:pos x="0" y="7"/>
                  </a:cxn>
                </a:cxnLst>
                <a:rect l="0" t="0" r="r" b="b"/>
                <a:pathLst>
                  <a:path w="8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6" name="Freeform 672"/>
              <p:cNvSpPr>
                <a:spLocks noChangeAspect="1"/>
              </p:cNvSpPr>
              <p:nvPr/>
            </p:nvSpPr>
            <p:spPr bwMode="auto">
              <a:xfrm>
                <a:off x="1496" y="3370"/>
                <a:ext cx="56" cy="3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0" y="0"/>
                  </a:cxn>
                  <a:cxn ang="0">
                    <a:pos x="0" y="7"/>
                  </a:cxn>
                  <a:cxn ang="0">
                    <a:pos x="0" y="22"/>
                  </a:cxn>
                  <a:cxn ang="0">
                    <a:pos x="37" y="15"/>
                  </a:cxn>
                </a:cxnLst>
                <a:rect l="0" t="0" r="r" b="b"/>
                <a:pathLst>
                  <a:path w="37" h="22">
                    <a:moveTo>
                      <a:pt x="37" y="15"/>
                    </a:moveTo>
                    <a:lnTo>
                      <a:pt x="30" y="0"/>
                    </a:lnTo>
                    <a:lnTo>
                      <a:pt x="0" y="7"/>
                    </a:lnTo>
                    <a:lnTo>
                      <a:pt x="0" y="22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7" name="Freeform 673"/>
              <p:cNvSpPr>
                <a:spLocks noChangeAspect="1"/>
              </p:cNvSpPr>
              <p:nvPr/>
            </p:nvSpPr>
            <p:spPr bwMode="auto">
              <a:xfrm>
                <a:off x="1533" y="3370"/>
                <a:ext cx="2" cy="23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0"/>
                  </a:cxn>
                  <a:cxn ang="0">
                    <a:pos x="0" y="15"/>
                  </a:cxn>
                </a:cxnLst>
                <a:rect l="0" t="0" r="r" b="b"/>
                <a:pathLst>
                  <a:path h="15">
                    <a:moveTo>
                      <a:pt x="0" y="15"/>
                    </a:moveTo>
                    <a:lnTo>
                      <a:pt x="0" y="15"/>
                    </a:lnTo>
                    <a:lnTo>
                      <a:pt x="0" y="15"/>
                    </a:lnTo>
                    <a:lnTo>
                      <a:pt x="0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8" name="Freeform 674"/>
              <p:cNvSpPr>
                <a:spLocks noChangeAspect="1"/>
              </p:cNvSpPr>
              <p:nvPr/>
            </p:nvSpPr>
            <p:spPr bwMode="auto">
              <a:xfrm>
                <a:off x="1526" y="3355"/>
                <a:ext cx="56" cy="45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7" y="0"/>
                  </a:cxn>
                  <a:cxn ang="0">
                    <a:pos x="0" y="15"/>
                  </a:cxn>
                  <a:cxn ang="0">
                    <a:pos x="7" y="30"/>
                  </a:cxn>
                  <a:cxn ang="0">
                    <a:pos x="37" y="15"/>
                  </a:cxn>
                </a:cxnLst>
                <a:rect l="0" t="0" r="r" b="b"/>
                <a:pathLst>
                  <a:path w="37" h="30">
                    <a:moveTo>
                      <a:pt x="37" y="15"/>
                    </a:moveTo>
                    <a:lnTo>
                      <a:pt x="37" y="0"/>
                    </a:lnTo>
                    <a:lnTo>
                      <a:pt x="0" y="15"/>
                    </a:lnTo>
                    <a:lnTo>
                      <a:pt x="7" y="30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9" name="Freeform 675"/>
              <p:cNvSpPr>
                <a:spLocks noChangeAspect="1"/>
              </p:cNvSpPr>
              <p:nvPr/>
            </p:nvSpPr>
            <p:spPr bwMode="auto">
              <a:xfrm>
                <a:off x="1563" y="3362"/>
                <a:ext cx="11" cy="12"/>
              </a:xfrm>
              <a:custGeom>
                <a:avLst/>
                <a:gdLst/>
                <a:ahLst/>
                <a:cxnLst>
                  <a:cxn ang="0">
                    <a:pos x="7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0"/>
                  </a:cxn>
                  <a:cxn ang="0">
                    <a:pos x="7" y="8"/>
                  </a:cxn>
                </a:cxnLst>
                <a:rect l="0" t="0" r="r" b="b"/>
                <a:pathLst>
                  <a:path w="7" h="8">
                    <a:moveTo>
                      <a:pt x="7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7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0" name="Freeform 676"/>
              <p:cNvSpPr>
                <a:spLocks noChangeAspect="1"/>
              </p:cNvSpPr>
              <p:nvPr/>
            </p:nvSpPr>
            <p:spPr bwMode="auto">
              <a:xfrm>
                <a:off x="1563" y="3340"/>
                <a:ext cx="56" cy="45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29" y="0"/>
                  </a:cxn>
                  <a:cxn ang="0">
                    <a:pos x="0" y="15"/>
                  </a:cxn>
                  <a:cxn ang="0">
                    <a:pos x="7" y="30"/>
                  </a:cxn>
                  <a:cxn ang="0">
                    <a:pos x="37" y="15"/>
                  </a:cxn>
                </a:cxnLst>
                <a:rect l="0" t="0" r="r" b="b"/>
                <a:pathLst>
                  <a:path w="37" h="30">
                    <a:moveTo>
                      <a:pt x="37" y="15"/>
                    </a:moveTo>
                    <a:lnTo>
                      <a:pt x="29" y="0"/>
                    </a:lnTo>
                    <a:lnTo>
                      <a:pt x="0" y="15"/>
                    </a:lnTo>
                    <a:lnTo>
                      <a:pt x="7" y="30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" name="Freeform 677"/>
              <p:cNvSpPr>
                <a:spLocks noChangeAspect="1"/>
              </p:cNvSpPr>
              <p:nvPr/>
            </p:nvSpPr>
            <p:spPr bwMode="auto">
              <a:xfrm>
                <a:off x="1592" y="3326"/>
                <a:ext cx="66" cy="44"/>
              </a:xfrm>
              <a:custGeom>
                <a:avLst/>
                <a:gdLst/>
                <a:ahLst/>
                <a:cxnLst>
                  <a:cxn ang="0">
                    <a:pos x="44" y="14"/>
                  </a:cxn>
                  <a:cxn ang="0">
                    <a:pos x="37" y="0"/>
                  </a:cxn>
                  <a:cxn ang="0">
                    <a:pos x="0" y="14"/>
                  </a:cxn>
                  <a:cxn ang="0">
                    <a:pos x="8" y="29"/>
                  </a:cxn>
                  <a:cxn ang="0">
                    <a:pos x="44" y="14"/>
                  </a:cxn>
                </a:cxnLst>
                <a:rect l="0" t="0" r="r" b="b"/>
                <a:pathLst>
                  <a:path w="44" h="29">
                    <a:moveTo>
                      <a:pt x="44" y="14"/>
                    </a:moveTo>
                    <a:lnTo>
                      <a:pt x="37" y="0"/>
                    </a:lnTo>
                    <a:lnTo>
                      <a:pt x="0" y="14"/>
                    </a:lnTo>
                    <a:lnTo>
                      <a:pt x="8" y="29"/>
                    </a:lnTo>
                    <a:lnTo>
                      <a:pt x="44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" name="Freeform 678"/>
              <p:cNvSpPr>
                <a:spLocks noChangeAspect="1"/>
              </p:cNvSpPr>
              <p:nvPr/>
            </p:nvSpPr>
            <p:spPr bwMode="auto">
              <a:xfrm>
                <a:off x="1636" y="3333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" name="Freeform 679"/>
              <p:cNvSpPr>
                <a:spLocks noChangeAspect="1"/>
              </p:cNvSpPr>
              <p:nvPr/>
            </p:nvSpPr>
            <p:spPr bwMode="auto">
              <a:xfrm>
                <a:off x="1629" y="3311"/>
                <a:ext cx="56" cy="44"/>
              </a:xfrm>
              <a:custGeom>
                <a:avLst/>
                <a:gdLst/>
                <a:ahLst/>
                <a:cxnLst>
                  <a:cxn ang="0">
                    <a:pos x="37" y="7"/>
                  </a:cxn>
                  <a:cxn ang="0">
                    <a:pos x="30" y="0"/>
                  </a:cxn>
                  <a:cxn ang="0">
                    <a:pos x="0" y="15"/>
                  </a:cxn>
                  <a:cxn ang="0">
                    <a:pos x="7" y="29"/>
                  </a:cxn>
                  <a:cxn ang="0">
                    <a:pos x="37" y="7"/>
                  </a:cxn>
                </a:cxnLst>
                <a:rect l="0" t="0" r="r" b="b"/>
                <a:pathLst>
                  <a:path w="37" h="29">
                    <a:moveTo>
                      <a:pt x="37" y="7"/>
                    </a:moveTo>
                    <a:lnTo>
                      <a:pt x="30" y="0"/>
                    </a:lnTo>
                    <a:lnTo>
                      <a:pt x="0" y="15"/>
                    </a:lnTo>
                    <a:lnTo>
                      <a:pt x="7" y="29"/>
                    </a:lnTo>
                    <a:lnTo>
                      <a:pt x="37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" name="Freeform 680"/>
              <p:cNvSpPr>
                <a:spLocks noChangeAspect="1"/>
              </p:cNvSpPr>
              <p:nvPr/>
            </p:nvSpPr>
            <p:spPr bwMode="auto">
              <a:xfrm>
                <a:off x="1666" y="3311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5" name="Freeform 681"/>
              <p:cNvSpPr>
                <a:spLocks noChangeAspect="1"/>
              </p:cNvSpPr>
              <p:nvPr/>
            </p:nvSpPr>
            <p:spPr bwMode="auto">
              <a:xfrm>
                <a:off x="1659" y="3289"/>
                <a:ext cx="66" cy="44"/>
              </a:xfrm>
              <a:custGeom>
                <a:avLst/>
                <a:gdLst/>
                <a:ahLst/>
                <a:cxnLst>
                  <a:cxn ang="0">
                    <a:pos x="44" y="14"/>
                  </a:cxn>
                  <a:cxn ang="0">
                    <a:pos x="36" y="0"/>
                  </a:cxn>
                  <a:cxn ang="0">
                    <a:pos x="0" y="22"/>
                  </a:cxn>
                  <a:cxn ang="0">
                    <a:pos x="7" y="29"/>
                  </a:cxn>
                  <a:cxn ang="0">
                    <a:pos x="44" y="14"/>
                  </a:cxn>
                </a:cxnLst>
                <a:rect l="0" t="0" r="r" b="b"/>
                <a:pathLst>
                  <a:path w="44" h="29">
                    <a:moveTo>
                      <a:pt x="44" y="14"/>
                    </a:moveTo>
                    <a:lnTo>
                      <a:pt x="36" y="0"/>
                    </a:lnTo>
                    <a:lnTo>
                      <a:pt x="0" y="22"/>
                    </a:lnTo>
                    <a:lnTo>
                      <a:pt x="7" y="29"/>
                    </a:lnTo>
                    <a:lnTo>
                      <a:pt x="44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6" name="Freeform 682"/>
              <p:cNvSpPr>
                <a:spLocks noChangeAspect="1"/>
              </p:cNvSpPr>
              <p:nvPr/>
            </p:nvSpPr>
            <p:spPr bwMode="auto">
              <a:xfrm>
                <a:off x="1703" y="3289"/>
                <a:ext cx="2" cy="21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0"/>
                  </a:cxn>
                  <a:cxn ang="0">
                    <a:pos x="0" y="14"/>
                  </a:cxn>
                </a:cxnLst>
                <a:rect l="0" t="0" r="r" b="b"/>
                <a:pathLst>
                  <a:path h="14">
                    <a:moveTo>
                      <a:pt x="0" y="14"/>
                    </a:moveTo>
                    <a:lnTo>
                      <a:pt x="0" y="14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7" name="Freeform 683"/>
              <p:cNvSpPr>
                <a:spLocks noChangeAspect="1"/>
              </p:cNvSpPr>
              <p:nvPr/>
            </p:nvSpPr>
            <p:spPr bwMode="auto">
              <a:xfrm>
                <a:off x="1695" y="3267"/>
                <a:ext cx="56" cy="54"/>
              </a:xfrm>
              <a:custGeom>
                <a:avLst/>
                <a:gdLst/>
                <a:ahLst/>
                <a:cxnLst>
                  <a:cxn ang="0">
                    <a:pos x="37" y="14"/>
                  </a:cxn>
                  <a:cxn ang="0">
                    <a:pos x="30" y="0"/>
                  </a:cxn>
                  <a:cxn ang="0">
                    <a:pos x="0" y="22"/>
                  </a:cxn>
                  <a:cxn ang="0">
                    <a:pos x="8" y="36"/>
                  </a:cxn>
                  <a:cxn ang="0">
                    <a:pos x="37" y="14"/>
                  </a:cxn>
                </a:cxnLst>
                <a:rect l="0" t="0" r="r" b="b"/>
                <a:pathLst>
                  <a:path w="37" h="36">
                    <a:moveTo>
                      <a:pt x="37" y="14"/>
                    </a:moveTo>
                    <a:lnTo>
                      <a:pt x="30" y="0"/>
                    </a:lnTo>
                    <a:lnTo>
                      <a:pt x="0" y="22"/>
                    </a:lnTo>
                    <a:lnTo>
                      <a:pt x="8" y="36"/>
                    </a:lnTo>
                    <a:lnTo>
                      <a:pt x="37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8" name="Freeform 684"/>
              <p:cNvSpPr>
                <a:spLocks noChangeAspect="1"/>
              </p:cNvSpPr>
              <p:nvPr/>
            </p:nvSpPr>
            <p:spPr bwMode="auto">
              <a:xfrm>
                <a:off x="1732" y="3267"/>
                <a:ext cx="2" cy="2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14">
                    <a:moveTo>
                      <a:pt x="0" y="7"/>
                    </a:moveTo>
                    <a:lnTo>
                      <a:pt x="0" y="14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9" name="Freeform 685"/>
              <p:cNvSpPr>
                <a:spLocks noChangeAspect="1"/>
              </p:cNvSpPr>
              <p:nvPr/>
            </p:nvSpPr>
            <p:spPr bwMode="auto">
              <a:xfrm>
                <a:off x="1725" y="3237"/>
                <a:ext cx="66" cy="56"/>
              </a:xfrm>
              <a:custGeom>
                <a:avLst/>
                <a:gdLst/>
                <a:ahLst/>
                <a:cxnLst>
                  <a:cxn ang="0">
                    <a:pos x="44" y="15"/>
                  </a:cxn>
                  <a:cxn ang="0">
                    <a:pos x="37" y="0"/>
                  </a:cxn>
                  <a:cxn ang="0">
                    <a:pos x="0" y="30"/>
                  </a:cxn>
                  <a:cxn ang="0">
                    <a:pos x="7" y="37"/>
                  </a:cxn>
                  <a:cxn ang="0">
                    <a:pos x="44" y="15"/>
                  </a:cxn>
                </a:cxnLst>
                <a:rect l="0" t="0" r="r" b="b"/>
                <a:pathLst>
                  <a:path w="44" h="37">
                    <a:moveTo>
                      <a:pt x="44" y="15"/>
                    </a:moveTo>
                    <a:lnTo>
                      <a:pt x="37" y="0"/>
                    </a:lnTo>
                    <a:lnTo>
                      <a:pt x="0" y="30"/>
                    </a:lnTo>
                    <a:lnTo>
                      <a:pt x="7" y="37"/>
                    </a:lnTo>
                    <a:lnTo>
                      <a:pt x="44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0" name="Freeform 686"/>
              <p:cNvSpPr>
                <a:spLocks noChangeAspect="1"/>
              </p:cNvSpPr>
              <p:nvPr/>
            </p:nvSpPr>
            <p:spPr bwMode="auto">
              <a:xfrm>
                <a:off x="1769" y="3244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" name="Freeform 687"/>
              <p:cNvSpPr>
                <a:spLocks noChangeAspect="1"/>
              </p:cNvSpPr>
              <p:nvPr/>
            </p:nvSpPr>
            <p:spPr bwMode="auto">
              <a:xfrm>
                <a:off x="1762" y="3215"/>
                <a:ext cx="56" cy="56"/>
              </a:xfrm>
              <a:custGeom>
                <a:avLst/>
                <a:gdLst/>
                <a:ahLst/>
                <a:cxnLst>
                  <a:cxn ang="0">
                    <a:pos x="37" y="7"/>
                  </a:cxn>
                  <a:cxn ang="0">
                    <a:pos x="29" y="0"/>
                  </a:cxn>
                  <a:cxn ang="0">
                    <a:pos x="0" y="22"/>
                  </a:cxn>
                  <a:cxn ang="0">
                    <a:pos x="7" y="37"/>
                  </a:cxn>
                  <a:cxn ang="0">
                    <a:pos x="37" y="7"/>
                  </a:cxn>
                </a:cxnLst>
                <a:rect l="0" t="0" r="r" b="b"/>
                <a:pathLst>
                  <a:path w="37" h="37">
                    <a:moveTo>
                      <a:pt x="37" y="7"/>
                    </a:moveTo>
                    <a:lnTo>
                      <a:pt x="29" y="0"/>
                    </a:lnTo>
                    <a:lnTo>
                      <a:pt x="0" y="22"/>
                    </a:lnTo>
                    <a:lnTo>
                      <a:pt x="7" y="37"/>
                    </a:lnTo>
                    <a:lnTo>
                      <a:pt x="37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" name="Freeform 688"/>
              <p:cNvSpPr>
                <a:spLocks noChangeAspect="1"/>
              </p:cNvSpPr>
              <p:nvPr/>
            </p:nvSpPr>
            <p:spPr bwMode="auto">
              <a:xfrm>
                <a:off x="1799" y="3215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3" name="Freeform 689"/>
              <p:cNvSpPr>
                <a:spLocks noChangeAspect="1"/>
              </p:cNvSpPr>
              <p:nvPr/>
            </p:nvSpPr>
            <p:spPr bwMode="auto">
              <a:xfrm>
                <a:off x="1791" y="3178"/>
                <a:ext cx="66" cy="66"/>
              </a:xfrm>
              <a:custGeom>
                <a:avLst/>
                <a:gdLst/>
                <a:ahLst/>
                <a:cxnLst>
                  <a:cxn ang="0">
                    <a:pos x="44" y="15"/>
                  </a:cxn>
                  <a:cxn ang="0">
                    <a:pos x="37" y="0"/>
                  </a:cxn>
                  <a:cxn ang="0">
                    <a:pos x="0" y="37"/>
                  </a:cxn>
                  <a:cxn ang="0">
                    <a:pos x="8" y="44"/>
                  </a:cxn>
                  <a:cxn ang="0">
                    <a:pos x="44" y="15"/>
                  </a:cxn>
                </a:cxnLst>
                <a:rect l="0" t="0" r="r" b="b"/>
                <a:pathLst>
                  <a:path w="44" h="44">
                    <a:moveTo>
                      <a:pt x="44" y="15"/>
                    </a:moveTo>
                    <a:lnTo>
                      <a:pt x="37" y="0"/>
                    </a:lnTo>
                    <a:lnTo>
                      <a:pt x="0" y="37"/>
                    </a:lnTo>
                    <a:lnTo>
                      <a:pt x="8" y="44"/>
                    </a:lnTo>
                    <a:lnTo>
                      <a:pt x="44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4" name="Freeform 690"/>
              <p:cNvSpPr>
                <a:spLocks noChangeAspect="1"/>
              </p:cNvSpPr>
              <p:nvPr/>
            </p:nvSpPr>
            <p:spPr bwMode="auto">
              <a:xfrm>
                <a:off x="1828" y="3149"/>
                <a:ext cx="66" cy="66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0" y="0"/>
                  </a:cxn>
                  <a:cxn ang="0">
                    <a:pos x="0" y="29"/>
                  </a:cxn>
                  <a:cxn ang="0">
                    <a:pos x="7" y="44"/>
                  </a:cxn>
                  <a:cxn ang="0">
                    <a:pos x="44" y="7"/>
                  </a:cxn>
                </a:cxnLst>
                <a:rect l="0" t="0" r="r" b="b"/>
                <a:pathLst>
                  <a:path w="44" h="44">
                    <a:moveTo>
                      <a:pt x="44" y="7"/>
                    </a:moveTo>
                    <a:lnTo>
                      <a:pt x="30" y="0"/>
                    </a:lnTo>
                    <a:lnTo>
                      <a:pt x="0" y="29"/>
                    </a:lnTo>
                    <a:lnTo>
                      <a:pt x="7" y="44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5" name="Freeform 691"/>
              <p:cNvSpPr>
                <a:spLocks noChangeAspect="1"/>
              </p:cNvSpPr>
              <p:nvPr/>
            </p:nvSpPr>
            <p:spPr bwMode="auto">
              <a:xfrm>
                <a:off x="1865" y="3149"/>
                <a:ext cx="11" cy="11"/>
              </a:xfrm>
              <a:custGeom>
                <a:avLst/>
                <a:gdLst/>
                <a:ahLst/>
                <a:cxnLst>
                  <a:cxn ang="0">
                    <a:pos x="7" y="7"/>
                  </a:cxn>
                  <a:cxn ang="0">
                    <a:pos x="7" y="7"/>
                  </a:cxn>
                  <a:cxn ang="0">
                    <a:pos x="7" y="7"/>
                  </a:cxn>
                  <a:cxn ang="0">
                    <a:pos x="0" y="0"/>
                  </a:cxn>
                  <a:cxn ang="0">
                    <a:pos x="7" y="7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lnTo>
                      <a:pt x="7" y="7"/>
                    </a:lnTo>
                    <a:lnTo>
                      <a:pt x="7" y="7"/>
                    </a:lnTo>
                    <a:lnTo>
                      <a:pt x="0" y="0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6" name="Freeform 692"/>
              <p:cNvSpPr>
                <a:spLocks noChangeAspect="1"/>
              </p:cNvSpPr>
              <p:nvPr/>
            </p:nvSpPr>
            <p:spPr bwMode="auto">
              <a:xfrm>
                <a:off x="1858" y="3112"/>
                <a:ext cx="66" cy="66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6" y="0"/>
                  </a:cxn>
                  <a:cxn ang="0">
                    <a:pos x="0" y="37"/>
                  </a:cxn>
                  <a:cxn ang="0">
                    <a:pos x="14" y="44"/>
                  </a:cxn>
                  <a:cxn ang="0">
                    <a:pos x="44" y="7"/>
                  </a:cxn>
                </a:cxnLst>
                <a:rect l="0" t="0" r="r" b="b"/>
                <a:pathLst>
                  <a:path w="44" h="44">
                    <a:moveTo>
                      <a:pt x="44" y="7"/>
                    </a:moveTo>
                    <a:lnTo>
                      <a:pt x="36" y="0"/>
                    </a:lnTo>
                    <a:lnTo>
                      <a:pt x="0" y="37"/>
                    </a:lnTo>
                    <a:lnTo>
                      <a:pt x="14" y="44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7" name="Freeform 693"/>
              <p:cNvSpPr>
                <a:spLocks noChangeAspect="1"/>
              </p:cNvSpPr>
              <p:nvPr/>
            </p:nvSpPr>
            <p:spPr bwMode="auto">
              <a:xfrm>
                <a:off x="1902" y="3112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8" name="Freeform 694"/>
              <p:cNvSpPr>
                <a:spLocks noChangeAspect="1"/>
              </p:cNvSpPr>
              <p:nvPr/>
            </p:nvSpPr>
            <p:spPr bwMode="auto">
              <a:xfrm>
                <a:off x="1894" y="3068"/>
                <a:ext cx="68" cy="77"/>
              </a:xfrm>
              <a:custGeom>
                <a:avLst/>
                <a:gdLst/>
                <a:ahLst/>
                <a:cxnLst>
                  <a:cxn ang="0">
                    <a:pos x="45" y="7"/>
                  </a:cxn>
                  <a:cxn ang="0">
                    <a:pos x="30" y="0"/>
                  </a:cxn>
                  <a:cxn ang="0">
                    <a:pos x="0" y="44"/>
                  </a:cxn>
                  <a:cxn ang="0">
                    <a:pos x="8" y="51"/>
                  </a:cxn>
                  <a:cxn ang="0">
                    <a:pos x="45" y="7"/>
                  </a:cxn>
                </a:cxnLst>
                <a:rect l="0" t="0" r="r" b="b"/>
                <a:pathLst>
                  <a:path w="45" h="51">
                    <a:moveTo>
                      <a:pt x="45" y="7"/>
                    </a:moveTo>
                    <a:lnTo>
                      <a:pt x="30" y="0"/>
                    </a:lnTo>
                    <a:lnTo>
                      <a:pt x="0" y="44"/>
                    </a:lnTo>
                    <a:lnTo>
                      <a:pt x="8" y="51"/>
                    </a:lnTo>
                    <a:lnTo>
                      <a:pt x="45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9" name="Freeform 695"/>
              <p:cNvSpPr>
                <a:spLocks noChangeAspect="1"/>
              </p:cNvSpPr>
              <p:nvPr/>
            </p:nvSpPr>
            <p:spPr bwMode="auto">
              <a:xfrm>
                <a:off x="1931" y="3068"/>
                <a:ext cx="12" cy="11"/>
              </a:xfrm>
              <a:custGeom>
                <a:avLst/>
                <a:gdLst/>
                <a:ahLst/>
                <a:cxnLst>
                  <a:cxn ang="0">
                    <a:pos x="8" y="7"/>
                  </a:cxn>
                  <a:cxn ang="0">
                    <a:pos x="8" y="7"/>
                  </a:cxn>
                  <a:cxn ang="0">
                    <a:pos x="8" y="7"/>
                  </a:cxn>
                  <a:cxn ang="0">
                    <a:pos x="0" y="0"/>
                  </a:cxn>
                  <a:cxn ang="0">
                    <a:pos x="8" y="7"/>
                  </a:cxn>
                </a:cxnLst>
                <a:rect l="0" t="0" r="r" b="b"/>
                <a:pathLst>
                  <a:path w="8" h="7">
                    <a:moveTo>
                      <a:pt x="8" y="7"/>
                    </a:moveTo>
                    <a:lnTo>
                      <a:pt x="8" y="7"/>
                    </a:lnTo>
                    <a:lnTo>
                      <a:pt x="8" y="7"/>
                    </a:lnTo>
                    <a:lnTo>
                      <a:pt x="0" y="0"/>
                    </a:lnTo>
                    <a:lnTo>
                      <a:pt x="8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0" name="Freeform 696"/>
              <p:cNvSpPr>
                <a:spLocks noChangeAspect="1"/>
              </p:cNvSpPr>
              <p:nvPr/>
            </p:nvSpPr>
            <p:spPr bwMode="auto">
              <a:xfrm>
                <a:off x="1924" y="3023"/>
                <a:ext cx="66" cy="78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37" y="0"/>
                  </a:cxn>
                  <a:cxn ang="0">
                    <a:pos x="0" y="45"/>
                  </a:cxn>
                  <a:cxn ang="0">
                    <a:pos x="15" y="52"/>
                  </a:cxn>
                  <a:cxn ang="0">
                    <a:pos x="44" y="8"/>
                  </a:cxn>
                </a:cxnLst>
                <a:rect l="0" t="0" r="r" b="b"/>
                <a:pathLst>
                  <a:path w="44" h="52">
                    <a:moveTo>
                      <a:pt x="44" y="8"/>
                    </a:moveTo>
                    <a:lnTo>
                      <a:pt x="37" y="0"/>
                    </a:lnTo>
                    <a:lnTo>
                      <a:pt x="0" y="45"/>
                    </a:lnTo>
                    <a:lnTo>
                      <a:pt x="15" y="52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" name="Freeform 697"/>
              <p:cNvSpPr>
                <a:spLocks noChangeAspect="1"/>
              </p:cNvSpPr>
              <p:nvPr/>
            </p:nvSpPr>
            <p:spPr bwMode="auto">
              <a:xfrm>
                <a:off x="1968" y="3023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" name="Freeform 698"/>
              <p:cNvSpPr>
                <a:spLocks noChangeAspect="1"/>
              </p:cNvSpPr>
              <p:nvPr/>
            </p:nvSpPr>
            <p:spPr bwMode="auto">
              <a:xfrm>
                <a:off x="1961" y="2979"/>
                <a:ext cx="66" cy="78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44"/>
                  </a:cxn>
                  <a:cxn ang="0">
                    <a:pos x="7" y="52"/>
                  </a:cxn>
                  <a:cxn ang="0">
                    <a:pos x="44" y="8"/>
                  </a:cxn>
                </a:cxnLst>
                <a:rect l="0" t="0" r="r" b="b"/>
                <a:pathLst>
                  <a:path w="44" h="52">
                    <a:moveTo>
                      <a:pt x="44" y="8"/>
                    </a:moveTo>
                    <a:lnTo>
                      <a:pt x="29" y="0"/>
                    </a:lnTo>
                    <a:lnTo>
                      <a:pt x="0" y="44"/>
                    </a:lnTo>
                    <a:lnTo>
                      <a:pt x="7" y="52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" name="Freeform 699"/>
              <p:cNvSpPr>
                <a:spLocks noChangeAspect="1"/>
              </p:cNvSpPr>
              <p:nvPr/>
            </p:nvSpPr>
            <p:spPr bwMode="auto">
              <a:xfrm>
                <a:off x="1998" y="2979"/>
                <a:ext cx="11" cy="12"/>
              </a:xfrm>
              <a:custGeom>
                <a:avLst/>
                <a:gdLst/>
                <a:ahLst/>
                <a:cxnLst>
                  <a:cxn ang="0">
                    <a:pos x="7" y="8"/>
                  </a:cxn>
                  <a:cxn ang="0">
                    <a:pos x="7" y="8"/>
                  </a:cxn>
                  <a:cxn ang="0">
                    <a:pos x="7" y="8"/>
                  </a:cxn>
                  <a:cxn ang="0">
                    <a:pos x="0" y="0"/>
                  </a:cxn>
                  <a:cxn ang="0">
                    <a:pos x="7" y="8"/>
                  </a:cxn>
                </a:cxnLst>
                <a:rect l="0" t="0" r="r" b="b"/>
                <a:pathLst>
                  <a:path w="7" h="8">
                    <a:moveTo>
                      <a:pt x="7" y="8"/>
                    </a:moveTo>
                    <a:lnTo>
                      <a:pt x="7" y="8"/>
                    </a:lnTo>
                    <a:lnTo>
                      <a:pt x="7" y="8"/>
                    </a:lnTo>
                    <a:lnTo>
                      <a:pt x="0" y="0"/>
                    </a:lnTo>
                    <a:lnTo>
                      <a:pt x="7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4" name="Freeform 700"/>
              <p:cNvSpPr>
                <a:spLocks noChangeAspect="1"/>
              </p:cNvSpPr>
              <p:nvPr/>
            </p:nvSpPr>
            <p:spPr bwMode="auto">
              <a:xfrm>
                <a:off x="1990" y="2928"/>
                <a:ext cx="66" cy="89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7" y="0"/>
                  </a:cxn>
                  <a:cxn ang="0">
                    <a:pos x="0" y="51"/>
                  </a:cxn>
                  <a:cxn ang="0">
                    <a:pos x="15" y="59"/>
                  </a:cxn>
                  <a:cxn ang="0">
                    <a:pos x="44" y="7"/>
                  </a:cxn>
                </a:cxnLst>
                <a:rect l="0" t="0" r="r" b="b"/>
                <a:pathLst>
                  <a:path w="44" h="59">
                    <a:moveTo>
                      <a:pt x="44" y="7"/>
                    </a:moveTo>
                    <a:lnTo>
                      <a:pt x="37" y="0"/>
                    </a:lnTo>
                    <a:lnTo>
                      <a:pt x="0" y="51"/>
                    </a:lnTo>
                    <a:lnTo>
                      <a:pt x="15" y="59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5" name="Freeform 701"/>
              <p:cNvSpPr>
                <a:spLocks noChangeAspect="1"/>
              </p:cNvSpPr>
              <p:nvPr/>
            </p:nvSpPr>
            <p:spPr bwMode="auto">
              <a:xfrm>
                <a:off x="2027" y="2869"/>
                <a:ext cx="66" cy="99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29" y="0"/>
                  </a:cxn>
                  <a:cxn ang="0">
                    <a:pos x="0" y="59"/>
                  </a:cxn>
                  <a:cxn ang="0">
                    <a:pos x="7" y="66"/>
                  </a:cxn>
                  <a:cxn ang="0">
                    <a:pos x="44" y="7"/>
                  </a:cxn>
                </a:cxnLst>
                <a:rect l="0" t="0" r="r" b="b"/>
                <a:pathLst>
                  <a:path w="44" h="66">
                    <a:moveTo>
                      <a:pt x="44" y="7"/>
                    </a:moveTo>
                    <a:lnTo>
                      <a:pt x="29" y="0"/>
                    </a:lnTo>
                    <a:lnTo>
                      <a:pt x="0" y="59"/>
                    </a:lnTo>
                    <a:lnTo>
                      <a:pt x="7" y="66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6" name="Freeform 702"/>
              <p:cNvSpPr>
                <a:spLocks noChangeAspect="1"/>
              </p:cNvSpPr>
              <p:nvPr/>
            </p:nvSpPr>
            <p:spPr bwMode="auto">
              <a:xfrm>
                <a:off x="2064" y="2876"/>
                <a:ext cx="11" cy="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7" y="0"/>
                  </a:cxn>
                </a:cxnLst>
                <a:rect l="0" t="0" r="r" b="b"/>
                <a:pathLst>
                  <a:path w="7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7" name="Freeform 703"/>
              <p:cNvSpPr>
                <a:spLocks noChangeAspect="1"/>
              </p:cNvSpPr>
              <p:nvPr/>
            </p:nvSpPr>
            <p:spPr bwMode="auto">
              <a:xfrm>
                <a:off x="2056" y="2817"/>
                <a:ext cx="68" cy="89"/>
              </a:xfrm>
              <a:custGeom>
                <a:avLst/>
                <a:gdLst/>
                <a:ahLst/>
                <a:cxnLst>
                  <a:cxn ang="0">
                    <a:pos x="45" y="7"/>
                  </a:cxn>
                  <a:cxn ang="0">
                    <a:pos x="37" y="0"/>
                  </a:cxn>
                  <a:cxn ang="0">
                    <a:pos x="0" y="52"/>
                  </a:cxn>
                  <a:cxn ang="0">
                    <a:pos x="15" y="59"/>
                  </a:cxn>
                  <a:cxn ang="0">
                    <a:pos x="45" y="7"/>
                  </a:cxn>
                </a:cxnLst>
                <a:rect l="0" t="0" r="r" b="b"/>
                <a:pathLst>
                  <a:path w="45" h="59">
                    <a:moveTo>
                      <a:pt x="45" y="7"/>
                    </a:moveTo>
                    <a:lnTo>
                      <a:pt x="37" y="0"/>
                    </a:lnTo>
                    <a:lnTo>
                      <a:pt x="0" y="52"/>
                    </a:lnTo>
                    <a:lnTo>
                      <a:pt x="15" y="59"/>
                    </a:lnTo>
                    <a:lnTo>
                      <a:pt x="45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8" name="Freeform 704"/>
              <p:cNvSpPr>
                <a:spLocks noChangeAspect="1"/>
              </p:cNvSpPr>
              <p:nvPr/>
            </p:nvSpPr>
            <p:spPr bwMode="auto">
              <a:xfrm>
                <a:off x="2093" y="2751"/>
                <a:ext cx="68" cy="110"/>
              </a:xfrm>
              <a:custGeom>
                <a:avLst/>
                <a:gdLst/>
                <a:ahLst/>
                <a:cxnLst>
                  <a:cxn ang="0">
                    <a:pos x="45" y="7"/>
                  </a:cxn>
                  <a:cxn ang="0">
                    <a:pos x="30" y="0"/>
                  </a:cxn>
                  <a:cxn ang="0">
                    <a:pos x="0" y="66"/>
                  </a:cxn>
                  <a:cxn ang="0">
                    <a:pos x="8" y="73"/>
                  </a:cxn>
                  <a:cxn ang="0">
                    <a:pos x="45" y="7"/>
                  </a:cxn>
                </a:cxnLst>
                <a:rect l="0" t="0" r="r" b="b"/>
                <a:pathLst>
                  <a:path w="45" h="73">
                    <a:moveTo>
                      <a:pt x="45" y="7"/>
                    </a:moveTo>
                    <a:lnTo>
                      <a:pt x="30" y="0"/>
                    </a:lnTo>
                    <a:lnTo>
                      <a:pt x="0" y="66"/>
                    </a:lnTo>
                    <a:lnTo>
                      <a:pt x="8" y="73"/>
                    </a:lnTo>
                    <a:lnTo>
                      <a:pt x="45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9" name="Freeform 705"/>
              <p:cNvSpPr>
                <a:spLocks noChangeAspect="1"/>
              </p:cNvSpPr>
              <p:nvPr/>
            </p:nvSpPr>
            <p:spPr bwMode="auto">
              <a:xfrm>
                <a:off x="2130" y="2751"/>
                <a:ext cx="12" cy="11"/>
              </a:xfrm>
              <a:custGeom>
                <a:avLst/>
                <a:gdLst/>
                <a:ahLst/>
                <a:cxnLst>
                  <a:cxn ang="0">
                    <a:pos x="8" y="7"/>
                  </a:cxn>
                  <a:cxn ang="0">
                    <a:pos x="8" y="7"/>
                  </a:cxn>
                  <a:cxn ang="0">
                    <a:pos x="8" y="7"/>
                  </a:cxn>
                  <a:cxn ang="0">
                    <a:pos x="0" y="0"/>
                  </a:cxn>
                  <a:cxn ang="0">
                    <a:pos x="8" y="7"/>
                  </a:cxn>
                </a:cxnLst>
                <a:rect l="0" t="0" r="r" b="b"/>
                <a:pathLst>
                  <a:path w="8" h="7">
                    <a:moveTo>
                      <a:pt x="8" y="7"/>
                    </a:moveTo>
                    <a:lnTo>
                      <a:pt x="8" y="7"/>
                    </a:lnTo>
                    <a:lnTo>
                      <a:pt x="8" y="7"/>
                    </a:lnTo>
                    <a:lnTo>
                      <a:pt x="0" y="0"/>
                    </a:lnTo>
                    <a:lnTo>
                      <a:pt x="8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0" name="Freeform 706"/>
              <p:cNvSpPr>
                <a:spLocks noChangeAspect="1"/>
              </p:cNvSpPr>
              <p:nvPr/>
            </p:nvSpPr>
            <p:spPr bwMode="auto">
              <a:xfrm>
                <a:off x="2123" y="2692"/>
                <a:ext cx="66" cy="99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7" y="0"/>
                  </a:cxn>
                  <a:cxn ang="0">
                    <a:pos x="0" y="59"/>
                  </a:cxn>
                  <a:cxn ang="0">
                    <a:pos x="15" y="66"/>
                  </a:cxn>
                  <a:cxn ang="0">
                    <a:pos x="44" y="7"/>
                  </a:cxn>
                </a:cxnLst>
                <a:rect l="0" t="0" r="r" b="b"/>
                <a:pathLst>
                  <a:path w="44" h="66">
                    <a:moveTo>
                      <a:pt x="44" y="7"/>
                    </a:moveTo>
                    <a:lnTo>
                      <a:pt x="37" y="0"/>
                    </a:lnTo>
                    <a:lnTo>
                      <a:pt x="0" y="59"/>
                    </a:lnTo>
                    <a:lnTo>
                      <a:pt x="15" y="66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" name="Freeform 707"/>
              <p:cNvSpPr>
                <a:spLocks noChangeAspect="1"/>
              </p:cNvSpPr>
              <p:nvPr/>
            </p:nvSpPr>
            <p:spPr bwMode="auto">
              <a:xfrm>
                <a:off x="2167" y="2692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" name="Freeform 708"/>
              <p:cNvSpPr>
                <a:spLocks noChangeAspect="1"/>
              </p:cNvSpPr>
              <p:nvPr/>
            </p:nvSpPr>
            <p:spPr bwMode="auto">
              <a:xfrm>
                <a:off x="2160" y="2625"/>
                <a:ext cx="66" cy="111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67"/>
                  </a:cxn>
                  <a:cxn ang="0">
                    <a:pos x="7" y="74"/>
                  </a:cxn>
                  <a:cxn ang="0">
                    <a:pos x="44" y="8"/>
                  </a:cxn>
                </a:cxnLst>
                <a:rect l="0" t="0" r="r" b="b"/>
                <a:pathLst>
                  <a:path w="44" h="74">
                    <a:moveTo>
                      <a:pt x="44" y="8"/>
                    </a:moveTo>
                    <a:lnTo>
                      <a:pt x="29" y="0"/>
                    </a:lnTo>
                    <a:lnTo>
                      <a:pt x="0" y="67"/>
                    </a:lnTo>
                    <a:lnTo>
                      <a:pt x="7" y="74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" name="Freeform 709"/>
              <p:cNvSpPr>
                <a:spLocks noChangeAspect="1"/>
              </p:cNvSpPr>
              <p:nvPr/>
            </p:nvSpPr>
            <p:spPr bwMode="auto">
              <a:xfrm>
                <a:off x="2196" y="2625"/>
                <a:ext cx="12" cy="12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0" y="0"/>
                  </a:cxn>
                  <a:cxn ang="0">
                    <a:pos x="8" y="8"/>
                  </a:cxn>
                </a:cxnLst>
                <a:rect l="0" t="0" r="r" b="b"/>
                <a:pathLst>
                  <a:path w="8" h="8">
                    <a:moveTo>
                      <a:pt x="8" y="8"/>
                    </a:moveTo>
                    <a:lnTo>
                      <a:pt x="8" y="8"/>
                    </a:lnTo>
                    <a:lnTo>
                      <a:pt x="8" y="8"/>
                    </a:lnTo>
                    <a:lnTo>
                      <a:pt x="0" y="0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" name="Freeform 710"/>
              <p:cNvSpPr>
                <a:spLocks noChangeAspect="1"/>
              </p:cNvSpPr>
              <p:nvPr/>
            </p:nvSpPr>
            <p:spPr bwMode="auto">
              <a:xfrm>
                <a:off x="2189" y="2559"/>
                <a:ext cx="66" cy="111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7" y="0"/>
                  </a:cxn>
                  <a:cxn ang="0">
                    <a:pos x="0" y="66"/>
                  </a:cxn>
                  <a:cxn ang="0">
                    <a:pos x="15" y="74"/>
                  </a:cxn>
                  <a:cxn ang="0">
                    <a:pos x="44" y="7"/>
                  </a:cxn>
                </a:cxnLst>
                <a:rect l="0" t="0" r="r" b="b"/>
                <a:pathLst>
                  <a:path w="44" h="74">
                    <a:moveTo>
                      <a:pt x="44" y="7"/>
                    </a:moveTo>
                    <a:lnTo>
                      <a:pt x="37" y="0"/>
                    </a:lnTo>
                    <a:lnTo>
                      <a:pt x="0" y="66"/>
                    </a:lnTo>
                    <a:lnTo>
                      <a:pt x="15" y="74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" name="Freeform 711"/>
              <p:cNvSpPr>
                <a:spLocks noChangeAspect="1"/>
              </p:cNvSpPr>
              <p:nvPr/>
            </p:nvSpPr>
            <p:spPr bwMode="auto">
              <a:xfrm>
                <a:off x="2226" y="2485"/>
                <a:ext cx="66" cy="122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74"/>
                  </a:cxn>
                  <a:cxn ang="0">
                    <a:pos x="7" y="81"/>
                  </a:cxn>
                  <a:cxn ang="0">
                    <a:pos x="44" y="8"/>
                  </a:cxn>
                </a:cxnLst>
                <a:rect l="0" t="0" r="r" b="b"/>
                <a:pathLst>
                  <a:path w="44" h="81">
                    <a:moveTo>
                      <a:pt x="44" y="8"/>
                    </a:moveTo>
                    <a:lnTo>
                      <a:pt x="29" y="0"/>
                    </a:lnTo>
                    <a:lnTo>
                      <a:pt x="0" y="74"/>
                    </a:lnTo>
                    <a:lnTo>
                      <a:pt x="7" y="81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6" name="Freeform 712"/>
              <p:cNvSpPr>
                <a:spLocks noChangeAspect="1"/>
              </p:cNvSpPr>
              <p:nvPr/>
            </p:nvSpPr>
            <p:spPr bwMode="auto">
              <a:xfrm>
                <a:off x="2263" y="2485"/>
                <a:ext cx="11" cy="12"/>
              </a:xfrm>
              <a:custGeom>
                <a:avLst/>
                <a:gdLst/>
                <a:ahLst/>
                <a:cxnLst>
                  <a:cxn ang="0">
                    <a:pos x="7" y="8"/>
                  </a:cxn>
                  <a:cxn ang="0">
                    <a:pos x="7" y="8"/>
                  </a:cxn>
                  <a:cxn ang="0">
                    <a:pos x="7" y="8"/>
                  </a:cxn>
                  <a:cxn ang="0">
                    <a:pos x="0" y="0"/>
                  </a:cxn>
                  <a:cxn ang="0">
                    <a:pos x="7" y="8"/>
                  </a:cxn>
                </a:cxnLst>
                <a:rect l="0" t="0" r="r" b="b"/>
                <a:pathLst>
                  <a:path w="7" h="8">
                    <a:moveTo>
                      <a:pt x="7" y="8"/>
                    </a:moveTo>
                    <a:lnTo>
                      <a:pt x="7" y="8"/>
                    </a:lnTo>
                    <a:lnTo>
                      <a:pt x="7" y="8"/>
                    </a:lnTo>
                    <a:lnTo>
                      <a:pt x="0" y="0"/>
                    </a:lnTo>
                    <a:lnTo>
                      <a:pt x="7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7" name="Freeform 713"/>
              <p:cNvSpPr>
                <a:spLocks noChangeAspect="1"/>
              </p:cNvSpPr>
              <p:nvPr/>
            </p:nvSpPr>
            <p:spPr bwMode="auto">
              <a:xfrm>
                <a:off x="2255" y="2419"/>
                <a:ext cx="68" cy="111"/>
              </a:xfrm>
              <a:custGeom>
                <a:avLst/>
                <a:gdLst/>
                <a:ahLst/>
                <a:cxnLst>
                  <a:cxn ang="0">
                    <a:pos x="45" y="7"/>
                  </a:cxn>
                  <a:cxn ang="0">
                    <a:pos x="37" y="0"/>
                  </a:cxn>
                  <a:cxn ang="0">
                    <a:pos x="0" y="66"/>
                  </a:cxn>
                  <a:cxn ang="0">
                    <a:pos x="15" y="74"/>
                  </a:cxn>
                  <a:cxn ang="0">
                    <a:pos x="45" y="7"/>
                  </a:cxn>
                </a:cxnLst>
                <a:rect l="0" t="0" r="r" b="b"/>
                <a:pathLst>
                  <a:path w="45" h="74">
                    <a:moveTo>
                      <a:pt x="45" y="7"/>
                    </a:moveTo>
                    <a:lnTo>
                      <a:pt x="37" y="0"/>
                    </a:lnTo>
                    <a:lnTo>
                      <a:pt x="0" y="66"/>
                    </a:lnTo>
                    <a:lnTo>
                      <a:pt x="15" y="74"/>
                    </a:lnTo>
                    <a:lnTo>
                      <a:pt x="45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8" name="Freeform 714"/>
              <p:cNvSpPr>
                <a:spLocks noChangeAspect="1"/>
              </p:cNvSpPr>
              <p:nvPr/>
            </p:nvSpPr>
            <p:spPr bwMode="auto">
              <a:xfrm>
                <a:off x="2300" y="2419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9" name="Freeform 715"/>
              <p:cNvSpPr>
                <a:spLocks noChangeAspect="1"/>
              </p:cNvSpPr>
              <p:nvPr/>
            </p:nvSpPr>
            <p:spPr bwMode="auto">
              <a:xfrm>
                <a:off x="2292" y="2345"/>
                <a:ext cx="68" cy="122"/>
              </a:xfrm>
              <a:custGeom>
                <a:avLst/>
                <a:gdLst/>
                <a:ahLst/>
                <a:cxnLst>
                  <a:cxn ang="0">
                    <a:pos x="45" y="8"/>
                  </a:cxn>
                  <a:cxn ang="0">
                    <a:pos x="30" y="0"/>
                  </a:cxn>
                  <a:cxn ang="0">
                    <a:pos x="0" y="74"/>
                  </a:cxn>
                  <a:cxn ang="0">
                    <a:pos x="8" y="81"/>
                  </a:cxn>
                  <a:cxn ang="0">
                    <a:pos x="45" y="8"/>
                  </a:cxn>
                </a:cxnLst>
                <a:rect l="0" t="0" r="r" b="b"/>
                <a:pathLst>
                  <a:path w="45" h="81">
                    <a:moveTo>
                      <a:pt x="45" y="8"/>
                    </a:moveTo>
                    <a:lnTo>
                      <a:pt x="30" y="0"/>
                    </a:lnTo>
                    <a:lnTo>
                      <a:pt x="0" y="74"/>
                    </a:lnTo>
                    <a:lnTo>
                      <a:pt x="8" y="81"/>
                    </a:lnTo>
                    <a:lnTo>
                      <a:pt x="45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0" name="Freeform 716"/>
              <p:cNvSpPr>
                <a:spLocks noChangeAspect="1"/>
              </p:cNvSpPr>
              <p:nvPr/>
            </p:nvSpPr>
            <p:spPr bwMode="auto">
              <a:xfrm>
                <a:off x="2322" y="2279"/>
                <a:ext cx="77" cy="111"/>
              </a:xfrm>
              <a:custGeom>
                <a:avLst/>
                <a:gdLst/>
                <a:ahLst/>
                <a:cxnLst>
                  <a:cxn ang="0">
                    <a:pos x="51" y="0"/>
                  </a:cxn>
                  <a:cxn ang="0">
                    <a:pos x="37" y="0"/>
                  </a:cxn>
                  <a:cxn ang="0">
                    <a:pos x="0" y="66"/>
                  </a:cxn>
                  <a:cxn ang="0">
                    <a:pos x="15" y="74"/>
                  </a:cxn>
                  <a:cxn ang="0">
                    <a:pos x="51" y="0"/>
                  </a:cxn>
                </a:cxnLst>
                <a:rect l="0" t="0" r="r" b="b"/>
                <a:pathLst>
                  <a:path w="51" h="74">
                    <a:moveTo>
                      <a:pt x="51" y="0"/>
                    </a:moveTo>
                    <a:lnTo>
                      <a:pt x="37" y="0"/>
                    </a:lnTo>
                    <a:lnTo>
                      <a:pt x="0" y="66"/>
                    </a:lnTo>
                    <a:lnTo>
                      <a:pt x="15" y="74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1" name="Freeform 717"/>
              <p:cNvSpPr>
                <a:spLocks noChangeAspect="1"/>
              </p:cNvSpPr>
              <p:nvPr/>
            </p:nvSpPr>
            <p:spPr bwMode="auto">
              <a:xfrm>
                <a:off x="2359" y="2279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" name="Freeform 718"/>
              <p:cNvSpPr>
                <a:spLocks noChangeAspect="1"/>
              </p:cNvSpPr>
              <p:nvPr/>
            </p:nvSpPr>
            <p:spPr bwMode="auto">
              <a:xfrm>
                <a:off x="2359" y="2205"/>
                <a:ext cx="66" cy="111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74"/>
                  </a:cxn>
                  <a:cxn ang="0">
                    <a:pos x="14" y="74"/>
                  </a:cxn>
                  <a:cxn ang="0">
                    <a:pos x="44" y="8"/>
                  </a:cxn>
                </a:cxnLst>
                <a:rect l="0" t="0" r="r" b="b"/>
                <a:pathLst>
                  <a:path w="44" h="74">
                    <a:moveTo>
                      <a:pt x="44" y="8"/>
                    </a:moveTo>
                    <a:lnTo>
                      <a:pt x="29" y="0"/>
                    </a:lnTo>
                    <a:lnTo>
                      <a:pt x="0" y="74"/>
                    </a:lnTo>
                    <a:lnTo>
                      <a:pt x="14" y="74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3" name="Freeform 719"/>
              <p:cNvSpPr>
                <a:spLocks noChangeAspect="1"/>
              </p:cNvSpPr>
              <p:nvPr/>
            </p:nvSpPr>
            <p:spPr bwMode="auto">
              <a:xfrm>
                <a:off x="2388" y="2139"/>
                <a:ext cx="78" cy="111"/>
              </a:xfrm>
              <a:custGeom>
                <a:avLst/>
                <a:gdLst/>
                <a:ahLst/>
                <a:cxnLst>
                  <a:cxn ang="0">
                    <a:pos x="52" y="7"/>
                  </a:cxn>
                  <a:cxn ang="0">
                    <a:pos x="37" y="0"/>
                  </a:cxn>
                  <a:cxn ang="0">
                    <a:pos x="0" y="66"/>
                  </a:cxn>
                  <a:cxn ang="0">
                    <a:pos x="15" y="74"/>
                  </a:cxn>
                  <a:cxn ang="0">
                    <a:pos x="52" y="7"/>
                  </a:cxn>
                </a:cxnLst>
                <a:rect l="0" t="0" r="r" b="b"/>
                <a:pathLst>
                  <a:path w="52" h="74">
                    <a:moveTo>
                      <a:pt x="52" y="7"/>
                    </a:moveTo>
                    <a:lnTo>
                      <a:pt x="37" y="0"/>
                    </a:lnTo>
                    <a:lnTo>
                      <a:pt x="0" y="66"/>
                    </a:lnTo>
                    <a:lnTo>
                      <a:pt x="15" y="74"/>
                    </a:lnTo>
                    <a:lnTo>
                      <a:pt x="52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4" name="Freeform 720"/>
              <p:cNvSpPr>
                <a:spLocks noChangeAspect="1"/>
              </p:cNvSpPr>
              <p:nvPr/>
            </p:nvSpPr>
            <p:spPr bwMode="auto">
              <a:xfrm>
                <a:off x="2425" y="2139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5" name="Freeform 721"/>
              <p:cNvSpPr>
                <a:spLocks noChangeAspect="1"/>
              </p:cNvSpPr>
              <p:nvPr/>
            </p:nvSpPr>
            <p:spPr bwMode="auto">
              <a:xfrm>
                <a:off x="2425" y="2073"/>
                <a:ext cx="66" cy="110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29" y="0"/>
                  </a:cxn>
                  <a:cxn ang="0">
                    <a:pos x="0" y="66"/>
                  </a:cxn>
                  <a:cxn ang="0">
                    <a:pos x="15" y="73"/>
                  </a:cxn>
                  <a:cxn ang="0">
                    <a:pos x="44" y="0"/>
                  </a:cxn>
                </a:cxnLst>
                <a:rect l="0" t="0" r="r" b="b"/>
                <a:pathLst>
                  <a:path w="44" h="73">
                    <a:moveTo>
                      <a:pt x="44" y="0"/>
                    </a:moveTo>
                    <a:lnTo>
                      <a:pt x="29" y="0"/>
                    </a:lnTo>
                    <a:lnTo>
                      <a:pt x="0" y="66"/>
                    </a:lnTo>
                    <a:lnTo>
                      <a:pt x="15" y="73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6" name="Freeform 722"/>
              <p:cNvSpPr>
                <a:spLocks noChangeAspect="1"/>
              </p:cNvSpPr>
              <p:nvPr/>
            </p:nvSpPr>
            <p:spPr bwMode="auto">
              <a:xfrm>
                <a:off x="2454" y="2073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7" name="Freeform 723"/>
              <p:cNvSpPr>
                <a:spLocks noChangeAspect="1"/>
              </p:cNvSpPr>
              <p:nvPr/>
            </p:nvSpPr>
            <p:spPr bwMode="auto">
              <a:xfrm>
                <a:off x="2454" y="2006"/>
                <a:ext cx="78" cy="101"/>
              </a:xfrm>
              <a:custGeom>
                <a:avLst/>
                <a:gdLst/>
                <a:ahLst/>
                <a:cxnLst>
                  <a:cxn ang="0">
                    <a:pos x="52" y="8"/>
                  </a:cxn>
                  <a:cxn ang="0">
                    <a:pos x="37" y="0"/>
                  </a:cxn>
                  <a:cxn ang="0">
                    <a:pos x="0" y="67"/>
                  </a:cxn>
                  <a:cxn ang="0">
                    <a:pos x="15" y="67"/>
                  </a:cxn>
                  <a:cxn ang="0">
                    <a:pos x="52" y="8"/>
                  </a:cxn>
                </a:cxnLst>
                <a:rect l="0" t="0" r="r" b="b"/>
                <a:pathLst>
                  <a:path w="52" h="67">
                    <a:moveTo>
                      <a:pt x="52" y="8"/>
                    </a:moveTo>
                    <a:lnTo>
                      <a:pt x="37" y="0"/>
                    </a:lnTo>
                    <a:lnTo>
                      <a:pt x="0" y="67"/>
                    </a:lnTo>
                    <a:lnTo>
                      <a:pt x="15" y="67"/>
                    </a:lnTo>
                    <a:lnTo>
                      <a:pt x="52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8" name="Freeform 724"/>
              <p:cNvSpPr>
                <a:spLocks noChangeAspect="1"/>
              </p:cNvSpPr>
              <p:nvPr/>
            </p:nvSpPr>
            <p:spPr bwMode="auto">
              <a:xfrm>
                <a:off x="2491" y="2006"/>
                <a:ext cx="12" cy="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</a:cxnLst>
                <a:rect l="0" t="0" r="r" b="b"/>
                <a:pathLst>
                  <a:path w="8">
                    <a:moveTo>
                      <a:pt x="8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9" name="Freeform 725"/>
              <p:cNvSpPr>
                <a:spLocks noChangeAspect="1"/>
              </p:cNvSpPr>
              <p:nvPr/>
            </p:nvSpPr>
            <p:spPr bwMode="auto">
              <a:xfrm>
                <a:off x="2491" y="1947"/>
                <a:ext cx="66" cy="101"/>
              </a:xfrm>
              <a:custGeom>
                <a:avLst/>
                <a:gdLst/>
                <a:ahLst/>
                <a:cxnLst>
                  <a:cxn ang="0">
                    <a:pos x="15" y="67"/>
                  </a:cxn>
                  <a:cxn ang="0">
                    <a:pos x="0" y="59"/>
                  </a:cxn>
                  <a:cxn ang="0">
                    <a:pos x="30" y="0"/>
                  </a:cxn>
                  <a:cxn ang="0">
                    <a:pos x="44" y="0"/>
                  </a:cxn>
                  <a:cxn ang="0">
                    <a:pos x="15" y="67"/>
                  </a:cxn>
                </a:cxnLst>
                <a:rect l="0" t="0" r="r" b="b"/>
                <a:pathLst>
                  <a:path w="44" h="67">
                    <a:moveTo>
                      <a:pt x="15" y="67"/>
                    </a:moveTo>
                    <a:lnTo>
                      <a:pt x="0" y="59"/>
                    </a:lnTo>
                    <a:lnTo>
                      <a:pt x="30" y="0"/>
                    </a:lnTo>
                    <a:lnTo>
                      <a:pt x="44" y="0"/>
                    </a:lnTo>
                    <a:lnTo>
                      <a:pt x="15" y="6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0" name="Freeform 726"/>
              <p:cNvSpPr>
                <a:spLocks noChangeAspect="1"/>
              </p:cNvSpPr>
              <p:nvPr/>
            </p:nvSpPr>
            <p:spPr bwMode="auto">
              <a:xfrm>
                <a:off x="2521" y="1947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1" name="Freeform 727"/>
              <p:cNvSpPr>
                <a:spLocks noChangeAspect="1"/>
              </p:cNvSpPr>
              <p:nvPr/>
            </p:nvSpPr>
            <p:spPr bwMode="auto">
              <a:xfrm>
                <a:off x="2521" y="1888"/>
                <a:ext cx="77" cy="101"/>
              </a:xfrm>
              <a:custGeom>
                <a:avLst/>
                <a:gdLst/>
                <a:ahLst/>
                <a:cxnLst>
                  <a:cxn ang="0">
                    <a:pos x="51" y="8"/>
                  </a:cxn>
                  <a:cxn ang="0">
                    <a:pos x="37" y="0"/>
                  </a:cxn>
                  <a:cxn ang="0">
                    <a:pos x="0" y="59"/>
                  </a:cxn>
                  <a:cxn ang="0">
                    <a:pos x="14" y="67"/>
                  </a:cxn>
                  <a:cxn ang="0">
                    <a:pos x="51" y="8"/>
                  </a:cxn>
                </a:cxnLst>
                <a:rect l="0" t="0" r="r" b="b"/>
                <a:pathLst>
                  <a:path w="51" h="67">
                    <a:moveTo>
                      <a:pt x="51" y="8"/>
                    </a:moveTo>
                    <a:lnTo>
                      <a:pt x="37" y="0"/>
                    </a:lnTo>
                    <a:lnTo>
                      <a:pt x="0" y="59"/>
                    </a:lnTo>
                    <a:lnTo>
                      <a:pt x="14" y="67"/>
                    </a:lnTo>
                    <a:lnTo>
                      <a:pt x="51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" name="Freeform 728"/>
              <p:cNvSpPr>
                <a:spLocks noChangeAspect="1"/>
              </p:cNvSpPr>
              <p:nvPr/>
            </p:nvSpPr>
            <p:spPr bwMode="auto">
              <a:xfrm>
                <a:off x="2558" y="1888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" name="Freeform 729"/>
              <p:cNvSpPr>
                <a:spLocks noChangeAspect="1"/>
              </p:cNvSpPr>
              <p:nvPr/>
            </p:nvSpPr>
            <p:spPr bwMode="auto">
              <a:xfrm>
                <a:off x="2558" y="1837"/>
                <a:ext cx="66" cy="89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29" y="0"/>
                  </a:cxn>
                  <a:cxn ang="0">
                    <a:pos x="0" y="51"/>
                  </a:cxn>
                  <a:cxn ang="0">
                    <a:pos x="14" y="59"/>
                  </a:cxn>
                  <a:cxn ang="0">
                    <a:pos x="44" y="7"/>
                  </a:cxn>
                </a:cxnLst>
                <a:rect l="0" t="0" r="r" b="b"/>
                <a:pathLst>
                  <a:path w="44" h="59">
                    <a:moveTo>
                      <a:pt x="44" y="7"/>
                    </a:moveTo>
                    <a:lnTo>
                      <a:pt x="29" y="0"/>
                    </a:lnTo>
                    <a:lnTo>
                      <a:pt x="0" y="51"/>
                    </a:lnTo>
                    <a:lnTo>
                      <a:pt x="14" y="59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4" name="Freeform 730"/>
              <p:cNvSpPr>
                <a:spLocks noChangeAspect="1"/>
              </p:cNvSpPr>
              <p:nvPr/>
            </p:nvSpPr>
            <p:spPr bwMode="auto">
              <a:xfrm>
                <a:off x="2587" y="1837"/>
                <a:ext cx="23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0" y="0"/>
                  </a:cxn>
                </a:cxnLst>
                <a:rect l="0" t="0" r="r" b="b"/>
                <a:pathLst>
                  <a:path w="15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5" name="Freeform 731"/>
              <p:cNvSpPr>
                <a:spLocks noChangeAspect="1"/>
              </p:cNvSpPr>
              <p:nvPr/>
            </p:nvSpPr>
            <p:spPr bwMode="auto">
              <a:xfrm>
                <a:off x="2587" y="1785"/>
                <a:ext cx="78" cy="89"/>
              </a:xfrm>
              <a:custGeom>
                <a:avLst/>
                <a:gdLst/>
                <a:ahLst/>
                <a:cxnLst>
                  <a:cxn ang="0">
                    <a:pos x="52" y="7"/>
                  </a:cxn>
                  <a:cxn ang="0">
                    <a:pos x="37" y="0"/>
                  </a:cxn>
                  <a:cxn ang="0">
                    <a:pos x="0" y="52"/>
                  </a:cxn>
                  <a:cxn ang="0">
                    <a:pos x="15" y="59"/>
                  </a:cxn>
                  <a:cxn ang="0">
                    <a:pos x="52" y="7"/>
                  </a:cxn>
                </a:cxnLst>
                <a:rect l="0" t="0" r="r" b="b"/>
                <a:pathLst>
                  <a:path w="52" h="59">
                    <a:moveTo>
                      <a:pt x="52" y="7"/>
                    </a:moveTo>
                    <a:lnTo>
                      <a:pt x="37" y="0"/>
                    </a:lnTo>
                    <a:lnTo>
                      <a:pt x="0" y="52"/>
                    </a:lnTo>
                    <a:lnTo>
                      <a:pt x="15" y="59"/>
                    </a:lnTo>
                    <a:lnTo>
                      <a:pt x="52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" name="Freeform 732"/>
              <p:cNvSpPr>
                <a:spLocks noChangeAspect="1"/>
              </p:cNvSpPr>
              <p:nvPr/>
            </p:nvSpPr>
            <p:spPr bwMode="auto">
              <a:xfrm>
                <a:off x="2624" y="1785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7" name="Freeform 733"/>
              <p:cNvSpPr>
                <a:spLocks noChangeAspect="1"/>
              </p:cNvSpPr>
              <p:nvPr/>
            </p:nvSpPr>
            <p:spPr bwMode="auto">
              <a:xfrm>
                <a:off x="2624" y="1741"/>
                <a:ext cx="66" cy="77"/>
              </a:xfrm>
              <a:custGeom>
                <a:avLst/>
                <a:gdLst/>
                <a:ahLst/>
                <a:cxnLst>
                  <a:cxn ang="0">
                    <a:pos x="44" y="15"/>
                  </a:cxn>
                  <a:cxn ang="0">
                    <a:pos x="37" y="0"/>
                  </a:cxn>
                  <a:cxn ang="0">
                    <a:pos x="0" y="44"/>
                  </a:cxn>
                  <a:cxn ang="0">
                    <a:pos x="15" y="51"/>
                  </a:cxn>
                  <a:cxn ang="0">
                    <a:pos x="44" y="15"/>
                  </a:cxn>
                </a:cxnLst>
                <a:rect l="0" t="0" r="r" b="b"/>
                <a:pathLst>
                  <a:path w="44" h="51">
                    <a:moveTo>
                      <a:pt x="44" y="15"/>
                    </a:moveTo>
                    <a:lnTo>
                      <a:pt x="37" y="0"/>
                    </a:lnTo>
                    <a:lnTo>
                      <a:pt x="0" y="44"/>
                    </a:lnTo>
                    <a:lnTo>
                      <a:pt x="15" y="51"/>
                    </a:lnTo>
                    <a:lnTo>
                      <a:pt x="44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8" name="Freeform 734"/>
              <p:cNvSpPr>
                <a:spLocks noChangeAspect="1"/>
              </p:cNvSpPr>
              <p:nvPr/>
            </p:nvSpPr>
            <p:spPr bwMode="auto">
              <a:xfrm>
                <a:off x="2661" y="1741"/>
                <a:ext cx="11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7"/>
                  </a:cxn>
                  <a:cxn ang="0">
                    <a:pos x="0" y="0"/>
                  </a:cxn>
                </a:cxnLst>
                <a:rect l="0" t="0" r="r" b="b"/>
                <a:pathLst>
                  <a:path w="7"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" name="Freeform 735"/>
              <p:cNvSpPr>
                <a:spLocks noChangeAspect="1"/>
              </p:cNvSpPr>
              <p:nvPr/>
            </p:nvSpPr>
            <p:spPr bwMode="auto">
              <a:xfrm>
                <a:off x="2661" y="1711"/>
                <a:ext cx="66" cy="68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30"/>
                  </a:cxn>
                  <a:cxn ang="0">
                    <a:pos x="7" y="45"/>
                  </a:cxn>
                  <a:cxn ang="0">
                    <a:pos x="44" y="8"/>
                  </a:cxn>
                </a:cxnLst>
                <a:rect l="0" t="0" r="r" b="b"/>
                <a:pathLst>
                  <a:path w="44" h="45">
                    <a:moveTo>
                      <a:pt x="44" y="8"/>
                    </a:moveTo>
                    <a:lnTo>
                      <a:pt x="29" y="0"/>
                    </a:lnTo>
                    <a:lnTo>
                      <a:pt x="0" y="30"/>
                    </a:lnTo>
                    <a:lnTo>
                      <a:pt x="7" y="45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" name="Freeform 736"/>
              <p:cNvSpPr>
                <a:spLocks noChangeAspect="1"/>
              </p:cNvSpPr>
              <p:nvPr/>
            </p:nvSpPr>
            <p:spPr bwMode="auto">
              <a:xfrm>
                <a:off x="2690" y="1711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" name="Freeform 737"/>
              <p:cNvSpPr>
                <a:spLocks noChangeAspect="1"/>
              </p:cNvSpPr>
              <p:nvPr/>
            </p:nvSpPr>
            <p:spPr bwMode="auto">
              <a:xfrm>
                <a:off x="2690" y="1682"/>
                <a:ext cx="66" cy="56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7" y="0"/>
                  </a:cxn>
                  <a:cxn ang="0">
                    <a:pos x="0" y="29"/>
                  </a:cxn>
                  <a:cxn ang="0">
                    <a:pos x="8" y="37"/>
                  </a:cxn>
                  <a:cxn ang="0">
                    <a:pos x="44" y="7"/>
                  </a:cxn>
                </a:cxnLst>
                <a:rect l="0" t="0" r="r" b="b"/>
                <a:pathLst>
                  <a:path w="44" h="37">
                    <a:moveTo>
                      <a:pt x="44" y="7"/>
                    </a:moveTo>
                    <a:lnTo>
                      <a:pt x="37" y="0"/>
                    </a:lnTo>
                    <a:lnTo>
                      <a:pt x="0" y="29"/>
                    </a:lnTo>
                    <a:lnTo>
                      <a:pt x="8" y="37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" name="Freeform 738"/>
              <p:cNvSpPr>
                <a:spLocks noChangeAspect="1"/>
              </p:cNvSpPr>
              <p:nvPr/>
            </p:nvSpPr>
            <p:spPr bwMode="auto">
              <a:xfrm>
                <a:off x="2727" y="1682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" name="Freeform 739"/>
              <p:cNvSpPr>
                <a:spLocks noChangeAspect="1"/>
              </p:cNvSpPr>
              <p:nvPr/>
            </p:nvSpPr>
            <p:spPr bwMode="auto">
              <a:xfrm>
                <a:off x="2727" y="1660"/>
                <a:ext cx="56" cy="44"/>
              </a:xfrm>
              <a:custGeom>
                <a:avLst/>
                <a:gdLst/>
                <a:ahLst/>
                <a:cxnLst>
                  <a:cxn ang="0">
                    <a:pos x="37" y="7"/>
                  </a:cxn>
                  <a:cxn ang="0">
                    <a:pos x="30" y="0"/>
                  </a:cxn>
                  <a:cxn ang="0">
                    <a:pos x="0" y="22"/>
                  </a:cxn>
                  <a:cxn ang="0">
                    <a:pos x="7" y="29"/>
                  </a:cxn>
                  <a:cxn ang="0">
                    <a:pos x="37" y="7"/>
                  </a:cxn>
                </a:cxnLst>
                <a:rect l="0" t="0" r="r" b="b"/>
                <a:pathLst>
                  <a:path w="37" h="29">
                    <a:moveTo>
                      <a:pt x="37" y="7"/>
                    </a:moveTo>
                    <a:lnTo>
                      <a:pt x="30" y="0"/>
                    </a:lnTo>
                    <a:lnTo>
                      <a:pt x="0" y="22"/>
                    </a:lnTo>
                    <a:lnTo>
                      <a:pt x="7" y="29"/>
                    </a:lnTo>
                    <a:lnTo>
                      <a:pt x="37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" name="Freeform 740"/>
              <p:cNvSpPr>
                <a:spLocks noChangeAspect="1"/>
              </p:cNvSpPr>
              <p:nvPr/>
            </p:nvSpPr>
            <p:spPr bwMode="auto">
              <a:xfrm>
                <a:off x="2757" y="1660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5" name="Freeform 741"/>
              <p:cNvSpPr>
                <a:spLocks noChangeAspect="1"/>
              </p:cNvSpPr>
              <p:nvPr/>
            </p:nvSpPr>
            <p:spPr bwMode="auto">
              <a:xfrm>
                <a:off x="2757" y="1645"/>
                <a:ext cx="66" cy="45"/>
              </a:xfrm>
              <a:custGeom>
                <a:avLst/>
                <a:gdLst/>
                <a:ahLst/>
                <a:cxnLst>
                  <a:cxn ang="0">
                    <a:pos x="44" y="15"/>
                  </a:cxn>
                  <a:cxn ang="0">
                    <a:pos x="36" y="0"/>
                  </a:cxn>
                  <a:cxn ang="0">
                    <a:pos x="0" y="15"/>
                  </a:cxn>
                  <a:cxn ang="0">
                    <a:pos x="7" y="30"/>
                  </a:cxn>
                  <a:cxn ang="0">
                    <a:pos x="44" y="15"/>
                  </a:cxn>
                </a:cxnLst>
                <a:rect l="0" t="0" r="r" b="b"/>
                <a:pathLst>
                  <a:path w="44" h="30">
                    <a:moveTo>
                      <a:pt x="44" y="15"/>
                    </a:moveTo>
                    <a:lnTo>
                      <a:pt x="36" y="0"/>
                    </a:lnTo>
                    <a:lnTo>
                      <a:pt x="0" y="15"/>
                    </a:lnTo>
                    <a:lnTo>
                      <a:pt x="7" y="30"/>
                    </a:lnTo>
                    <a:lnTo>
                      <a:pt x="44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6" name="Freeform 742"/>
              <p:cNvSpPr>
                <a:spLocks noChangeAspect="1"/>
              </p:cNvSpPr>
              <p:nvPr/>
            </p:nvSpPr>
            <p:spPr bwMode="auto">
              <a:xfrm>
                <a:off x="2793" y="1645"/>
                <a:ext cx="1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7"/>
                  </a:cxn>
                  <a:cxn ang="0">
                    <a:pos x="0" y="0"/>
                  </a:cxn>
                </a:cxnLst>
                <a:rect l="0" t="0" r="r" b="b"/>
                <a:pathLst>
                  <a:path w="8"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7" name="Freeform 743"/>
              <p:cNvSpPr>
                <a:spLocks noChangeAspect="1"/>
              </p:cNvSpPr>
              <p:nvPr/>
            </p:nvSpPr>
            <p:spPr bwMode="auto">
              <a:xfrm>
                <a:off x="2793" y="1638"/>
                <a:ext cx="56" cy="33"/>
              </a:xfrm>
              <a:custGeom>
                <a:avLst/>
                <a:gdLst/>
                <a:ahLst/>
                <a:cxnLst>
                  <a:cxn ang="0">
                    <a:pos x="37" y="14"/>
                  </a:cxn>
                  <a:cxn ang="0">
                    <a:pos x="37" y="0"/>
                  </a:cxn>
                  <a:cxn ang="0">
                    <a:pos x="0" y="7"/>
                  </a:cxn>
                  <a:cxn ang="0">
                    <a:pos x="8" y="22"/>
                  </a:cxn>
                  <a:cxn ang="0">
                    <a:pos x="37" y="14"/>
                  </a:cxn>
                </a:cxnLst>
                <a:rect l="0" t="0" r="r" b="b"/>
                <a:pathLst>
                  <a:path w="37" h="22">
                    <a:moveTo>
                      <a:pt x="37" y="14"/>
                    </a:moveTo>
                    <a:lnTo>
                      <a:pt x="37" y="0"/>
                    </a:lnTo>
                    <a:lnTo>
                      <a:pt x="0" y="7"/>
                    </a:lnTo>
                    <a:lnTo>
                      <a:pt x="8" y="22"/>
                    </a:lnTo>
                    <a:lnTo>
                      <a:pt x="37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" name="Freeform 744"/>
              <p:cNvSpPr>
                <a:spLocks noChangeAspect="1"/>
              </p:cNvSpPr>
              <p:nvPr/>
            </p:nvSpPr>
            <p:spPr bwMode="auto">
              <a:xfrm>
                <a:off x="2830" y="1638"/>
                <a:ext cx="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r" b="b"/>
                <a:pathLst>
                  <a:path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" name="Rectangle 745"/>
              <p:cNvSpPr>
                <a:spLocks noChangeAspect="1" noChangeArrowheads="1"/>
              </p:cNvSpPr>
              <p:nvPr/>
            </p:nvSpPr>
            <p:spPr bwMode="auto">
              <a:xfrm>
                <a:off x="2830" y="1638"/>
                <a:ext cx="45" cy="21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" name="Freeform 746"/>
              <p:cNvSpPr>
                <a:spLocks noChangeAspect="1"/>
              </p:cNvSpPr>
              <p:nvPr/>
            </p:nvSpPr>
            <p:spPr bwMode="auto">
              <a:xfrm>
                <a:off x="2860" y="1638"/>
                <a:ext cx="11" cy="11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7" y="7"/>
                  </a:cxn>
                  <a:cxn ang="0">
                    <a:pos x="7" y="0"/>
                  </a:cxn>
                </a:cxnLst>
                <a:rect l="0" t="0" r="r" b="b"/>
                <a:pathLst>
                  <a:path w="7" h="7">
                    <a:moveTo>
                      <a:pt x="7" y="0"/>
                    </a:moveTo>
                    <a:lnTo>
                      <a:pt x="7" y="0"/>
                    </a:lnTo>
                    <a:lnTo>
                      <a:pt x="0" y="0"/>
                    </a:lnTo>
                    <a:lnTo>
                      <a:pt x="7" y="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" name="Freeform 747"/>
              <p:cNvSpPr>
                <a:spLocks noChangeAspect="1"/>
              </p:cNvSpPr>
              <p:nvPr/>
            </p:nvSpPr>
            <p:spPr bwMode="auto">
              <a:xfrm>
                <a:off x="2860" y="1638"/>
                <a:ext cx="56" cy="33"/>
              </a:xfrm>
              <a:custGeom>
                <a:avLst/>
                <a:gdLst/>
                <a:ahLst/>
                <a:cxnLst>
                  <a:cxn ang="0">
                    <a:pos x="37" y="22"/>
                  </a:cxn>
                  <a:cxn ang="0">
                    <a:pos x="37" y="7"/>
                  </a:cxn>
                  <a:cxn ang="0">
                    <a:pos x="7" y="0"/>
                  </a:cxn>
                  <a:cxn ang="0">
                    <a:pos x="0" y="14"/>
                  </a:cxn>
                  <a:cxn ang="0">
                    <a:pos x="37" y="22"/>
                  </a:cxn>
                </a:cxnLst>
                <a:rect l="0" t="0" r="r" b="b"/>
                <a:pathLst>
                  <a:path w="37" h="22">
                    <a:moveTo>
                      <a:pt x="37" y="22"/>
                    </a:moveTo>
                    <a:lnTo>
                      <a:pt x="37" y="7"/>
                    </a:lnTo>
                    <a:lnTo>
                      <a:pt x="7" y="0"/>
                    </a:lnTo>
                    <a:lnTo>
                      <a:pt x="0" y="14"/>
                    </a:lnTo>
                    <a:lnTo>
                      <a:pt x="37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" name="Freeform 748"/>
              <p:cNvSpPr>
                <a:spLocks noChangeAspect="1"/>
              </p:cNvSpPr>
              <p:nvPr/>
            </p:nvSpPr>
            <p:spPr bwMode="auto">
              <a:xfrm>
                <a:off x="2897" y="1645"/>
                <a:ext cx="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r" b="b"/>
                <a:pathLst>
                  <a:path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" name="Freeform 749"/>
              <p:cNvSpPr>
                <a:spLocks noChangeAspect="1"/>
              </p:cNvSpPr>
              <p:nvPr/>
            </p:nvSpPr>
            <p:spPr bwMode="auto">
              <a:xfrm>
                <a:off x="2889" y="1645"/>
                <a:ext cx="66" cy="45"/>
              </a:xfrm>
              <a:custGeom>
                <a:avLst/>
                <a:gdLst/>
                <a:ahLst/>
                <a:cxnLst>
                  <a:cxn ang="0">
                    <a:pos x="37" y="30"/>
                  </a:cxn>
                  <a:cxn ang="0">
                    <a:pos x="44" y="15"/>
                  </a:cxn>
                  <a:cxn ang="0">
                    <a:pos x="8" y="0"/>
                  </a:cxn>
                  <a:cxn ang="0">
                    <a:pos x="0" y="15"/>
                  </a:cxn>
                  <a:cxn ang="0">
                    <a:pos x="37" y="30"/>
                  </a:cxn>
                </a:cxnLst>
                <a:rect l="0" t="0" r="r" b="b"/>
                <a:pathLst>
                  <a:path w="44" h="30">
                    <a:moveTo>
                      <a:pt x="37" y="30"/>
                    </a:moveTo>
                    <a:lnTo>
                      <a:pt x="44" y="15"/>
                    </a:lnTo>
                    <a:lnTo>
                      <a:pt x="8" y="0"/>
                    </a:lnTo>
                    <a:lnTo>
                      <a:pt x="0" y="15"/>
                    </a:lnTo>
                    <a:lnTo>
                      <a:pt x="37" y="3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" name="Freeform 750"/>
              <p:cNvSpPr>
                <a:spLocks noChangeAspect="1"/>
              </p:cNvSpPr>
              <p:nvPr/>
            </p:nvSpPr>
            <p:spPr bwMode="auto">
              <a:xfrm>
                <a:off x="2933" y="1660"/>
                <a:ext cx="2" cy="23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0" y="7"/>
                  </a:cxn>
                </a:cxnLst>
                <a:rect l="0" t="0" r="r" b="b"/>
                <a:pathLst>
                  <a:path h="15">
                    <a:moveTo>
                      <a:pt x="0" y="7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5" name="Freeform 751"/>
              <p:cNvSpPr>
                <a:spLocks noChangeAspect="1"/>
              </p:cNvSpPr>
              <p:nvPr/>
            </p:nvSpPr>
            <p:spPr bwMode="auto">
              <a:xfrm>
                <a:off x="2926" y="1667"/>
                <a:ext cx="66" cy="45"/>
              </a:xfrm>
              <a:custGeom>
                <a:avLst/>
                <a:gdLst/>
                <a:ahLst/>
                <a:cxnLst>
                  <a:cxn ang="0">
                    <a:pos x="29" y="30"/>
                  </a:cxn>
                  <a:cxn ang="0">
                    <a:pos x="44" y="22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29" y="30"/>
                  </a:cxn>
                </a:cxnLst>
                <a:rect l="0" t="0" r="r" b="b"/>
                <a:pathLst>
                  <a:path w="44" h="30">
                    <a:moveTo>
                      <a:pt x="29" y="30"/>
                    </a:moveTo>
                    <a:lnTo>
                      <a:pt x="44" y="22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29" y="3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6" name="Freeform 752"/>
              <p:cNvSpPr>
                <a:spLocks noChangeAspect="1"/>
              </p:cNvSpPr>
              <p:nvPr/>
            </p:nvSpPr>
            <p:spPr bwMode="auto">
              <a:xfrm>
                <a:off x="2963" y="1689"/>
                <a:ext cx="11" cy="1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7" y="0"/>
                  </a:cxn>
                </a:cxnLst>
                <a:rect l="0" t="0" r="r" b="b"/>
                <a:pathLst>
                  <a:path w="7" h="8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7" name="Freeform 753"/>
              <p:cNvSpPr>
                <a:spLocks noChangeAspect="1"/>
              </p:cNvSpPr>
              <p:nvPr/>
            </p:nvSpPr>
            <p:spPr bwMode="auto">
              <a:xfrm>
                <a:off x="2955" y="1689"/>
                <a:ext cx="68" cy="56"/>
              </a:xfrm>
              <a:custGeom>
                <a:avLst/>
                <a:gdLst/>
                <a:ahLst/>
                <a:cxnLst>
                  <a:cxn ang="0">
                    <a:pos x="37" y="37"/>
                  </a:cxn>
                  <a:cxn ang="0">
                    <a:pos x="45" y="30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37"/>
                  </a:cxn>
                </a:cxnLst>
                <a:rect l="0" t="0" r="r" b="b"/>
                <a:pathLst>
                  <a:path w="45" h="37">
                    <a:moveTo>
                      <a:pt x="37" y="37"/>
                    </a:moveTo>
                    <a:lnTo>
                      <a:pt x="45" y="30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3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8" name="Freeform 754"/>
              <p:cNvSpPr>
                <a:spLocks noChangeAspect="1"/>
              </p:cNvSpPr>
              <p:nvPr/>
            </p:nvSpPr>
            <p:spPr bwMode="auto">
              <a:xfrm>
                <a:off x="2992" y="1719"/>
                <a:ext cx="68" cy="66"/>
              </a:xfrm>
              <a:custGeom>
                <a:avLst/>
                <a:gdLst/>
                <a:ahLst/>
                <a:cxnLst>
                  <a:cxn ang="0">
                    <a:pos x="30" y="44"/>
                  </a:cxn>
                  <a:cxn ang="0">
                    <a:pos x="45" y="37"/>
                  </a:cxn>
                  <a:cxn ang="0">
                    <a:pos x="8" y="0"/>
                  </a:cxn>
                  <a:cxn ang="0">
                    <a:pos x="0" y="7"/>
                  </a:cxn>
                  <a:cxn ang="0">
                    <a:pos x="30" y="44"/>
                  </a:cxn>
                </a:cxnLst>
                <a:rect l="0" t="0" r="r" b="b"/>
                <a:pathLst>
                  <a:path w="45" h="44">
                    <a:moveTo>
                      <a:pt x="30" y="44"/>
                    </a:moveTo>
                    <a:lnTo>
                      <a:pt x="45" y="37"/>
                    </a:lnTo>
                    <a:lnTo>
                      <a:pt x="8" y="0"/>
                    </a:lnTo>
                    <a:lnTo>
                      <a:pt x="0" y="7"/>
                    </a:lnTo>
                    <a:lnTo>
                      <a:pt x="30" y="4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9" name="Freeform 755"/>
              <p:cNvSpPr>
                <a:spLocks noChangeAspect="1"/>
              </p:cNvSpPr>
              <p:nvPr/>
            </p:nvSpPr>
            <p:spPr bwMode="auto">
              <a:xfrm>
                <a:off x="3029" y="1756"/>
                <a:ext cx="12" cy="11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7"/>
                  </a:cxn>
                  <a:cxn ang="0">
                    <a:pos x="8" y="0"/>
                  </a:cxn>
                </a:cxnLst>
                <a:rect l="0" t="0" r="r" b="b"/>
                <a:pathLst>
                  <a:path w="8" h="7">
                    <a:moveTo>
                      <a:pt x="8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0" y="7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0" name="Freeform 756"/>
              <p:cNvSpPr>
                <a:spLocks noChangeAspect="1"/>
              </p:cNvSpPr>
              <p:nvPr/>
            </p:nvSpPr>
            <p:spPr bwMode="auto">
              <a:xfrm>
                <a:off x="3022" y="1756"/>
                <a:ext cx="66" cy="77"/>
              </a:xfrm>
              <a:custGeom>
                <a:avLst/>
                <a:gdLst/>
                <a:ahLst/>
                <a:cxnLst>
                  <a:cxn ang="0">
                    <a:pos x="37" y="51"/>
                  </a:cxn>
                  <a:cxn ang="0">
                    <a:pos x="44" y="44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51"/>
                  </a:cxn>
                </a:cxnLst>
                <a:rect l="0" t="0" r="r" b="b"/>
                <a:pathLst>
                  <a:path w="44" h="51">
                    <a:moveTo>
                      <a:pt x="37" y="51"/>
                    </a:moveTo>
                    <a:lnTo>
                      <a:pt x="44" y="44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51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1" name="Freeform 757"/>
              <p:cNvSpPr>
                <a:spLocks noChangeAspect="1"/>
              </p:cNvSpPr>
              <p:nvPr/>
            </p:nvSpPr>
            <p:spPr bwMode="auto">
              <a:xfrm>
                <a:off x="3066" y="1800"/>
                <a:ext cx="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r" b="b"/>
                <a:pathLst>
                  <a:path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2" name="Freeform 758"/>
              <p:cNvSpPr>
                <a:spLocks noChangeAspect="1"/>
              </p:cNvSpPr>
              <p:nvPr/>
            </p:nvSpPr>
            <p:spPr bwMode="auto">
              <a:xfrm>
                <a:off x="3059" y="1800"/>
                <a:ext cx="66" cy="89"/>
              </a:xfrm>
              <a:custGeom>
                <a:avLst/>
                <a:gdLst/>
                <a:ahLst/>
                <a:cxnLst>
                  <a:cxn ang="0">
                    <a:pos x="29" y="59"/>
                  </a:cxn>
                  <a:cxn ang="0">
                    <a:pos x="44" y="51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29" y="59"/>
                  </a:cxn>
                </a:cxnLst>
                <a:rect l="0" t="0" r="r" b="b"/>
                <a:pathLst>
                  <a:path w="44" h="59">
                    <a:moveTo>
                      <a:pt x="29" y="59"/>
                    </a:moveTo>
                    <a:lnTo>
                      <a:pt x="44" y="51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29" y="5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" name="Freeform 759"/>
              <p:cNvSpPr>
                <a:spLocks noChangeAspect="1"/>
              </p:cNvSpPr>
              <p:nvPr/>
            </p:nvSpPr>
            <p:spPr bwMode="auto">
              <a:xfrm>
                <a:off x="3095" y="1851"/>
                <a:ext cx="12" cy="1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</a:cxnLst>
                <a:rect l="0" t="0" r="r" b="b"/>
                <a:pathLst>
                  <a:path w="8" h="8">
                    <a:moveTo>
                      <a:pt x="8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" name="Freeform 760"/>
              <p:cNvSpPr>
                <a:spLocks noChangeAspect="1"/>
              </p:cNvSpPr>
              <p:nvPr/>
            </p:nvSpPr>
            <p:spPr bwMode="auto">
              <a:xfrm>
                <a:off x="3088" y="1851"/>
                <a:ext cx="66" cy="89"/>
              </a:xfrm>
              <a:custGeom>
                <a:avLst/>
                <a:gdLst/>
                <a:ahLst/>
                <a:cxnLst>
                  <a:cxn ang="0">
                    <a:pos x="37" y="59"/>
                  </a:cxn>
                  <a:cxn ang="0">
                    <a:pos x="44" y="52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59"/>
                  </a:cxn>
                </a:cxnLst>
                <a:rect l="0" t="0" r="r" b="b"/>
                <a:pathLst>
                  <a:path w="44" h="59">
                    <a:moveTo>
                      <a:pt x="37" y="59"/>
                    </a:moveTo>
                    <a:lnTo>
                      <a:pt x="44" y="52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5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" name="Freeform 761"/>
              <p:cNvSpPr>
                <a:spLocks noChangeAspect="1"/>
              </p:cNvSpPr>
              <p:nvPr/>
            </p:nvSpPr>
            <p:spPr bwMode="auto">
              <a:xfrm>
                <a:off x="3132" y="1903"/>
                <a:ext cx="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r" b="b"/>
                <a:pathLst>
                  <a:path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6" name="Freeform 762"/>
              <p:cNvSpPr>
                <a:spLocks noChangeAspect="1"/>
              </p:cNvSpPr>
              <p:nvPr/>
            </p:nvSpPr>
            <p:spPr bwMode="auto">
              <a:xfrm>
                <a:off x="3125" y="1903"/>
                <a:ext cx="66" cy="99"/>
              </a:xfrm>
              <a:custGeom>
                <a:avLst/>
                <a:gdLst/>
                <a:ahLst/>
                <a:cxnLst>
                  <a:cxn ang="0">
                    <a:pos x="29" y="66"/>
                  </a:cxn>
                  <a:cxn ang="0">
                    <a:pos x="44" y="59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29" y="66"/>
                  </a:cxn>
                </a:cxnLst>
                <a:rect l="0" t="0" r="r" b="b"/>
                <a:pathLst>
                  <a:path w="44" h="66">
                    <a:moveTo>
                      <a:pt x="29" y="66"/>
                    </a:moveTo>
                    <a:lnTo>
                      <a:pt x="44" y="59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29" y="6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7" name="Freeform 763"/>
              <p:cNvSpPr>
                <a:spLocks noChangeAspect="1"/>
              </p:cNvSpPr>
              <p:nvPr/>
            </p:nvSpPr>
            <p:spPr bwMode="auto">
              <a:xfrm>
                <a:off x="3162" y="1962"/>
                <a:ext cx="11" cy="11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7" y="0"/>
                  </a:cxn>
                </a:cxnLst>
                <a:rect l="0" t="0" r="r" b="b"/>
                <a:pathLst>
                  <a:path w="7" h="7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8" name="Freeform 764"/>
              <p:cNvSpPr>
                <a:spLocks noChangeAspect="1"/>
              </p:cNvSpPr>
              <p:nvPr/>
            </p:nvSpPr>
            <p:spPr bwMode="auto">
              <a:xfrm>
                <a:off x="3154" y="1962"/>
                <a:ext cx="78" cy="99"/>
              </a:xfrm>
              <a:custGeom>
                <a:avLst/>
                <a:gdLst/>
                <a:ahLst/>
                <a:cxnLst>
                  <a:cxn ang="0">
                    <a:pos x="37" y="66"/>
                  </a:cxn>
                  <a:cxn ang="0">
                    <a:pos x="52" y="59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66"/>
                  </a:cxn>
                </a:cxnLst>
                <a:rect l="0" t="0" r="r" b="b"/>
                <a:pathLst>
                  <a:path w="52" h="66">
                    <a:moveTo>
                      <a:pt x="37" y="66"/>
                    </a:moveTo>
                    <a:lnTo>
                      <a:pt x="52" y="59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6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9" name="Freeform 765"/>
              <p:cNvSpPr>
                <a:spLocks noChangeAspect="1"/>
              </p:cNvSpPr>
              <p:nvPr/>
            </p:nvSpPr>
            <p:spPr bwMode="auto">
              <a:xfrm>
                <a:off x="3199" y="2021"/>
                <a:ext cx="11" cy="11"/>
              </a:xfrm>
              <a:custGeom>
                <a:avLst/>
                <a:gdLst/>
                <a:ahLst/>
                <a:cxnLst>
                  <a:cxn ang="0">
                    <a:pos x="7" y="7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7" y="7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" name="Freeform 766"/>
              <p:cNvSpPr>
                <a:spLocks noChangeAspect="1"/>
              </p:cNvSpPr>
              <p:nvPr/>
            </p:nvSpPr>
            <p:spPr bwMode="auto">
              <a:xfrm>
                <a:off x="3191" y="2028"/>
                <a:ext cx="66" cy="101"/>
              </a:xfrm>
              <a:custGeom>
                <a:avLst/>
                <a:gdLst/>
                <a:ahLst/>
                <a:cxnLst>
                  <a:cxn ang="0">
                    <a:pos x="30" y="67"/>
                  </a:cxn>
                  <a:cxn ang="0">
                    <a:pos x="44" y="59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30" y="67"/>
                  </a:cxn>
                </a:cxnLst>
                <a:rect l="0" t="0" r="r" b="b"/>
                <a:pathLst>
                  <a:path w="44" h="67">
                    <a:moveTo>
                      <a:pt x="30" y="67"/>
                    </a:moveTo>
                    <a:lnTo>
                      <a:pt x="44" y="59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30" y="6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1" name="Freeform 767"/>
              <p:cNvSpPr>
                <a:spLocks noChangeAspect="1"/>
              </p:cNvSpPr>
              <p:nvPr/>
            </p:nvSpPr>
            <p:spPr bwMode="auto">
              <a:xfrm>
                <a:off x="3228" y="2087"/>
                <a:ext cx="11" cy="1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7" y="0"/>
                  </a:cxn>
                </a:cxnLst>
                <a:rect l="0" t="0" r="r" b="b"/>
                <a:pathLst>
                  <a:path w="7" h="8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2" name="Freeform 768"/>
              <p:cNvSpPr>
                <a:spLocks noChangeAspect="1"/>
              </p:cNvSpPr>
              <p:nvPr/>
            </p:nvSpPr>
            <p:spPr bwMode="auto">
              <a:xfrm>
                <a:off x="3221" y="2087"/>
                <a:ext cx="77" cy="111"/>
              </a:xfrm>
              <a:custGeom>
                <a:avLst/>
                <a:gdLst/>
                <a:ahLst/>
                <a:cxnLst>
                  <a:cxn ang="0">
                    <a:pos x="37" y="74"/>
                  </a:cxn>
                  <a:cxn ang="0">
                    <a:pos x="51" y="74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37" y="74"/>
                  </a:cxn>
                </a:cxnLst>
                <a:rect l="0" t="0" r="r" b="b"/>
                <a:pathLst>
                  <a:path w="51" h="74">
                    <a:moveTo>
                      <a:pt x="37" y="74"/>
                    </a:moveTo>
                    <a:lnTo>
                      <a:pt x="51" y="74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37" y="7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" name="Freeform 769"/>
              <p:cNvSpPr>
                <a:spLocks noChangeAspect="1"/>
              </p:cNvSpPr>
              <p:nvPr/>
            </p:nvSpPr>
            <p:spPr bwMode="auto">
              <a:xfrm>
                <a:off x="3265" y="2161"/>
                <a:ext cx="11" cy="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7" y="0"/>
                  </a:cxn>
                </a:cxnLst>
                <a:rect l="0" t="0" r="r" b="b"/>
                <a:pathLst>
                  <a:path w="7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" name="Freeform 770"/>
              <p:cNvSpPr>
                <a:spLocks noChangeAspect="1"/>
              </p:cNvSpPr>
              <p:nvPr/>
            </p:nvSpPr>
            <p:spPr bwMode="auto">
              <a:xfrm>
                <a:off x="3258" y="2161"/>
                <a:ext cx="66" cy="111"/>
              </a:xfrm>
              <a:custGeom>
                <a:avLst/>
                <a:gdLst/>
                <a:ahLst/>
                <a:cxnLst>
                  <a:cxn ang="0">
                    <a:pos x="29" y="74"/>
                  </a:cxn>
                  <a:cxn ang="0">
                    <a:pos x="44" y="66"/>
                  </a:cxn>
                  <a:cxn ang="0">
                    <a:pos x="14" y="0"/>
                  </a:cxn>
                  <a:cxn ang="0">
                    <a:pos x="0" y="0"/>
                  </a:cxn>
                  <a:cxn ang="0">
                    <a:pos x="29" y="74"/>
                  </a:cxn>
                </a:cxnLst>
                <a:rect l="0" t="0" r="r" b="b"/>
                <a:pathLst>
                  <a:path w="44" h="74">
                    <a:moveTo>
                      <a:pt x="29" y="74"/>
                    </a:moveTo>
                    <a:lnTo>
                      <a:pt x="44" y="66"/>
                    </a:lnTo>
                    <a:lnTo>
                      <a:pt x="14" y="0"/>
                    </a:lnTo>
                    <a:lnTo>
                      <a:pt x="0" y="0"/>
                    </a:lnTo>
                    <a:lnTo>
                      <a:pt x="29" y="7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" name="Freeform 771"/>
              <p:cNvSpPr>
                <a:spLocks noChangeAspect="1"/>
              </p:cNvSpPr>
              <p:nvPr/>
            </p:nvSpPr>
            <p:spPr bwMode="auto">
              <a:xfrm>
                <a:off x="3294" y="2227"/>
                <a:ext cx="12" cy="1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</a:cxnLst>
                <a:rect l="0" t="0" r="r" b="b"/>
                <a:pathLst>
                  <a:path w="8" h="8">
                    <a:moveTo>
                      <a:pt x="8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" name="Freeform 772"/>
              <p:cNvSpPr>
                <a:spLocks noChangeAspect="1"/>
              </p:cNvSpPr>
              <p:nvPr/>
            </p:nvSpPr>
            <p:spPr bwMode="auto">
              <a:xfrm>
                <a:off x="3287" y="2227"/>
                <a:ext cx="78" cy="111"/>
              </a:xfrm>
              <a:custGeom>
                <a:avLst/>
                <a:gdLst/>
                <a:ahLst/>
                <a:cxnLst>
                  <a:cxn ang="0">
                    <a:pos x="37" y="74"/>
                  </a:cxn>
                  <a:cxn ang="0">
                    <a:pos x="52" y="74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74"/>
                  </a:cxn>
                </a:cxnLst>
                <a:rect l="0" t="0" r="r" b="b"/>
                <a:pathLst>
                  <a:path w="52" h="74">
                    <a:moveTo>
                      <a:pt x="37" y="74"/>
                    </a:moveTo>
                    <a:lnTo>
                      <a:pt x="52" y="74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7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7" name="Freeform 773"/>
              <p:cNvSpPr>
                <a:spLocks noChangeAspect="1"/>
              </p:cNvSpPr>
              <p:nvPr/>
            </p:nvSpPr>
            <p:spPr bwMode="auto">
              <a:xfrm>
                <a:off x="3331" y="2301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8" name="Freeform 774"/>
              <p:cNvSpPr>
                <a:spLocks noChangeAspect="1"/>
              </p:cNvSpPr>
              <p:nvPr/>
            </p:nvSpPr>
            <p:spPr bwMode="auto">
              <a:xfrm>
                <a:off x="3324" y="2301"/>
                <a:ext cx="66" cy="111"/>
              </a:xfrm>
              <a:custGeom>
                <a:avLst/>
                <a:gdLst/>
                <a:ahLst/>
                <a:cxnLst>
                  <a:cxn ang="0">
                    <a:pos x="29" y="74"/>
                  </a:cxn>
                  <a:cxn ang="0">
                    <a:pos x="44" y="66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29" y="74"/>
                  </a:cxn>
                </a:cxnLst>
                <a:rect l="0" t="0" r="r" b="b"/>
                <a:pathLst>
                  <a:path w="44" h="74">
                    <a:moveTo>
                      <a:pt x="29" y="74"/>
                    </a:moveTo>
                    <a:lnTo>
                      <a:pt x="44" y="66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29" y="7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9" name="Freeform 775"/>
              <p:cNvSpPr>
                <a:spLocks noChangeAspect="1"/>
              </p:cNvSpPr>
              <p:nvPr/>
            </p:nvSpPr>
            <p:spPr bwMode="auto">
              <a:xfrm>
                <a:off x="3353" y="2375"/>
                <a:ext cx="12" cy="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</a:cxnLst>
                <a:rect l="0" t="0" r="r" b="b"/>
                <a:pathLst>
                  <a:path w="8">
                    <a:moveTo>
                      <a:pt x="8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0" name="Freeform 776"/>
              <p:cNvSpPr>
                <a:spLocks noChangeAspect="1"/>
              </p:cNvSpPr>
              <p:nvPr/>
            </p:nvSpPr>
            <p:spPr bwMode="auto">
              <a:xfrm>
                <a:off x="3353" y="2367"/>
                <a:ext cx="78" cy="122"/>
              </a:xfrm>
              <a:custGeom>
                <a:avLst/>
                <a:gdLst/>
                <a:ahLst/>
                <a:cxnLst>
                  <a:cxn ang="0">
                    <a:pos x="37" y="81"/>
                  </a:cxn>
                  <a:cxn ang="0">
                    <a:pos x="52" y="74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81"/>
                  </a:cxn>
                </a:cxnLst>
                <a:rect l="0" t="0" r="r" b="b"/>
                <a:pathLst>
                  <a:path w="52" h="81">
                    <a:moveTo>
                      <a:pt x="37" y="81"/>
                    </a:moveTo>
                    <a:lnTo>
                      <a:pt x="52" y="74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81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1" name="Freeform 777"/>
              <p:cNvSpPr>
                <a:spLocks noChangeAspect="1"/>
              </p:cNvSpPr>
              <p:nvPr/>
            </p:nvSpPr>
            <p:spPr bwMode="auto">
              <a:xfrm>
                <a:off x="3390" y="2441"/>
                <a:ext cx="66" cy="111"/>
              </a:xfrm>
              <a:custGeom>
                <a:avLst/>
                <a:gdLst/>
                <a:ahLst/>
                <a:cxnLst>
                  <a:cxn ang="0">
                    <a:pos x="30" y="74"/>
                  </a:cxn>
                  <a:cxn ang="0">
                    <a:pos x="44" y="66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0" y="74"/>
                  </a:cxn>
                </a:cxnLst>
                <a:rect l="0" t="0" r="r" b="b"/>
                <a:pathLst>
                  <a:path w="44" h="74">
                    <a:moveTo>
                      <a:pt x="30" y="74"/>
                    </a:moveTo>
                    <a:lnTo>
                      <a:pt x="44" y="66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0" y="7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2" name="Freeform 778"/>
              <p:cNvSpPr>
                <a:spLocks noChangeAspect="1"/>
              </p:cNvSpPr>
              <p:nvPr/>
            </p:nvSpPr>
            <p:spPr bwMode="auto">
              <a:xfrm>
                <a:off x="3420" y="2515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" name="Freeform 779"/>
              <p:cNvSpPr>
                <a:spLocks noChangeAspect="1"/>
              </p:cNvSpPr>
              <p:nvPr/>
            </p:nvSpPr>
            <p:spPr bwMode="auto">
              <a:xfrm>
                <a:off x="3420" y="2507"/>
                <a:ext cx="77" cy="123"/>
              </a:xfrm>
              <a:custGeom>
                <a:avLst/>
                <a:gdLst/>
                <a:ahLst/>
                <a:cxnLst>
                  <a:cxn ang="0">
                    <a:pos x="37" y="82"/>
                  </a:cxn>
                  <a:cxn ang="0">
                    <a:pos x="51" y="74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37" y="82"/>
                  </a:cxn>
                </a:cxnLst>
                <a:rect l="0" t="0" r="r" b="b"/>
                <a:pathLst>
                  <a:path w="51" h="82">
                    <a:moveTo>
                      <a:pt x="37" y="82"/>
                    </a:moveTo>
                    <a:lnTo>
                      <a:pt x="51" y="74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37" y="8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" name="Freeform 780"/>
              <p:cNvSpPr>
                <a:spLocks noChangeAspect="1"/>
              </p:cNvSpPr>
              <p:nvPr/>
            </p:nvSpPr>
            <p:spPr bwMode="auto">
              <a:xfrm>
                <a:off x="3457" y="2589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" name="Freeform 781"/>
              <p:cNvSpPr>
                <a:spLocks noChangeAspect="1"/>
              </p:cNvSpPr>
              <p:nvPr/>
            </p:nvSpPr>
            <p:spPr bwMode="auto">
              <a:xfrm>
                <a:off x="3457" y="2581"/>
                <a:ext cx="66" cy="111"/>
              </a:xfrm>
              <a:custGeom>
                <a:avLst/>
                <a:gdLst/>
                <a:ahLst/>
                <a:cxnLst>
                  <a:cxn ang="0">
                    <a:pos x="29" y="74"/>
                  </a:cxn>
                  <a:cxn ang="0">
                    <a:pos x="44" y="66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29" y="74"/>
                  </a:cxn>
                </a:cxnLst>
                <a:rect l="0" t="0" r="r" b="b"/>
                <a:pathLst>
                  <a:path w="44" h="74">
                    <a:moveTo>
                      <a:pt x="29" y="74"/>
                    </a:moveTo>
                    <a:lnTo>
                      <a:pt x="44" y="66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29" y="7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6" name="Freeform 782"/>
              <p:cNvSpPr>
                <a:spLocks noChangeAspect="1"/>
              </p:cNvSpPr>
              <p:nvPr/>
            </p:nvSpPr>
            <p:spPr bwMode="auto">
              <a:xfrm>
                <a:off x="3486" y="2655"/>
                <a:ext cx="23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0" y="0"/>
                  </a:cxn>
                </a:cxnLst>
                <a:rect l="0" t="0" r="r" b="b"/>
                <a:pathLst>
                  <a:path w="15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7" name="Freeform 783"/>
              <p:cNvSpPr>
                <a:spLocks noChangeAspect="1"/>
              </p:cNvSpPr>
              <p:nvPr/>
            </p:nvSpPr>
            <p:spPr bwMode="auto">
              <a:xfrm>
                <a:off x="3486" y="2647"/>
                <a:ext cx="78" cy="101"/>
              </a:xfrm>
              <a:custGeom>
                <a:avLst/>
                <a:gdLst/>
                <a:ahLst/>
                <a:cxnLst>
                  <a:cxn ang="0">
                    <a:pos x="37" y="67"/>
                  </a:cxn>
                  <a:cxn ang="0">
                    <a:pos x="52" y="67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67"/>
                  </a:cxn>
                </a:cxnLst>
                <a:rect l="0" t="0" r="r" b="b"/>
                <a:pathLst>
                  <a:path w="52" h="67">
                    <a:moveTo>
                      <a:pt x="37" y="67"/>
                    </a:moveTo>
                    <a:lnTo>
                      <a:pt x="52" y="67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6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8" name="Freeform 784"/>
              <p:cNvSpPr>
                <a:spLocks noChangeAspect="1"/>
              </p:cNvSpPr>
              <p:nvPr/>
            </p:nvSpPr>
            <p:spPr bwMode="auto">
              <a:xfrm>
                <a:off x="3523" y="2714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9" name="Freeform 785"/>
              <p:cNvSpPr>
                <a:spLocks noChangeAspect="1"/>
              </p:cNvSpPr>
              <p:nvPr/>
            </p:nvSpPr>
            <p:spPr bwMode="auto">
              <a:xfrm>
                <a:off x="3523" y="2714"/>
                <a:ext cx="66" cy="99"/>
              </a:xfrm>
              <a:custGeom>
                <a:avLst/>
                <a:gdLst/>
                <a:ahLst/>
                <a:cxnLst>
                  <a:cxn ang="0">
                    <a:pos x="29" y="66"/>
                  </a:cxn>
                  <a:cxn ang="0">
                    <a:pos x="44" y="59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29" y="66"/>
                  </a:cxn>
                </a:cxnLst>
                <a:rect l="0" t="0" r="r" b="b"/>
                <a:pathLst>
                  <a:path w="44" h="66">
                    <a:moveTo>
                      <a:pt x="29" y="66"/>
                    </a:moveTo>
                    <a:lnTo>
                      <a:pt x="44" y="59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29" y="6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0" name="Freeform 786"/>
              <p:cNvSpPr>
                <a:spLocks noChangeAspect="1"/>
              </p:cNvSpPr>
              <p:nvPr/>
            </p:nvSpPr>
            <p:spPr bwMode="auto">
              <a:xfrm>
                <a:off x="3552" y="2780"/>
                <a:ext cx="23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0" y="0"/>
                  </a:cxn>
                </a:cxnLst>
                <a:rect l="0" t="0" r="r" b="b"/>
                <a:pathLst>
                  <a:path w="15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1" name="Freeform 787"/>
              <p:cNvSpPr>
                <a:spLocks noChangeAspect="1"/>
              </p:cNvSpPr>
              <p:nvPr/>
            </p:nvSpPr>
            <p:spPr bwMode="auto">
              <a:xfrm>
                <a:off x="3552" y="2773"/>
                <a:ext cx="78" cy="99"/>
              </a:xfrm>
              <a:custGeom>
                <a:avLst/>
                <a:gdLst/>
                <a:ahLst/>
                <a:cxnLst>
                  <a:cxn ang="0">
                    <a:pos x="37" y="66"/>
                  </a:cxn>
                  <a:cxn ang="0">
                    <a:pos x="52" y="59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66"/>
                  </a:cxn>
                </a:cxnLst>
                <a:rect l="0" t="0" r="r" b="b"/>
                <a:pathLst>
                  <a:path w="52" h="66">
                    <a:moveTo>
                      <a:pt x="37" y="66"/>
                    </a:moveTo>
                    <a:lnTo>
                      <a:pt x="52" y="59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6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2" name="Freeform 788"/>
              <p:cNvSpPr>
                <a:spLocks noChangeAspect="1"/>
              </p:cNvSpPr>
              <p:nvPr/>
            </p:nvSpPr>
            <p:spPr bwMode="auto">
              <a:xfrm>
                <a:off x="3589" y="2839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" name="Freeform 789"/>
              <p:cNvSpPr>
                <a:spLocks noChangeAspect="1"/>
              </p:cNvSpPr>
              <p:nvPr/>
            </p:nvSpPr>
            <p:spPr bwMode="auto">
              <a:xfrm>
                <a:off x="3589" y="2832"/>
                <a:ext cx="66" cy="99"/>
              </a:xfrm>
              <a:custGeom>
                <a:avLst/>
                <a:gdLst/>
                <a:ahLst/>
                <a:cxnLst>
                  <a:cxn ang="0">
                    <a:pos x="37" y="66"/>
                  </a:cxn>
                  <a:cxn ang="0">
                    <a:pos x="44" y="59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66"/>
                  </a:cxn>
                </a:cxnLst>
                <a:rect l="0" t="0" r="r" b="b"/>
                <a:pathLst>
                  <a:path w="44" h="66">
                    <a:moveTo>
                      <a:pt x="37" y="66"/>
                    </a:moveTo>
                    <a:lnTo>
                      <a:pt x="44" y="59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6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4" name="Freeform 790"/>
              <p:cNvSpPr>
                <a:spLocks noChangeAspect="1"/>
              </p:cNvSpPr>
              <p:nvPr/>
            </p:nvSpPr>
            <p:spPr bwMode="auto">
              <a:xfrm>
                <a:off x="3626" y="2898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5" name="Freeform 791"/>
              <p:cNvSpPr>
                <a:spLocks noChangeAspect="1"/>
              </p:cNvSpPr>
              <p:nvPr/>
            </p:nvSpPr>
            <p:spPr bwMode="auto">
              <a:xfrm>
                <a:off x="3626" y="2891"/>
                <a:ext cx="66" cy="89"/>
              </a:xfrm>
              <a:custGeom>
                <a:avLst/>
                <a:gdLst/>
                <a:ahLst/>
                <a:cxnLst>
                  <a:cxn ang="0">
                    <a:pos x="30" y="59"/>
                  </a:cxn>
                  <a:cxn ang="0">
                    <a:pos x="44" y="51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30" y="59"/>
                  </a:cxn>
                </a:cxnLst>
                <a:rect l="0" t="0" r="r" b="b"/>
                <a:pathLst>
                  <a:path w="44" h="59">
                    <a:moveTo>
                      <a:pt x="30" y="59"/>
                    </a:moveTo>
                    <a:lnTo>
                      <a:pt x="44" y="51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30" y="5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6" name="Freeform 792"/>
              <p:cNvSpPr>
                <a:spLocks noChangeAspect="1"/>
              </p:cNvSpPr>
              <p:nvPr/>
            </p:nvSpPr>
            <p:spPr bwMode="auto">
              <a:xfrm>
                <a:off x="3656" y="2942"/>
                <a:ext cx="66" cy="89"/>
              </a:xfrm>
              <a:custGeom>
                <a:avLst/>
                <a:gdLst/>
                <a:ahLst/>
                <a:cxnLst>
                  <a:cxn ang="0">
                    <a:pos x="36" y="59"/>
                  </a:cxn>
                  <a:cxn ang="0">
                    <a:pos x="44" y="52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36" y="59"/>
                  </a:cxn>
                </a:cxnLst>
                <a:rect l="0" t="0" r="r" b="b"/>
                <a:pathLst>
                  <a:path w="44" h="59">
                    <a:moveTo>
                      <a:pt x="36" y="59"/>
                    </a:moveTo>
                    <a:lnTo>
                      <a:pt x="44" y="52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36" y="5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7" name="Freeform 793"/>
              <p:cNvSpPr>
                <a:spLocks noChangeAspect="1"/>
              </p:cNvSpPr>
              <p:nvPr/>
            </p:nvSpPr>
            <p:spPr bwMode="auto">
              <a:xfrm>
                <a:off x="3692" y="3001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8" name="Freeform 794"/>
              <p:cNvSpPr>
                <a:spLocks noChangeAspect="1"/>
              </p:cNvSpPr>
              <p:nvPr/>
            </p:nvSpPr>
            <p:spPr bwMode="auto">
              <a:xfrm>
                <a:off x="3692" y="2994"/>
                <a:ext cx="68" cy="77"/>
              </a:xfrm>
              <a:custGeom>
                <a:avLst/>
                <a:gdLst/>
                <a:ahLst/>
                <a:cxnLst>
                  <a:cxn ang="0">
                    <a:pos x="30" y="51"/>
                  </a:cxn>
                  <a:cxn ang="0">
                    <a:pos x="45" y="44"/>
                  </a:cxn>
                  <a:cxn ang="0">
                    <a:pos x="8" y="0"/>
                  </a:cxn>
                  <a:cxn ang="0">
                    <a:pos x="0" y="7"/>
                  </a:cxn>
                  <a:cxn ang="0">
                    <a:pos x="30" y="51"/>
                  </a:cxn>
                </a:cxnLst>
                <a:rect l="0" t="0" r="r" b="b"/>
                <a:pathLst>
                  <a:path w="45" h="51">
                    <a:moveTo>
                      <a:pt x="30" y="51"/>
                    </a:moveTo>
                    <a:lnTo>
                      <a:pt x="45" y="44"/>
                    </a:lnTo>
                    <a:lnTo>
                      <a:pt x="8" y="0"/>
                    </a:lnTo>
                    <a:lnTo>
                      <a:pt x="0" y="7"/>
                    </a:lnTo>
                    <a:lnTo>
                      <a:pt x="30" y="51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9" name="Freeform 795"/>
              <p:cNvSpPr>
                <a:spLocks noChangeAspect="1"/>
              </p:cNvSpPr>
              <p:nvPr/>
            </p:nvSpPr>
            <p:spPr bwMode="auto">
              <a:xfrm>
                <a:off x="3722" y="3045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0" name="Freeform 796"/>
              <p:cNvSpPr>
                <a:spLocks noChangeAspect="1"/>
              </p:cNvSpPr>
              <p:nvPr/>
            </p:nvSpPr>
            <p:spPr bwMode="auto">
              <a:xfrm>
                <a:off x="3722" y="3038"/>
                <a:ext cx="66" cy="78"/>
              </a:xfrm>
              <a:custGeom>
                <a:avLst/>
                <a:gdLst/>
                <a:ahLst/>
                <a:cxnLst>
                  <a:cxn ang="0">
                    <a:pos x="37" y="52"/>
                  </a:cxn>
                  <a:cxn ang="0">
                    <a:pos x="44" y="44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52"/>
                  </a:cxn>
                </a:cxnLst>
                <a:rect l="0" t="0" r="r" b="b"/>
                <a:pathLst>
                  <a:path w="44" h="52">
                    <a:moveTo>
                      <a:pt x="37" y="52"/>
                    </a:moveTo>
                    <a:lnTo>
                      <a:pt x="44" y="44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5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1" name="Freeform 797"/>
              <p:cNvSpPr>
                <a:spLocks noChangeAspect="1"/>
              </p:cNvSpPr>
              <p:nvPr/>
            </p:nvSpPr>
            <p:spPr bwMode="auto">
              <a:xfrm>
                <a:off x="3759" y="3082"/>
                <a:ext cx="66" cy="78"/>
              </a:xfrm>
              <a:custGeom>
                <a:avLst/>
                <a:gdLst/>
                <a:ahLst/>
                <a:cxnLst>
                  <a:cxn ang="0">
                    <a:pos x="29" y="52"/>
                  </a:cxn>
                  <a:cxn ang="0">
                    <a:pos x="44" y="37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29" y="52"/>
                  </a:cxn>
                </a:cxnLst>
                <a:rect l="0" t="0" r="r" b="b"/>
                <a:pathLst>
                  <a:path w="44" h="52">
                    <a:moveTo>
                      <a:pt x="29" y="52"/>
                    </a:moveTo>
                    <a:lnTo>
                      <a:pt x="44" y="37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29" y="5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2" name="Freeform 798"/>
              <p:cNvSpPr>
                <a:spLocks noChangeAspect="1"/>
              </p:cNvSpPr>
              <p:nvPr/>
            </p:nvSpPr>
            <p:spPr bwMode="auto">
              <a:xfrm>
                <a:off x="3788" y="3127"/>
                <a:ext cx="1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8" y="0"/>
                  </a:cxn>
                  <a:cxn ang="0">
                    <a:pos x="0" y="7"/>
                  </a:cxn>
                </a:cxnLst>
                <a:rect l="0" t="0" r="r" b="b"/>
                <a:pathLst>
                  <a:path w="8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" name="Freeform 799"/>
              <p:cNvSpPr>
                <a:spLocks noChangeAspect="1"/>
              </p:cNvSpPr>
              <p:nvPr/>
            </p:nvSpPr>
            <p:spPr bwMode="auto">
              <a:xfrm>
                <a:off x="3788" y="3119"/>
                <a:ext cx="66" cy="78"/>
              </a:xfrm>
              <a:custGeom>
                <a:avLst/>
                <a:gdLst/>
                <a:ahLst/>
                <a:cxnLst>
                  <a:cxn ang="0">
                    <a:pos x="37" y="52"/>
                  </a:cxn>
                  <a:cxn ang="0">
                    <a:pos x="44" y="37"/>
                  </a:cxn>
                  <a:cxn ang="0">
                    <a:pos x="15" y="0"/>
                  </a:cxn>
                  <a:cxn ang="0">
                    <a:pos x="0" y="15"/>
                  </a:cxn>
                  <a:cxn ang="0">
                    <a:pos x="37" y="52"/>
                  </a:cxn>
                </a:cxnLst>
                <a:rect l="0" t="0" r="r" b="b"/>
                <a:pathLst>
                  <a:path w="44" h="52">
                    <a:moveTo>
                      <a:pt x="37" y="52"/>
                    </a:moveTo>
                    <a:lnTo>
                      <a:pt x="44" y="37"/>
                    </a:lnTo>
                    <a:lnTo>
                      <a:pt x="15" y="0"/>
                    </a:lnTo>
                    <a:lnTo>
                      <a:pt x="0" y="15"/>
                    </a:lnTo>
                    <a:lnTo>
                      <a:pt x="37" y="5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" name="Freeform 800"/>
              <p:cNvSpPr>
                <a:spLocks noChangeAspect="1"/>
              </p:cNvSpPr>
              <p:nvPr/>
            </p:nvSpPr>
            <p:spPr bwMode="auto">
              <a:xfrm>
                <a:off x="3825" y="3163"/>
                <a:ext cx="11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0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5" name="Freeform 801"/>
              <p:cNvSpPr>
                <a:spLocks noChangeAspect="1"/>
              </p:cNvSpPr>
              <p:nvPr/>
            </p:nvSpPr>
            <p:spPr bwMode="auto">
              <a:xfrm>
                <a:off x="3825" y="3156"/>
                <a:ext cx="66" cy="66"/>
              </a:xfrm>
              <a:custGeom>
                <a:avLst/>
                <a:gdLst/>
                <a:ahLst/>
                <a:cxnLst>
                  <a:cxn ang="0">
                    <a:pos x="29" y="44"/>
                  </a:cxn>
                  <a:cxn ang="0">
                    <a:pos x="44" y="37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29" y="44"/>
                  </a:cxn>
                </a:cxnLst>
                <a:rect l="0" t="0" r="r" b="b"/>
                <a:pathLst>
                  <a:path w="44" h="44">
                    <a:moveTo>
                      <a:pt x="29" y="44"/>
                    </a:moveTo>
                    <a:lnTo>
                      <a:pt x="44" y="37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29" y="4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6" name="Freeform 802"/>
              <p:cNvSpPr>
                <a:spLocks noChangeAspect="1"/>
              </p:cNvSpPr>
              <p:nvPr/>
            </p:nvSpPr>
            <p:spPr bwMode="auto">
              <a:xfrm>
                <a:off x="3854" y="3200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7" name="Freeform 803"/>
              <p:cNvSpPr>
                <a:spLocks noChangeAspect="1"/>
              </p:cNvSpPr>
              <p:nvPr/>
            </p:nvSpPr>
            <p:spPr bwMode="auto">
              <a:xfrm>
                <a:off x="3854" y="3193"/>
                <a:ext cx="68" cy="56"/>
              </a:xfrm>
              <a:custGeom>
                <a:avLst/>
                <a:gdLst/>
                <a:ahLst/>
                <a:cxnLst>
                  <a:cxn ang="0">
                    <a:pos x="37" y="37"/>
                  </a:cxn>
                  <a:cxn ang="0">
                    <a:pos x="45" y="29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37"/>
                  </a:cxn>
                </a:cxnLst>
                <a:rect l="0" t="0" r="r" b="b"/>
                <a:pathLst>
                  <a:path w="45" h="37">
                    <a:moveTo>
                      <a:pt x="37" y="37"/>
                    </a:moveTo>
                    <a:lnTo>
                      <a:pt x="45" y="29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3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8" name="Freeform 804"/>
              <p:cNvSpPr>
                <a:spLocks noChangeAspect="1"/>
              </p:cNvSpPr>
              <p:nvPr/>
            </p:nvSpPr>
            <p:spPr bwMode="auto">
              <a:xfrm>
                <a:off x="3891" y="3230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9" name="Freeform 805"/>
              <p:cNvSpPr>
                <a:spLocks noChangeAspect="1"/>
              </p:cNvSpPr>
              <p:nvPr/>
            </p:nvSpPr>
            <p:spPr bwMode="auto">
              <a:xfrm>
                <a:off x="3891" y="3222"/>
                <a:ext cx="68" cy="56"/>
              </a:xfrm>
              <a:custGeom>
                <a:avLst/>
                <a:gdLst/>
                <a:ahLst/>
                <a:cxnLst>
                  <a:cxn ang="0">
                    <a:pos x="30" y="37"/>
                  </a:cxn>
                  <a:cxn ang="0">
                    <a:pos x="45" y="3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30" y="37"/>
                  </a:cxn>
                </a:cxnLst>
                <a:rect l="0" t="0" r="r" b="b"/>
                <a:pathLst>
                  <a:path w="45" h="37">
                    <a:moveTo>
                      <a:pt x="30" y="37"/>
                    </a:moveTo>
                    <a:lnTo>
                      <a:pt x="45" y="3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30" y="3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0" name="Freeform 806"/>
              <p:cNvSpPr>
                <a:spLocks noChangeAspect="1"/>
              </p:cNvSpPr>
              <p:nvPr/>
            </p:nvSpPr>
            <p:spPr bwMode="auto">
              <a:xfrm>
                <a:off x="3921" y="3252"/>
                <a:ext cx="66" cy="44"/>
              </a:xfrm>
              <a:custGeom>
                <a:avLst/>
                <a:gdLst/>
                <a:ahLst/>
                <a:cxnLst>
                  <a:cxn ang="0">
                    <a:pos x="37" y="29"/>
                  </a:cxn>
                  <a:cxn ang="0">
                    <a:pos x="44" y="22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29"/>
                  </a:cxn>
                </a:cxnLst>
                <a:rect l="0" t="0" r="r" b="b"/>
                <a:pathLst>
                  <a:path w="44" h="29">
                    <a:moveTo>
                      <a:pt x="37" y="29"/>
                    </a:moveTo>
                    <a:lnTo>
                      <a:pt x="44" y="22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2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1" name="Freeform 807"/>
              <p:cNvSpPr>
                <a:spLocks noChangeAspect="1"/>
              </p:cNvSpPr>
              <p:nvPr/>
            </p:nvSpPr>
            <p:spPr bwMode="auto">
              <a:xfrm>
                <a:off x="3958" y="3281"/>
                <a:ext cx="11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2" name="Freeform 808"/>
              <p:cNvSpPr>
                <a:spLocks noChangeAspect="1"/>
              </p:cNvSpPr>
              <p:nvPr/>
            </p:nvSpPr>
            <p:spPr bwMode="auto">
              <a:xfrm>
                <a:off x="3958" y="3274"/>
                <a:ext cx="66" cy="44"/>
              </a:xfrm>
              <a:custGeom>
                <a:avLst/>
                <a:gdLst/>
                <a:ahLst/>
                <a:cxnLst>
                  <a:cxn ang="0">
                    <a:pos x="36" y="29"/>
                  </a:cxn>
                  <a:cxn ang="0">
                    <a:pos x="44" y="22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36" y="29"/>
                  </a:cxn>
                </a:cxnLst>
                <a:rect l="0" t="0" r="r" b="b"/>
                <a:pathLst>
                  <a:path w="44" h="29">
                    <a:moveTo>
                      <a:pt x="36" y="29"/>
                    </a:moveTo>
                    <a:lnTo>
                      <a:pt x="44" y="22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36" y="2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3" name="Freeform 809"/>
              <p:cNvSpPr>
                <a:spLocks noChangeAspect="1"/>
              </p:cNvSpPr>
              <p:nvPr/>
            </p:nvSpPr>
            <p:spPr bwMode="auto">
              <a:xfrm>
                <a:off x="3994" y="3303"/>
                <a:ext cx="1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8"/>
                  </a:cxn>
                </a:cxnLst>
                <a:rect l="0" t="0" r="r" b="b"/>
                <a:pathLst>
                  <a:path w="8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" name="Freeform 810"/>
              <p:cNvSpPr>
                <a:spLocks noChangeAspect="1"/>
              </p:cNvSpPr>
              <p:nvPr/>
            </p:nvSpPr>
            <p:spPr bwMode="auto">
              <a:xfrm>
                <a:off x="3994" y="3296"/>
                <a:ext cx="56" cy="45"/>
              </a:xfrm>
              <a:custGeom>
                <a:avLst/>
                <a:gdLst/>
                <a:ahLst/>
                <a:cxnLst>
                  <a:cxn ang="0">
                    <a:pos x="30" y="30"/>
                  </a:cxn>
                  <a:cxn ang="0">
                    <a:pos x="37" y="15"/>
                  </a:cxn>
                  <a:cxn ang="0">
                    <a:pos x="8" y="0"/>
                  </a:cxn>
                  <a:cxn ang="0">
                    <a:pos x="0" y="15"/>
                  </a:cxn>
                  <a:cxn ang="0">
                    <a:pos x="30" y="30"/>
                  </a:cxn>
                </a:cxnLst>
                <a:rect l="0" t="0" r="r" b="b"/>
                <a:pathLst>
                  <a:path w="37" h="30">
                    <a:moveTo>
                      <a:pt x="30" y="30"/>
                    </a:moveTo>
                    <a:lnTo>
                      <a:pt x="37" y="15"/>
                    </a:lnTo>
                    <a:lnTo>
                      <a:pt x="8" y="0"/>
                    </a:lnTo>
                    <a:lnTo>
                      <a:pt x="0" y="15"/>
                    </a:lnTo>
                    <a:lnTo>
                      <a:pt x="30" y="3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5" name="Freeform 811"/>
              <p:cNvSpPr>
                <a:spLocks noChangeAspect="1"/>
              </p:cNvSpPr>
              <p:nvPr/>
            </p:nvSpPr>
            <p:spPr bwMode="auto">
              <a:xfrm>
                <a:off x="4024" y="3311"/>
                <a:ext cx="66" cy="56"/>
              </a:xfrm>
              <a:custGeom>
                <a:avLst/>
                <a:gdLst/>
                <a:ahLst/>
                <a:cxnLst>
                  <a:cxn ang="0">
                    <a:pos x="37" y="37"/>
                  </a:cxn>
                  <a:cxn ang="0">
                    <a:pos x="44" y="22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37" y="37"/>
                  </a:cxn>
                </a:cxnLst>
                <a:rect l="0" t="0" r="r" b="b"/>
                <a:pathLst>
                  <a:path w="44" h="37">
                    <a:moveTo>
                      <a:pt x="37" y="37"/>
                    </a:moveTo>
                    <a:lnTo>
                      <a:pt x="44" y="22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37" y="3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6" name="Freeform 812"/>
              <p:cNvSpPr>
                <a:spLocks noChangeAspect="1"/>
              </p:cNvSpPr>
              <p:nvPr/>
            </p:nvSpPr>
            <p:spPr bwMode="auto">
              <a:xfrm>
                <a:off x="4061" y="3340"/>
                <a:ext cx="11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0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7" name="Freeform 813"/>
              <p:cNvSpPr>
                <a:spLocks noChangeAspect="1"/>
              </p:cNvSpPr>
              <p:nvPr/>
            </p:nvSpPr>
            <p:spPr bwMode="auto">
              <a:xfrm>
                <a:off x="4061" y="3333"/>
                <a:ext cx="56" cy="44"/>
              </a:xfrm>
              <a:custGeom>
                <a:avLst/>
                <a:gdLst/>
                <a:ahLst/>
                <a:cxnLst>
                  <a:cxn ang="0">
                    <a:pos x="29" y="29"/>
                  </a:cxn>
                  <a:cxn ang="0">
                    <a:pos x="37" y="15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29" y="29"/>
                  </a:cxn>
                </a:cxnLst>
                <a:rect l="0" t="0" r="r" b="b"/>
                <a:pathLst>
                  <a:path w="37" h="29">
                    <a:moveTo>
                      <a:pt x="29" y="29"/>
                    </a:moveTo>
                    <a:lnTo>
                      <a:pt x="37" y="15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29" y="2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8" name="Freeform 814"/>
              <p:cNvSpPr>
                <a:spLocks noChangeAspect="1"/>
              </p:cNvSpPr>
              <p:nvPr/>
            </p:nvSpPr>
            <p:spPr bwMode="auto">
              <a:xfrm>
                <a:off x="4090" y="3355"/>
                <a:ext cx="1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8" y="0"/>
                  </a:cxn>
                  <a:cxn ang="0">
                    <a:pos x="0" y="7"/>
                  </a:cxn>
                </a:cxnLst>
                <a:rect l="0" t="0" r="r" b="b"/>
                <a:pathLst>
                  <a:path w="8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9" name="Freeform 815"/>
              <p:cNvSpPr>
                <a:spLocks noChangeAspect="1"/>
              </p:cNvSpPr>
              <p:nvPr/>
            </p:nvSpPr>
            <p:spPr bwMode="auto">
              <a:xfrm>
                <a:off x="4090" y="3348"/>
                <a:ext cx="66" cy="33"/>
              </a:xfrm>
              <a:custGeom>
                <a:avLst/>
                <a:gdLst/>
                <a:ahLst/>
                <a:cxnLst>
                  <a:cxn ang="0">
                    <a:pos x="37" y="22"/>
                  </a:cxn>
                  <a:cxn ang="0">
                    <a:pos x="44" y="14"/>
                  </a:cxn>
                  <a:cxn ang="0">
                    <a:pos x="8" y="0"/>
                  </a:cxn>
                  <a:cxn ang="0">
                    <a:pos x="0" y="14"/>
                  </a:cxn>
                  <a:cxn ang="0">
                    <a:pos x="37" y="22"/>
                  </a:cxn>
                </a:cxnLst>
                <a:rect l="0" t="0" r="r" b="b"/>
                <a:pathLst>
                  <a:path w="44" h="22">
                    <a:moveTo>
                      <a:pt x="37" y="22"/>
                    </a:moveTo>
                    <a:lnTo>
                      <a:pt x="44" y="14"/>
                    </a:lnTo>
                    <a:lnTo>
                      <a:pt x="8" y="0"/>
                    </a:lnTo>
                    <a:lnTo>
                      <a:pt x="0" y="14"/>
                    </a:lnTo>
                    <a:lnTo>
                      <a:pt x="37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0" name="Freeform 816"/>
              <p:cNvSpPr>
                <a:spLocks noChangeAspect="1"/>
              </p:cNvSpPr>
              <p:nvPr/>
            </p:nvSpPr>
            <p:spPr bwMode="auto">
              <a:xfrm>
                <a:off x="4127" y="3362"/>
                <a:ext cx="56" cy="35"/>
              </a:xfrm>
              <a:custGeom>
                <a:avLst/>
                <a:gdLst/>
                <a:ahLst/>
                <a:cxnLst>
                  <a:cxn ang="0">
                    <a:pos x="30" y="23"/>
                  </a:cxn>
                  <a:cxn ang="0">
                    <a:pos x="37" y="8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30" y="23"/>
                  </a:cxn>
                </a:cxnLst>
                <a:rect l="0" t="0" r="r" b="b"/>
                <a:pathLst>
                  <a:path w="37" h="23">
                    <a:moveTo>
                      <a:pt x="30" y="23"/>
                    </a:moveTo>
                    <a:lnTo>
                      <a:pt x="37" y="8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30" y="23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1" name="Freeform 817"/>
              <p:cNvSpPr>
                <a:spLocks noChangeAspect="1"/>
              </p:cNvSpPr>
              <p:nvPr/>
            </p:nvSpPr>
            <p:spPr bwMode="auto">
              <a:xfrm>
                <a:off x="4157" y="3377"/>
                <a:ext cx="11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0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2" name="Freeform 818"/>
              <p:cNvSpPr>
                <a:spLocks noChangeAspect="1"/>
              </p:cNvSpPr>
              <p:nvPr/>
            </p:nvSpPr>
            <p:spPr bwMode="auto">
              <a:xfrm>
                <a:off x="4157" y="3370"/>
                <a:ext cx="66" cy="33"/>
              </a:xfrm>
              <a:custGeom>
                <a:avLst/>
                <a:gdLst/>
                <a:ahLst/>
                <a:cxnLst>
                  <a:cxn ang="0">
                    <a:pos x="36" y="22"/>
                  </a:cxn>
                  <a:cxn ang="0">
                    <a:pos x="44" y="15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36" y="22"/>
                  </a:cxn>
                </a:cxnLst>
                <a:rect l="0" t="0" r="r" b="b"/>
                <a:pathLst>
                  <a:path w="44" h="22">
                    <a:moveTo>
                      <a:pt x="36" y="22"/>
                    </a:moveTo>
                    <a:lnTo>
                      <a:pt x="44" y="15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36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3" name="Freeform 819"/>
              <p:cNvSpPr>
                <a:spLocks noChangeAspect="1"/>
              </p:cNvSpPr>
              <p:nvPr/>
            </p:nvSpPr>
            <p:spPr bwMode="auto">
              <a:xfrm>
                <a:off x="4193" y="3392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" name="Freeform 820"/>
              <p:cNvSpPr>
                <a:spLocks noChangeAspect="1"/>
              </p:cNvSpPr>
              <p:nvPr/>
            </p:nvSpPr>
            <p:spPr bwMode="auto">
              <a:xfrm>
                <a:off x="4193" y="3377"/>
                <a:ext cx="56" cy="45"/>
              </a:xfrm>
              <a:custGeom>
                <a:avLst/>
                <a:gdLst/>
                <a:ahLst/>
                <a:cxnLst>
                  <a:cxn ang="0">
                    <a:pos x="37" y="30"/>
                  </a:cxn>
                  <a:cxn ang="0">
                    <a:pos x="37" y="15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7" y="30"/>
                  </a:cxn>
                </a:cxnLst>
                <a:rect l="0" t="0" r="r" b="b"/>
                <a:pathLst>
                  <a:path w="37" h="30">
                    <a:moveTo>
                      <a:pt x="37" y="30"/>
                    </a:moveTo>
                    <a:lnTo>
                      <a:pt x="37" y="15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7" y="3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" name="Freeform 821"/>
              <p:cNvSpPr>
                <a:spLocks noChangeAspect="1"/>
              </p:cNvSpPr>
              <p:nvPr/>
            </p:nvSpPr>
            <p:spPr bwMode="auto">
              <a:xfrm>
                <a:off x="4230" y="3392"/>
                <a:ext cx="45" cy="33"/>
              </a:xfrm>
              <a:custGeom>
                <a:avLst/>
                <a:gdLst/>
                <a:ahLst/>
                <a:cxnLst>
                  <a:cxn ang="0">
                    <a:pos x="30" y="22"/>
                  </a:cxn>
                  <a:cxn ang="0">
                    <a:pos x="30" y="7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0" y="22"/>
                  </a:cxn>
                </a:cxnLst>
                <a:rect l="0" t="0" r="r" b="b"/>
                <a:pathLst>
                  <a:path w="30" h="22">
                    <a:moveTo>
                      <a:pt x="30" y="22"/>
                    </a:moveTo>
                    <a:lnTo>
                      <a:pt x="30" y="7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0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" name="Freeform 822"/>
              <p:cNvSpPr>
                <a:spLocks noChangeAspect="1"/>
              </p:cNvSpPr>
              <p:nvPr/>
            </p:nvSpPr>
            <p:spPr bwMode="auto">
              <a:xfrm>
                <a:off x="4260" y="3407"/>
                <a:ext cx="11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7" name="Freeform 823"/>
              <p:cNvSpPr>
                <a:spLocks noChangeAspect="1"/>
              </p:cNvSpPr>
              <p:nvPr/>
            </p:nvSpPr>
            <p:spPr bwMode="auto">
              <a:xfrm>
                <a:off x="4260" y="3399"/>
                <a:ext cx="56" cy="2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7" y="8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7" y="15"/>
                  </a:cxn>
                </a:cxnLst>
                <a:rect l="0" t="0" r="r" b="b"/>
                <a:pathLst>
                  <a:path w="37" h="15">
                    <a:moveTo>
                      <a:pt x="37" y="15"/>
                    </a:moveTo>
                    <a:lnTo>
                      <a:pt x="37" y="8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8" name="Freeform 824"/>
              <p:cNvSpPr>
                <a:spLocks noChangeAspect="1"/>
              </p:cNvSpPr>
              <p:nvPr/>
            </p:nvSpPr>
            <p:spPr bwMode="auto">
              <a:xfrm>
                <a:off x="4297" y="3407"/>
                <a:ext cx="44" cy="21"/>
              </a:xfrm>
              <a:custGeom>
                <a:avLst/>
                <a:gdLst/>
                <a:ahLst/>
                <a:cxnLst>
                  <a:cxn ang="0">
                    <a:pos x="29" y="14"/>
                  </a:cxn>
                  <a:cxn ang="0">
                    <a:pos x="29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29" y="14"/>
                  </a:cxn>
                </a:cxnLst>
                <a:rect l="0" t="0" r="r" b="b"/>
                <a:pathLst>
                  <a:path w="29" h="14">
                    <a:moveTo>
                      <a:pt x="29" y="14"/>
                    </a:moveTo>
                    <a:lnTo>
                      <a:pt x="29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29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9" name="Freeform 825"/>
              <p:cNvSpPr>
                <a:spLocks noChangeAspect="1"/>
              </p:cNvSpPr>
              <p:nvPr/>
            </p:nvSpPr>
            <p:spPr bwMode="auto">
              <a:xfrm>
                <a:off x="4326" y="3414"/>
                <a:ext cx="11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0" name="Freeform 826"/>
              <p:cNvSpPr>
                <a:spLocks noChangeAspect="1"/>
              </p:cNvSpPr>
              <p:nvPr/>
            </p:nvSpPr>
            <p:spPr bwMode="auto">
              <a:xfrm>
                <a:off x="4326" y="3407"/>
                <a:ext cx="56" cy="33"/>
              </a:xfrm>
              <a:custGeom>
                <a:avLst/>
                <a:gdLst/>
                <a:ahLst/>
                <a:cxnLst>
                  <a:cxn ang="0">
                    <a:pos x="37" y="22"/>
                  </a:cxn>
                  <a:cxn ang="0">
                    <a:pos x="37" y="7"/>
                  </a:cxn>
                  <a:cxn ang="0">
                    <a:pos x="0" y="0"/>
                  </a:cxn>
                  <a:cxn ang="0">
                    <a:pos x="0" y="14"/>
                  </a:cxn>
                  <a:cxn ang="0">
                    <a:pos x="37" y="22"/>
                  </a:cxn>
                </a:cxnLst>
                <a:rect l="0" t="0" r="r" b="b"/>
                <a:pathLst>
                  <a:path w="37" h="22">
                    <a:moveTo>
                      <a:pt x="37" y="22"/>
                    </a:moveTo>
                    <a:lnTo>
                      <a:pt x="37" y="7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37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" name="Freeform 827"/>
              <p:cNvSpPr>
                <a:spLocks noChangeAspect="1"/>
              </p:cNvSpPr>
              <p:nvPr/>
            </p:nvSpPr>
            <p:spPr bwMode="auto">
              <a:xfrm>
                <a:off x="4363" y="3421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2" name="Rectangle 828"/>
              <p:cNvSpPr>
                <a:spLocks noChangeAspect="1" noChangeArrowheads="1"/>
              </p:cNvSpPr>
              <p:nvPr/>
            </p:nvSpPr>
            <p:spPr bwMode="auto">
              <a:xfrm>
                <a:off x="4363" y="3414"/>
                <a:ext cx="44" cy="2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" name="Freeform 829"/>
              <p:cNvSpPr>
                <a:spLocks noChangeAspect="1"/>
              </p:cNvSpPr>
              <p:nvPr/>
            </p:nvSpPr>
            <p:spPr bwMode="auto">
              <a:xfrm>
                <a:off x="4392" y="3421"/>
                <a:ext cx="1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8"/>
                  </a:cxn>
                </a:cxnLst>
                <a:rect l="0" t="0" r="r" b="b"/>
                <a:pathLst>
                  <a:path w="8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" name="Freeform 830"/>
              <p:cNvSpPr>
                <a:spLocks noChangeAspect="1"/>
              </p:cNvSpPr>
              <p:nvPr/>
            </p:nvSpPr>
            <p:spPr bwMode="auto">
              <a:xfrm>
                <a:off x="4392" y="3414"/>
                <a:ext cx="56" cy="33"/>
              </a:xfrm>
              <a:custGeom>
                <a:avLst/>
                <a:gdLst/>
                <a:ahLst/>
                <a:cxnLst>
                  <a:cxn ang="0">
                    <a:pos x="37" y="22"/>
                  </a:cxn>
                  <a:cxn ang="0">
                    <a:pos x="37" y="7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7" y="22"/>
                  </a:cxn>
                </a:cxnLst>
                <a:rect l="0" t="0" r="r" b="b"/>
                <a:pathLst>
                  <a:path w="37" h="22">
                    <a:moveTo>
                      <a:pt x="37" y="22"/>
                    </a:moveTo>
                    <a:lnTo>
                      <a:pt x="37" y="7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7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" name="Freeform 831"/>
              <p:cNvSpPr>
                <a:spLocks noChangeAspect="1"/>
              </p:cNvSpPr>
              <p:nvPr/>
            </p:nvSpPr>
            <p:spPr bwMode="auto">
              <a:xfrm>
                <a:off x="4429" y="3429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" name="Rectangle 832"/>
              <p:cNvSpPr>
                <a:spLocks noChangeAspect="1" noChangeArrowheads="1"/>
              </p:cNvSpPr>
              <p:nvPr/>
            </p:nvSpPr>
            <p:spPr bwMode="auto">
              <a:xfrm>
                <a:off x="4429" y="3421"/>
                <a:ext cx="45" cy="2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7" name="Freeform 833"/>
              <p:cNvSpPr>
                <a:spLocks noChangeAspect="1"/>
              </p:cNvSpPr>
              <p:nvPr/>
            </p:nvSpPr>
            <p:spPr bwMode="auto">
              <a:xfrm>
                <a:off x="4459" y="3429"/>
                <a:ext cx="11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8" name="Rectangle 834"/>
              <p:cNvSpPr>
                <a:spLocks noChangeAspect="1" noChangeArrowheads="1"/>
              </p:cNvSpPr>
              <p:nvPr/>
            </p:nvSpPr>
            <p:spPr bwMode="auto">
              <a:xfrm>
                <a:off x="4459" y="3421"/>
                <a:ext cx="56" cy="2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9" name="Freeform 835"/>
              <p:cNvSpPr>
                <a:spLocks noChangeAspect="1"/>
              </p:cNvSpPr>
              <p:nvPr/>
            </p:nvSpPr>
            <p:spPr bwMode="auto">
              <a:xfrm>
                <a:off x="4496" y="3421"/>
                <a:ext cx="44" cy="33"/>
              </a:xfrm>
              <a:custGeom>
                <a:avLst/>
                <a:gdLst/>
                <a:ahLst/>
                <a:cxnLst>
                  <a:cxn ang="0">
                    <a:pos x="29" y="22"/>
                  </a:cxn>
                  <a:cxn ang="0">
                    <a:pos x="29" y="8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29" y="22"/>
                  </a:cxn>
                </a:cxnLst>
                <a:rect l="0" t="0" r="r" b="b"/>
                <a:pathLst>
                  <a:path w="29" h="22">
                    <a:moveTo>
                      <a:pt x="29" y="22"/>
                    </a:moveTo>
                    <a:lnTo>
                      <a:pt x="29" y="8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29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" name="Freeform 836"/>
              <p:cNvSpPr>
                <a:spLocks noChangeAspect="1"/>
              </p:cNvSpPr>
              <p:nvPr/>
            </p:nvSpPr>
            <p:spPr bwMode="auto">
              <a:xfrm>
                <a:off x="4525" y="3436"/>
                <a:ext cx="11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" name="Rectangle 837"/>
              <p:cNvSpPr>
                <a:spLocks noChangeAspect="1" noChangeArrowheads="1"/>
              </p:cNvSpPr>
              <p:nvPr/>
            </p:nvSpPr>
            <p:spPr bwMode="auto">
              <a:xfrm>
                <a:off x="4525" y="3429"/>
                <a:ext cx="56" cy="21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6" name="Text Box 838"/>
            <p:cNvSpPr txBox="1">
              <a:spLocks noChangeArrowheads="1"/>
            </p:cNvSpPr>
            <p:nvPr/>
          </p:nvSpPr>
          <p:spPr bwMode="auto">
            <a:xfrm>
              <a:off x="2215729" y="4665663"/>
              <a:ext cx="38735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chemeClr val="accent2"/>
                  </a:solidFill>
                  <a:latin typeface="Symbol" pitchFamily="18" charset="2"/>
                </a:rPr>
                <a:t>0</a:t>
              </a:r>
              <a:endParaRPr lang="en-US" sz="3200" b="1" dirty="0">
                <a:solidFill>
                  <a:schemeClr val="accent2"/>
                </a:solidFill>
              </a:endParaRPr>
            </a:p>
          </p:txBody>
        </p:sp>
        <p:sp>
          <p:nvSpPr>
            <p:cNvPr id="437" name="Text Box 839"/>
            <p:cNvSpPr txBox="1">
              <a:spLocks noChangeAspect="1" noChangeArrowheads="1"/>
            </p:cNvSpPr>
            <p:nvPr/>
          </p:nvSpPr>
          <p:spPr bwMode="auto">
            <a:xfrm>
              <a:off x="3542879" y="4659313"/>
              <a:ext cx="38735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3</a:t>
              </a:r>
              <a:endParaRPr lang="en-US" sz="3200" b="1">
                <a:solidFill>
                  <a:schemeClr val="accent2"/>
                </a:solidFill>
              </a:endParaRPr>
            </a:p>
          </p:txBody>
        </p:sp>
        <p:sp>
          <p:nvSpPr>
            <p:cNvPr id="438" name="Text Box 840"/>
            <p:cNvSpPr txBox="1">
              <a:spLocks noChangeAspect="1" noChangeArrowheads="1"/>
            </p:cNvSpPr>
            <p:nvPr/>
          </p:nvSpPr>
          <p:spPr bwMode="auto">
            <a:xfrm>
              <a:off x="694426" y="4673600"/>
              <a:ext cx="58702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 dirty="0" smtClean="0">
                  <a:solidFill>
                    <a:schemeClr val="accent2"/>
                  </a:solidFill>
                  <a:latin typeface="Symbol" pitchFamily="18" charset="2"/>
                </a:rPr>
                <a:t>-</a:t>
              </a:r>
              <a:r>
                <a:rPr lang="en-US" sz="3200" b="1" dirty="0" smtClean="0">
                  <a:solidFill>
                    <a:schemeClr val="accent2"/>
                  </a:solidFill>
                  <a:latin typeface="Symbol" pitchFamily="18" charset="2"/>
                </a:rPr>
                <a:t>3</a:t>
              </a:r>
              <a:endParaRPr lang="en-US" sz="3200" b="1" dirty="0">
                <a:solidFill>
                  <a:schemeClr val="accent2"/>
                </a:solidFill>
              </a:endParaRPr>
            </a:p>
          </p:txBody>
        </p:sp>
        <p:sp>
          <p:nvSpPr>
            <p:cNvPr id="439" name="Text Box 841"/>
            <p:cNvSpPr txBox="1">
              <a:spLocks noChangeAspect="1" noChangeArrowheads="1"/>
            </p:cNvSpPr>
            <p:nvPr/>
          </p:nvSpPr>
          <p:spPr bwMode="auto">
            <a:xfrm>
              <a:off x="3088854" y="4651375"/>
              <a:ext cx="38735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chemeClr val="accent2"/>
                  </a:solidFill>
                  <a:latin typeface="Symbol" pitchFamily="18" charset="2"/>
                </a:rPr>
                <a:t>2</a:t>
              </a:r>
              <a:endParaRPr lang="en-US" sz="3200" b="1" dirty="0">
                <a:solidFill>
                  <a:schemeClr val="accent2"/>
                </a:solidFill>
              </a:endParaRPr>
            </a:p>
          </p:txBody>
        </p:sp>
        <p:sp>
          <p:nvSpPr>
            <p:cNvPr id="440" name="Text Box 842"/>
            <p:cNvSpPr txBox="1">
              <a:spLocks noChangeAspect="1" noChangeArrowheads="1"/>
            </p:cNvSpPr>
            <p:nvPr/>
          </p:nvSpPr>
          <p:spPr bwMode="auto">
            <a:xfrm>
              <a:off x="1154801" y="4673600"/>
              <a:ext cx="611188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 dirty="0" smtClean="0">
                  <a:solidFill>
                    <a:schemeClr val="accent2"/>
                  </a:solidFill>
                  <a:latin typeface="Symbol" pitchFamily="18" charset="2"/>
                </a:rPr>
                <a:t>-2</a:t>
              </a:r>
              <a:endParaRPr lang="en-US" sz="3200" b="1" dirty="0">
                <a:solidFill>
                  <a:schemeClr val="accent2"/>
                </a:solidFill>
              </a:endParaRPr>
            </a:p>
          </p:txBody>
        </p:sp>
        <p:sp>
          <p:nvSpPr>
            <p:cNvPr id="441" name="Text Box 844"/>
            <p:cNvSpPr txBox="1">
              <a:spLocks noChangeAspect="1" noChangeArrowheads="1"/>
            </p:cNvSpPr>
            <p:nvPr/>
          </p:nvSpPr>
          <p:spPr bwMode="auto">
            <a:xfrm>
              <a:off x="1621526" y="4664075"/>
              <a:ext cx="611188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-1</a:t>
              </a:r>
              <a:endParaRPr lang="en-US" sz="3200" b="1">
                <a:solidFill>
                  <a:schemeClr val="accent2"/>
                </a:solidFill>
              </a:endParaRPr>
            </a:p>
          </p:txBody>
        </p:sp>
      </p:grpSp>
      <p:sp>
        <p:nvSpPr>
          <p:cNvPr id="637" name="Freeform 845"/>
          <p:cNvSpPr>
            <a:spLocks/>
          </p:cNvSpPr>
          <p:nvPr/>
        </p:nvSpPr>
        <p:spPr bwMode="auto">
          <a:xfrm>
            <a:off x="7186613" y="3502025"/>
            <a:ext cx="1347787" cy="1192213"/>
          </a:xfrm>
          <a:custGeom>
            <a:avLst/>
            <a:gdLst/>
            <a:ahLst/>
            <a:cxnLst>
              <a:cxn ang="0">
                <a:pos x="5" y="746"/>
              </a:cxn>
              <a:cxn ang="0">
                <a:pos x="0" y="0"/>
              </a:cxn>
              <a:cxn ang="0">
                <a:pos x="129" y="297"/>
              </a:cxn>
              <a:cxn ang="0">
                <a:pos x="177" y="398"/>
              </a:cxn>
              <a:cxn ang="0">
                <a:pos x="249" y="511"/>
              </a:cxn>
              <a:cxn ang="0">
                <a:pos x="312" y="578"/>
              </a:cxn>
              <a:cxn ang="0">
                <a:pos x="386" y="626"/>
              </a:cxn>
              <a:cxn ang="0">
                <a:pos x="446" y="655"/>
              </a:cxn>
              <a:cxn ang="0">
                <a:pos x="593" y="691"/>
              </a:cxn>
              <a:cxn ang="0">
                <a:pos x="753" y="703"/>
              </a:cxn>
              <a:cxn ang="0">
                <a:pos x="849" y="710"/>
              </a:cxn>
              <a:cxn ang="0">
                <a:pos x="849" y="751"/>
              </a:cxn>
            </a:cxnLst>
            <a:rect l="0" t="0" r="r" b="b"/>
            <a:pathLst>
              <a:path w="849" h="751">
                <a:moveTo>
                  <a:pt x="5" y="746"/>
                </a:moveTo>
                <a:lnTo>
                  <a:pt x="0" y="0"/>
                </a:lnTo>
                <a:lnTo>
                  <a:pt x="129" y="297"/>
                </a:lnTo>
                <a:lnTo>
                  <a:pt x="177" y="398"/>
                </a:lnTo>
                <a:lnTo>
                  <a:pt x="249" y="511"/>
                </a:lnTo>
                <a:lnTo>
                  <a:pt x="312" y="578"/>
                </a:lnTo>
                <a:lnTo>
                  <a:pt x="386" y="626"/>
                </a:lnTo>
                <a:lnTo>
                  <a:pt x="446" y="655"/>
                </a:lnTo>
                <a:lnTo>
                  <a:pt x="593" y="691"/>
                </a:lnTo>
                <a:lnTo>
                  <a:pt x="753" y="703"/>
                </a:lnTo>
                <a:lnTo>
                  <a:pt x="849" y="710"/>
                </a:lnTo>
                <a:lnTo>
                  <a:pt x="849" y="751"/>
                </a:lnTo>
              </a:path>
            </a:pathLst>
          </a:custGeom>
          <a:solidFill>
            <a:schemeClr val="accent1"/>
          </a:solidFill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8" name="Text Box 841"/>
          <p:cNvSpPr txBox="1">
            <a:spLocks noChangeAspect="1" noChangeArrowheads="1"/>
          </p:cNvSpPr>
          <p:nvPr/>
        </p:nvSpPr>
        <p:spPr bwMode="auto">
          <a:xfrm>
            <a:off x="7034213" y="4662277"/>
            <a:ext cx="3898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accent2"/>
                </a:solidFill>
                <a:latin typeface="Symbol" pitchFamily="18" charset="2"/>
              </a:rPr>
              <a:t>1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sp>
        <p:nvSpPr>
          <p:cNvPr id="639" name="Text Box 843"/>
          <p:cNvSpPr txBox="1">
            <a:spLocks noChangeAspect="1" noChangeArrowheads="1"/>
          </p:cNvSpPr>
          <p:nvPr/>
        </p:nvSpPr>
        <p:spPr bwMode="auto">
          <a:xfrm>
            <a:off x="7034213" y="4673025"/>
            <a:ext cx="3898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?</a:t>
            </a:r>
          </a:p>
        </p:txBody>
      </p:sp>
      <p:sp>
        <p:nvSpPr>
          <p:cNvPr id="640" name="Text Box 843"/>
          <p:cNvSpPr txBox="1">
            <a:spLocks noChangeAspect="1" noChangeArrowheads="1"/>
          </p:cNvSpPr>
          <p:nvPr/>
        </p:nvSpPr>
        <p:spPr bwMode="auto">
          <a:xfrm>
            <a:off x="7108755" y="4303258"/>
            <a:ext cx="768159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00" b="1" dirty="0" smtClean="0">
                <a:solidFill>
                  <a:srgbClr val="FFFFFF"/>
                </a:solidFill>
              </a:rPr>
              <a:t>0.16</a:t>
            </a:r>
            <a:endParaRPr lang="en-US" sz="2600" b="1" dirty="0">
              <a:solidFill>
                <a:srgbClr val="FFFFFF"/>
              </a:solidFill>
            </a:endParaRPr>
          </a:p>
        </p:txBody>
      </p:sp>
      <p:sp>
        <p:nvSpPr>
          <p:cNvPr id="64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/>
              <a:t>“Forward” vs “Reverse”</a:t>
            </a:r>
          </a:p>
        </p:txBody>
      </p:sp>
    </p:spTree>
    <p:extLst>
      <p:ext uri="{BB962C8B-B14F-4D97-AF65-F5344CB8AC3E}">
        <p14:creationId xmlns:p14="http://schemas.microsoft.com/office/powerpoint/2010/main" val="387935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0" animBg="1"/>
      <p:bldP spid="427" grpId="0"/>
      <p:bldP spid="425" grpId="0"/>
      <p:bldP spid="430" grpId="0"/>
      <p:bldP spid="637" grpId="0" animBg="1"/>
      <p:bldP spid="638" grpId="0"/>
      <p:bldP spid="638" grpId="1"/>
      <p:bldP spid="639" grpId="0"/>
      <p:bldP spid="6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Normal Distributions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036D1B1C-BB7D-4818-8720-212155C0208C}" type="slidenum">
              <a:rPr lang="en-US"/>
              <a:pPr/>
              <a:t>3</a:t>
            </a:fld>
            <a:endParaRPr lang="en-US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65188"/>
          </a:xfrm>
        </p:spPr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Type </a:t>
            </a:r>
            <a:r>
              <a:rPr lang="en-US" dirty="0"/>
              <a:t>Of Question?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913" y="1101725"/>
            <a:ext cx="7246937" cy="56038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000" i="1" dirty="0"/>
              <a:t>What proportion of students will score between 70 and 90 on the next exam?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i="1" dirty="0"/>
              <a:t>What is the test score such </a:t>
            </a:r>
            <a:r>
              <a:rPr lang="en-US" sz="3000" i="1" dirty="0" smtClean="0"/>
              <a:t>that </a:t>
            </a:r>
            <a:r>
              <a:rPr lang="en-US" sz="3000" i="1" dirty="0"/>
              <a:t>15% of the students score higher?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i="1" dirty="0"/>
              <a:t>What is the gas mileage that has 25% of the cars lower?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i="1" dirty="0"/>
              <a:t>What proportion of cars get more than 20 mpg?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i="1" dirty="0"/>
              <a:t>What are the two heights that contain the most common 50% of professor’s heights?</a:t>
            </a: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7456488" y="1220788"/>
            <a:ext cx="16875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66FF"/>
                </a:solidFill>
              </a:rPr>
              <a:t>Forward -Between</a:t>
            </a:r>
          </a:p>
        </p:txBody>
      </p:sp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7456488" y="2149475"/>
            <a:ext cx="14589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66FF"/>
                </a:solidFill>
              </a:rPr>
              <a:t>Reverse – Right of</a:t>
            </a:r>
          </a:p>
        </p:txBody>
      </p:sp>
      <p:sp>
        <p:nvSpPr>
          <p:cNvPr id="92166" name="Text Box 6"/>
          <p:cNvSpPr txBox="1">
            <a:spLocks noChangeArrowheads="1"/>
          </p:cNvSpPr>
          <p:nvPr/>
        </p:nvSpPr>
        <p:spPr bwMode="auto">
          <a:xfrm>
            <a:off x="7456488" y="3200400"/>
            <a:ext cx="14589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66FF"/>
                </a:solidFill>
              </a:rPr>
              <a:t>Reverse – Left of</a:t>
            </a:r>
          </a:p>
        </p:txBody>
      </p:sp>
      <p:sp>
        <p:nvSpPr>
          <p:cNvPr id="92167" name="Text Box 7"/>
          <p:cNvSpPr txBox="1">
            <a:spLocks noChangeArrowheads="1"/>
          </p:cNvSpPr>
          <p:nvPr/>
        </p:nvSpPr>
        <p:spPr bwMode="auto">
          <a:xfrm>
            <a:off x="7456488" y="4191000"/>
            <a:ext cx="16875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66FF"/>
                </a:solidFill>
              </a:rPr>
              <a:t>Forward - Right of</a:t>
            </a:r>
          </a:p>
        </p:txBody>
      </p:sp>
      <p:sp>
        <p:nvSpPr>
          <p:cNvPr id="92168" name="Text Box 8"/>
          <p:cNvSpPr txBox="1">
            <a:spLocks noChangeArrowheads="1"/>
          </p:cNvSpPr>
          <p:nvPr/>
        </p:nvSpPr>
        <p:spPr bwMode="auto">
          <a:xfrm>
            <a:off x="7456488" y="5275263"/>
            <a:ext cx="16875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>
                <a:solidFill>
                  <a:srgbClr val="0066FF"/>
                </a:solidFill>
              </a:rPr>
              <a:t>Reverse - Between</a:t>
            </a:r>
          </a:p>
        </p:txBody>
      </p:sp>
    </p:spTree>
    <p:extLst>
      <p:ext uri="{BB962C8B-B14F-4D97-AF65-F5344CB8AC3E}">
        <p14:creationId xmlns:p14="http://schemas.microsoft.com/office/powerpoint/2010/main" val="381790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9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uiExpand="1" build="p"/>
      <p:bldP spid="92164" grpId="0"/>
      <p:bldP spid="92165" grpId="0" uiExpand="1"/>
      <p:bldP spid="92166" grpId="0" uiExpand="1"/>
      <p:bldP spid="92167" grpId="0" uiExpand="1"/>
      <p:bldP spid="92168" grpId="0"/>
    </p:bldLst>
  </p:timing>
</p:sld>
</file>

<file path=ppt/theme/theme1.xml><?xml version="1.0" encoding="utf-8"?>
<a:theme xmlns:a="http://schemas.openxmlformats.org/drawingml/2006/main" name="107 Template">
  <a:themeElements>
    <a:clrScheme name="">
      <a:dk1>
        <a:srgbClr val="000000"/>
      </a:dk1>
      <a:lt1>
        <a:srgbClr val="FFFFCC"/>
      </a:lt1>
      <a:dk2>
        <a:srgbClr val="000000"/>
      </a:dk2>
      <a:lt2>
        <a:srgbClr val="808080"/>
      </a:lt2>
      <a:accent1>
        <a:srgbClr val="FF0000"/>
      </a:accent1>
      <a:accent2>
        <a:srgbClr val="008000"/>
      </a:accent2>
      <a:accent3>
        <a:srgbClr val="FFFFE2"/>
      </a:accent3>
      <a:accent4>
        <a:srgbClr val="000000"/>
      </a:accent4>
      <a:accent5>
        <a:srgbClr val="FFAAAA"/>
      </a:accent5>
      <a:accent6>
        <a:srgbClr val="007300"/>
      </a:accent6>
      <a:hlink>
        <a:srgbClr val="3333CC"/>
      </a:hlink>
      <a:folHlink>
        <a:srgbClr val="3333CC"/>
      </a:folHlink>
    </a:clrScheme>
    <a:fontScheme name="107 Template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07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7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Office\Templates\107 Template.pot</Template>
  <TotalTime>2473</TotalTime>
  <Words>178</Words>
  <Application>Microsoft Office PowerPoint</Application>
  <PresentationFormat>On-screen Show (4:3)</PresentationFormat>
  <Paragraphs>59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Symbol</vt:lpstr>
      <vt:lpstr>Times New Roman</vt:lpstr>
      <vt:lpstr>107 Template</vt:lpstr>
      <vt:lpstr>“Forward” vs “Reverse”</vt:lpstr>
      <vt:lpstr>“Forward” vs “Reverse”</vt:lpstr>
      <vt:lpstr>What Type Of Question?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 Distributions</dc:title>
  <dc:creator>Derek H. Ogle</dc:creator>
  <cp:lastModifiedBy>Derek Ogle</cp:lastModifiedBy>
  <cp:revision>117</cp:revision>
  <dcterms:created xsi:type="dcterms:W3CDTF">1999-08-02T12:55:10Z</dcterms:created>
  <dcterms:modified xsi:type="dcterms:W3CDTF">2015-11-26T17:11:50Z</dcterms:modified>
</cp:coreProperties>
</file>