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270" r:id="rId2"/>
    <p:sldId id="272" r:id="rId3"/>
    <p:sldId id="273" r:id="rId4"/>
    <p:sldId id="274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0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4D8F9C-E4E7-4EFE-BC7C-4AA493AB6C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07F49AC-1561-4FA3-838E-887DDD8D5E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AA726DC-3F8E-4A2F-870F-110479C1C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230D7BA-0955-4928-BBA1-EFAB4B374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DA8BCC7-138F-49F7-8FFB-E12889A66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374074D-70CF-47B2-A942-A482EC466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429339A-0A2B-45FC-88E5-A6BF0B3A8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5CE822-180A-461B-8B19-43E9C0FE3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8DC04B9-E3CC-4EB6-9F8F-EEE787D59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84E0EF8-EE31-4C22-93D4-722D79A9A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1DECF90-0CA1-4344-BCBA-DDC67D346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50BF580-D329-420E-8552-5F0DF7832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Producing Data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977D77B-19AF-4C3F-B3CE-465B6F0AA7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Probability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Producing Data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E0F09D-1C1D-4A93-8FC0-CA8871ABA30A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 Series of 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5486400" cy="3581400"/>
          </a:xfrm>
        </p:spPr>
        <p:txBody>
          <a:bodyPr/>
          <a:lstStyle/>
          <a:p>
            <a:pPr marL="461963" indent="-461963">
              <a:buFontTx/>
              <a:buNone/>
            </a:pPr>
            <a:r>
              <a:rPr lang="en-US" b="1">
                <a:solidFill>
                  <a:schemeClr val="accent1"/>
                </a:solidFill>
              </a:rPr>
              <a:t>1) </a:t>
            </a:r>
            <a:r>
              <a:rPr lang="en-US"/>
              <a:t>Assume I have a box with 12 red balls and 8 green balls.  If I </a:t>
            </a:r>
            <a:r>
              <a:rPr lang="en-US" b="1" i="1"/>
              <a:t>mix</a:t>
            </a:r>
            <a:r>
              <a:rPr lang="en-US"/>
              <a:t> the balls in the box, reach in and grab the first ball I touch, what is the probability that it is red?</a:t>
            </a:r>
          </a:p>
        </p:txBody>
      </p:sp>
      <p:grpSp>
        <p:nvGrpSpPr>
          <p:cNvPr id="25626" name="Group 26"/>
          <p:cNvGrpSpPr>
            <a:grpSpLocks/>
          </p:cNvGrpSpPr>
          <p:nvPr/>
        </p:nvGrpSpPr>
        <p:grpSpPr bwMode="auto">
          <a:xfrm>
            <a:off x="6248400" y="1752600"/>
            <a:ext cx="2286000" cy="2133600"/>
            <a:chOff x="3936" y="1440"/>
            <a:chExt cx="1440" cy="134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3936" y="1440"/>
              <a:ext cx="1440" cy="1344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417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427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4416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499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465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470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475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4416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5040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Oval 16"/>
            <p:cNvSpPr>
              <a:spLocks noChangeArrowheads="1"/>
            </p:cNvSpPr>
            <p:nvPr/>
          </p:nvSpPr>
          <p:spPr bwMode="auto">
            <a:xfrm>
              <a:off x="4128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17"/>
            <p:cNvSpPr>
              <a:spLocks noChangeArrowheads="1"/>
            </p:cNvSpPr>
            <p:nvPr/>
          </p:nvSpPr>
          <p:spPr bwMode="auto">
            <a:xfrm>
              <a:off x="5136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Oval 18"/>
            <p:cNvSpPr>
              <a:spLocks noChangeArrowheads="1"/>
            </p:cNvSpPr>
            <p:nvPr/>
          </p:nvSpPr>
          <p:spPr bwMode="auto">
            <a:xfrm>
              <a:off x="4224" y="16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Oval 19"/>
            <p:cNvSpPr>
              <a:spLocks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Oval 20"/>
            <p:cNvSpPr>
              <a:spLocks noChangeArrowheads="1"/>
            </p:cNvSpPr>
            <p:nvPr/>
          </p:nvSpPr>
          <p:spPr bwMode="auto">
            <a:xfrm>
              <a:off x="4656" y="15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Oval 21"/>
            <p:cNvSpPr>
              <a:spLocks noChangeArrowheads="1"/>
            </p:cNvSpPr>
            <p:nvPr/>
          </p:nvSpPr>
          <p:spPr bwMode="auto">
            <a:xfrm>
              <a:off x="4032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4656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Oval 23"/>
            <p:cNvSpPr>
              <a:spLocks noChangeArrowheads="1"/>
            </p:cNvSpPr>
            <p:nvPr/>
          </p:nvSpPr>
          <p:spPr bwMode="auto">
            <a:xfrm>
              <a:off x="4560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auto">
            <a:xfrm>
              <a:off x="5136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Oval 25"/>
            <p:cNvSpPr>
              <a:spLocks noChangeArrowheads="1"/>
            </p:cNvSpPr>
            <p:nvPr/>
          </p:nvSpPr>
          <p:spPr bwMode="auto">
            <a:xfrm>
              <a:off x="4896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914400" y="5211763"/>
            <a:ext cx="420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PR(Red) = 12/20 = 0.60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Producing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71E8C60-B201-432F-9F26-E8565A11A92E}" type="slidenum">
              <a:rPr lang="en-US"/>
              <a:pPr/>
              <a:t>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/>
              <a:t> Major Principle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572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If …</a:t>
            </a:r>
          </a:p>
          <a:p>
            <a:pPr marL="914400" lvl="1" indent="-457200">
              <a:buFontTx/>
              <a:buNone/>
            </a:pPr>
            <a:r>
              <a:rPr lang="en-US" dirty="0"/>
              <a:t>… each item has the same chance of being selected (i.e., </a:t>
            </a:r>
            <a:r>
              <a:rPr lang="en-US" b="1" i="1" dirty="0" smtClean="0">
                <a:solidFill>
                  <a:schemeClr val="hlink"/>
                </a:solidFill>
              </a:rPr>
              <a:t>randomization</a:t>
            </a:r>
            <a:r>
              <a:rPr lang="en-US" dirty="0"/>
              <a:t>)</a:t>
            </a:r>
          </a:p>
          <a:p>
            <a:endParaRPr lang="en-US" sz="1600" dirty="0"/>
          </a:p>
          <a:p>
            <a:r>
              <a:rPr lang="en-US" b="1" dirty="0" smtClean="0">
                <a:solidFill>
                  <a:schemeClr val="accent1"/>
                </a:solidFill>
              </a:rPr>
              <a:t>Then, the </a:t>
            </a:r>
            <a:r>
              <a:rPr lang="en-US" b="1" dirty="0">
                <a:solidFill>
                  <a:schemeClr val="accent1"/>
                </a:solidFill>
              </a:rPr>
              <a:t>probability is …</a:t>
            </a:r>
          </a:p>
          <a:p>
            <a:pPr marL="914400" lvl="1" indent="-457200">
              <a:buFontTx/>
              <a:buNone/>
            </a:pPr>
            <a:r>
              <a:rPr lang="en-US" dirty="0"/>
              <a:t>… the number of items of interest </a:t>
            </a:r>
            <a:r>
              <a:rPr lang="en-US" dirty="0" smtClean="0"/>
              <a:t>divided </a:t>
            </a:r>
            <a:r>
              <a:rPr lang="en-US" dirty="0"/>
              <a:t>by the total number of </a:t>
            </a:r>
            <a:r>
              <a:rPr lang="en-US" dirty="0" smtClean="0"/>
              <a:t>items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… the proportion of </a:t>
            </a:r>
            <a:r>
              <a:rPr lang="en-US" dirty="0" smtClean="0"/>
              <a:t>interest in the population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Producing Data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D8B2B91-CB40-41CD-A3D5-E93ED83B50A7}" type="slidenum">
              <a:rPr lang="en-US"/>
              <a:pPr/>
              <a:t>4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 Series of Examples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5410200" cy="3352800"/>
          </a:xfrm>
        </p:spPr>
        <p:txBody>
          <a:bodyPr/>
          <a:lstStyle/>
          <a:p>
            <a:pPr marL="461963" indent="-461963">
              <a:buFontTx/>
              <a:buNone/>
            </a:pPr>
            <a:r>
              <a:rPr lang="en-US" b="1">
                <a:solidFill>
                  <a:schemeClr val="accent1"/>
                </a:solidFill>
              </a:rPr>
              <a:t>2) </a:t>
            </a:r>
            <a:r>
              <a:rPr lang="en-US"/>
              <a:t>Suppose that we know that 45% of the Northland </a:t>
            </a:r>
            <a:r>
              <a:rPr lang="en-US" b="1" i="1"/>
              <a:t>population</a:t>
            </a:r>
            <a:r>
              <a:rPr lang="en-US"/>
              <a:t> is male.  What is the probability that a </a:t>
            </a:r>
            <a:r>
              <a:rPr lang="en-US" i="1"/>
              <a:t>randomly</a:t>
            </a:r>
            <a:r>
              <a:rPr lang="en-US"/>
              <a:t> selected individual will be </a:t>
            </a:r>
            <a:r>
              <a:rPr lang="en-US">
                <a:solidFill>
                  <a:schemeClr val="hlink"/>
                </a:solidFill>
              </a:rPr>
              <a:t>female</a:t>
            </a:r>
            <a:r>
              <a:rPr lang="en-US"/>
              <a:t>?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914400" y="4495800"/>
            <a:ext cx="3292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PR(female) = 0.55</a:t>
            </a:r>
            <a:endParaRPr lang="en-US"/>
          </a:p>
        </p:txBody>
      </p:sp>
      <p:grpSp>
        <p:nvGrpSpPr>
          <p:cNvPr id="89124" name="Group 36"/>
          <p:cNvGrpSpPr>
            <a:grpSpLocks/>
          </p:cNvGrpSpPr>
          <p:nvPr/>
        </p:nvGrpSpPr>
        <p:grpSpPr bwMode="auto">
          <a:xfrm>
            <a:off x="6248400" y="1752600"/>
            <a:ext cx="2286000" cy="2133600"/>
            <a:chOff x="3936" y="1104"/>
            <a:chExt cx="1440" cy="1344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3936" y="1104"/>
              <a:ext cx="1440" cy="1344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auto">
            <a:xfrm>
              <a:off x="4272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Oval 8"/>
            <p:cNvSpPr>
              <a:spLocks noChangeArrowheads="1"/>
            </p:cNvSpPr>
            <p:nvPr/>
          </p:nvSpPr>
          <p:spPr bwMode="auto">
            <a:xfrm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441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Oval 10"/>
            <p:cNvSpPr>
              <a:spLocks noChangeArrowheads="1"/>
            </p:cNvSpPr>
            <p:nvPr/>
          </p:nvSpPr>
          <p:spPr bwMode="auto">
            <a:xfrm>
              <a:off x="4992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9" name="Oval 11"/>
            <p:cNvSpPr>
              <a:spLocks noChangeArrowheads="1"/>
            </p:cNvSpPr>
            <p:nvPr/>
          </p:nvSpPr>
          <p:spPr bwMode="auto">
            <a:xfrm>
              <a:off x="465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0" name="Oval 12"/>
            <p:cNvSpPr>
              <a:spLocks noChangeArrowheads="1"/>
            </p:cNvSpPr>
            <p:nvPr/>
          </p:nvSpPr>
          <p:spPr bwMode="auto">
            <a:xfrm>
              <a:off x="4704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1" name="Oval 13"/>
            <p:cNvSpPr>
              <a:spLocks noChangeArrowheads="1"/>
            </p:cNvSpPr>
            <p:nvPr/>
          </p:nvSpPr>
          <p:spPr bwMode="auto">
            <a:xfrm>
              <a:off x="4752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2" name="Oval 14"/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3" name="Oval 15"/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4" name="Oval 16"/>
            <p:cNvSpPr>
              <a:spLocks noChangeArrowheads="1"/>
            </p:cNvSpPr>
            <p:nvPr/>
          </p:nvSpPr>
          <p:spPr bwMode="auto">
            <a:xfrm>
              <a:off x="4128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5" name="Oval 17"/>
            <p:cNvSpPr>
              <a:spLocks noChangeArrowheads="1"/>
            </p:cNvSpPr>
            <p:nvPr/>
          </p:nvSpPr>
          <p:spPr bwMode="auto">
            <a:xfrm>
              <a:off x="513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6" name="Oval 18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7" name="Oval 19"/>
            <p:cNvSpPr>
              <a:spLocks noChangeArrowheads="1"/>
            </p:cNvSpPr>
            <p:nvPr/>
          </p:nvSpPr>
          <p:spPr bwMode="auto">
            <a:xfrm>
              <a:off x="4320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8" name="Oval 2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9" name="Oval 21"/>
            <p:cNvSpPr>
              <a:spLocks noChangeArrowheads="1"/>
            </p:cNvSpPr>
            <p:nvPr/>
          </p:nvSpPr>
          <p:spPr bwMode="auto">
            <a:xfrm>
              <a:off x="4032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auto">
            <a:xfrm>
              <a:off x="4656" y="225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1" name="Oval 23"/>
            <p:cNvSpPr>
              <a:spLocks noChangeArrowheads="1"/>
            </p:cNvSpPr>
            <p:nvPr/>
          </p:nvSpPr>
          <p:spPr bwMode="auto">
            <a:xfrm>
              <a:off x="4560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2" name="Oval 24"/>
            <p:cNvSpPr>
              <a:spLocks noChangeArrowheads="1"/>
            </p:cNvSpPr>
            <p:nvPr/>
          </p:nvSpPr>
          <p:spPr bwMode="auto">
            <a:xfrm>
              <a:off x="5136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5" name="Oval 27"/>
            <p:cNvSpPr>
              <a:spLocks noChangeArrowheads="1"/>
            </p:cNvSpPr>
            <p:nvPr/>
          </p:nvSpPr>
          <p:spPr bwMode="auto">
            <a:xfrm>
              <a:off x="4128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6988175" y="3886200"/>
            <a:ext cx="139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=female</a:t>
            </a:r>
            <a:endParaRPr lang="en-US" sz="2000"/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6988175" y="4205288"/>
            <a:ext cx="111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=male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89121" name="Oval 33"/>
          <p:cNvSpPr>
            <a:spLocks noChangeArrowheads="1"/>
          </p:cNvSpPr>
          <p:nvPr/>
        </p:nvSpPr>
        <p:spPr bwMode="auto">
          <a:xfrm>
            <a:off x="6858000" y="4419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858000" y="40655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Producing Data</a:t>
            </a:r>
          </a:p>
        </p:txBody>
      </p:sp>
      <p:sp>
        <p:nvSpPr>
          <p:cNvPr id="2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8ACDE9B-0990-4C8B-A10D-5E1CF13FE58D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 Series of Examples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5867400" cy="3048000"/>
          </a:xfrm>
        </p:spPr>
        <p:txBody>
          <a:bodyPr/>
          <a:lstStyle/>
          <a:p>
            <a:pPr marL="461963" indent="-461963">
              <a:buFontTx/>
              <a:buNone/>
            </a:pPr>
            <a:r>
              <a:rPr lang="en-US" b="1">
                <a:solidFill>
                  <a:schemeClr val="accent1"/>
                </a:solidFill>
              </a:rPr>
              <a:t>3) </a:t>
            </a:r>
            <a:r>
              <a:rPr lang="en-US"/>
              <a:t>Suppose we know that the heights of students in the Northland </a:t>
            </a:r>
            <a:r>
              <a:rPr lang="en-US" b="1" i="1"/>
              <a:t>population</a:t>
            </a:r>
            <a:r>
              <a:rPr lang="en-US"/>
              <a:t> is N(67,4).  What is the probability that a </a:t>
            </a:r>
            <a:r>
              <a:rPr lang="en-US" i="1"/>
              <a:t>random</a:t>
            </a:r>
            <a:r>
              <a:rPr lang="en-US"/>
              <a:t> individual will be </a:t>
            </a:r>
            <a:r>
              <a:rPr lang="en-US" b="1">
                <a:solidFill>
                  <a:schemeClr val="hlink"/>
                </a:solidFill>
              </a:rPr>
              <a:t>&lt;</a:t>
            </a:r>
            <a:r>
              <a:rPr lang="en-US">
                <a:solidFill>
                  <a:schemeClr val="hlink"/>
                </a:solidFill>
              </a:rPr>
              <a:t>60” tall</a:t>
            </a:r>
            <a:r>
              <a:rPr lang="en-US"/>
              <a:t>?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914400" y="4495800"/>
            <a:ext cx="3490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PR(&lt; 60”) = 0.0401</a:t>
            </a:r>
            <a:endParaRPr lang="en-US"/>
          </a:p>
        </p:txBody>
      </p:sp>
      <p:grpSp>
        <p:nvGrpSpPr>
          <p:cNvPr id="91376" name="Group 240"/>
          <p:cNvGrpSpPr>
            <a:grpSpLocks/>
          </p:cNvGrpSpPr>
          <p:nvPr/>
        </p:nvGrpSpPr>
        <p:grpSpPr bwMode="auto">
          <a:xfrm>
            <a:off x="5943600" y="2362200"/>
            <a:ext cx="3144838" cy="2743200"/>
            <a:chOff x="3744" y="1488"/>
            <a:chExt cx="1981" cy="1728"/>
          </a:xfrm>
        </p:grpSpPr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4541" y="3024"/>
              <a:ext cx="4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Height</a:t>
              </a:r>
              <a:endParaRPr lang="en-US" sz="3200"/>
            </a:p>
          </p:txBody>
        </p:sp>
        <p:grpSp>
          <p:nvGrpSpPr>
            <p:cNvPr id="91167" name="Group 31"/>
            <p:cNvGrpSpPr>
              <a:grpSpLocks/>
            </p:cNvGrpSpPr>
            <p:nvPr/>
          </p:nvGrpSpPr>
          <p:grpSpPr bwMode="auto">
            <a:xfrm>
              <a:off x="3744" y="1488"/>
              <a:ext cx="1981" cy="1322"/>
              <a:chOff x="1190" y="1269"/>
              <a:chExt cx="3610" cy="2116"/>
            </a:xfrm>
          </p:grpSpPr>
          <p:sp>
            <p:nvSpPr>
              <p:cNvPr id="91168" name="Line 3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9" name="Line 3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0" name="Line 3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1" name="Line 3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2" name="Line 3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3" name="Line 3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4" name="Line 3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5" name="Line 3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6" name="Line 4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7" name="Line 4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8" name="Line 4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9" name="Line 4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0" name="Line 4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1" name="Line 4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2" name="Line 4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84" name="Group 48"/>
            <p:cNvGrpSpPr>
              <a:grpSpLocks/>
            </p:cNvGrpSpPr>
            <p:nvPr/>
          </p:nvGrpSpPr>
          <p:grpSpPr bwMode="auto">
            <a:xfrm>
              <a:off x="3865" y="1580"/>
              <a:ext cx="1822" cy="1135"/>
              <a:chOff x="1261" y="1638"/>
              <a:chExt cx="3320" cy="1816"/>
            </a:xfrm>
          </p:grpSpPr>
          <p:sp>
            <p:nvSpPr>
              <p:cNvPr id="91185" name="Freeform 49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6" name="Freeform 50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7" name="Freeform 51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8" name="Freeform 52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9" name="Freeform 53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0" name="Freeform 54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1" name="Freeform 55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2" name="Freeform 56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3" name="Freeform 57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4" name="Freeform 58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5" name="Freeform 59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6" name="Freeform 60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7" name="Freeform 61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8" name="Freeform 62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9" name="Freeform 63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0" name="Freeform 64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1" name="Freeform 65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2" name="Freeform 66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3" name="Freeform 67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4" name="Freeform 68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5" name="Freeform 69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6" name="Freeform 70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7" name="Freeform 71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8" name="Freeform 72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9" name="Freeform 73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0" name="Freeform 74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1" name="Freeform 75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2" name="Freeform 76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3" name="Freeform 77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4" name="Freeform 78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5" name="Freeform 79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6" name="Freeform 80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7" name="Freeform 81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8" name="Freeform 82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9" name="Freeform 83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0" name="Freeform 84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1" name="Freeform 85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2" name="Freeform 86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3" name="Freeform 87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4" name="Freeform 88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5" name="Freeform 89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6" name="Freeform 90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7" name="Freeform 91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8" name="Freeform 92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9" name="Freeform 93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0" name="Freeform 94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1" name="Freeform 95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2" name="Freeform 96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3" name="Freeform 97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4" name="Freeform 98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5" name="Freeform 99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6" name="Freeform 100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7" name="Freeform 101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8" name="Freeform 102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9" name="Freeform 103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0" name="Freeform 104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1" name="Freeform 105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2" name="Freeform 106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3" name="Freeform 107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4" name="Freeform 108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5" name="Freeform 109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6" name="Freeform 110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7" name="Freeform 111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8" name="Freeform 112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9" name="Freeform 113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0" name="Freeform 114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1" name="Freeform 115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2" name="Freeform 116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3" name="Freeform 117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4" name="Freeform 118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5" name="Freeform 119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6" name="Freeform 120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7" name="Freeform 121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8" name="Freeform 122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59" name="Freeform 123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0" name="Freeform 124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1" name="Freeform 125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2" name="Freeform 126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3" name="Freeform 127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4" name="Freeform 128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5" name="Freeform 129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6" name="Freeform 130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7" name="Freeform 131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8" name="Freeform 132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9" name="Freeform 133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0" name="Freeform 134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1" name="Freeform 135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2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3" name="Freeform 13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4" name="Freeform 138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5" name="Freeform 139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6" name="Freeform 140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7" name="Freeform 141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8" name="Freeform 142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9" name="Freeform 143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0" name="Freeform 144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1" name="Freeform 145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2" name="Freeform 146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3" name="Freeform 147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4" name="Freeform 148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5" name="Freeform 149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6" name="Freeform 150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7" name="Freeform 151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8" name="Freeform 152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9" name="Freeform 153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0" name="Freeform 154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1" name="Freeform 155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2" name="Freeform 156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3" name="Freeform 157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4" name="Freeform 158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5" name="Freeform 159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6" name="Freeform 160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7" name="Freeform 161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8" name="Freeform 162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9" name="Freeform 163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0" name="Freeform 164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1" name="Freeform 165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2" name="Freeform 166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3" name="Freeform 167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4" name="Freeform 168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5" name="Freeform 169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6" name="Freeform 170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7" name="Freeform 171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8" name="Freeform 172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9" name="Freeform 173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0" name="Freeform 174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1" name="Freeform 17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2" name="Freeform 176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3" name="Freeform 177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4" name="Freeform 178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5" name="Freeform 179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6" name="Freeform 180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7" name="Freeform 181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8" name="Freeform 182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9" name="Freeform 183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0" name="Freeform 184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1" name="Freeform 185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2" name="Freeform 186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3" name="Freeform 187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4" name="Freeform 188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5" name="Freeform 189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6" name="Freeform 190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7" name="Freeform 191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8" name="Freeform 192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9" name="Freeform 193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0" name="Freeform 194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1" name="Freeform 195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2" name="Freeform 196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3" name="Freeform 197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4" name="Freeform 198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5" name="Freeform 199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6" name="Freeform 200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7" name="Freeform 201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8" name="Freeform 202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39" name="Freeform 203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0" name="Freeform 204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1" name="Freeform 205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2" name="Freeform 206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3" name="Freeform 207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4" name="Freeform 208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5" name="Freeform 209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6" name="Freeform 210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7" name="Freeform 211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8" name="Freeform 212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49" name="Freeform 213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0" name="Freeform 214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1" name="Freeform 215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2" name="Freeform 216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3" name="Freeform 217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4" name="Freeform 218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5" name="Rectangle 219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6" name="Freeform 220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7" name="Freeform 221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8" name="Freeform 222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59" name="Rectangle 223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60" name="Freeform 224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61" name="Rectangle 225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62" name="Freeform 226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63" name="Freeform 227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64" name="Rectangle 228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367" name="Text Box 231"/>
            <p:cNvSpPr txBox="1">
              <a:spLocks noChangeAspect="1" noChangeArrowheads="1"/>
            </p:cNvSpPr>
            <p:nvPr/>
          </p:nvSpPr>
          <p:spPr bwMode="auto">
            <a:xfrm>
              <a:off x="4112" y="283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60</a:t>
              </a:r>
            </a:p>
          </p:txBody>
        </p:sp>
        <p:sp>
          <p:nvSpPr>
            <p:cNvPr id="91368" name="Freeform 232"/>
            <p:cNvSpPr>
              <a:spLocks/>
            </p:cNvSpPr>
            <p:nvPr/>
          </p:nvSpPr>
          <p:spPr bwMode="auto">
            <a:xfrm>
              <a:off x="3857" y="2460"/>
              <a:ext cx="403" cy="302"/>
            </a:xfrm>
            <a:custGeom>
              <a:avLst/>
              <a:gdLst/>
              <a:ahLst/>
              <a:cxnLst>
                <a:cxn ang="0">
                  <a:pos x="401" y="302"/>
                </a:cxn>
                <a:cxn ang="0">
                  <a:pos x="403" y="0"/>
                </a:cxn>
                <a:cxn ang="0">
                  <a:pos x="345" y="77"/>
                </a:cxn>
                <a:cxn ang="0">
                  <a:pos x="283" y="139"/>
                </a:cxn>
                <a:cxn ang="0">
                  <a:pos x="197" y="197"/>
                </a:cxn>
                <a:cxn ang="0">
                  <a:pos x="129" y="221"/>
                </a:cxn>
                <a:cxn ang="0">
                  <a:pos x="53" y="240"/>
                </a:cxn>
                <a:cxn ang="0">
                  <a:pos x="0" y="247"/>
                </a:cxn>
                <a:cxn ang="0">
                  <a:pos x="2" y="302"/>
                </a:cxn>
                <a:cxn ang="0">
                  <a:pos x="401" y="302"/>
                </a:cxn>
              </a:cxnLst>
              <a:rect l="0" t="0" r="r" b="b"/>
              <a:pathLst>
                <a:path w="403" h="302">
                  <a:moveTo>
                    <a:pt x="401" y="302"/>
                  </a:moveTo>
                  <a:lnTo>
                    <a:pt x="403" y="0"/>
                  </a:lnTo>
                  <a:lnTo>
                    <a:pt x="345" y="77"/>
                  </a:lnTo>
                  <a:lnTo>
                    <a:pt x="283" y="139"/>
                  </a:lnTo>
                  <a:lnTo>
                    <a:pt x="197" y="197"/>
                  </a:lnTo>
                  <a:lnTo>
                    <a:pt x="129" y="221"/>
                  </a:lnTo>
                  <a:lnTo>
                    <a:pt x="53" y="240"/>
                  </a:lnTo>
                  <a:lnTo>
                    <a:pt x="0" y="247"/>
                  </a:lnTo>
                  <a:lnTo>
                    <a:pt x="2" y="302"/>
                  </a:lnTo>
                  <a:lnTo>
                    <a:pt x="401" y="302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375" name="Group 239"/>
            <p:cNvGrpSpPr>
              <a:grpSpLocks/>
            </p:cNvGrpSpPr>
            <p:nvPr/>
          </p:nvGrpSpPr>
          <p:grpSpPr bwMode="auto">
            <a:xfrm>
              <a:off x="4032" y="2730"/>
              <a:ext cx="1416" cy="288"/>
              <a:chOff x="4032" y="2256"/>
              <a:chExt cx="1416" cy="288"/>
            </a:xfrm>
          </p:grpSpPr>
          <p:sp>
            <p:nvSpPr>
              <p:cNvPr id="91365" name="Text Box 229"/>
              <p:cNvSpPr txBox="1">
                <a:spLocks noChangeAspect="1" noChangeArrowheads="1"/>
              </p:cNvSpPr>
              <p:nvPr/>
            </p:nvSpPr>
            <p:spPr bwMode="auto">
              <a:xfrm>
                <a:off x="4590" y="22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67</a:t>
                </a:r>
              </a:p>
            </p:txBody>
          </p:sp>
          <p:sp>
            <p:nvSpPr>
              <p:cNvPr id="91371" name="Text Box 235"/>
              <p:cNvSpPr txBox="1">
                <a:spLocks noChangeAspect="1" noChangeArrowheads="1"/>
              </p:cNvSpPr>
              <p:nvPr/>
            </p:nvSpPr>
            <p:spPr bwMode="auto">
              <a:xfrm>
                <a:off x="4858" y="22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71</a:t>
                </a:r>
              </a:p>
            </p:txBody>
          </p:sp>
          <p:sp>
            <p:nvSpPr>
              <p:cNvPr id="91372" name="Text Box 236"/>
              <p:cNvSpPr txBox="1">
                <a:spLocks noChangeAspect="1" noChangeArrowheads="1"/>
              </p:cNvSpPr>
              <p:nvPr/>
            </p:nvSpPr>
            <p:spPr bwMode="auto">
              <a:xfrm>
                <a:off x="5140" y="22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75</a:t>
                </a:r>
              </a:p>
            </p:txBody>
          </p:sp>
          <p:sp>
            <p:nvSpPr>
              <p:cNvPr id="91373" name="Text Box 237"/>
              <p:cNvSpPr txBox="1">
                <a:spLocks noChangeAspect="1" noChangeArrowheads="1"/>
              </p:cNvSpPr>
              <p:nvPr/>
            </p:nvSpPr>
            <p:spPr bwMode="auto">
              <a:xfrm>
                <a:off x="4302" y="22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63</a:t>
                </a:r>
              </a:p>
            </p:txBody>
          </p:sp>
          <p:sp>
            <p:nvSpPr>
              <p:cNvPr id="91374" name="Text Box 238"/>
              <p:cNvSpPr txBox="1">
                <a:spLocks noChangeAspect="1" noChangeArrowheads="1"/>
              </p:cNvSpPr>
              <p:nvPr/>
            </p:nvSpPr>
            <p:spPr bwMode="auto">
              <a:xfrm>
                <a:off x="4032" y="22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59</a:t>
                </a:r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Producing Data</a:t>
            </a:r>
          </a:p>
        </p:txBody>
      </p:sp>
      <p:sp>
        <p:nvSpPr>
          <p:cNvPr id="2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B9FC748-DE04-4CF9-BFFA-554881492C1B}" type="slidenum">
              <a:rPr lang="en-US"/>
              <a:pPr/>
              <a:t>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 Series of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6019800" cy="3048000"/>
          </a:xfrm>
        </p:spPr>
        <p:txBody>
          <a:bodyPr/>
          <a:lstStyle/>
          <a:p>
            <a:pPr marL="461963" indent="-461963">
              <a:buFontTx/>
              <a:buNone/>
            </a:pPr>
            <a:r>
              <a:rPr lang="en-US" b="1">
                <a:solidFill>
                  <a:schemeClr val="accent1"/>
                </a:solidFill>
              </a:rPr>
              <a:t>4) </a:t>
            </a:r>
            <a:r>
              <a:rPr lang="en-US"/>
              <a:t>Suppose we know that the </a:t>
            </a:r>
            <a:r>
              <a:rPr lang="en-US" b="1" i="1">
                <a:solidFill>
                  <a:schemeClr val="accent1"/>
                </a:solidFill>
              </a:rPr>
              <a:t>mean</a:t>
            </a:r>
            <a:r>
              <a:rPr lang="en-US"/>
              <a:t> heights from random samples of 16 Northland students is N(67,1).  What is the probability that the  mean height will be </a:t>
            </a:r>
            <a:r>
              <a:rPr lang="en-US" b="1">
                <a:solidFill>
                  <a:schemeClr val="hlink"/>
                </a:solidFill>
              </a:rPr>
              <a:t>&gt;</a:t>
            </a:r>
            <a:r>
              <a:rPr lang="en-US">
                <a:solidFill>
                  <a:schemeClr val="hlink"/>
                </a:solidFill>
              </a:rPr>
              <a:t>65”</a:t>
            </a:r>
            <a:r>
              <a:rPr lang="en-US"/>
              <a:t>?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3490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PR(&gt; 65”) = 0.9772</a:t>
            </a:r>
            <a:endParaRPr lang="en-US"/>
          </a:p>
        </p:txBody>
      </p:sp>
      <p:sp>
        <p:nvSpPr>
          <p:cNvPr id="92365" name="Text Box 205"/>
          <p:cNvSpPr txBox="1">
            <a:spLocks noChangeAspect="1" noChangeArrowheads="1"/>
          </p:cNvSpPr>
          <p:nvPr/>
        </p:nvSpPr>
        <p:spPr bwMode="auto">
          <a:xfrm>
            <a:off x="6343650" y="4343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65</a:t>
            </a:r>
          </a:p>
        </p:txBody>
      </p:sp>
      <p:sp>
        <p:nvSpPr>
          <p:cNvPr id="92368" name="Freeform 208"/>
          <p:cNvSpPr>
            <a:spLocks/>
          </p:cNvSpPr>
          <p:nvPr/>
        </p:nvSpPr>
        <p:spPr bwMode="auto">
          <a:xfrm>
            <a:off x="6692900" y="2522538"/>
            <a:ext cx="2400300" cy="1866900"/>
          </a:xfrm>
          <a:custGeom>
            <a:avLst/>
            <a:gdLst/>
            <a:ahLst/>
            <a:cxnLst>
              <a:cxn ang="0">
                <a:pos x="0" y="1176"/>
              </a:cxn>
              <a:cxn ang="0">
                <a:pos x="0" y="969"/>
              </a:cxn>
              <a:cxn ang="0">
                <a:pos x="45" y="917"/>
              </a:cxn>
              <a:cxn ang="0">
                <a:pos x="98" y="845"/>
              </a:cxn>
              <a:cxn ang="0">
                <a:pos x="158" y="732"/>
              </a:cxn>
              <a:cxn ang="0">
                <a:pos x="228" y="583"/>
              </a:cxn>
              <a:cxn ang="0">
                <a:pos x="295" y="422"/>
              </a:cxn>
              <a:cxn ang="0">
                <a:pos x="391" y="187"/>
              </a:cxn>
              <a:cxn ang="0">
                <a:pos x="451" y="98"/>
              </a:cxn>
              <a:cxn ang="0">
                <a:pos x="511" y="19"/>
              </a:cxn>
              <a:cxn ang="0">
                <a:pos x="552" y="0"/>
              </a:cxn>
              <a:cxn ang="0">
                <a:pos x="600" y="9"/>
              </a:cxn>
              <a:cxn ang="0">
                <a:pos x="643" y="53"/>
              </a:cxn>
              <a:cxn ang="0">
                <a:pos x="698" y="139"/>
              </a:cxn>
              <a:cxn ang="0">
                <a:pos x="763" y="278"/>
              </a:cxn>
              <a:cxn ang="0">
                <a:pos x="830" y="444"/>
              </a:cxn>
              <a:cxn ang="0">
                <a:pos x="905" y="624"/>
              </a:cxn>
              <a:cxn ang="0">
                <a:pos x="1005" y="813"/>
              </a:cxn>
              <a:cxn ang="0">
                <a:pos x="1094" y="950"/>
              </a:cxn>
              <a:cxn ang="0">
                <a:pos x="1176" y="1029"/>
              </a:cxn>
              <a:cxn ang="0">
                <a:pos x="1224" y="1058"/>
              </a:cxn>
              <a:cxn ang="0">
                <a:pos x="1337" y="1101"/>
              </a:cxn>
              <a:cxn ang="0">
                <a:pos x="1507" y="1118"/>
              </a:cxn>
              <a:cxn ang="0">
                <a:pos x="1512" y="1176"/>
              </a:cxn>
              <a:cxn ang="0">
                <a:pos x="0" y="1176"/>
              </a:cxn>
            </a:cxnLst>
            <a:rect l="0" t="0" r="r" b="b"/>
            <a:pathLst>
              <a:path w="1512" h="1176">
                <a:moveTo>
                  <a:pt x="0" y="1176"/>
                </a:moveTo>
                <a:lnTo>
                  <a:pt x="0" y="969"/>
                </a:lnTo>
                <a:lnTo>
                  <a:pt x="45" y="917"/>
                </a:lnTo>
                <a:lnTo>
                  <a:pt x="98" y="845"/>
                </a:lnTo>
                <a:lnTo>
                  <a:pt x="158" y="732"/>
                </a:lnTo>
                <a:lnTo>
                  <a:pt x="228" y="583"/>
                </a:lnTo>
                <a:lnTo>
                  <a:pt x="295" y="422"/>
                </a:lnTo>
                <a:lnTo>
                  <a:pt x="391" y="187"/>
                </a:lnTo>
                <a:lnTo>
                  <a:pt x="451" y="98"/>
                </a:lnTo>
                <a:lnTo>
                  <a:pt x="511" y="19"/>
                </a:lnTo>
                <a:lnTo>
                  <a:pt x="552" y="0"/>
                </a:lnTo>
                <a:lnTo>
                  <a:pt x="600" y="9"/>
                </a:lnTo>
                <a:lnTo>
                  <a:pt x="643" y="53"/>
                </a:lnTo>
                <a:lnTo>
                  <a:pt x="698" y="139"/>
                </a:lnTo>
                <a:lnTo>
                  <a:pt x="763" y="278"/>
                </a:lnTo>
                <a:lnTo>
                  <a:pt x="830" y="444"/>
                </a:lnTo>
                <a:lnTo>
                  <a:pt x="905" y="624"/>
                </a:lnTo>
                <a:lnTo>
                  <a:pt x="1005" y="813"/>
                </a:lnTo>
                <a:lnTo>
                  <a:pt x="1094" y="950"/>
                </a:lnTo>
                <a:lnTo>
                  <a:pt x="1176" y="1029"/>
                </a:lnTo>
                <a:lnTo>
                  <a:pt x="1224" y="1058"/>
                </a:lnTo>
                <a:lnTo>
                  <a:pt x="1337" y="1101"/>
                </a:lnTo>
                <a:lnTo>
                  <a:pt x="1507" y="1118"/>
                </a:lnTo>
                <a:lnTo>
                  <a:pt x="1512" y="1176"/>
                </a:lnTo>
                <a:lnTo>
                  <a:pt x="0" y="117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75" name="Group 215"/>
          <p:cNvGrpSpPr>
            <a:grpSpLocks/>
          </p:cNvGrpSpPr>
          <p:nvPr/>
        </p:nvGrpSpPr>
        <p:grpSpPr bwMode="auto">
          <a:xfrm>
            <a:off x="5999163" y="2362200"/>
            <a:ext cx="3144837" cy="2743200"/>
            <a:chOff x="3779" y="1488"/>
            <a:chExt cx="1981" cy="1728"/>
          </a:xfrm>
        </p:grpSpPr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4360" y="3024"/>
              <a:ext cx="9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Mean Height</a:t>
              </a:r>
              <a:endParaRPr lang="en-US" sz="3200"/>
            </a:p>
          </p:txBody>
        </p:sp>
        <p:grpSp>
          <p:nvGrpSpPr>
            <p:cNvPr id="92167" name="Group 7"/>
            <p:cNvGrpSpPr>
              <a:grpSpLocks/>
            </p:cNvGrpSpPr>
            <p:nvPr/>
          </p:nvGrpSpPr>
          <p:grpSpPr bwMode="auto">
            <a:xfrm>
              <a:off x="3779" y="1488"/>
              <a:ext cx="1981" cy="1322"/>
              <a:chOff x="1190" y="1269"/>
              <a:chExt cx="3610" cy="2116"/>
            </a:xfrm>
          </p:grpSpPr>
          <p:sp>
            <p:nvSpPr>
              <p:cNvPr id="92168" name="Line 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69" name="Line 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0" name="Line 1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1" name="Line 1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2" name="Line 1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3" name="Line 1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4" name="Line 1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5" name="Line 1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6" name="Line 1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7" name="Line 1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8" name="Line 1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9" name="Line 1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0" name="Line 2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1" name="Line 2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2" name="Line 2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183" name="Group 23"/>
            <p:cNvGrpSpPr>
              <a:grpSpLocks/>
            </p:cNvGrpSpPr>
            <p:nvPr/>
          </p:nvGrpSpPr>
          <p:grpSpPr bwMode="auto">
            <a:xfrm>
              <a:off x="3900" y="1580"/>
              <a:ext cx="1822" cy="1135"/>
              <a:chOff x="1261" y="1638"/>
              <a:chExt cx="3320" cy="1816"/>
            </a:xfrm>
          </p:grpSpPr>
          <p:sp>
            <p:nvSpPr>
              <p:cNvPr id="92184" name="Freeform 2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5" name="Freeform 2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6" name="Freeform 2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7" name="Freeform 2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8" name="Freeform 2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9" name="Freeform 2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0" name="Freeform 3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1" name="Freeform 3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2" name="Freeform 3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3" name="Freeform 3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4" name="Freeform 3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5" name="Freeform 3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6" name="Freeform 3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7" name="Freeform 3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8" name="Freeform 3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9" name="Freeform 3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0" name="Freeform 4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1" name="Freeform 4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2" name="Freeform 4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3" name="Freeform 4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4" name="Freeform 4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5" name="Freeform 4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6" name="Freeform 4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7" name="Freeform 4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8" name="Freeform 4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9" name="Freeform 4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0" name="Freeform 5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1" name="Freeform 5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2" name="Freeform 5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3" name="Freeform 5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4" name="Freeform 5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5" name="Freeform 5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6" name="Freeform 5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7" name="Freeform 5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8" name="Freeform 5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9" name="Freeform 5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0" name="Freeform 6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1" name="Freeform 6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2" name="Freeform 6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3" name="Freeform 6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4" name="Freeform 6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5" name="Freeform 6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6" name="Freeform 6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7" name="Freeform 6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8" name="Freeform 6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9" name="Freeform 6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0" name="Freeform 7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1" name="Freeform 7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2" name="Freeform 7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3" name="Freeform 7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4" name="Freeform 7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5" name="Freeform 7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6" name="Freeform 7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7" name="Freeform 7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8" name="Freeform 7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9" name="Freeform 7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0" name="Freeform 8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1" name="Freeform 8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2" name="Freeform 8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3" name="Freeform 8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4" name="Freeform 8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5" name="Freeform 8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6" name="Freeform 8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7" name="Freeform 8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8" name="Freeform 8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9" name="Freeform 8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0" name="Freeform 9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1" name="Freeform 9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2" name="Freeform 9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3" name="Freeform 9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4" name="Freeform 9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5" name="Freeform 9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6" name="Freeform 9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7" name="Freeform 9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8" name="Freeform 9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9" name="Freeform 9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0" name="Freeform 10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1" name="Freeform 10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2" name="Freeform 10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3" name="Freeform 10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4" name="Freeform 10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5" name="Freeform 10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6" name="Freeform 10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7" name="Freeform 10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8" name="Freeform 10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9" name="Freeform 10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0" name="Freeform 11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2" name="Freeform 11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3" name="Freeform 11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4" name="Freeform 11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5" name="Freeform 11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6" name="Freeform 11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7" name="Freeform 11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8" name="Freeform 11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9" name="Freeform 11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0" name="Freeform 12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1" name="Freeform 12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2" name="Freeform 12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" name="Freeform 12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" name="Freeform 12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" name="Freeform 12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" name="Freeform 12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" name="Freeform 12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" name="Freeform 12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" name="Freeform 12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" name="Freeform 13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" name="Freeform 13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Freeform 13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" name="Freeform 13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" name="Freeform 13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" name="Freeform 13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" name="Freeform 13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" name="Freeform 13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" name="Freeform 13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" name="Freeform 13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0" name="Freeform 14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1" name="Freeform 14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2" name="Freeform 14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3" name="Freeform 14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4" name="Freeform 14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5" name="Freeform 14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6" name="Freeform 14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7" name="Freeform 14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8" name="Freeform 14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9" name="Freeform 14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0" name="Freeform 15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1" name="Freeform 15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2" name="Freeform 15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3" name="Freeform 15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4" name="Freeform 15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5" name="Freeform 15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6" name="Freeform 15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7" name="Freeform 15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8" name="Freeform 15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9" name="Freeform 15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0" name="Freeform 16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1" name="Freeform 16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2" name="Freeform 16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3" name="Freeform 16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4" name="Freeform 16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5" name="Freeform 16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6" name="Freeform 16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7" name="Freeform 16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8" name="Freeform 16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9" name="Freeform 16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0" name="Freeform 17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1" name="Freeform 17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2" name="Freeform 17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3" name="Freeform 17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4" name="Freeform 17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5" name="Freeform 17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6" name="Freeform 17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7" name="Freeform 17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8" name="Freeform 17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9" name="Freeform 17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0" name="Freeform 18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1" name="Freeform 18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2" name="Freeform 18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3" name="Freeform 18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4" name="Freeform 18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5" name="Freeform 18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6" name="Freeform 18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7" name="Freeform 18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8" name="Freeform 18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9" name="Freeform 18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0" name="Freeform 19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1" name="Freeform 19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2" name="Freeform 19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3" name="Freeform 19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4" name="Rectangle 19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5" name="Freeform 19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6" name="Freeform 19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7" name="Freeform 19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8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9" name="Freeform 19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0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1" name="Freeform 20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2" name="Freeform 20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3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64" name="Text Box 204"/>
            <p:cNvSpPr txBox="1">
              <a:spLocks noChangeAspect="1" noChangeArrowheads="1"/>
            </p:cNvSpPr>
            <p:nvPr/>
          </p:nvSpPr>
          <p:spPr bwMode="auto">
            <a:xfrm>
              <a:off x="4607" y="274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67</a:t>
              </a:r>
            </a:p>
          </p:txBody>
        </p:sp>
        <p:sp>
          <p:nvSpPr>
            <p:cNvPr id="92370" name="Text Box 210"/>
            <p:cNvSpPr txBox="1">
              <a:spLocks noChangeAspect="1" noChangeArrowheads="1"/>
            </p:cNvSpPr>
            <p:nvPr/>
          </p:nvSpPr>
          <p:spPr bwMode="auto">
            <a:xfrm>
              <a:off x="4879" y="273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68</a:t>
              </a:r>
            </a:p>
          </p:txBody>
        </p:sp>
        <p:sp>
          <p:nvSpPr>
            <p:cNvPr id="92371" name="Text Box 211"/>
            <p:cNvSpPr txBox="1">
              <a:spLocks noChangeAspect="1" noChangeArrowheads="1"/>
            </p:cNvSpPr>
            <p:nvPr/>
          </p:nvSpPr>
          <p:spPr bwMode="auto">
            <a:xfrm>
              <a:off x="5167" y="273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69</a:t>
              </a:r>
            </a:p>
          </p:txBody>
        </p:sp>
        <p:sp>
          <p:nvSpPr>
            <p:cNvPr id="92372" name="Text Box 212"/>
            <p:cNvSpPr txBox="1">
              <a:spLocks noChangeAspect="1" noChangeArrowheads="1"/>
            </p:cNvSpPr>
            <p:nvPr/>
          </p:nvSpPr>
          <p:spPr bwMode="auto">
            <a:xfrm>
              <a:off x="4307" y="273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66</a:t>
              </a:r>
            </a:p>
          </p:txBody>
        </p:sp>
      </p:grpSp>
      <p:sp>
        <p:nvSpPr>
          <p:cNvPr id="92373" name="Text Box 213"/>
          <p:cNvSpPr txBox="1">
            <a:spLocks noChangeAspect="1" noChangeArrowheads="1"/>
          </p:cNvSpPr>
          <p:nvPr/>
        </p:nvSpPr>
        <p:spPr bwMode="auto">
          <a:xfrm>
            <a:off x="6357938" y="4343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65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365" grpId="0" autoUpdateAnimBg="0"/>
      <p:bldP spid="92368" grpId="0" animBg="1"/>
      <p:bldP spid="92373" grpId="0"/>
      <p:bldP spid="923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Producing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5415937-4293-4B8C-9A26-696FDE34408C}" type="slidenum">
              <a:rPr lang="en-US"/>
              <a:pPr/>
              <a:t>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probability is </a:t>
            </a:r>
            <a:r>
              <a:rPr lang="en-US" dirty="0" smtClean="0"/>
              <a:t>the </a:t>
            </a:r>
            <a:r>
              <a:rPr lang="en-US" dirty="0"/>
              <a:t>proportion of all </a:t>
            </a:r>
            <a:r>
              <a:rPr lang="en-US" dirty="0" smtClean="0"/>
              <a:t>items </a:t>
            </a:r>
            <a:r>
              <a:rPr lang="en-US" dirty="0"/>
              <a:t>of interest </a:t>
            </a:r>
            <a:r>
              <a:rPr lang="en-US" b="1" i="1" dirty="0">
                <a:solidFill>
                  <a:srgbClr val="FF0000"/>
                </a:solidFill>
              </a:rPr>
              <a:t>as long as </a:t>
            </a:r>
            <a:r>
              <a:rPr lang="en-US" dirty="0"/>
              <a:t>each item has the same chance of being selected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b="1" dirty="0">
                <a:solidFill>
                  <a:schemeClr val="accent1"/>
                </a:solidFill>
              </a:rPr>
              <a:t>randomization</a:t>
            </a:r>
            <a:r>
              <a:rPr lang="en-US" dirty="0"/>
              <a:t> is a central requirement in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uiExpand="1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1096</TotalTime>
  <Words>307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Default Design</vt:lpstr>
      <vt:lpstr>Probability Introduction</vt:lpstr>
      <vt:lpstr>A Series of Examples</vt:lpstr>
      <vt:lpstr>THE Major Principle</vt:lpstr>
      <vt:lpstr>A Series of Examples</vt:lpstr>
      <vt:lpstr>A Series of Examples</vt:lpstr>
      <vt:lpstr>A Series of Examples</vt:lpstr>
      <vt:lpstr>Remember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53</cp:revision>
  <dcterms:created xsi:type="dcterms:W3CDTF">1999-07-28T01:00:17Z</dcterms:created>
  <dcterms:modified xsi:type="dcterms:W3CDTF">2014-10-10T12:51:03Z</dcterms:modified>
</cp:coreProperties>
</file>