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letter"/>
  <p:notesSz cx="7023100" cy="9309100"/>
  <p:defaultTextStyle>
    <a:lvl1pPr algn="ctr" defTabSz="377449">
      <a:defRPr sz="2455">
        <a:latin typeface="+mn-lt"/>
        <a:ea typeface="+mn-ea"/>
        <a:cs typeface="+mn-cs"/>
        <a:sym typeface="Helvetica Light"/>
      </a:defRPr>
    </a:lvl1pPr>
    <a:lvl2pPr indent="147698" algn="ctr" defTabSz="377449">
      <a:defRPr sz="2455">
        <a:latin typeface="+mn-lt"/>
        <a:ea typeface="+mn-ea"/>
        <a:cs typeface="+mn-cs"/>
        <a:sym typeface="Helvetica Light"/>
      </a:defRPr>
    </a:lvl2pPr>
    <a:lvl3pPr indent="295394" algn="ctr" defTabSz="377449">
      <a:defRPr sz="2455">
        <a:latin typeface="+mn-lt"/>
        <a:ea typeface="+mn-ea"/>
        <a:cs typeface="+mn-cs"/>
        <a:sym typeface="Helvetica Light"/>
      </a:defRPr>
    </a:lvl3pPr>
    <a:lvl4pPr indent="443092" algn="ctr" defTabSz="377449">
      <a:defRPr sz="2455">
        <a:latin typeface="+mn-lt"/>
        <a:ea typeface="+mn-ea"/>
        <a:cs typeface="+mn-cs"/>
        <a:sym typeface="Helvetica Light"/>
      </a:defRPr>
    </a:lvl4pPr>
    <a:lvl5pPr indent="590790" algn="ctr" defTabSz="377449">
      <a:defRPr sz="2455">
        <a:latin typeface="+mn-lt"/>
        <a:ea typeface="+mn-ea"/>
        <a:cs typeface="+mn-cs"/>
        <a:sym typeface="Helvetica Light"/>
      </a:defRPr>
    </a:lvl5pPr>
    <a:lvl6pPr indent="738488" algn="ctr" defTabSz="377449">
      <a:defRPr sz="2455">
        <a:latin typeface="+mn-lt"/>
        <a:ea typeface="+mn-ea"/>
        <a:cs typeface="+mn-cs"/>
        <a:sym typeface="Helvetica Light"/>
      </a:defRPr>
    </a:lvl6pPr>
    <a:lvl7pPr indent="886184" algn="ctr" defTabSz="377449">
      <a:defRPr sz="2455">
        <a:latin typeface="+mn-lt"/>
        <a:ea typeface="+mn-ea"/>
        <a:cs typeface="+mn-cs"/>
        <a:sym typeface="Helvetica Light"/>
      </a:defRPr>
    </a:lvl7pPr>
    <a:lvl8pPr indent="1033882" algn="ctr" defTabSz="377449">
      <a:defRPr sz="2455">
        <a:latin typeface="+mn-lt"/>
        <a:ea typeface="+mn-ea"/>
        <a:cs typeface="+mn-cs"/>
        <a:sym typeface="Helvetica Light"/>
      </a:defRPr>
    </a:lvl8pPr>
    <a:lvl9pPr indent="1181579" algn="ctr" defTabSz="377449">
      <a:defRPr sz="2455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63" autoAdjust="0"/>
    <p:restoredTop sz="94660"/>
  </p:normalViewPr>
  <p:slideViewPr>
    <p:cSldViewPr snapToGrid="0">
      <p:cViewPr>
        <p:scale>
          <a:sx n="70" d="100"/>
          <a:sy n="70" d="100"/>
        </p:scale>
        <p:origin x="2299" y="34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</p:spPr>
        <p:txBody>
          <a:bodyPr lIns="93324" tIns="46662" rIns="93324" bIns="46662"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36414" y="4421823"/>
            <a:ext cx="5150273" cy="4189095"/>
          </a:xfrm>
          <a:prstGeom prst="rect">
            <a:avLst/>
          </a:prstGeom>
        </p:spPr>
        <p:txBody>
          <a:bodyPr lIns="93324" tIns="46662" rIns="93324" bIns="46662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37412706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1pPr>
    <a:lvl2pPr indent="147698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2pPr>
    <a:lvl3pPr indent="295394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3pPr>
    <a:lvl4pPr indent="443092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4pPr>
    <a:lvl5pPr indent="590790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5pPr>
    <a:lvl6pPr indent="738488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6pPr>
    <a:lvl7pPr indent="886184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7pPr>
    <a:lvl8pPr indent="1033882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8pPr>
    <a:lvl9pPr indent="1181579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754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68" y="1218902"/>
            <a:ext cx="7358064" cy="2253434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68" y="3533004"/>
            <a:ext cx="7358064" cy="77136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863"/>
            </a:lvl1pPr>
            <a:lvl2pPr marL="0" indent="125285" algn="ctr">
              <a:spcBef>
                <a:spcPts val="0"/>
              </a:spcBef>
              <a:buSzTx/>
              <a:buNone/>
              <a:defRPr sz="1863"/>
            </a:lvl2pPr>
            <a:lvl3pPr marL="0" indent="250571" algn="ctr">
              <a:spcBef>
                <a:spcPts val="0"/>
              </a:spcBef>
              <a:buSzTx/>
              <a:buNone/>
              <a:defRPr sz="1863"/>
            </a:lvl3pPr>
            <a:lvl4pPr marL="0" indent="375857" algn="ctr">
              <a:spcBef>
                <a:spcPts val="0"/>
              </a:spcBef>
              <a:buSzTx/>
              <a:buNone/>
              <a:defRPr sz="1863"/>
            </a:lvl4pPr>
            <a:lvl5pPr marL="0" indent="501142" algn="ctr">
              <a:spcBef>
                <a:spcPts val="0"/>
              </a:spcBef>
              <a:buSzTx/>
              <a:buNone/>
              <a:defRPr sz="1863"/>
            </a:lvl5pPr>
          </a:lstStyle>
          <a:p>
            <a:pPr lvl="0">
              <a:defRPr sz="1800"/>
            </a:pPr>
            <a:r>
              <a:rPr sz="1863"/>
              <a:t>Body Level One</a:t>
            </a:r>
          </a:p>
          <a:p>
            <a:pPr lvl="1">
              <a:defRPr sz="1800"/>
            </a:pPr>
            <a:r>
              <a:rPr sz="1863"/>
              <a:t>Body Level Two</a:t>
            </a:r>
          </a:p>
          <a:p>
            <a:pPr lvl="2">
              <a:defRPr sz="1800"/>
            </a:pPr>
            <a:r>
              <a:rPr sz="1863"/>
              <a:t>Body Level Three</a:t>
            </a:r>
          </a:p>
          <a:p>
            <a:pPr lvl="3">
              <a:defRPr sz="1800"/>
            </a:pPr>
            <a:r>
              <a:rPr sz="1863"/>
              <a:t>Body Level Four</a:t>
            </a:r>
          </a:p>
          <a:p>
            <a:pPr lvl="4">
              <a:defRPr sz="1800"/>
            </a:pPr>
            <a:r>
              <a:rPr sz="186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892968" y="4685722"/>
            <a:ext cx="7358064" cy="97071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892968" y="5691100"/>
            <a:ext cx="7358064" cy="77136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863"/>
            </a:lvl1pPr>
            <a:lvl2pPr marL="0" indent="125285" algn="ctr">
              <a:spcBef>
                <a:spcPts val="0"/>
              </a:spcBef>
              <a:buSzTx/>
              <a:buNone/>
              <a:defRPr sz="1863"/>
            </a:lvl2pPr>
            <a:lvl3pPr marL="0" indent="250571" algn="ctr">
              <a:spcBef>
                <a:spcPts val="0"/>
              </a:spcBef>
              <a:buSzTx/>
              <a:buNone/>
              <a:defRPr sz="1863"/>
            </a:lvl3pPr>
            <a:lvl4pPr marL="0" indent="375857" algn="ctr">
              <a:spcBef>
                <a:spcPts val="0"/>
              </a:spcBef>
              <a:buSzTx/>
              <a:buNone/>
              <a:defRPr sz="1863"/>
            </a:lvl4pPr>
            <a:lvl5pPr marL="0" indent="501142" algn="ctr">
              <a:spcBef>
                <a:spcPts val="0"/>
              </a:spcBef>
              <a:buSzTx/>
              <a:buNone/>
              <a:defRPr sz="1863"/>
            </a:lvl5pPr>
          </a:lstStyle>
          <a:p>
            <a:pPr lvl="0">
              <a:defRPr sz="1800"/>
            </a:pPr>
            <a:r>
              <a:rPr sz="1863"/>
              <a:t>Body Level One</a:t>
            </a:r>
          </a:p>
          <a:p>
            <a:pPr lvl="1">
              <a:defRPr sz="1800"/>
            </a:pPr>
            <a:r>
              <a:rPr sz="1863"/>
              <a:t>Body Level Two</a:t>
            </a:r>
          </a:p>
          <a:p>
            <a:pPr lvl="2">
              <a:defRPr sz="1800"/>
            </a:pPr>
            <a:r>
              <a:rPr sz="1863"/>
              <a:t>Body Level Three</a:t>
            </a:r>
          </a:p>
          <a:p>
            <a:pPr lvl="3">
              <a:defRPr sz="1800"/>
            </a:pPr>
            <a:r>
              <a:rPr sz="1863"/>
              <a:t>Body Level Four</a:t>
            </a:r>
          </a:p>
          <a:p>
            <a:pPr lvl="4">
              <a:defRPr sz="1800"/>
            </a:pPr>
            <a:r>
              <a:rPr sz="186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892968" y="2302284"/>
            <a:ext cx="7358064" cy="225343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669727" y="534206"/>
            <a:ext cx="3750469" cy="2721454"/>
          </a:xfrm>
          <a:prstGeom prst="rect">
            <a:avLst/>
          </a:prstGeom>
        </p:spPr>
        <p:txBody>
          <a:bodyPr anchor="b"/>
          <a:lstStyle>
            <a:lvl1pPr>
              <a:defRPr sz="3617"/>
            </a:lvl1pPr>
          </a:lstStyle>
          <a:p>
            <a:pPr lvl="0">
              <a:defRPr sz="1800"/>
            </a:pPr>
            <a:r>
              <a:rPr sz="3617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669727" y="3350997"/>
            <a:ext cx="3750469" cy="279945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863"/>
            </a:lvl1pPr>
            <a:lvl2pPr marL="0" indent="125285" algn="ctr">
              <a:spcBef>
                <a:spcPts val="0"/>
              </a:spcBef>
              <a:buSzTx/>
              <a:buNone/>
              <a:defRPr sz="1863"/>
            </a:lvl2pPr>
            <a:lvl3pPr marL="0" indent="250571" algn="ctr">
              <a:spcBef>
                <a:spcPts val="0"/>
              </a:spcBef>
              <a:buSzTx/>
              <a:buNone/>
              <a:defRPr sz="1863"/>
            </a:lvl3pPr>
            <a:lvl4pPr marL="0" indent="375857" algn="ctr">
              <a:spcBef>
                <a:spcPts val="0"/>
              </a:spcBef>
              <a:buSzTx/>
              <a:buNone/>
              <a:defRPr sz="1863"/>
            </a:lvl4pPr>
            <a:lvl5pPr marL="0" indent="501142" algn="ctr">
              <a:spcBef>
                <a:spcPts val="0"/>
              </a:spcBef>
              <a:buSzTx/>
              <a:buNone/>
              <a:defRPr sz="1863"/>
            </a:lvl5pPr>
          </a:lstStyle>
          <a:p>
            <a:pPr lvl="0">
              <a:defRPr sz="1800"/>
            </a:pPr>
            <a:r>
              <a:rPr sz="1863"/>
              <a:t>Body Level One</a:t>
            </a:r>
          </a:p>
          <a:p>
            <a:pPr lvl="1">
              <a:defRPr sz="1800"/>
            </a:pPr>
            <a:r>
              <a:rPr sz="1863"/>
              <a:t>Body Level Two</a:t>
            </a:r>
          </a:p>
          <a:p>
            <a:pPr lvl="2">
              <a:defRPr sz="1800"/>
            </a:pPr>
            <a:r>
              <a:rPr sz="1863"/>
              <a:t>Body Level Three</a:t>
            </a:r>
          </a:p>
          <a:p>
            <a:pPr lvl="3">
              <a:defRPr sz="1800"/>
            </a:pPr>
            <a:r>
              <a:rPr sz="1863"/>
              <a:t>Body Level Four</a:t>
            </a:r>
          </a:p>
          <a:p>
            <a:pPr lvl="4">
              <a:defRPr sz="1800"/>
            </a:pPr>
            <a:r>
              <a:rPr sz="186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83"/>
              <a:t>Body Level One</a:t>
            </a:r>
          </a:p>
          <a:p>
            <a:pPr lvl="1">
              <a:defRPr sz="1800"/>
            </a:pPr>
            <a:r>
              <a:rPr sz="2083"/>
              <a:t>Body Level Two</a:t>
            </a:r>
          </a:p>
          <a:p>
            <a:pPr lvl="2">
              <a:defRPr sz="1800"/>
            </a:pPr>
            <a:r>
              <a:rPr sz="2083"/>
              <a:t>Body Level Three</a:t>
            </a:r>
          </a:p>
          <a:p>
            <a:pPr lvl="3">
              <a:defRPr sz="1800"/>
            </a:pPr>
            <a:r>
              <a:rPr sz="2083"/>
              <a:t>Body Level Four</a:t>
            </a:r>
          </a:p>
          <a:p>
            <a:pPr lvl="4">
              <a:defRPr sz="1800"/>
            </a:pPr>
            <a:r>
              <a:rPr sz="208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669727" y="1877599"/>
            <a:ext cx="3750469" cy="4290190"/>
          </a:xfrm>
          <a:prstGeom prst="rect">
            <a:avLst/>
          </a:prstGeom>
        </p:spPr>
        <p:txBody>
          <a:bodyPr/>
          <a:lstStyle>
            <a:lvl1pPr marL="201351" indent="-201351">
              <a:spcBef>
                <a:spcPts val="1754"/>
              </a:spcBef>
              <a:defRPr sz="1645"/>
            </a:lvl1pPr>
            <a:lvl2pPr marL="389280" indent="-201351">
              <a:spcBef>
                <a:spcPts val="1754"/>
              </a:spcBef>
              <a:defRPr sz="1645"/>
            </a:lvl2pPr>
            <a:lvl3pPr marL="577208" indent="-201351">
              <a:spcBef>
                <a:spcPts val="1754"/>
              </a:spcBef>
              <a:defRPr sz="1645"/>
            </a:lvl3pPr>
            <a:lvl4pPr marL="765136" indent="-201351">
              <a:spcBef>
                <a:spcPts val="1754"/>
              </a:spcBef>
              <a:defRPr sz="1645"/>
            </a:lvl4pPr>
            <a:lvl5pPr marL="953065" indent="-201351">
              <a:spcBef>
                <a:spcPts val="1754"/>
              </a:spcBef>
              <a:defRPr sz="1645"/>
            </a:lvl5pPr>
          </a:lstStyle>
          <a:p>
            <a:pPr lvl="0">
              <a:defRPr sz="1800"/>
            </a:pPr>
            <a:r>
              <a:rPr sz="1645"/>
              <a:t>Body Level One</a:t>
            </a:r>
          </a:p>
          <a:p>
            <a:pPr lvl="1">
              <a:defRPr sz="1800"/>
            </a:pPr>
            <a:r>
              <a:rPr sz="1645"/>
              <a:t>Body Level Two</a:t>
            </a:r>
          </a:p>
          <a:p>
            <a:pPr lvl="2">
              <a:defRPr sz="1800"/>
            </a:pPr>
            <a:r>
              <a:rPr sz="1645"/>
              <a:t>Body Level Three</a:t>
            </a:r>
          </a:p>
          <a:p>
            <a:pPr lvl="3">
              <a:defRPr sz="1800"/>
            </a:pPr>
            <a:r>
              <a:rPr sz="1645"/>
              <a:t>Body Level Four</a:t>
            </a:r>
          </a:p>
          <a:p>
            <a:pPr lvl="4">
              <a:defRPr sz="1800"/>
            </a:pPr>
            <a:r>
              <a:rPr sz="1645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669727" y="967558"/>
            <a:ext cx="7804547" cy="492288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83"/>
              <a:t>Body Level One</a:t>
            </a:r>
          </a:p>
          <a:p>
            <a:pPr lvl="1">
              <a:defRPr sz="1800"/>
            </a:pPr>
            <a:r>
              <a:rPr sz="2083"/>
              <a:t>Body Level Two</a:t>
            </a:r>
          </a:p>
          <a:p>
            <a:pPr lvl="2">
              <a:defRPr sz="1800"/>
            </a:pPr>
            <a:r>
              <a:rPr sz="2083"/>
              <a:t>Body Level Three</a:t>
            </a:r>
          </a:p>
          <a:p>
            <a:pPr lvl="3">
              <a:defRPr sz="1800"/>
            </a:pPr>
            <a:r>
              <a:rPr sz="2083"/>
              <a:t>Body Level Four</a:t>
            </a:r>
          </a:p>
          <a:p>
            <a:pPr lvl="4">
              <a:defRPr sz="1800"/>
            </a:pPr>
            <a:r>
              <a:rPr sz="208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69727" y="404201"/>
            <a:ext cx="7804547" cy="1473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69727" y="1877599"/>
            <a:ext cx="7804547" cy="4290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083"/>
              <a:t>Body Level One</a:t>
            </a:r>
          </a:p>
          <a:p>
            <a:pPr lvl="1">
              <a:defRPr sz="1800"/>
            </a:pPr>
            <a:r>
              <a:rPr sz="2083"/>
              <a:t>Body Level Two</a:t>
            </a:r>
          </a:p>
          <a:p>
            <a:pPr lvl="2">
              <a:defRPr sz="1800"/>
            </a:pPr>
            <a:r>
              <a:rPr sz="2083"/>
              <a:t>Body Level Three</a:t>
            </a:r>
          </a:p>
          <a:p>
            <a:pPr lvl="3">
              <a:defRPr sz="1800"/>
            </a:pPr>
            <a:r>
              <a:rPr sz="2083"/>
              <a:t>Body Level Four</a:t>
            </a:r>
          </a:p>
          <a:p>
            <a:pPr lvl="4">
              <a:defRPr sz="1800"/>
            </a:pPr>
            <a:r>
              <a:rPr sz="2083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320174">
        <a:defRPr sz="4823">
          <a:latin typeface="+mn-lt"/>
          <a:ea typeface="+mn-ea"/>
          <a:cs typeface="+mn-cs"/>
          <a:sym typeface="Helvetica Light"/>
        </a:defRPr>
      </a:lvl1pPr>
      <a:lvl2pPr indent="125285" algn="ctr" defTabSz="320174">
        <a:defRPr sz="4823">
          <a:latin typeface="+mn-lt"/>
          <a:ea typeface="+mn-ea"/>
          <a:cs typeface="+mn-cs"/>
          <a:sym typeface="Helvetica Light"/>
        </a:defRPr>
      </a:lvl2pPr>
      <a:lvl3pPr indent="250571" algn="ctr" defTabSz="320174">
        <a:defRPr sz="4823">
          <a:latin typeface="+mn-lt"/>
          <a:ea typeface="+mn-ea"/>
          <a:cs typeface="+mn-cs"/>
          <a:sym typeface="Helvetica Light"/>
        </a:defRPr>
      </a:lvl3pPr>
      <a:lvl4pPr indent="375857" algn="ctr" defTabSz="320174">
        <a:defRPr sz="4823">
          <a:latin typeface="+mn-lt"/>
          <a:ea typeface="+mn-ea"/>
          <a:cs typeface="+mn-cs"/>
          <a:sym typeface="Helvetica Light"/>
        </a:defRPr>
      </a:lvl4pPr>
      <a:lvl5pPr indent="501142" algn="ctr" defTabSz="320174">
        <a:defRPr sz="4823">
          <a:latin typeface="+mn-lt"/>
          <a:ea typeface="+mn-ea"/>
          <a:cs typeface="+mn-cs"/>
          <a:sym typeface="Helvetica Light"/>
        </a:defRPr>
      </a:lvl5pPr>
      <a:lvl6pPr indent="626428" algn="ctr" defTabSz="320174">
        <a:defRPr sz="4823">
          <a:latin typeface="+mn-lt"/>
          <a:ea typeface="+mn-ea"/>
          <a:cs typeface="+mn-cs"/>
          <a:sym typeface="Helvetica Light"/>
        </a:defRPr>
      </a:lvl6pPr>
      <a:lvl7pPr indent="751714" algn="ctr" defTabSz="320174">
        <a:defRPr sz="4823">
          <a:latin typeface="+mn-lt"/>
          <a:ea typeface="+mn-ea"/>
          <a:cs typeface="+mn-cs"/>
          <a:sym typeface="Helvetica Light"/>
        </a:defRPr>
      </a:lvl7pPr>
      <a:lvl8pPr indent="876999" algn="ctr" defTabSz="320174">
        <a:defRPr sz="4823">
          <a:latin typeface="+mn-lt"/>
          <a:ea typeface="+mn-ea"/>
          <a:cs typeface="+mn-cs"/>
          <a:sym typeface="Helvetica Light"/>
        </a:defRPr>
      </a:lvl8pPr>
      <a:lvl9pPr indent="1002285" algn="ctr" defTabSz="320174">
        <a:defRPr sz="4823">
          <a:latin typeface="+mn-lt"/>
          <a:ea typeface="+mn-ea"/>
          <a:cs typeface="+mn-cs"/>
          <a:sym typeface="Helvetica Light"/>
        </a:defRPr>
      </a:lvl9pPr>
    </p:titleStyle>
    <p:bodyStyle>
      <a:lvl1pPr marL="257145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1pPr>
      <a:lvl2pPr marL="500755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2pPr>
      <a:lvl3pPr marL="744367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3pPr>
      <a:lvl4pPr marL="987977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4pPr>
      <a:lvl5pPr marL="1231588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5pPr>
      <a:lvl6pPr marL="1475199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6pPr>
      <a:lvl7pPr marL="1718809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7pPr>
      <a:lvl8pPr marL="1962420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8pPr>
      <a:lvl9pPr marL="2206031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9pPr>
    </p:bodyStyle>
    <p:otherStyle>
      <a:lvl1pPr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125285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250571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375857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501142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626428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751714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876999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002285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derekogle.com/NCMTH107/resources/FAQ/#rrstudio-related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126509" y="250273"/>
            <a:ext cx="4389120" cy="444334"/>
          </a:xfrm>
          <a:prstGeom prst="rect">
            <a:avLst/>
          </a:prstGeom>
          <a:effectLst>
            <a:outerShdw blurRad="25400" dist="25400" dir="2700000" algn="tl" rotWithShape="0">
              <a:prstClr val="black">
                <a:alpha val="10000"/>
              </a:prstClr>
            </a:outerShdw>
          </a:effectLst>
        </p:spPr>
        <p:txBody>
          <a:bodyPr>
            <a:noAutofit/>
          </a:bodyPr>
          <a:lstStyle/>
          <a:p>
            <a:pPr algn="l" defTabSz="153683">
              <a:lnSpc>
                <a:spcPct val="80000"/>
              </a:lnSpc>
              <a:defRPr sz="1800"/>
            </a:pPr>
            <a:r>
              <a:rPr lang="en-US" sz="2400" b="1" cap="small" dirty="0" smtClean="0">
                <a:solidFill>
                  <a:srgbClr val="53585F"/>
                </a:solidFill>
                <a:latin typeface="Source Sans Pro Semibold"/>
                <a:ea typeface="Source Sans Pro"/>
                <a:cs typeface="Source Sans Pro"/>
                <a:sym typeface="Source Sans Pro"/>
              </a:rPr>
              <a:t>Hypothesis Testing </a:t>
            </a:r>
            <a:r>
              <a:rPr lang="en-US" sz="2400" b="1" cap="small" dirty="0" smtClean="0">
                <a:solidFill>
                  <a:srgbClr val="53585F"/>
                </a:solidFill>
                <a:latin typeface="Source Sans Pro Semibold"/>
                <a:ea typeface="Source Sans Pro"/>
                <a:cs typeface="Times New Roman" panose="02020603050405020304" pitchFamily="18" charset="0"/>
                <a:sym typeface="Source Sans Pro"/>
              </a:rPr>
              <a:t>• </a:t>
            </a:r>
            <a:r>
              <a:rPr lang="en-US" sz="2400" b="1" cap="small" dirty="0">
                <a:solidFill>
                  <a:srgbClr val="53585F"/>
                </a:solidFill>
                <a:latin typeface="Source Sans Pro Semibold"/>
                <a:ea typeface="Source Sans Pro"/>
                <a:cs typeface="Source Sans Pro"/>
                <a:sym typeface="Source Sans Pro"/>
              </a:rPr>
              <a:t>MTH107</a:t>
            </a:r>
            <a:endParaRPr sz="2400" b="1" cap="small" dirty="0">
              <a:solidFill>
                <a:srgbClr val="53585F"/>
              </a:solidFill>
              <a:latin typeface="Source Sans Pro Semibold"/>
              <a:ea typeface="Source Sans Pro Light"/>
              <a:cs typeface="Source Sans Pro Light"/>
              <a:sym typeface="Source Sans Pro Ligh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654648" y="3052815"/>
            <a:ext cx="4393984" cy="1709195"/>
            <a:chOff x="4654648" y="3052815"/>
            <a:chExt cx="4393984" cy="170919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Shape 34"/>
                <p:cNvSpPr/>
                <p:nvPr/>
              </p:nvSpPr>
              <p:spPr>
                <a:xfrm>
                  <a:off x="4659512" y="3281906"/>
                  <a:ext cx="4389120" cy="1480104"/>
                </a:xfrm>
                <a:prstGeom prst="roundRect">
                  <a:avLst>
                    <a:gd name="adj" fmla="val 1194"/>
                  </a:avLst>
                </a:prstGeom>
                <a:solidFill>
                  <a:schemeClr val="bg1">
                    <a:lumMod val="95000"/>
                  </a:schemeClr>
                </a:solidFill>
                <a:ln w="12700">
                  <a:miter lim="400000"/>
                </a:ln>
              </p:spPr>
              <p:txBody>
                <a:bodyPr lIns="45720" tIns="91440" rIns="45720" bIns="45720" anchor="t"/>
                <a:lstStyle/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H</a:t>
                  </a:r>
                  <a:r>
                    <a:rPr lang="en-US" sz="900" b="1" baseline="-250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0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: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“Distribution of individuals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into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response levels is the same for all groups”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H</a:t>
                  </a:r>
                  <a:r>
                    <a:rPr lang="en-US" sz="900" b="1" baseline="-250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A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: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“Distribution of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individuals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into 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response levels is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NOT the 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same for all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groups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”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 smtClean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Statistic: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Observed frequency table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 smtClean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Test Statistic: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sSupPr>
                        <m:e>
                          <m:r>
                            <a:rPr lang="en-US" sz="9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  <m:t>𝛘</m:t>
                          </m:r>
                        </m:e>
                        <m:sup>
                          <m:r>
                            <a:rPr lang="en-US" sz="900" b="1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𝟐</m:t>
                          </m:r>
                        </m:sup>
                      </m:sSup>
                      <m:r>
                        <a:rPr lang="en-US" sz="900" b="1" i="0" smtClean="0">
                          <a:latin typeface="Cambria Math" panose="02040503050406030204" pitchFamily="18" charset="0"/>
                          <a:sym typeface="Source Sans Pro Light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900" b="1" i="1" smtClean="0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900" b="1" i="1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900" b="1" i="1" smtClean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900" b="1" i="1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900" b="1" i="0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𝐎𝐛𝐬𝐞𝐫𝐯𝐞𝐝</m:t>
                                      </m:r>
                                      <m:r>
                                        <a:rPr lang="en-US" sz="900" b="1" i="0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−</m:t>
                                      </m:r>
                                      <m:r>
                                        <a:rPr lang="en-US" sz="900" b="1" i="0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𝐄𝐱𝐩𝐞𝐜𝐭𝐞𝐝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900" b="1" i="0" smtClean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900" b="1" i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𝐄𝐱𝐩𝐞𝐜𝐭𝐞𝐝</m:t>
                              </m:r>
                            </m:den>
                          </m:f>
                        </m:e>
                      </m:nary>
                    </m:oMath>
                  </a14:m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     </a:t>
                  </a:r>
                  <a:r>
                    <a:rPr lang="en-US" sz="900" b="1" dirty="0" err="1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df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: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(rows-1)(columns-1)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Assumptions: </a:t>
                  </a:r>
                  <a:r>
                    <a:rPr lang="en-US" sz="900" u="sng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&gt;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5 in each cell of the EXPECTED 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table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R: </a:t>
                  </a:r>
                  <a:r>
                    <a:rPr lang="en-US" sz="900" dirty="0" err="1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xtabs</a:t>
                  </a:r>
                  <a:r>
                    <a:rPr lang="en-US" sz="900" dirty="0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()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, </a:t>
                  </a:r>
                  <a:r>
                    <a:rPr lang="en-US" sz="900" dirty="0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matrix()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, </a:t>
                  </a:r>
                  <a:r>
                    <a:rPr lang="en-US" sz="900" dirty="0" err="1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chisq.test</a:t>
                  </a:r>
                  <a:r>
                    <a:rPr lang="en-US" sz="900" dirty="0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()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, </a:t>
                  </a:r>
                  <a:r>
                    <a:rPr lang="en-US" sz="900" dirty="0" err="1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percTable</a:t>
                  </a:r>
                  <a:r>
                    <a:rPr lang="en-US" sz="900" dirty="0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()</a:t>
                  </a:r>
                  <a:endParaRPr lang="en-US" sz="900" dirty="0">
                    <a:solidFill>
                      <a:srgbClr val="FF0000"/>
                    </a:solidFill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</p:txBody>
            </p:sp>
          </mc:Choice>
          <mc:Fallback>
            <p:sp>
              <p:nvSpPr>
                <p:cNvPr id="34" name="Shap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512" y="3281906"/>
                  <a:ext cx="4389120" cy="1480104"/>
                </a:xfrm>
                <a:prstGeom prst="roundRect">
                  <a:avLst>
                    <a:gd name="adj" fmla="val 1194"/>
                  </a:avLst>
                </a:prstGeom>
                <a:blipFill>
                  <a:blip r:embed="rId3"/>
                  <a:stretch>
                    <a:fillRect l="-417" b="-1646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Shape 38"/>
            <p:cNvSpPr/>
            <p:nvPr/>
          </p:nvSpPr>
          <p:spPr>
            <a:xfrm>
              <a:off x="4654648" y="3052815"/>
              <a:ext cx="438912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Chi-Square Test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659512" y="265025"/>
            <a:ext cx="4389120" cy="1614318"/>
            <a:chOff x="4659512" y="112625"/>
            <a:chExt cx="4389120" cy="1614318"/>
          </a:xfrm>
        </p:grpSpPr>
        <p:sp>
          <p:nvSpPr>
            <p:cNvPr id="82" name="Shape 34"/>
            <p:cNvSpPr/>
            <p:nvPr/>
          </p:nvSpPr>
          <p:spPr>
            <a:xfrm>
              <a:off x="4659512" y="367616"/>
              <a:ext cx="4389120" cy="1359327"/>
            </a:xfrm>
            <a:prstGeom prst="roundRect">
              <a:avLst>
                <a:gd name="adj" fmla="val 1194"/>
              </a:avLst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lIns="45720" tIns="91440" rIns="45720" bIns="4572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900" b="1" dirty="0" smtClean="0">
                  <a:solidFill>
                    <a:srgbClr val="FF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1. 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If response variable is QUANTITATIVE, GOTO </a:t>
              </a:r>
              <a:r>
                <a:rPr lang="en-US" sz="900" dirty="0" smtClean="0">
                  <a:solidFill>
                    <a:srgbClr val="FF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2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; if CATEGORICAL, GOTO </a:t>
              </a:r>
              <a:r>
                <a:rPr lang="en-US" sz="900" dirty="0" smtClean="0">
                  <a:solidFill>
                    <a:srgbClr val="FF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5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400" dirty="0" smtClean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900" b="1" u="sng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Quantitative Response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900" b="1" dirty="0" smtClean="0">
                  <a:solidFill>
                    <a:srgbClr val="FF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2. 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If 1 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group/population, 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GOTO </a:t>
              </a:r>
              <a:r>
                <a:rPr lang="en-US" sz="900" dirty="0" smtClean="0">
                  <a:solidFill>
                    <a:srgbClr val="FF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3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; if 2 or more 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groups/populations, 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GOTO </a:t>
              </a:r>
              <a:r>
                <a:rPr lang="en-US" sz="900" dirty="0" smtClean="0">
                  <a:solidFill>
                    <a:srgbClr val="FF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4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900" b="1" dirty="0" smtClean="0">
                  <a:solidFill>
                    <a:srgbClr val="FF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3. 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If </a:t>
              </a:r>
              <a:r>
                <a:rPr lang="en-US" sz="900" dirty="0" smtClean="0">
                  <a:latin typeface="Symbol" panose="05050102010706020507" pitchFamily="18" charset="2"/>
                  <a:ea typeface="Source Sans Pro Light"/>
                  <a:cs typeface="Source Sans Pro Light"/>
                  <a:sym typeface="Source Sans Pro Light"/>
                </a:rPr>
                <a:t>s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is KNOWN, then </a:t>
              </a:r>
              <a:r>
                <a:rPr lang="en-US" sz="900" b="1" dirty="0" smtClean="0">
                  <a:solidFill>
                    <a:schemeClr val="accent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1-Sample Z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; If </a:t>
              </a:r>
              <a:r>
                <a:rPr lang="en-US" sz="900" dirty="0">
                  <a:latin typeface="Symbol" panose="05050102010706020507" pitchFamily="18" charset="2"/>
                  <a:ea typeface="Source Sans Pro Light"/>
                  <a:cs typeface="Source Sans Pro Light"/>
                  <a:sym typeface="Source Sans Pro Light"/>
                </a:rPr>
                <a:t>s</a:t>
              </a:r>
              <a:r>
                <a:rPr lang="en-US" sz="9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is 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UNKNOWN, then </a:t>
              </a:r>
              <a:r>
                <a:rPr lang="en-US" sz="900" b="1" dirty="0" smtClean="0">
                  <a:solidFill>
                    <a:schemeClr val="accent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1-Sample t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900" b="1" dirty="0" smtClean="0">
                  <a:solidFill>
                    <a:srgbClr val="FF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4. 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If individuals are INDEPENDENT between groups, then </a:t>
              </a:r>
              <a:r>
                <a:rPr lang="en-US" sz="900" b="1" dirty="0" smtClean="0">
                  <a:solidFill>
                    <a:schemeClr val="accent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2-Sample t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; otherwise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, </a:t>
              </a:r>
              <a:r>
                <a:rPr lang="en-US" sz="900" b="1" dirty="0" smtClean="0">
                  <a:solidFill>
                    <a:schemeClr val="accent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Paired t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4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900" b="1" u="sng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Categorical Response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900" b="1" dirty="0" smtClean="0">
                  <a:solidFill>
                    <a:srgbClr val="FF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5. 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If 1 group, then </a:t>
              </a:r>
              <a:r>
                <a:rPr lang="en-US" sz="900" b="1" dirty="0" smtClean="0">
                  <a:solidFill>
                    <a:schemeClr val="accent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Goodness-of-Fit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; </a:t>
              </a:r>
              <a:r>
                <a:rPr lang="en-US" sz="9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if 2 or more 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groups, then </a:t>
              </a:r>
              <a:r>
                <a:rPr lang="en-US" sz="900" b="1" dirty="0" smtClean="0">
                  <a:solidFill>
                    <a:schemeClr val="accent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Chi-Square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  <a:endParaRPr lang="en-US" sz="9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88" name="Shape 38"/>
            <p:cNvSpPr/>
            <p:nvPr/>
          </p:nvSpPr>
          <p:spPr>
            <a:xfrm>
              <a:off x="4659512" y="112625"/>
              <a:ext cx="4389120" cy="294850"/>
            </a:xfrm>
            <a:prstGeom prst="roundRect">
              <a:avLst>
                <a:gd name="adj" fmla="val 20098"/>
              </a:avLst>
            </a:prstGeom>
            <a:solidFill>
              <a:schemeClr val="tx1">
                <a:lumMod val="65000"/>
                <a:lumOff val="3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535" b="1" dirty="0" smtClean="0">
                  <a:solidFill>
                    <a:schemeClr val="bg1">
                      <a:lumMod val="95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Choosing a Hypothesis Test</a:t>
              </a:r>
              <a:endParaRPr sz="1535" b="1" dirty="0">
                <a:solidFill>
                  <a:schemeClr val="bg1">
                    <a:lumMod val="9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7680" y="2786300"/>
            <a:ext cx="4393984" cy="1460580"/>
            <a:chOff x="77680" y="2674540"/>
            <a:chExt cx="4393984" cy="146058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Shape 34"/>
                <p:cNvSpPr/>
                <p:nvPr/>
              </p:nvSpPr>
              <p:spPr>
                <a:xfrm>
                  <a:off x="82544" y="2849039"/>
                  <a:ext cx="4389120" cy="1286081"/>
                </a:xfrm>
                <a:prstGeom prst="roundRect">
                  <a:avLst>
                    <a:gd name="adj" fmla="val 1194"/>
                  </a:avLst>
                </a:prstGeom>
                <a:solidFill>
                  <a:schemeClr val="bg1">
                    <a:lumMod val="95000"/>
                  </a:schemeClr>
                </a:solidFill>
                <a:ln w="12700">
                  <a:miter lim="400000"/>
                </a:ln>
              </p:spPr>
              <p:txBody>
                <a:bodyPr lIns="45720" tIns="91440" rIns="45720" bIns="45720" anchor="t"/>
                <a:lstStyle/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H</a:t>
                  </a:r>
                  <a:r>
                    <a:rPr lang="en-US" sz="900" b="1" baseline="-250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0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: </a:t>
                  </a:r>
                  <a:r>
                    <a:rPr lang="en-US" sz="900" dirty="0" smtClean="0">
                      <a:latin typeface="Symbol" panose="05050102010706020507" pitchFamily="18" charset="2"/>
                      <a:ea typeface="Source Sans Pro Light"/>
                      <a:cs typeface="Source Sans Pro Light"/>
                      <a:sym typeface="Source Sans Pro Light"/>
                    </a:rPr>
                    <a:t>m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= </a:t>
                  </a:r>
                  <a:r>
                    <a:rPr lang="en-US" sz="900" dirty="0" smtClean="0">
                      <a:latin typeface="Symbol" panose="05050102010706020507" pitchFamily="18" charset="2"/>
                      <a:ea typeface="Source Sans Pro Light"/>
                      <a:cs typeface="Source Sans Pro Light"/>
                      <a:sym typeface="Source Sans Pro Light"/>
                    </a:rPr>
                    <a:t>m</a:t>
                  </a:r>
                  <a:r>
                    <a:rPr lang="en-US" sz="900" baseline="-250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0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(where </a:t>
                  </a:r>
                  <a:r>
                    <a:rPr lang="en-US" sz="900" dirty="0" smtClean="0">
                      <a:latin typeface="Symbol" panose="05050102010706020507" pitchFamily="18" charset="2"/>
                      <a:ea typeface="Source Sans Pro Light"/>
                      <a:cs typeface="Source Sans Pro Light"/>
                      <a:sym typeface="Source Sans Pro Light"/>
                    </a:rPr>
                    <a:t>m</a:t>
                  </a:r>
                  <a:r>
                    <a:rPr lang="en-US" sz="900" baseline="-250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0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= specific value)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 smtClean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Statistic: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x</m:t>
                          </m:r>
                        </m:e>
                      </m:acc>
                    </m:oMath>
                  </a14:m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  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Test Statistic: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>
                          <a:latin typeface="Cambria Math" panose="02040503050406030204" pitchFamily="18" charset="0"/>
                          <a:ea typeface="Source Sans Pro Light"/>
                          <a:cs typeface="Source Sans Pro Light"/>
                          <a:sym typeface="Source Sans Pro Light"/>
                        </a:rPr>
                        <m:t>t</m:t>
                      </m:r>
                      <m:r>
                        <a:rPr lang="en-US" sz="1000" b="0" i="0" smtClean="0">
                          <a:latin typeface="Cambria Math" panose="02040503050406030204" pitchFamily="18" charset="0"/>
                          <a:ea typeface="Source Sans Pro Light"/>
                          <a:cs typeface="Source Sans Pro Light"/>
                          <a:sym typeface="Source Sans Pro Light"/>
                        </a:rPr>
                        <m:t>=</m:t>
                      </m:r>
                      <m:f>
                        <m:f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1000" b="0" i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x</m:t>
                              </m:r>
                            </m:e>
                          </m:acc>
                          <m:r>
                            <a:rPr lang="en-US" sz="1000" b="0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ource Sans Pro Light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sz="1000" b="0" i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box>
                            <m:box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sz="1000" b="0" i="0" smtClean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  <m:t>s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1000" b="0" i="1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05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n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box>
                        </m:den>
                      </m:f>
                    </m:oMath>
                  </a14:m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   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Conf. Region: </a:t>
                  </a:r>
                  <a:r>
                    <a:rPr lang="en-US" sz="5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100" i="1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1100" i="0">
                              <a:latin typeface="Cambria Math" panose="02040503050406030204" pitchFamily="18" charset="0"/>
                              <a:sym typeface="Source Sans Pro Light"/>
                            </a:rPr>
                            <m:t>x</m:t>
                          </m:r>
                        </m:e>
                      </m:acc>
                      <m:r>
                        <a:rPr lang="en-US" sz="1100" b="0" i="0" smtClean="0">
                          <a:latin typeface="Cambria Math" panose="02040503050406030204" pitchFamily="18" charset="0"/>
                          <a:sym typeface="Source Sans Pro Light"/>
                        </a:rPr>
                        <m:t>+</m:t>
                      </m:r>
                      <m:sSup>
                        <m:sSupPr>
                          <m:ctrlP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  <m:t>t</m:t>
                          </m:r>
                        </m:e>
                        <m:sup>
                          <m:r>
                            <a:rPr lang="en-US" sz="11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  <m:t>∗</m:t>
                          </m:r>
                        </m:sup>
                      </m:sSup>
                      <m:f>
                        <m:fPr>
                          <m:ctrlP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  <m:t>s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ource Sans Pro Light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nor/>
                                </m:rPr>
                                <a:rPr lang="en-US" sz="11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ource Sans Pro Light"/>
                                </a:rPr>
                                <m:t>n</m:t>
                              </m:r>
                            </m:e>
                          </m:rad>
                        </m:den>
                      </m:f>
                    </m:oMath>
                  </a14:m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    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df</a:t>
                  </a:r>
                  <a:r>
                    <a:rPr lang="en-US" sz="900" b="1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: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n-1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Assumptions: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1) </a:t>
                  </a:r>
                  <a:r>
                    <a:rPr lang="en-US" sz="900" dirty="0" smtClean="0">
                      <a:latin typeface="Symbol" panose="05050102010706020507" pitchFamily="18" charset="2"/>
                      <a:ea typeface="Source Sans Pro Light"/>
                      <a:cs typeface="Source Sans Pro Light"/>
                      <a:sym typeface="Source Sans Pro Light"/>
                    </a:rPr>
                    <a:t>s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is </a:t>
                  </a:r>
                  <a:r>
                    <a:rPr lang="en-US" sz="900" dirty="0" err="1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UNknown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,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                   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     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2) n</a:t>
                  </a:r>
                  <a:r>
                    <a:rPr lang="en-US" sz="900" u="sng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&gt;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40, n</a:t>
                  </a:r>
                  <a:r>
                    <a:rPr lang="en-US" sz="900" u="sng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&gt;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15 &amp; histogram not strongly skewed,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OR histogram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is normal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 smtClean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R: </a:t>
                  </a:r>
                  <a:r>
                    <a:rPr lang="en-US" sz="900" dirty="0" err="1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t.test</a:t>
                  </a:r>
                  <a:r>
                    <a:rPr lang="en-US" sz="900" dirty="0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()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, </a:t>
                  </a:r>
                  <a:r>
                    <a:rPr lang="en-US" sz="900" dirty="0" err="1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hist</a:t>
                  </a:r>
                  <a:r>
                    <a:rPr lang="en-US" sz="900" dirty="0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()</a:t>
                  </a:r>
                  <a:endParaRPr lang="en-US" sz="900" dirty="0">
                    <a:solidFill>
                      <a:srgbClr val="FF0000"/>
                    </a:solidFill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</p:txBody>
            </p:sp>
          </mc:Choice>
          <mc:Fallback>
            <p:sp>
              <p:nvSpPr>
                <p:cNvPr id="54" name="Shap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44" y="2849039"/>
                  <a:ext cx="4389120" cy="1286081"/>
                </a:xfrm>
                <a:prstGeom prst="roundRect">
                  <a:avLst>
                    <a:gd name="adj" fmla="val 1194"/>
                  </a:avLst>
                </a:prstGeom>
                <a:blipFill>
                  <a:blip r:embed="rId4"/>
                  <a:stretch>
                    <a:fillRect l="-556" b="-948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Shape 38"/>
            <p:cNvSpPr/>
            <p:nvPr/>
          </p:nvSpPr>
          <p:spPr>
            <a:xfrm>
              <a:off x="77680" y="2674540"/>
              <a:ext cx="438912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1-Sample t-Test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7678" y="4437362"/>
            <a:ext cx="4393984" cy="2323670"/>
            <a:chOff x="77678" y="4437362"/>
            <a:chExt cx="4393984" cy="232367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Shape 34"/>
                <p:cNvSpPr/>
                <p:nvPr/>
              </p:nvSpPr>
              <p:spPr>
                <a:xfrm>
                  <a:off x="82542" y="4577741"/>
                  <a:ext cx="4389120" cy="2183291"/>
                </a:xfrm>
                <a:prstGeom prst="roundRect">
                  <a:avLst>
                    <a:gd name="adj" fmla="val 1194"/>
                  </a:avLst>
                </a:prstGeom>
                <a:solidFill>
                  <a:schemeClr val="bg1">
                    <a:lumMod val="95000"/>
                  </a:schemeClr>
                </a:solidFill>
                <a:ln w="12700">
                  <a:miter lim="400000"/>
                </a:ln>
              </p:spPr>
              <p:txBody>
                <a:bodyPr lIns="45720" tIns="91440" rIns="45720" bIns="45720" anchor="t"/>
                <a:lstStyle/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H</a:t>
                  </a:r>
                  <a:r>
                    <a:rPr lang="en-US" sz="900" b="1" baseline="-250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0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: </a:t>
                  </a:r>
                  <a:r>
                    <a:rPr lang="en-US" sz="900" dirty="0" smtClean="0">
                      <a:latin typeface="Symbol" panose="05050102010706020507" pitchFamily="18" charset="2"/>
                      <a:ea typeface="Source Sans Pro Light"/>
                      <a:cs typeface="Source Sans Pro Light"/>
                      <a:sym typeface="Source Sans Pro Light"/>
                    </a:rPr>
                    <a:t>m</a:t>
                  </a:r>
                  <a:r>
                    <a:rPr lang="en-US" sz="900" baseline="-250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1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= </a:t>
                  </a:r>
                  <a:r>
                    <a:rPr lang="en-US" sz="900" dirty="0" smtClean="0">
                      <a:latin typeface="Symbol" panose="05050102010706020507" pitchFamily="18" charset="2"/>
                      <a:ea typeface="Source Sans Pro Light"/>
                      <a:cs typeface="Source Sans Pro Light"/>
                      <a:sym typeface="Source Sans Pro Light"/>
                    </a:rPr>
                    <a:t>m</a:t>
                  </a:r>
                  <a:r>
                    <a:rPr lang="en-US" sz="900" baseline="-250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2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        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Statistic</a:t>
                  </a:r>
                  <a:r>
                    <a:rPr lang="en-US" sz="900" b="1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x</m:t>
                              </m:r>
                            </m:e>
                          </m:acc>
                        </m:e>
                        <m:sub>
                          <m:r>
                            <a:rPr lang="en-US" sz="1200" b="0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1</m:t>
                          </m:r>
                        </m:sub>
                      </m:sSub>
                      <m:r>
                        <a:rPr lang="en-US" sz="1200" b="0" i="0" smtClean="0">
                          <a:latin typeface="Cambria Math" panose="02040503050406030204" pitchFamily="18" charset="0"/>
                          <a:sym typeface="Source Sans Pro Light"/>
                        </a:rPr>
                        <m:t>−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1200" i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x</m:t>
                              </m:r>
                            </m:e>
                          </m:acc>
                        </m:e>
                        <m:sub>
                          <m:r>
                            <a:rPr lang="en-US" sz="1200" b="0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900" dirty="0" smtClean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 smtClean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Test Statistic: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50" i="0">
                          <a:latin typeface="Cambria Math" panose="02040503050406030204" pitchFamily="18" charset="0"/>
                          <a:ea typeface="Source Sans Pro Light"/>
                          <a:cs typeface="Source Sans Pro Light"/>
                          <a:sym typeface="Source Sans Pro Light"/>
                        </a:rPr>
                        <m:t>t</m:t>
                      </m:r>
                      <m:r>
                        <a:rPr lang="en-US" sz="1050" b="0" i="0" smtClean="0">
                          <a:latin typeface="Cambria Math" panose="02040503050406030204" pitchFamily="18" charset="0"/>
                          <a:ea typeface="Source Sans Pro Light"/>
                          <a:cs typeface="Source Sans Pro Light"/>
                          <a:sym typeface="Source Sans Pro Light"/>
                        </a:rPr>
                        <m:t>=</m:t>
                      </m:r>
                      <m:f>
                        <m:f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10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x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10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10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10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x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10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050" b="0" i="1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−0</m:t>
                          </m:r>
                        </m:num>
                        <m:den>
                          <m:box>
                            <m:box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rad>
                                <m:radPr>
                                  <m:degHide m:val="on"/>
                                  <m:ctrlPr>
                                    <a:rPr lang="en-US" sz="1050" b="0" i="1" smtClean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</m:ctrlPr>
                                </m:radPr>
                                <m:deg/>
                                <m:e>
                                  <m:sSubSup>
                                    <m:sSubSupPr>
                                      <m:ctrlPr>
                                        <a:rPr lang="en-US" sz="1050" b="0" i="1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050" b="0" i="0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s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050" b="0" i="0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p</m:t>
                                      </m:r>
                                    </m:sub>
                                    <m:sup>
                                      <m:r>
                                        <a:rPr lang="en-US" sz="1050" b="0" i="0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sz="1050" b="0" i="1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050" b="0" i="1" smtClean="0">
                                              <a:latin typeface="Cambria Math" panose="02040503050406030204" pitchFamily="18" charset="0"/>
                                              <a:sym typeface="Source Sans Pro Light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050" b="0" i="0" smtClean="0">
                                              <a:latin typeface="Cambria Math" panose="02040503050406030204" pitchFamily="18" charset="0"/>
                                              <a:sym typeface="Source Sans Pro Light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050" b="0" i="1" smtClean="0">
                                                  <a:latin typeface="Cambria Math" panose="02040503050406030204" pitchFamily="18" charset="0"/>
                                                  <a:sym typeface="Source Sans Pro Light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050" b="0" i="0" smtClean="0">
                                                  <a:latin typeface="Cambria Math" panose="02040503050406030204" pitchFamily="18" charset="0"/>
                                                  <a:sym typeface="Source Sans Pro Light"/>
                                                </a:rPr>
                                                <m:t>n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050" b="0" i="0" smtClean="0">
                                                  <a:latin typeface="Cambria Math" panose="02040503050406030204" pitchFamily="18" charset="0"/>
                                                  <a:sym typeface="Source Sans Pro Light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a:rPr lang="en-US" sz="1050" b="0" i="0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sz="1050" i="1">
                                              <a:latin typeface="Cambria Math" panose="02040503050406030204" pitchFamily="18" charset="0"/>
                                              <a:sym typeface="Source Sans Pro Light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050" i="0">
                                              <a:latin typeface="Cambria Math" panose="02040503050406030204" pitchFamily="18" charset="0"/>
                                              <a:sym typeface="Source Sans Pro Light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050" i="1">
                                                  <a:latin typeface="Cambria Math" panose="02040503050406030204" pitchFamily="18" charset="0"/>
                                                  <a:sym typeface="Source Sans Pro Light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050" i="0">
                                                  <a:latin typeface="Cambria Math" panose="02040503050406030204" pitchFamily="18" charset="0"/>
                                                  <a:sym typeface="Source Sans Pro Light"/>
                                                </a:rPr>
                                                <m:t>n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050" b="0" i="0" smtClean="0">
                                                  <a:latin typeface="Cambria Math" panose="02040503050406030204" pitchFamily="18" charset="0"/>
                                                  <a:sym typeface="Source Sans Pro Light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rad>
                            </m:e>
                          </m:box>
                        </m:den>
                      </m:f>
                    </m:oMath>
                  </a14:m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 where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050" i="1" smtClean="0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050" b="0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50" b="0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p</m:t>
                          </m:r>
                        </m:sub>
                        <m:sup>
                          <m:r>
                            <a:rPr lang="en-US" sz="1050" b="0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2</m:t>
                          </m:r>
                        </m:sup>
                      </m:sSubSup>
                      <m:r>
                        <a:rPr lang="en-US" sz="1050" b="0" i="0" smtClean="0">
                          <a:latin typeface="Cambria Math" panose="02040503050406030204" pitchFamily="18" charset="0"/>
                          <a:sym typeface="Source Sans Pro Light"/>
                        </a:rPr>
                        <m:t>=</m:t>
                      </m:r>
                      <m:f>
                        <m:f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50" b="0" i="1" smtClean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050" b="0" i="0" smtClean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a:rPr lang="en-US" sz="1050" b="0" i="0" smtClean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050" b="0" i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−1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050" b="0" i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n-US" sz="1050" b="0" i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050" b="0" i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050" b="0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050" i="1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50" i="1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050" i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a:rPr lang="en-US" sz="1050" b="0" i="0" smtClean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050" i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−1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1050" i="1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050" i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n-US" sz="1050" b="0" i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050" i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sz="1050" i="1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050" i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sz="1050" i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050" b="0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050" i="1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050" i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sz="1050" b="0" i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050" b="0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−2</m:t>
                          </m:r>
                        </m:den>
                      </m:f>
                    </m:oMath>
                  </a14:m>
                  <a:endParaRPr lang="en-US" sz="900" dirty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Conf. Region:</a:t>
                  </a:r>
                  <a14:m>
                    <m:oMath xmlns:m="http://schemas.openxmlformats.org/officeDocument/2006/math">
                      <m:r>
                        <a:rPr lang="en-US" sz="1050" b="1" i="0" smtClean="0">
                          <a:latin typeface="Cambria Math" panose="02040503050406030204" pitchFamily="18" charset="0"/>
                          <a:sym typeface="Source Sans Pro Light"/>
                        </a:rPr>
                        <m:t> </m:t>
                      </m:r>
                      <m:d>
                        <m:dPr>
                          <m:ctrlPr>
                            <a:rPr lang="en-US" sz="1050" i="1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50" i="1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1050" i="1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050" i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  <m:t>x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050" i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050" i="0">
                              <a:latin typeface="Cambria Math" panose="02040503050406030204" pitchFamily="18" charset="0"/>
                              <a:sym typeface="Source Sans Pro Light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050" i="1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1050" i="1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050" i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  <m:t>x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050" i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050" b="0" i="0" smtClean="0">
                          <a:latin typeface="Cambria Math" panose="02040503050406030204" pitchFamily="18" charset="0"/>
                          <a:sym typeface="Source Sans Pro Light"/>
                        </a:rPr>
                        <m:t>+</m:t>
                      </m:r>
                      <m:sSup>
                        <m:sSupPr>
                          <m:ctrlPr>
                            <a:rPr lang="en-US" sz="10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05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  <m:t>t</m:t>
                          </m:r>
                        </m:e>
                        <m:sup>
                          <m:r>
                            <a:rPr lang="en-US" sz="105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  <m:t>∗</m:t>
                          </m:r>
                        </m:sup>
                      </m:sSup>
                      <m:rad>
                        <m:radPr>
                          <m:degHide m:val="on"/>
                          <m:ctrlPr>
                            <a:rPr lang="en-US" sz="1050" i="1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1050" i="1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050" i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050" i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p</m:t>
                              </m:r>
                            </m:sub>
                            <m:sup>
                              <m:r>
                                <a:rPr lang="en-US" sz="1050" i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1050" i="1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050" i="1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</m:ctrlPr>
                                </m:fPr>
                                <m:num>
                                  <m:r>
                                    <a:rPr lang="en-US" sz="1050" i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050" i="1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050" i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n</m:t>
                                      </m:r>
                                    </m:e>
                                    <m:sub>
                                      <m:r>
                                        <a:rPr lang="en-US" sz="1050" i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050" i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050" i="1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</m:ctrlPr>
                                </m:fPr>
                                <m:num>
                                  <m:r>
                                    <a:rPr lang="en-US" sz="1050" i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050" i="1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050" i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n</m:t>
                                      </m:r>
                                    </m:e>
                                    <m:sub>
                                      <m:r>
                                        <a:rPr lang="en-US" sz="1050" i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rad>
                    </m:oMath>
                  </a14:m>
                  <a:r>
                    <a:rPr lang="en-US" sz="12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  	</a:t>
                  </a:r>
                  <a:r>
                    <a:rPr lang="en-US" sz="900" b="1" dirty="0" err="1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df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: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n</a:t>
                  </a:r>
                  <a:r>
                    <a:rPr lang="en-US" sz="900" baseline="-250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1 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+ n</a:t>
                  </a:r>
                  <a:r>
                    <a:rPr lang="en-US" sz="900" baseline="-250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2 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–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2</a:t>
                  </a:r>
                  <a:endParaRPr lang="en-US" sz="900" dirty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Assumptions: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1) Individuals in groups are independent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2) 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n</a:t>
                  </a:r>
                  <a:r>
                    <a:rPr lang="en-US" sz="900" baseline="-250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1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+n</a:t>
                  </a:r>
                  <a:r>
                    <a:rPr lang="en-US" sz="900" baseline="-250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2 </a:t>
                  </a:r>
                  <a:r>
                    <a:rPr lang="en-US" sz="900" u="sng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&gt;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40, n</a:t>
                  </a:r>
                  <a:r>
                    <a:rPr lang="en-US" sz="900" baseline="-250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1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+n</a:t>
                  </a:r>
                  <a:r>
                    <a:rPr lang="en-US" sz="900" baseline="-250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2 </a:t>
                  </a:r>
                  <a:r>
                    <a:rPr lang="en-US" sz="900" u="sng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&gt;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15 and both histograms are not strongly skewed, OR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            both histograms are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normal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3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)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Group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population variances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are equal (use </a:t>
                  </a:r>
                  <a:r>
                    <a:rPr lang="en-US" sz="900" dirty="0" err="1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Levene’s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Test)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R: </a:t>
                  </a:r>
                  <a:r>
                    <a:rPr lang="en-US" sz="900" dirty="0" err="1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t.test</a:t>
                  </a:r>
                  <a:r>
                    <a:rPr lang="en-US" sz="900" dirty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()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, </a:t>
                  </a:r>
                  <a:r>
                    <a:rPr lang="en-US" sz="900" dirty="0" err="1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levenesTest</a:t>
                  </a:r>
                  <a:r>
                    <a:rPr lang="en-US" sz="900" dirty="0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()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, </a:t>
                  </a:r>
                  <a:r>
                    <a:rPr lang="en-US" sz="900" dirty="0" err="1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hist</a:t>
                  </a:r>
                  <a:r>
                    <a:rPr lang="en-US" sz="900" dirty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()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900" dirty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</p:txBody>
            </p:sp>
          </mc:Choice>
          <mc:Fallback>
            <p:sp>
              <p:nvSpPr>
                <p:cNvPr id="57" name="Shap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42" y="4577741"/>
                  <a:ext cx="4389120" cy="2183291"/>
                </a:xfrm>
                <a:prstGeom prst="roundRect">
                  <a:avLst>
                    <a:gd name="adj" fmla="val 1194"/>
                  </a:avLst>
                </a:prstGeom>
                <a:blipFill>
                  <a:blip r:embed="rId5"/>
                  <a:stretch>
                    <a:fillRect l="-556" b="-279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Shape 38"/>
            <p:cNvSpPr/>
            <p:nvPr/>
          </p:nvSpPr>
          <p:spPr>
            <a:xfrm>
              <a:off x="77678" y="4437362"/>
              <a:ext cx="438912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2-Sample t-Test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7679" y="1098530"/>
            <a:ext cx="4393984" cy="1463239"/>
            <a:chOff x="77679" y="1098530"/>
            <a:chExt cx="4393984" cy="146323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Shape 34"/>
                <p:cNvSpPr/>
                <p:nvPr/>
              </p:nvSpPr>
              <p:spPr>
                <a:xfrm>
                  <a:off x="82543" y="1266205"/>
                  <a:ext cx="4389120" cy="1295564"/>
                </a:xfrm>
                <a:prstGeom prst="roundRect">
                  <a:avLst>
                    <a:gd name="adj" fmla="val 1194"/>
                  </a:avLst>
                </a:prstGeom>
                <a:solidFill>
                  <a:schemeClr val="bg1">
                    <a:lumMod val="95000"/>
                  </a:schemeClr>
                </a:solidFill>
                <a:ln w="12700">
                  <a:miter lim="400000"/>
                </a:ln>
              </p:spPr>
              <p:txBody>
                <a:bodyPr lIns="45720" tIns="91440" rIns="45720" bIns="45720" anchor="t"/>
                <a:lstStyle/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H</a:t>
                  </a:r>
                  <a:r>
                    <a:rPr lang="en-US" sz="900" b="1" baseline="-250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0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: </a:t>
                  </a:r>
                  <a:r>
                    <a:rPr lang="en-US" sz="900" dirty="0" smtClean="0">
                      <a:latin typeface="Symbol" panose="05050102010706020507" pitchFamily="18" charset="2"/>
                      <a:ea typeface="Source Sans Pro Light"/>
                      <a:cs typeface="Source Sans Pro Light"/>
                      <a:sym typeface="Source Sans Pro Light"/>
                    </a:rPr>
                    <a:t>m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= </a:t>
                  </a:r>
                  <a:r>
                    <a:rPr lang="en-US" sz="900" dirty="0" smtClean="0">
                      <a:latin typeface="Symbol" panose="05050102010706020507" pitchFamily="18" charset="2"/>
                      <a:ea typeface="Source Sans Pro Light"/>
                      <a:cs typeface="Source Sans Pro Light"/>
                      <a:sym typeface="Source Sans Pro Light"/>
                    </a:rPr>
                    <a:t>m</a:t>
                  </a:r>
                  <a:r>
                    <a:rPr lang="en-US" sz="900" baseline="-250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0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(where </a:t>
                  </a:r>
                  <a:r>
                    <a:rPr lang="en-US" sz="900" dirty="0" smtClean="0">
                      <a:latin typeface="Symbol" panose="05050102010706020507" pitchFamily="18" charset="2"/>
                      <a:ea typeface="Source Sans Pro Light"/>
                      <a:cs typeface="Source Sans Pro Light"/>
                      <a:sym typeface="Source Sans Pro Light"/>
                    </a:rPr>
                    <a:t>m</a:t>
                  </a:r>
                  <a:r>
                    <a:rPr lang="en-US" sz="900" baseline="-250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0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= specific value)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 smtClean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Statistic: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x</m:t>
                          </m:r>
                        </m:e>
                      </m:acc>
                    </m:oMath>
                  </a14:m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    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Test Statistic: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b="0" i="0" smtClean="0">
                          <a:latin typeface="Cambria Math" panose="02040503050406030204" pitchFamily="18" charset="0"/>
                          <a:ea typeface="Source Sans Pro Light"/>
                          <a:cs typeface="Source Sans Pro Light"/>
                          <a:sym typeface="Source Sans Pro Light"/>
                        </a:rPr>
                        <m:t>Z</m:t>
                      </m:r>
                      <m:r>
                        <a:rPr lang="en-US" sz="1000" b="0" i="0" smtClean="0">
                          <a:latin typeface="Cambria Math" panose="02040503050406030204" pitchFamily="18" charset="0"/>
                          <a:ea typeface="Source Sans Pro Light"/>
                          <a:cs typeface="Source Sans Pro Light"/>
                          <a:sym typeface="Source Sans Pro Light"/>
                        </a:rPr>
                        <m:t>=</m:t>
                      </m:r>
                      <m:f>
                        <m:f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1000" b="0" i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x</m:t>
                              </m:r>
                            </m:e>
                          </m:acc>
                          <m:r>
                            <a:rPr lang="en-US" sz="1000" b="0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ource Sans Pro Light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sz="1000" b="0" i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box>
                            <m:box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sz="1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ource Sans Pro Light"/>
                                    </a:rPr>
                                    <m:t>σ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1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ource Sans Pro Light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00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n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box>
                        </m:den>
                      </m:f>
                    </m:oMath>
                  </a14:m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  Conf. Region: </a:t>
                  </a:r>
                  <a:r>
                    <a:rPr lang="en-US" sz="5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200" i="1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1200" i="0">
                              <a:latin typeface="Cambria Math" panose="02040503050406030204" pitchFamily="18" charset="0"/>
                              <a:sym typeface="Source Sans Pro Light"/>
                            </a:rPr>
                            <m:t>x</m:t>
                          </m:r>
                        </m:e>
                      </m:acc>
                      <m:r>
                        <a:rPr lang="en-US" sz="1200" b="0" i="0" smtClean="0">
                          <a:latin typeface="Cambria Math" panose="02040503050406030204" pitchFamily="18" charset="0"/>
                          <a:sym typeface="Source Sans Pro Light"/>
                        </a:rPr>
                        <m:t>+</m:t>
                      </m:r>
                      <m:sSup>
                        <m:sSupPr>
                          <m:ctrlP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  <m:t>Z</m:t>
                          </m:r>
                        </m:e>
                        <m:sup>
                          <m:r>
                            <a:rPr lang="en-US" sz="1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  <m:t>∗</m:t>
                          </m:r>
                        </m:sup>
                      </m:sSup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2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  <m:t>σ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ource Sans Pro Light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ource Sans Pro Light"/>
                                </a:rPr>
                                <m:t>n</m:t>
                              </m:r>
                            </m:e>
                          </m:rad>
                        </m:den>
                      </m:f>
                    </m:oMath>
                  </a14:m>
                  <a:endParaRPr lang="en-US" sz="900" dirty="0" smtClean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Assumptions: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1) </a:t>
                  </a:r>
                  <a:r>
                    <a:rPr lang="en-US" sz="900" dirty="0" smtClean="0">
                      <a:latin typeface="Symbol" panose="05050102010706020507" pitchFamily="18" charset="2"/>
                      <a:ea typeface="Source Sans Pro Light"/>
                      <a:cs typeface="Source Sans Pro Light"/>
                      <a:sym typeface="Source Sans Pro Light"/>
                    </a:rPr>
                    <a:t>s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is known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                     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    2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) n</a:t>
                  </a:r>
                  <a:r>
                    <a:rPr lang="en-US" sz="900" u="sng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&gt;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30, n</a:t>
                  </a:r>
                  <a:r>
                    <a:rPr lang="en-US" sz="900" u="sng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&gt;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15 and </a:t>
                  </a:r>
                  <a:r>
                    <a:rPr lang="en-US" sz="900" dirty="0" err="1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popn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not strongly skewed, OR </a:t>
                  </a:r>
                  <a:r>
                    <a:rPr lang="en-US" sz="900" dirty="0" err="1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popn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is normal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R: </a:t>
                  </a:r>
                  <a:r>
                    <a:rPr lang="en-US" sz="900" dirty="0" err="1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z.test</a:t>
                  </a:r>
                  <a:r>
                    <a:rPr lang="en-US" sz="900" dirty="0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()</a:t>
                  </a:r>
                  <a:endParaRPr lang="en-US" sz="900" dirty="0">
                    <a:solidFill>
                      <a:srgbClr val="FF0000"/>
                    </a:solidFill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</p:txBody>
            </p:sp>
          </mc:Choice>
          <mc:Fallback>
            <p:sp>
              <p:nvSpPr>
                <p:cNvPr id="59" name="Shap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43" y="1266205"/>
                  <a:ext cx="4389120" cy="1295564"/>
                </a:xfrm>
                <a:prstGeom prst="roundRect">
                  <a:avLst>
                    <a:gd name="adj" fmla="val 1194"/>
                  </a:avLst>
                </a:prstGeom>
                <a:blipFill>
                  <a:blip r:embed="rId6"/>
                  <a:stretch>
                    <a:fillRect l="-556" b="-472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Shape 38"/>
            <p:cNvSpPr/>
            <p:nvPr/>
          </p:nvSpPr>
          <p:spPr>
            <a:xfrm>
              <a:off x="77679" y="1098530"/>
              <a:ext cx="438912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1-Sample Z-Test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654648" y="4896969"/>
            <a:ext cx="4393984" cy="1864063"/>
            <a:chOff x="4654648" y="4896969"/>
            <a:chExt cx="4393984" cy="186406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Shape 34"/>
                <p:cNvSpPr/>
                <p:nvPr/>
              </p:nvSpPr>
              <p:spPr>
                <a:xfrm>
                  <a:off x="4659512" y="5126059"/>
                  <a:ext cx="4389120" cy="1634973"/>
                </a:xfrm>
                <a:prstGeom prst="roundRect">
                  <a:avLst>
                    <a:gd name="adj" fmla="val 1194"/>
                  </a:avLst>
                </a:prstGeom>
                <a:solidFill>
                  <a:schemeClr val="bg1">
                    <a:lumMod val="95000"/>
                  </a:schemeClr>
                </a:solidFill>
                <a:ln w="12700">
                  <a:miter lim="400000"/>
                </a:ln>
              </p:spPr>
              <p:txBody>
                <a:bodyPr lIns="45720" tIns="91440" rIns="45720" bIns="45720" anchor="t"/>
                <a:lstStyle/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H</a:t>
                  </a:r>
                  <a:r>
                    <a:rPr lang="en-US" sz="900" b="1" baseline="-250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0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: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“Distribution of individuals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into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response levels follows the theoretical distribution”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H</a:t>
                  </a:r>
                  <a:r>
                    <a:rPr lang="en-US" sz="900" b="1" baseline="-250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A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: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“Distribution of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individuals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into 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response levels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does NOT follow 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the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theoretical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    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distribution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”</a:t>
                  </a:r>
                  <a:endParaRPr lang="en-US" sz="900" dirty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 smtClean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Statistic: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Observed frequency table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 smtClean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Test Statistic: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sSupPr>
                        <m:e>
                          <m:r>
                            <a:rPr lang="en-US" sz="9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  <m:t>𝛘</m:t>
                          </m:r>
                        </m:e>
                        <m:sup>
                          <m:r>
                            <a:rPr lang="en-US" sz="900" b="1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𝟐</m:t>
                          </m:r>
                        </m:sup>
                      </m:sSup>
                      <m:r>
                        <a:rPr lang="en-US" sz="900" b="1" i="0" smtClean="0">
                          <a:latin typeface="Cambria Math" panose="02040503050406030204" pitchFamily="18" charset="0"/>
                          <a:sym typeface="Source Sans Pro Light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900" b="1" i="1" smtClean="0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900" b="1" i="1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900" b="1" i="1" smtClean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900" b="1" i="1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900" b="1" i="0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𝐎𝐛𝐬𝐞𝐫𝐯𝐞𝐝</m:t>
                                      </m:r>
                                      <m:r>
                                        <a:rPr lang="en-US" sz="900" b="1" i="0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−</m:t>
                                      </m:r>
                                      <m:r>
                                        <a:rPr lang="en-US" sz="900" b="1" i="0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𝐄𝐱𝐩𝐞𝐜𝐭𝐞𝐝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900" b="1" i="0" smtClean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900" b="1" i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𝐄𝐱𝐩𝐞𝐜𝐭𝐞𝐝</m:t>
                              </m:r>
                            </m:den>
                          </m:f>
                        </m:e>
                      </m:nary>
                    </m:oMath>
                  </a14:m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     </a:t>
                  </a:r>
                  <a:r>
                    <a:rPr lang="en-US" sz="900" b="1" dirty="0" err="1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df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: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cells-1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Assumptions: </a:t>
                  </a:r>
                  <a:r>
                    <a:rPr lang="en-US" sz="900" u="sng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&gt;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5 in each cell of the EXPECTED 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table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R: </a:t>
                  </a:r>
                  <a:r>
                    <a:rPr lang="en-US" sz="900" dirty="0" err="1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xtabs</a:t>
                  </a:r>
                  <a:r>
                    <a:rPr lang="en-US" sz="900" dirty="0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()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, </a:t>
                  </a:r>
                  <a:r>
                    <a:rPr lang="en-US" sz="900" dirty="0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c()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, </a:t>
                  </a:r>
                  <a:r>
                    <a:rPr lang="en-US" sz="900" dirty="0" err="1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chisq.test</a:t>
                  </a:r>
                  <a:r>
                    <a:rPr lang="en-US" sz="900" dirty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()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, </a:t>
                  </a:r>
                  <a:r>
                    <a:rPr lang="en-US" sz="900" dirty="0" err="1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percTable</a:t>
                  </a:r>
                  <a:r>
                    <a:rPr lang="en-US" sz="900" dirty="0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()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, </a:t>
                  </a:r>
                  <a:r>
                    <a:rPr lang="en-US" sz="900" dirty="0" err="1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chiGOF</a:t>
                  </a:r>
                  <a:r>
                    <a:rPr lang="en-US" sz="900" dirty="0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()</a:t>
                  </a:r>
                  <a:endParaRPr lang="en-US" sz="900" dirty="0">
                    <a:solidFill>
                      <a:srgbClr val="FF0000"/>
                    </a:solidFill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</p:txBody>
            </p:sp>
          </mc:Choice>
          <mc:Fallback>
            <p:sp>
              <p:nvSpPr>
                <p:cNvPr id="63" name="Shap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512" y="5126059"/>
                  <a:ext cx="4389120" cy="1634973"/>
                </a:xfrm>
                <a:prstGeom prst="roundRect">
                  <a:avLst>
                    <a:gd name="adj" fmla="val 1194"/>
                  </a:avLst>
                </a:prstGeom>
                <a:blipFill>
                  <a:blip r:embed="rId7"/>
                  <a:stretch>
                    <a:fillRect l="-417" b="-1119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Shape 38"/>
            <p:cNvSpPr/>
            <p:nvPr/>
          </p:nvSpPr>
          <p:spPr>
            <a:xfrm>
              <a:off x="4654648" y="4896969"/>
              <a:ext cx="438912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Goodness-of-Fit Test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833500" y="625376"/>
            <a:ext cx="958086" cy="24507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9910" tIns="29910" rIns="29910" bIns="29910" numCol="1" spcCol="38100" rtlCol="0" anchor="ctr">
            <a:spAutoFit/>
          </a:bodyPr>
          <a:lstStyle/>
          <a:p>
            <a:pPr defTabSz="320174" rtl="0" latinLnBrk="1" hangingPunct="0"/>
            <a:r>
              <a:rPr lang="en-US" sz="1200" dirty="0">
                <a:solidFill>
                  <a:srgbClr val="000000"/>
                </a:solidFill>
                <a:latin typeface="Source Sans Pro Light"/>
                <a:hlinkClick r:id="rId8"/>
              </a:rPr>
              <a:t>Class R FAQ</a:t>
            </a:r>
            <a:endParaRPr lang="en-US" sz="1200" dirty="0">
              <a:solidFill>
                <a:srgbClr val="000000"/>
              </a:solidFill>
              <a:latin typeface="Source Sans Pro Ligh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421175" y="654641"/>
            <a:ext cx="1128004" cy="15273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9910" tIns="29910" rIns="29910" bIns="29910" numCol="1" spcCol="38100" rtlCol="0" anchor="ctr">
            <a:spAutoFit/>
          </a:bodyPr>
          <a:lstStyle/>
          <a:p>
            <a:pPr defTabSz="320174" rtl="0" latinLnBrk="1" hangingPunct="0"/>
            <a:r>
              <a:rPr lang="en-US" sz="600" b="1" dirty="0">
                <a:solidFill>
                  <a:schemeClr val="bg1">
                    <a:lumMod val="75000"/>
                  </a:schemeClr>
                </a:solidFill>
                <a:latin typeface="Source Sans Pro Light"/>
              </a:rPr>
              <a:t>by Derek H. Ogle, revised </a:t>
            </a:r>
            <a:r>
              <a:rPr lang="en-US" sz="600" b="1" dirty="0" smtClean="0">
                <a:solidFill>
                  <a:schemeClr val="bg1">
                    <a:lumMod val="75000"/>
                  </a:schemeClr>
                </a:solidFill>
                <a:latin typeface="Source Sans Pro Light"/>
              </a:rPr>
              <a:t>Nov-19</a:t>
            </a:r>
            <a:endParaRPr lang="en-US" sz="600" b="1" dirty="0">
              <a:solidFill>
                <a:schemeClr val="bg1">
                  <a:lumMod val="75000"/>
                </a:schemeClr>
              </a:solidFill>
              <a:latin typeface="Source Sans Pro Ligh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664376" y="2035112"/>
            <a:ext cx="4389120" cy="707268"/>
            <a:chOff x="4664376" y="1967272"/>
            <a:chExt cx="4389120" cy="707268"/>
          </a:xfrm>
        </p:grpSpPr>
        <p:sp>
          <p:nvSpPr>
            <p:cNvPr id="71" name="Shape 34"/>
            <p:cNvSpPr/>
            <p:nvPr/>
          </p:nvSpPr>
          <p:spPr>
            <a:xfrm>
              <a:off x="4664376" y="2196863"/>
              <a:ext cx="4389120" cy="477677"/>
            </a:xfrm>
            <a:prstGeom prst="roundRect">
              <a:avLst>
                <a:gd name="adj" fmla="val 1194"/>
              </a:avLst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lIns="45720" tIns="91440" rIns="45720" bIns="4572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600" dirty="0" smtClean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12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If p-value &lt; </a:t>
              </a:r>
              <a:r>
                <a:rPr lang="en-US" sz="1200" dirty="0" smtClean="0">
                  <a:latin typeface="Symbol" panose="05050102010706020507" pitchFamily="18" charset="2"/>
                  <a:ea typeface="Source Sans Pro Light"/>
                  <a:cs typeface="Source Sans Pro Light"/>
                  <a:sym typeface="Source Sans Pro Light"/>
                </a:rPr>
                <a:t>a</a:t>
              </a:r>
              <a:r>
                <a:rPr lang="en-US" sz="12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, then </a:t>
              </a:r>
              <a:r>
                <a:rPr lang="en-US" sz="1200" b="1" dirty="0" smtClean="0">
                  <a:solidFill>
                    <a:srgbClr val="FF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REJECT H</a:t>
              </a:r>
              <a:r>
                <a:rPr lang="en-US" sz="1200" b="1" baseline="-25000" dirty="0" smtClean="0">
                  <a:solidFill>
                    <a:srgbClr val="FF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0</a:t>
              </a:r>
              <a:r>
                <a:rPr lang="en-US" sz="12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., otherwise </a:t>
              </a:r>
              <a:r>
                <a:rPr lang="en-US" sz="1200" b="1" dirty="0" smtClean="0">
                  <a:solidFill>
                    <a:schemeClr val="accent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DNR H</a:t>
              </a:r>
              <a:r>
                <a:rPr lang="en-US" sz="1200" b="1" baseline="-25000" dirty="0">
                  <a:solidFill>
                    <a:schemeClr val="accent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0</a:t>
              </a:r>
              <a:r>
                <a:rPr lang="en-US" sz="12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  <a:endParaRPr lang="en-US" sz="12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75" name="Shape 38"/>
            <p:cNvSpPr/>
            <p:nvPr/>
          </p:nvSpPr>
          <p:spPr>
            <a:xfrm>
              <a:off x="4664376" y="1967272"/>
              <a:ext cx="4389120" cy="294850"/>
            </a:xfrm>
            <a:prstGeom prst="roundRect">
              <a:avLst>
                <a:gd name="adj" fmla="val 20098"/>
              </a:avLst>
            </a:prstGeom>
            <a:solidFill>
              <a:schemeClr val="tx1">
                <a:lumMod val="65000"/>
                <a:lumOff val="3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535" b="1" dirty="0" smtClean="0">
                  <a:solidFill>
                    <a:schemeClr val="bg1">
                      <a:lumMod val="95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Making a Decision about H</a:t>
              </a:r>
              <a:r>
                <a:rPr lang="en-US" sz="1535" b="1" baseline="-25000" dirty="0" smtClean="0">
                  <a:solidFill>
                    <a:schemeClr val="bg1">
                      <a:lumMod val="95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  <a:endParaRPr sz="1535" b="1" baseline="-25000" dirty="0">
                <a:solidFill>
                  <a:schemeClr val="bg1">
                    <a:lumMod val="9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 txBox="1">
            <a:spLocks noChangeArrowheads="1"/>
          </p:cNvSpPr>
          <p:nvPr/>
        </p:nvSpPr>
        <p:spPr>
          <a:xfrm rot="16200000">
            <a:off x="-854953" y="1627239"/>
            <a:ext cx="6882578" cy="3628103"/>
          </a:xfrm>
          <a:prstGeom prst="rect">
            <a:avLst/>
          </a:prstGeom>
        </p:spPr>
        <p:txBody>
          <a:bodyPr/>
          <a:lstStyle>
            <a:lvl1pPr marL="257145" indent="-257145" defTabSz="320174">
              <a:spcBef>
                <a:spcPts val="2302"/>
              </a:spcBef>
              <a:buSzPct val="75000"/>
              <a:buChar char="•"/>
              <a:defRPr sz="2083">
                <a:latin typeface="+mn-lt"/>
                <a:ea typeface="+mn-ea"/>
                <a:cs typeface="+mn-cs"/>
                <a:sym typeface="Helvetica Light"/>
              </a:defRPr>
            </a:lvl1pPr>
            <a:lvl2pPr marL="500755" indent="-257145" defTabSz="320174">
              <a:spcBef>
                <a:spcPts val="2302"/>
              </a:spcBef>
              <a:buSzPct val="75000"/>
              <a:buChar char="•"/>
              <a:defRPr sz="2083">
                <a:latin typeface="+mn-lt"/>
                <a:ea typeface="+mn-ea"/>
                <a:cs typeface="+mn-cs"/>
                <a:sym typeface="Helvetica Light"/>
              </a:defRPr>
            </a:lvl2pPr>
            <a:lvl3pPr marL="744367" indent="-257145" defTabSz="320174">
              <a:spcBef>
                <a:spcPts val="2302"/>
              </a:spcBef>
              <a:buSzPct val="75000"/>
              <a:buChar char="•"/>
              <a:defRPr sz="2083">
                <a:latin typeface="+mn-lt"/>
                <a:ea typeface="+mn-ea"/>
                <a:cs typeface="+mn-cs"/>
                <a:sym typeface="Helvetica Light"/>
              </a:defRPr>
            </a:lvl3pPr>
            <a:lvl4pPr marL="987977" indent="-257145" defTabSz="320174">
              <a:spcBef>
                <a:spcPts val="2302"/>
              </a:spcBef>
              <a:buSzPct val="75000"/>
              <a:buChar char="•"/>
              <a:defRPr sz="2083">
                <a:latin typeface="+mn-lt"/>
                <a:ea typeface="+mn-ea"/>
                <a:cs typeface="+mn-cs"/>
                <a:sym typeface="Helvetica Light"/>
              </a:defRPr>
            </a:lvl4pPr>
            <a:lvl5pPr marL="1231588" indent="-257145" defTabSz="320174">
              <a:spcBef>
                <a:spcPts val="2302"/>
              </a:spcBef>
              <a:buSzPct val="75000"/>
              <a:buChar char="•"/>
              <a:defRPr sz="2083">
                <a:latin typeface="+mn-lt"/>
                <a:ea typeface="+mn-ea"/>
                <a:cs typeface="+mn-cs"/>
                <a:sym typeface="Helvetica Light"/>
              </a:defRPr>
            </a:lvl5pPr>
            <a:lvl6pPr marL="1475199" indent="-257145" defTabSz="320174">
              <a:spcBef>
                <a:spcPts val="2302"/>
              </a:spcBef>
              <a:buSzPct val="75000"/>
              <a:buChar char="•"/>
              <a:defRPr sz="2083">
                <a:latin typeface="+mn-lt"/>
                <a:ea typeface="+mn-ea"/>
                <a:cs typeface="+mn-cs"/>
                <a:sym typeface="Helvetica Light"/>
              </a:defRPr>
            </a:lvl6pPr>
            <a:lvl7pPr marL="1718809" indent="-257145" defTabSz="320174">
              <a:spcBef>
                <a:spcPts val="2302"/>
              </a:spcBef>
              <a:buSzPct val="75000"/>
              <a:buChar char="•"/>
              <a:defRPr sz="2083">
                <a:latin typeface="+mn-lt"/>
                <a:ea typeface="+mn-ea"/>
                <a:cs typeface="+mn-cs"/>
                <a:sym typeface="Helvetica Light"/>
              </a:defRPr>
            </a:lvl7pPr>
            <a:lvl8pPr marL="1962420" indent="-257145" defTabSz="320174">
              <a:spcBef>
                <a:spcPts val="2302"/>
              </a:spcBef>
              <a:buSzPct val="75000"/>
              <a:buChar char="•"/>
              <a:defRPr sz="2083">
                <a:latin typeface="+mn-lt"/>
                <a:ea typeface="+mn-ea"/>
                <a:cs typeface="+mn-cs"/>
                <a:sym typeface="Helvetica Light"/>
              </a:defRPr>
            </a:lvl8pPr>
            <a:lvl9pPr marL="2206031" indent="-257145" defTabSz="320174">
              <a:spcBef>
                <a:spcPts val="2302"/>
              </a:spcBef>
              <a:buSzPct val="75000"/>
              <a:buChar char="•"/>
              <a:defRPr sz="2083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609600" indent="-609600" algn="l">
              <a:spcBef>
                <a:spcPts val="600"/>
              </a:spcBef>
              <a:buFontTx/>
              <a:buNone/>
            </a:pPr>
            <a:r>
              <a:rPr lang="en-US" sz="1600" b="1" dirty="0" smtClean="0">
                <a:solidFill>
                  <a:schemeClr val="accent1"/>
                </a:solidFill>
              </a:rPr>
              <a:t>  1) </a:t>
            </a:r>
            <a:r>
              <a:rPr lang="en-US" sz="1600" dirty="0" smtClean="0"/>
              <a:t>State the rejection criterion (</a:t>
            </a:r>
            <a:r>
              <a:rPr lang="en-US" sz="1600" dirty="0" smtClean="0">
                <a:latin typeface="Symbol" pitchFamily="18" charset="2"/>
              </a:rPr>
              <a:t>a</a:t>
            </a:r>
            <a:r>
              <a:rPr lang="en-US" sz="1600" dirty="0" smtClean="0"/>
              <a:t>)</a:t>
            </a:r>
          </a:p>
          <a:p>
            <a:pPr marL="609600" indent="-609600" algn="l">
              <a:spcBef>
                <a:spcPts val="600"/>
              </a:spcBef>
              <a:buFontTx/>
              <a:buNone/>
            </a:pPr>
            <a:r>
              <a:rPr lang="en-US" sz="1600" b="1" dirty="0" smtClean="0">
                <a:solidFill>
                  <a:schemeClr val="accent1"/>
                </a:solidFill>
              </a:rPr>
              <a:t>  2)</a:t>
            </a:r>
            <a:r>
              <a:rPr lang="en-US" sz="1600" dirty="0" smtClean="0"/>
              <a:t> State the null &amp; alternative hypotheses and define the parameter(s)</a:t>
            </a:r>
          </a:p>
          <a:p>
            <a:pPr marL="609600" indent="-609600" algn="l">
              <a:spcBef>
                <a:spcPts val="600"/>
              </a:spcBef>
              <a:buFontTx/>
              <a:buNone/>
            </a:pPr>
            <a:r>
              <a:rPr lang="en-US" sz="1600" b="1" dirty="0" smtClean="0">
                <a:solidFill>
                  <a:schemeClr val="accent1"/>
                </a:solidFill>
              </a:rPr>
              <a:t>  3)</a:t>
            </a:r>
            <a:r>
              <a:rPr lang="en-US" sz="1600" dirty="0" smtClean="0"/>
              <a:t> Determine which test to perform – Explain!</a:t>
            </a:r>
          </a:p>
          <a:p>
            <a:pPr marL="609600" indent="-609600" algn="l">
              <a:spcBef>
                <a:spcPts val="600"/>
              </a:spcBef>
              <a:buFontTx/>
              <a:buNone/>
            </a:pPr>
            <a:r>
              <a:rPr lang="en-US" sz="1600" b="1" dirty="0" smtClean="0">
                <a:solidFill>
                  <a:schemeClr val="accent1"/>
                </a:solidFill>
              </a:rPr>
              <a:t>  4)</a:t>
            </a:r>
            <a:r>
              <a:rPr lang="en-US" sz="1600" dirty="0" smtClean="0"/>
              <a:t> Collect the data (address type of study and randomization)</a:t>
            </a:r>
          </a:p>
          <a:p>
            <a:pPr marL="609600" indent="-609600" algn="l">
              <a:spcBef>
                <a:spcPts val="600"/>
              </a:spcBef>
              <a:buFontTx/>
              <a:buNone/>
            </a:pPr>
            <a:r>
              <a:rPr lang="en-US" sz="1600" b="1" dirty="0" smtClean="0">
                <a:solidFill>
                  <a:schemeClr val="accent1"/>
                </a:solidFill>
              </a:rPr>
              <a:t>  5)</a:t>
            </a:r>
            <a:r>
              <a:rPr lang="en-US" sz="1600" dirty="0" smtClean="0"/>
              <a:t> Check all necessary assumption(s)</a:t>
            </a:r>
          </a:p>
          <a:p>
            <a:pPr marL="609600" indent="-609600" algn="l">
              <a:spcBef>
                <a:spcPts val="600"/>
              </a:spcBef>
              <a:buFontTx/>
              <a:buNone/>
            </a:pPr>
            <a:r>
              <a:rPr lang="en-US" sz="1600" b="1" dirty="0" smtClean="0">
                <a:solidFill>
                  <a:schemeClr val="accent1"/>
                </a:solidFill>
              </a:rPr>
              <a:t>  6)</a:t>
            </a:r>
            <a:r>
              <a:rPr lang="en-US" sz="1600" dirty="0" smtClean="0"/>
              <a:t> Calculate the appropriate statistic(s)</a:t>
            </a:r>
          </a:p>
          <a:p>
            <a:pPr marL="609600" indent="-609600" algn="l">
              <a:spcBef>
                <a:spcPts val="600"/>
              </a:spcBef>
              <a:buFontTx/>
              <a:buNone/>
            </a:pPr>
            <a:r>
              <a:rPr lang="en-US" sz="1600" b="1" dirty="0" smtClean="0">
                <a:solidFill>
                  <a:schemeClr val="accent1"/>
                </a:solidFill>
              </a:rPr>
              <a:t>  7)</a:t>
            </a:r>
            <a:r>
              <a:rPr lang="en-US" sz="1600" dirty="0" smtClean="0"/>
              <a:t> Calculate the appropriate test statistic</a:t>
            </a:r>
          </a:p>
          <a:p>
            <a:pPr marL="609600" indent="-609600" algn="l">
              <a:spcBef>
                <a:spcPts val="600"/>
              </a:spcBef>
              <a:buFontTx/>
              <a:buNone/>
            </a:pPr>
            <a:r>
              <a:rPr lang="en-US" sz="1600" b="1" dirty="0" smtClean="0">
                <a:solidFill>
                  <a:schemeClr val="accent1"/>
                </a:solidFill>
              </a:rPr>
              <a:t>  8)</a:t>
            </a:r>
            <a:r>
              <a:rPr lang="en-US" sz="1600" dirty="0" smtClean="0"/>
              <a:t> Calculate the p-value</a:t>
            </a:r>
          </a:p>
          <a:p>
            <a:pPr marL="609600" indent="-609600" algn="l">
              <a:spcBef>
                <a:spcPts val="600"/>
              </a:spcBef>
              <a:buFontTx/>
              <a:buNone/>
            </a:pPr>
            <a:r>
              <a:rPr lang="en-US" sz="1600" b="1" dirty="0" smtClean="0">
                <a:solidFill>
                  <a:schemeClr val="accent1"/>
                </a:solidFill>
              </a:rPr>
              <a:t>  9)</a:t>
            </a:r>
            <a:r>
              <a:rPr lang="en-US" sz="1600" dirty="0" smtClean="0"/>
              <a:t> State your rejection decision</a:t>
            </a:r>
          </a:p>
          <a:p>
            <a:pPr marL="609600" indent="-609600" algn="l">
              <a:spcBef>
                <a:spcPts val="600"/>
              </a:spcBef>
              <a:buFontTx/>
              <a:buNone/>
            </a:pPr>
            <a:r>
              <a:rPr lang="en-US" sz="1600" b="1" dirty="0" smtClean="0">
                <a:solidFill>
                  <a:schemeClr val="accent1"/>
                </a:solidFill>
              </a:rPr>
              <a:t>10)</a:t>
            </a:r>
            <a:r>
              <a:rPr lang="en-US" sz="1600" dirty="0" smtClean="0"/>
              <a:t> Summarize your findings in terms of the problem </a:t>
            </a:r>
          </a:p>
          <a:p>
            <a:pPr marL="609600" indent="-609600" algn="l">
              <a:spcBef>
                <a:spcPts val="600"/>
              </a:spcBef>
              <a:buFontTx/>
              <a:buNone/>
            </a:pPr>
            <a:r>
              <a:rPr lang="en-US" sz="1600" b="1" dirty="0" smtClean="0">
                <a:solidFill>
                  <a:schemeClr val="accent1"/>
                </a:solidFill>
              </a:rPr>
              <a:t>11) </a:t>
            </a:r>
            <a:r>
              <a:rPr lang="en-US" sz="1600" b="1" dirty="0" smtClean="0"/>
              <a:t>If rejected H</a:t>
            </a:r>
            <a:r>
              <a:rPr lang="en-US" sz="1600" b="1" baseline="-25000" dirty="0" smtClean="0"/>
              <a:t>0</a:t>
            </a:r>
            <a:r>
              <a:rPr lang="en-US" sz="1600" b="1" dirty="0" smtClean="0"/>
              <a:t>, </a:t>
            </a:r>
            <a:r>
              <a:rPr lang="en-US" sz="1600" dirty="0" smtClean="0"/>
              <a:t>compute a </a:t>
            </a:r>
            <a:r>
              <a:rPr lang="en-US" sz="1600" b="1" dirty="0" smtClean="0"/>
              <a:t>100(1-</a:t>
            </a:r>
            <a:r>
              <a:rPr lang="en-US" sz="1600" b="1" dirty="0" smtClean="0">
                <a:latin typeface="Symbol" pitchFamily="18" charset="2"/>
              </a:rPr>
              <a:t>a</a:t>
            </a:r>
            <a:r>
              <a:rPr lang="en-US" sz="1600" b="1" dirty="0" smtClean="0"/>
              <a:t>)%</a:t>
            </a:r>
            <a:r>
              <a:rPr lang="en-US" sz="1600" dirty="0" smtClean="0"/>
              <a:t> </a:t>
            </a:r>
            <a:r>
              <a:rPr lang="en-US" sz="1600" i="1" dirty="0" smtClean="0"/>
              <a:t>confidence region</a:t>
            </a:r>
            <a:r>
              <a:rPr lang="en-US" sz="1600" dirty="0" smtClean="0"/>
              <a:t> for  parameter</a:t>
            </a:r>
            <a:endParaRPr lang="en-US" sz="1600" dirty="0"/>
          </a:p>
        </p:txBody>
      </p:sp>
      <p:sp>
        <p:nvSpPr>
          <p:cNvPr id="3" name="Shape 37"/>
          <p:cNvSpPr txBox="1">
            <a:spLocks/>
          </p:cNvSpPr>
          <p:nvPr/>
        </p:nvSpPr>
        <p:spPr>
          <a:xfrm rot="16200000">
            <a:off x="-2981733" y="3103984"/>
            <a:ext cx="6863571" cy="644462"/>
          </a:xfrm>
          <a:prstGeom prst="rect">
            <a:avLst/>
          </a:prstGeom>
          <a:effectLst>
            <a:outerShdw blurRad="25400" dist="25400" dir="2700000" algn="tl" rotWithShape="0">
              <a:prstClr val="black">
                <a:alpha val="10000"/>
              </a:prstClr>
            </a:outerShdw>
          </a:effectLst>
        </p:spPr>
        <p:txBody>
          <a:bodyPr>
            <a:noAutofit/>
          </a:bodyPr>
          <a:lstStyle>
            <a:lvl1pPr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1pPr>
            <a:lvl2pPr indent="125285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2pPr>
            <a:lvl3pPr indent="250571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3pPr>
            <a:lvl4pPr indent="375857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4pPr>
            <a:lvl5pPr indent="501142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5pPr>
            <a:lvl6pPr indent="626428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6pPr>
            <a:lvl7pPr indent="751714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7pPr>
            <a:lvl8pPr indent="876999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8pPr>
            <a:lvl9pPr indent="1002285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defTabSz="153683">
              <a:lnSpc>
                <a:spcPct val="80000"/>
              </a:lnSpc>
              <a:defRPr sz="1800"/>
            </a:pPr>
            <a:r>
              <a:rPr lang="en-US" sz="3200" b="1" cap="small" dirty="0" smtClean="0">
                <a:solidFill>
                  <a:srgbClr val="53585F"/>
                </a:solidFill>
                <a:latin typeface="Source Sans Pro Semibold"/>
                <a:ea typeface="Source Sans Pro"/>
                <a:cs typeface="Source Sans Pro"/>
                <a:sym typeface="Source Sans Pro"/>
              </a:rPr>
              <a:t>11 Steps for Any Hypothesis Test</a:t>
            </a:r>
            <a:endParaRPr lang="en-US" sz="3200" b="1" cap="small" dirty="0">
              <a:solidFill>
                <a:srgbClr val="53585F"/>
              </a:solidFill>
              <a:latin typeface="Source Sans Pro Semibold"/>
              <a:ea typeface="Source Sans Pro Light"/>
              <a:cs typeface="Source Sans Pro Light"/>
              <a:sym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7246290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</TotalTime>
  <Words>373</Words>
  <Application>Microsoft Office PowerPoint</Application>
  <PresentationFormat>Letter Paper (8.5x11 in)</PresentationFormat>
  <Paragraphs>82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Avenir Book</vt:lpstr>
      <vt:lpstr>Cambria Math</vt:lpstr>
      <vt:lpstr>Helvetica Light</vt:lpstr>
      <vt:lpstr>Source Sans Pro</vt:lpstr>
      <vt:lpstr>Source Sans Pro Light</vt:lpstr>
      <vt:lpstr>Source Sans Pro Semibold</vt:lpstr>
      <vt:lpstr>Symbol</vt:lpstr>
      <vt:lpstr>Times New Roman</vt:lpstr>
      <vt:lpstr>White</vt:lpstr>
      <vt:lpstr>Hypothesis Testing • MTH107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Cheatsheet Northland College  Introductory Statistics</dc:title>
  <dc:creator>Derek Ogle</dc:creator>
  <cp:lastModifiedBy>Derek Ogle</cp:lastModifiedBy>
  <cp:revision>79</cp:revision>
  <cp:lastPrinted>2016-12-15T18:07:42Z</cp:lastPrinted>
  <dcterms:modified xsi:type="dcterms:W3CDTF">2019-11-15T02:41:36Z</dcterms:modified>
</cp:coreProperties>
</file>