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389" r:id="rId2"/>
    <p:sldId id="365" r:id="rId3"/>
    <p:sldId id="408" r:id="rId4"/>
    <p:sldId id="409" r:id="rId5"/>
    <p:sldId id="413" r:id="rId6"/>
    <p:sldId id="415" r:id="rId7"/>
    <p:sldId id="410" r:id="rId8"/>
    <p:sldId id="411" r:id="rId9"/>
    <p:sldId id="412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78" d="100"/>
          <a:sy n="78" d="100"/>
        </p:scale>
        <p:origin x="115" y="197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.wmf"/><Relationship Id="rId5" Type="http://schemas.openxmlformats.org/officeDocument/2006/relationships/image" Target="../media/image3.e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F5D9-D089-40AF-AE46-1175945A1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2.wmf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791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</a:t>
            </a:r>
            <a:r>
              <a:rPr lang="en-US" dirty="0" smtClean="0"/>
              <a:t>levels of the response </a:t>
            </a:r>
            <a:r>
              <a:rPr lang="en-US" dirty="0"/>
              <a:t>is </a:t>
            </a:r>
            <a:r>
              <a:rPr lang="en-US" dirty="0" smtClean="0"/>
              <a:t>the same </a:t>
            </a:r>
            <a:r>
              <a:rPr lang="en-US" dirty="0"/>
              <a:t>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</a:t>
            </a:r>
            <a:r>
              <a:rPr lang="en-US" dirty="0" smtClean="0"/>
              <a:t>levels of the response </a:t>
            </a:r>
            <a:r>
              <a:rPr lang="en-US" dirty="0"/>
              <a:t>is </a:t>
            </a:r>
            <a:r>
              <a:rPr lang="en-US" dirty="0" smtClean="0"/>
              <a:t>NOT the same for each population”</a:t>
            </a:r>
            <a:endParaRPr lang="en-US" dirty="0"/>
          </a:p>
          <a:p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expected table</a:t>
            </a:r>
            <a:endParaRPr lang="en-US" sz="1000" dirty="0"/>
          </a:p>
          <a:p>
            <a:r>
              <a:rPr lang="en-US" b="1" dirty="0"/>
              <a:t>Statistic: </a:t>
            </a:r>
            <a:r>
              <a:rPr lang="en-US" dirty="0"/>
              <a:t>Observed frequency table</a:t>
            </a:r>
          </a:p>
          <a:p>
            <a:endParaRPr lang="en-US" sz="2400" dirty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200" dirty="0"/>
          </a:p>
          <a:p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/>
              <a:t>(rows-1)*(columns-1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When:</a:t>
            </a:r>
            <a:r>
              <a:rPr lang="en-US" dirty="0" smtClean="0"/>
              <a:t> categorical variable, 2+ populations/groups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7733"/>
              </p:ext>
            </p:extLst>
          </p:nvPr>
        </p:nvGraphicFramePr>
        <p:xfrm>
          <a:off x="3206750" y="43434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3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3434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8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518EF41-D20A-48C1-9020-CCF1A9C41E43}" type="slidenum">
              <a:rPr lang="en-US"/>
              <a:pPr/>
              <a:t>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Chi-Square -- </a:t>
            </a:r>
            <a:r>
              <a:rPr lang="en-US" dirty="0"/>
              <a:t>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038600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dominant plants in plots differ between two locations</a:t>
            </a:r>
            <a:r>
              <a:rPr lang="en-US" dirty="0" smtClean="0"/>
              <a:t>?</a:t>
            </a:r>
          </a:p>
          <a:p>
            <a:endParaRPr lang="en-US" sz="1600" dirty="0"/>
          </a:p>
          <a:p>
            <a:r>
              <a:rPr lang="en-US" dirty="0"/>
              <a:t>Does the frequency of females in majors differ between majors in the natural </a:t>
            </a:r>
            <a:r>
              <a:rPr lang="en-US" dirty="0" smtClean="0"/>
              <a:t>sciences, </a:t>
            </a:r>
            <a:r>
              <a:rPr lang="en-US" dirty="0"/>
              <a:t>social </a:t>
            </a:r>
            <a:r>
              <a:rPr lang="en-US" dirty="0" smtClean="0"/>
              <a:t>sciences, </a:t>
            </a:r>
            <a:r>
              <a:rPr lang="en-US" dirty="0"/>
              <a:t>and </a:t>
            </a:r>
            <a:r>
              <a:rPr lang="en-US" dirty="0" smtClean="0"/>
              <a:t>humanities?</a:t>
            </a:r>
          </a:p>
          <a:p>
            <a:endParaRPr lang="en-US" sz="1600" dirty="0" smtClean="0"/>
          </a:p>
          <a:p>
            <a:r>
              <a:rPr lang="en-US" dirty="0"/>
              <a:t>Does the occurrence of a food item in the stomachs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differ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3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 dirty="0" smtClean="0"/>
              <a:t>A Full Example</a:t>
            </a:r>
            <a:endParaRPr 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1) State the rejection criterion (</a:t>
            </a:r>
            <a:r>
              <a:rPr lang="en-US" altLang="en-US" b="1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chemeClr val="accent1"/>
                </a:solidFill>
              </a:rPr>
              <a:t>)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dirty="0" smtClean="0"/>
              <a:t>=0.10 (“at the 10% level”)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2) </a:t>
            </a:r>
            <a:r>
              <a:rPr lang="en-US" altLang="en-US" b="1" dirty="0" smtClean="0">
                <a:solidFill>
                  <a:schemeClr val="accent1"/>
                </a:solidFill>
              </a:rPr>
              <a:t>State </a:t>
            </a:r>
            <a:r>
              <a:rPr lang="en-US" altLang="en-US" b="1" dirty="0">
                <a:solidFill>
                  <a:schemeClr val="accent1"/>
                </a:solidFill>
              </a:rPr>
              <a:t>the null and alternative hypotheses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0</a:t>
            </a:r>
            <a:r>
              <a:rPr lang="en-US" altLang="en-US" sz="2400" dirty="0" smtClean="0"/>
              <a:t>: </a:t>
            </a:r>
            <a:r>
              <a:rPr lang="en-US" altLang="en-US" sz="2400" dirty="0" smtClean="0"/>
              <a:t>“The </a:t>
            </a:r>
            <a:r>
              <a:rPr lang="en-US" altLang="en-US" sz="2400" dirty="0" smtClean="0"/>
              <a:t>distribution of predators into the two prey </a:t>
            </a:r>
            <a:r>
              <a:rPr lang="en-US" altLang="en-US" sz="2400" dirty="0" smtClean="0"/>
              <a:t>categories is the same for both predators”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A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“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distribution of predators into the two prey </a:t>
            </a:r>
            <a:r>
              <a:rPr lang="en-US" altLang="en-US" sz="2400" dirty="0" smtClean="0"/>
              <a:t>categories is NOT the same for both predators”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Alternatively (</a:t>
            </a:r>
            <a:r>
              <a:rPr lang="en-US" altLang="en-US" sz="2400" i="1" dirty="0" smtClean="0"/>
              <a:t>when only two levels of response</a:t>
            </a:r>
            <a:r>
              <a:rPr lang="en-US" altLang="en-US" sz="2400" dirty="0" smtClean="0"/>
              <a:t>) </a:t>
            </a:r>
            <a:r>
              <a:rPr lang="en-US" altLang="en-US" sz="2400" dirty="0" smtClean="0"/>
              <a:t>…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/>
              <a:t>: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LT</a:t>
            </a:r>
            <a:r>
              <a:rPr lang="en-US" altLang="en-US" dirty="0"/>
              <a:t> =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CS</a:t>
            </a:r>
            <a:endParaRPr lang="en-US" altLang="en-US" baseline="-25000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: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LT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≠</a:t>
            </a:r>
            <a:r>
              <a:rPr lang="en-US" altLang="en-US" dirty="0"/>
              <a:t>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CS</a:t>
            </a:r>
            <a:endParaRPr lang="en-US" altLang="en-US" baseline="-25000" dirty="0"/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where p is the proportion that consumed lake herring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where LT = </a:t>
            </a:r>
            <a:r>
              <a:rPr lang="en-US" altLang="en-US" sz="1800" dirty="0" smtClean="0"/>
              <a:t>Lake Trout </a:t>
            </a:r>
            <a:r>
              <a:rPr lang="en-US" altLang="en-US" sz="1800" dirty="0"/>
              <a:t>and CS = </a:t>
            </a:r>
            <a:r>
              <a:rPr lang="en-US" altLang="en-US" sz="1800" dirty="0" smtClean="0"/>
              <a:t>Chinook </a:t>
            </a:r>
            <a:r>
              <a:rPr lang="en-US" altLang="en-US" sz="1800" dirty="0"/>
              <a:t>S</a:t>
            </a:r>
            <a:r>
              <a:rPr lang="en-US" altLang="en-US" sz="1800" dirty="0" smtClean="0"/>
              <a:t>almon</a:t>
            </a:r>
            <a:endParaRPr lang="en-US" altLang="en-US" sz="18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</p:spTree>
    <p:extLst>
      <p:ext uri="{BB962C8B-B14F-4D97-AF65-F5344CB8AC3E}">
        <p14:creationId xmlns:p14="http://schemas.microsoft.com/office/powerpoint/2010/main" val="3550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uiExpand="1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3)</a:t>
            </a:r>
            <a:r>
              <a:rPr lang="en-US" altLang="en-US" b="1" dirty="0">
                <a:solidFill>
                  <a:schemeClr val="accent1"/>
                </a:solidFill>
              </a:rPr>
              <a:t> Determine which test to perform</a:t>
            </a:r>
            <a:endParaRPr lang="en-US" altLang="en-US" b="1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categorical data with two levels </a:t>
            </a:r>
            <a:r>
              <a:rPr lang="en-US" altLang="en-US" dirty="0" smtClean="0"/>
              <a:t>(Herring </a:t>
            </a:r>
            <a:r>
              <a:rPr lang="en-US" altLang="en-US" dirty="0"/>
              <a:t>or not)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two populations </a:t>
            </a:r>
            <a:r>
              <a:rPr lang="en-US" altLang="en-US" dirty="0" smtClean="0"/>
              <a:t>(Lake Trout</a:t>
            </a:r>
            <a:r>
              <a:rPr lang="en-US" altLang="en-US" dirty="0"/>
              <a:t>, </a:t>
            </a:r>
            <a:r>
              <a:rPr lang="en-US" altLang="en-US" dirty="0" smtClean="0"/>
              <a:t>Chinook Salmon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 </a:t>
            </a:r>
            <a:r>
              <a:rPr lang="en-US" altLang="en-US" dirty="0"/>
              <a:t>chi-square </a:t>
            </a:r>
            <a:r>
              <a:rPr lang="en-US" altLang="en-US" dirty="0" smtClean="0"/>
              <a:t>test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</p:spTree>
    <p:extLst>
      <p:ext uri="{BB962C8B-B14F-4D97-AF65-F5344CB8AC3E}">
        <p14:creationId xmlns:p14="http://schemas.microsoft.com/office/powerpoint/2010/main" val="27291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uiExpand="1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4</a:t>
            </a:r>
            <a:r>
              <a:rPr lang="en-US" altLang="en-US" b="1" dirty="0">
                <a:solidFill>
                  <a:schemeClr val="accent1"/>
                </a:solidFill>
              </a:rPr>
              <a:t>) Collect the data</a:t>
            </a:r>
            <a:endParaRPr lang="en-US" altLang="en-US" b="1" dirty="0"/>
          </a:p>
          <a:p>
            <a:pPr lvl="1"/>
            <a:r>
              <a:rPr lang="en-US" altLang="en-US" sz="2400" dirty="0"/>
              <a:t>observational, no evidence of </a:t>
            </a:r>
            <a:r>
              <a:rPr lang="en-US" altLang="en-US" sz="2400" dirty="0" smtClean="0"/>
              <a:t>randomness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sz="2400" dirty="0">
                <a:sym typeface="Wingdings" pitchFamily="2" charset="2"/>
              </a:rPr>
              <a:t>Recall – “… </a:t>
            </a:r>
            <a:r>
              <a:rPr lang="en-US" sz="2400" dirty="0"/>
              <a:t>the diets of </a:t>
            </a:r>
            <a:r>
              <a:rPr lang="en-US" sz="2400" b="1" dirty="0">
                <a:solidFill>
                  <a:schemeClr val="hlink"/>
                </a:solidFill>
              </a:rPr>
              <a:t>50</a:t>
            </a:r>
            <a:r>
              <a:rPr lang="en-US" sz="2400" dirty="0"/>
              <a:t> Lake Trout and </a:t>
            </a:r>
            <a:r>
              <a:rPr lang="en-US" sz="2400" b="1" dirty="0">
                <a:solidFill>
                  <a:schemeClr val="accent1"/>
                </a:solidFill>
              </a:rPr>
              <a:t>40</a:t>
            </a:r>
            <a:r>
              <a:rPr lang="en-US" sz="2400" dirty="0"/>
              <a:t> Chinook Salmon … found </a:t>
            </a:r>
            <a:r>
              <a:rPr lang="en-US" sz="2400" b="1" dirty="0">
                <a:solidFill>
                  <a:schemeClr val="hlink"/>
                </a:solidFill>
              </a:rPr>
              <a:t>36</a:t>
            </a:r>
            <a:r>
              <a:rPr lang="en-US" sz="2400" dirty="0"/>
              <a:t> Lake Trout and </a:t>
            </a:r>
            <a:r>
              <a:rPr lang="en-US" sz="2400" b="1" dirty="0">
                <a:solidFill>
                  <a:schemeClr val="accent1"/>
                </a:solidFill>
              </a:rPr>
              <a:t>24</a:t>
            </a:r>
            <a:r>
              <a:rPr lang="en-US" sz="2400" dirty="0"/>
              <a:t> Chinook Salmon contained Lake Herring</a:t>
            </a:r>
            <a:r>
              <a:rPr lang="en-US" sz="2400" dirty="0">
                <a:sym typeface="Wingdings" pitchFamily="2" charset="2"/>
              </a:rPr>
              <a:t>”</a:t>
            </a:r>
            <a:endParaRPr lang="en-US" altLang="en-US" sz="24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95875"/>
              </p:ext>
            </p:extLst>
          </p:nvPr>
        </p:nvGraphicFramePr>
        <p:xfrm>
          <a:off x="1905000" y="4063426"/>
          <a:ext cx="4724400" cy="13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6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63426"/>
                        <a:ext cx="4724400" cy="1337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943599" y="43180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50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6466" y="467563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40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199" y="43206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</a:rPr>
              <a:t>36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799" y="43206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</a:rPr>
              <a:t>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9922" y="46482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24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1364" y="46508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5087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199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71031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43161E8B-E17A-4449-8A1C-5AA87806CB5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79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5</a:t>
            </a:r>
            <a:r>
              <a:rPr lang="en-US" altLang="en-US" b="1" dirty="0">
                <a:solidFill>
                  <a:schemeClr val="accent1"/>
                </a:solidFill>
              </a:rPr>
              <a:t>)  Check all necessary assumptions</a:t>
            </a:r>
            <a:r>
              <a:rPr lang="en-US" altLang="en-US" sz="2800" b="1" dirty="0"/>
              <a:t> </a:t>
            </a:r>
          </a:p>
          <a:p>
            <a:pPr lvl="1"/>
            <a:r>
              <a:rPr lang="en-US" altLang="en-US" sz="2400" dirty="0" smtClean="0"/>
              <a:t>Create expected table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u="sng" dirty="0" smtClean="0"/>
              <a:t>Assumption met </a:t>
            </a:r>
            <a:r>
              <a:rPr lang="en-US" altLang="en-US" sz="2400" dirty="0" smtClean="0"/>
              <a:t>b/c each </a:t>
            </a:r>
            <a:r>
              <a:rPr lang="en-US" altLang="en-US" sz="2400" dirty="0"/>
              <a:t>cell </a:t>
            </a:r>
            <a:r>
              <a:rPr lang="en-US" altLang="en-US" sz="2400" dirty="0" smtClean="0"/>
              <a:t>has </a:t>
            </a:r>
            <a:r>
              <a:rPr lang="en-US" altLang="en-US" sz="2400" dirty="0"/>
              <a:t>expected value greater than </a:t>
            </a:r>
            <a:r>
              <a:rPr lang="en-US" altLang="en-US" sz="2400" dirty="0" smtClean="0"/>
              <a:t>5</a:t>
            </a:r>
            <a:endParaRPr lang="en-US" altLang="en-US" sz="2400" dirty="0"/>
          </a:p>
          <a:p>
            <a:pPr lvl="1"/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6)  Calculate appropriate statistics</a:t>
            </a:r>
            <a:r>
              <a:rPr lang="en-US" altLang="en-US" sz="2800" b="1" dirty="0"/>
              <a:t> </a:t>
            </a:r>
          </a:p>
          <a:p>
            <a:pPr lvl="1"/>
            <a:r>
              <a:rPr lang="en-US" altLang="en-US" sz="2400" dirty="0"/>
              <a:t>observed table </a:t>
            </a:r>
            <a:r>
              <a:rPr lang="en-US" altLang="en-US" sz="2400" dirty="0" smtClean="0"/>
              <a:t>shown in Step 4.</a:t>
            </a:r>
            <a:endParaRPr lang="en-US" altLang="en-US" sz="2400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18441"/>
              </p:ext>
            </p:extLst>
          </p:nvPr>
        </p:nvGraphicFramePr>
        <p:xfrm>
          <a:off x="1905000" y="2209800"/>
          <a:ext cx="4724400" cy="13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5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724400" cy="1337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943599" y="246441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6466" y="282200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886199" y="246702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33.3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876799" y="246702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16.7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889922" y="2794574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26.7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891364" y="279718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13.3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895087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886199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971031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90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05000" y="5483546"/>
            <a:ext cx="4483119" cy="1280160"/>
            <a:chOff x="0" y="2408238"/>
            <a:chExt cx="4724400" cy="1395542"/>
          </a:xfrm>
        </p:grpSpPr>
        <p:graphicFrame>
          <p:nvGraphicFramePr>
            <p:cNvPr id="3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701757"/>
                </p:ext>
              </p:extLst>
            </p:nvPr>
          </p:nvGraphicFramePr>
          <p:xfrm>
            <a:off x="0" y="2408238"/>
            <a:ext cx="4724400" cy="133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26" name="Worksheet" r:id="rId5" imgW="2104957" imgH="715979" progId="Excel.Sheet.8">
                    <p:embed/>
                  </p:oleObj>
                </mc:Choice>
                <mc:Fallback>
                  <p:oleObj name="Worksheet" r:id="rId5" imgW="2104957" imgH="715979" progId="Excel.Sheet.8">
                    <p:embed/>
                    <p:pic>
                      <p:nvPicPr>
                        <p:cNvPr id="2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08238"/>
                          <a:ext cx="4724400" cy="13372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30"/>
            <p:cNvSpPr/>
            <p:nvPr/>
          </p:nvSpPr>
          <p:spPr>
            <a:xfrm>
              <a:off x="4038599" y="266285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1466" y="302044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40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811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717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14</a:t>
              </a:r>
              <a:endParaRPr lang="en-US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84922" y="299301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86364" y="299561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16</a:t>
              </a:r>
              <a:endParaRPr lang="en-US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90087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30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81199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60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66031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6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B158DCAA-F35B-4C05-8429-9A5A268AA93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7)</a:t>
            </a:r>
            <a:r>
              <a:rPr lang="en-US" altLang="en-US" sz="3600">
                <a:solidFill>
                  <a:schemeClr val="accent1"/>
                </a:solidFill>
              </a:rPr>
              <a:t>  </a:t>
            </a:r>
            <a:r>
              <a:rPr lang="en-US" altLang="en-US" sz="3600" b="1">
                <a:solidFill>
                  <a:schemeClr val="accent1"/>
                </a:solidFill>
              </a:rPr>
              <a:t>Calculate the appropriate test statistic</a:t>
            </a:r>
            <a:endParaRPr lang="en-US" altLang="en-US" b="1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2828925" y="62626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df =</a:t>
            </a:r>
            <a:r>
              <a:rPr lang="en-US" altLang="en-US" sz="2800"/>
              <a:t> (2-1)*(2-1) =</a:t>
            </a:r>
            <a:r>
              <a:rPr lang="en-US" altLang="en-US" sz="2800" b="1"/>
              <a:t> 1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447800" y="1524000"/>
            <a:ext cx="174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Observed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6019800" y="1524000"/>
            <a:ext cx="169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Expected</a:t>
            </a: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18465"/>
              </p:ext>
            </p:extLst>
          </p:nvPr>
        </p:nvGraphicFramePr>
        <p:xfrm>
          <a:off x="1228725" y="4413250"/>
          <a:ext cx="20335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8"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413250"/>
                        <a:ext cx="20335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9888"/>
              </p:ext>
            </p:extLst>
          </p:nvPr>
        </p:nvGraphicFramePr>
        <p:xfrm>
          <a:off x="3300413" y="4413250"/>
          <a:ext cx="20018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9" name="Equation" r:id="rId5" imgW="863280" imgH="431640" progId="Equation.3">
                  <p:embed/>
                </p:oleObj>
              </mc:Choice>
              <mc:Fallback>
                <p:oleObj name="Equation" r:id="rId5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13250"/>
                        <a:ext cx="20018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995332"/>
              </p:ext>
            </p:extLst>
          </p:nvPr>
        </p:nvGraphicFramePr>
        <p:xfrm>
          <a:off x="5243513" y="4413250"/>
          <a:ext cx="2092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0" name="Equation" r:id="rId7" imgW="901440" imgH="431640" progId="Equation.3">
                  <p:embed/>
                </p:oleObj>
              </mc:Choice>
              <mc:Fallback>
                <p:oleObj name="Equation" r:id="rId7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4413250"/>
                        <a:ext cx="20923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25426"/>
              </p:ext>
            </p:extLst>
          </p:nvPr>
        </p:nvGraphicFramePr>
        <p:xfrm>
          <a:off x="7329488" y="4413250"/>
          <a:ext cx="17383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1" name="Equation" r:id="rId9" imgW="749160" imgH="431640" progId="Equation.3">
                  <p:embed/>
                </p:oleObj>
              </mc:Choice>
              <mc:Fallback>
                <p:oleObj name="Equation" r:id="rId9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4413250"/>
                        <a:ext cx="17383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427038" y="5556250"/>
            <a:ext cx="5259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Symbol" panose="05050102010706020507" pitchFamily="18" charset="2"/>
              </a:rPr>
              <a:t>c</a:t>
            </a:r>
            <a:r>
              <a:rPr lang="en-US" altLang="en-US" sz="2800" b="1" baseline="30000" dirty="0"/>
              <a:t>2</a:t>
            </a:r>
            <a:r>
              <a:rPr lang="en-US" altLang="en-US" sz="2800" dirty="0"/>
              <a:t> = </a:t>
            </a:r>
            <a:r>
              <a:rPr lang="en-US" altLang="en-US" sz="2800" dirty="0" smtClean="0"/>
              <a:t>0.219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0.437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0.273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0.548</a:t>
            </a:r>
            <a:endParaRPr lang="en-US" altLang="en-US" sz="2800" dirty="0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430213" y="4724400"/>
            <a:ext cx="78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Symbol" panose="05050102010706020507" pitchFamily="18" charset="2"/>
              </a:rPr>
              <a:t>c</a:t>
            </a:r>
            <a:r>
              <a:rPr lang="en-US" altLang="en-US" sz="2800" b="1" baseline="30000"/>
              <a:t>2</a:t>
            </a:r>
            <a:r>
              <a:rPr lang="en-US" altLang="en-US" sz="2800"/>
              <a:t> =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427038" y="6262688"/>
            <a:ext cx="168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Symbol" panose="05050102010706020507" pitchFamily="18" charset="2"/>
              </a:rPr>
              <a:t>c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= 1.477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2103438"/>
            <a:ext cx="4483119" cy="1280160"/>
            <a:chOff x="0" y="2408238"/>
            <a:chExt cx="4724400" cy="1395542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509247"/>
                </p:ext>
              </p:extLst>
            </p:nvPr>
          </p:nvGraphicFramePr>
          <p:xfrm>
            <a:off x="0" y="2408238"/>
            <a:ext cx="4724400" cy="133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2" name="Worksheet" r:id="rId11" imgW="2104957" imgH="715979" progId="Excel.Sheet.8">
                    <p:embed/>
                  </p:oleObj>
                </mc:Choice>
                <mc:Fallback>
                  <p:oleObj name="Worksheet" r:id="rId11" imgW="2104957" imgH="71597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08238"/>
                          <a:ext cx="4724400" cy="13372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/>
            <p:cNvSpPr/>
            <p:nvPr/>
          </p:nvSpPr>
          <p:spPr>
            <a:xfrm>
              <a:off x="4038599" y="266285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1466" y="302044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40</a:t>
              </a:r>
              <a:endParaRPr lang="en-US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11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7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14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4922" y="299301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6364" y="299561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16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90087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81199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60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66031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90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38674" y="2109658"/>
            <a:ext cx="4480560" cy="1280160"/>
            <a:chOff x="4343400" y="2414458"/>
            <a:chExt cx="4724400" cy="1395542"/>
          </a:xfrm>
        </p:grpSpPr>
        <p:graphicFrame>
          <p:nvGraphicFramePr>
            <p:cNvPr id="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14142"/>
                </p:ext>
              </p:extLst>
            </p:nvPr>
          </p:nvGraphicFramePr>
          <p:xfrm>
            <a:off x="4343400" y="2414458"/>
            <a:ext cx="4724400" cy="133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3" name="Worksheet" r:id="rId13" imgW="2104957" imgH="715979" progId="Excel.Sheet.8">
                    <p:embed/>
                  </p:oleObj>
                </mc:Choice>
                <mc:Fallback>
                  <p:oleObj name="Worksheet" r:id="rId13" imgW="2104957" imgH="71597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2414458"/>
                          <a:ext cx="4724400" cy="13372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2"/>
            <p:cNvSpPr/>
            <p:nvPr/>
          </p:nvSpPr>
          <p:spPr>
            <a:xfrm>
              <a:off x="8381999" y="266907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94866" y="302666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40</a:t>
              </a:r>
              <a:endParaRPr lang="en-US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599" y="267167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33.3</a:t>
              </a:r>
              <a:endParaRPr lang="en-US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15199" y="267167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16.7</a:t>
              </a:r>
              <a:endParaRPr lang="en-US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8322" y="299923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26.7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29764" y="300183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13.3</a:t>
              </a:r>
              <a:endParaRPr lang="en-US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33487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30</a:t>
              </a:r>
              <a:endParaRPr lang="en-US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24599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60</a:t>
              </a:r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09431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90</a:t>
              </a:r>
              <a:endParaRPr lang="en-US" b="1" dirty="0"/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3759"/>
              </p:ext>
            </p:extLst>
          </p:nvPr>
        </p:nvGraphicFramePr>
        <p:xfrm>
          <a:off x="457200" y="3335148"/>
          <a:ext cx="4338926" cy="100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4" name="Equation" r:id="rId14" imgW="1968500" imgH="457200" progId="Equation.3">
                  <p:embed/>
                </p:oleObj>
              </mc:Choice>
              <mc:Fallback>
                <p:oleObj name="Equation" r:id="rId14" imgW="196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35148"/>
                        <a:ext cx="4338926" cy="1008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H="1">
            <a:off x="1600200" y="2769107"/>
            <a:ext cx="508000" cy="17266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468229" y="2648475"/>
            <a:ext cx="4049389" cy="185769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421207" y="2671247"/>
            <a:ext cx="4082598" cy="251733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-313767" y="2294433"/>
            <a:ext cx="2228295" cy="7940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758266" y="3067277"/>
            <a:ext cx="3029132" cy="332493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1752600" y="1913433"/>
            <a:ext cx="1896260" cy="6395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2630334" y="2570589"/>
            <a:ext cx="2046275" cy="37993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64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5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9" grpId="0" autoUpdateAnimBg="0"/>
      <p:bldP spid="193551" grpId="0" autoUpdateAnimBg="0"/>
      <p:bldP spid="10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07438198-1887-4676-94F3-002932D930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8)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Calculate p-value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(1.477,distrib=“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p-value =  0.2242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9)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State rejection decision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P-value &gt;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dirty="0" smtClean="0"/>
              <a:t> (0.10) … Do </a:t>
            </a:r>
            <a:r>
              <a:rPr lang="en-US" altLang="en-US" dirty="0"/>
              <a:t>Not Reject H</a:t>
            </a:r>
            <a:r>
              <a:rPr lang="en-US" altLang="en-US" baseline="-25000" dirty="0"/>
              <a:t>0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10)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Conclusion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There is no apparent difference </a:t>
            </a:r>
            <a:r>
              <a:rPr lang="en-US" altLang="en-US" dirty="0" smtClean="0"/>
              <a:t>in the distributions of ALL Lake Trout </a:t>
            </a:r>
            <a:r>
              <a:rPr lang="en-US" altLang="en-US" dirty="0"/>
              <a:t>and </a:t>
            </a:r>
            <a:r>
              <a:rPr lang="en-US" altLang="en-US" dirty="0" smtClean="0"/>
              <a:t>ALL Chinook Salmon to the Lake Herring and no Lake Herring prey groups.</a:t>
            </a:r>
            <a:endParaRPr lang="en-US" alt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4883150" y="9906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df =</a:t>
            </a:r>
            <a:r>
              <a:rPr lang="en-US" altLang="en-US" sz="2800"/>
              <a:t> (2-1)*(2-1) =</a:t>
            </a:r>
            <a:r>
              <a:rPr lang="en-US" altLang="en-US" sz="2800" b="1"/>
              <a:t> 1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81263" y="1004888"/>
            <a:ext cx="168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Symbol" panose="05050102010706020507" pitchFamily="18" charset="2"/>
              </a:rPr>
              <a:t>c</a:t>
            </a:r>
            <a:r>
              <a:rPr lang="en-US" altLang="en-US" sz="2800" b="1" baseline="30000"/>
              <a:t>2</a:t>
            </a:r>
            <a:r>
              <a:rPr lang="en-US" altLang="en-US" sz="2800" b="1"/>
              <a:t> = 1.477</a:t>
            </a:r>
          </a:p>
        </p:txBody>
      </p:sp>
    </p:spTree>
    <p:extLst>
      <p:ext uri="{BB962C8B-B14F-4D97-AF65-F5344CB8AC3E}">
        <p14:creationId xmlns:p14="http://schemas.microsoft.com/office/powerpoint/2010/main" val="3259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6266</TotalTime>
  <Words>624</Words>
  <Application>Microsoft Office PowerPoint</Application>
  <PresentationFormat>On-screen Show (4:3)</PresentationFormat>
  <Paragraphs>137</Paragraphs>
  <Slides>9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Worksheet</vt:lpstr>
      <vt:lpstr>Chi-Square Test</vt:lpstr>
      <vt:lpstr>Chi-Square -- Examples</vt:lpstr>
      <vt:lpstr>A Full Example</vt:lpstr>
      <vt:lpstr>A Full Example</vt:lpstr>
      <vt:lpstr>A Full Example</vt:lpstr>
      <vt:lpstr>A Full Example</vt:lpstr>
      <vt:lpstr>A Full Example</vt:lpstr>
      <vt:lpstr>A Full Example</vt:lpstr>
      <vt:lpstr>A Full Example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168</cp:revision>
  <dcterms:created xsi:type="dcterms:W3CDTF">1999-07-28T01:00:17Z</dcterms:created>
  <dcterms:modified xsi:type="dcterms:W3CDTF">2020-03-26T12:50:07Z</dcterms:modified>
</cp:coreProperties>
</file>