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20" d="100"/>
          <a:sy n="120" d="100"/>
        </p:scale>
        <p:origin x="1954" y="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93" y="748267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NCStats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ggplot2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ALWAYS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Source Sans Pro Light"/>
                  <a:sym typeface="Source Sans Pro Light"/>
                </a:rPr>
                <a:t>library()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at the top of your new script in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RStudio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693" y="1670864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EXPERIMENT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individuals.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3" y="46762"/>
            <a:ext cx="5105837" cy="52953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R Function Guide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989" y="4441295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Source Sans Pro Light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is the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</a:t>
              </a:r>
              <a:r>
                <a:rPr lang="en-US" sz="800" dirty="0" smtClean="0">
                  <a:latin typeface="Source Sans Pro Light"/>
                </a:rPr>
                <a:t>ALL calculations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13989" y="752077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 p-value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# </a:t>
              </a:r>
              <a:r>
                <a:rPr lang="fr-FR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an area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as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is the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</a:t>
              </a:r>
              <a:r>
                <a:rPr lang="en-US" sz="800" dirty="0">
                  <a:latin typeface="Source Sans Pro Light"/>
                </a:rPr>
                <a:t>included for reverse </a:t>
              </a:r>
              <a:r>
                <a:rPr lang="en-US" sz="800" dirty="0" smtClean="0">
                  <a:latin typeface="Source Sans Pro Light"/>
                </a:rPr>
                <a:t>(confidence region) calculations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75816" y="3229889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reverse-left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#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#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#Z*, not =, alpha=.05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lower.tail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</a:t>
              </a:r>
              <a:r>
                <a:rPr lang="en-US" sz="800" dirty="0">
                  <a:latin typeface="Source Sans Pro Light"/>
                </a:rPr>
                <a:t>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replaced by a variable name and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 panose="020B060303040302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if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not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a number then it must be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in quotes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</a:t>
              </a:r>
              <a:r>
                <a:rPr lang="en-US" sz="800" i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…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menus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resulting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089385" y="6639277"/>
            <a:ext cx="98544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11393" y="6639283"/>
            <a:ext cx="727362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639" y="35379"/>
            <a:ext cx="2926080" cy="3412070"/>
            <a:chOff x="5788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5788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5788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h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of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variable in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 </a:t>
              </a:r>
              <a:r>
                <a:rPr lang="en-US" sz="800" dirty="0" smtClean="0">
                  <a:latin typeface="Source Sans Pro Light"/>
                </a:rPr>
                <a:t>in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digits=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desired number of decimal places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</a:t>
              </a:r>
              <a:r>
                <a:rPr lang="en-US" sz="800" dirty="0">
                  <a:latin typeface="Source Sans Pro Light"/>
                </a:rPr>
                <a:t>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binwidth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desired </a:t>
              </a:r>
              <a:r>
                <a:rPr lang="en-US" sz="800" dirty="0" smtClean="0">
                  <a:latin typeface="Source Sans Pro Light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XXX </a:t>
              </a:r>
              <a:r>
                <a:rPr lang="en-US" sz="800" dirty="0">
                  <a:latin typeface="Source Sans Pro Light"/>
                </a:rPr>
                <a:t>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labs()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a label/description of an individual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60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labs(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()</a:t>
              </a:r>
              <a:endParaRPr lang="en-US" sz="800" dirty="0" smtClean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5788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455" y="2682154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&amp;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percentage tables, bar chart of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Source Sans Pro Semibold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9617" y="35379"/>
            <a:ext cx="2926080" cy="2823997"/>
            <a:chOff x="3105896" y="308780"/>
            <a:chExt cx="2926080" cy="2823997"/>
          </a:xfrm>
        </p:grpSpPr>
        <p:sp>
          <p:nvSpPr>
            <p:cNvPr id="67" name="Shape 34"/>
            <p:cNvSpPr/>
            <p:nvPr/>
          </p:nvSpPr>
          <p:spPr>
            <a:xfrm>
              <a:off x="3105896" y="510468"/>
              <a:ext cx="2926080" cy="78446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 summary statistics of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 histograms by “adding” this to code for a single histogram</a:t>
              </a:r>
              <a:r>
                <a:rPr lang="en-US" sz="800" dirty="0" smtClean="0">
                  <a:latin typeface="Source Sans Pro Light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51616" y="70051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3105896" y="3087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EDA – Quant by Groups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51616" y="107179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facet_wrap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vars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5896" y="1274437"/>
              <a:ext cx="2926080" cy="1858340"/>
              <a:chOff x="3105896" y="1513702"/>
              <a:chExt cx="2926080" cy="1858340"/>
            </a:xfrm>
          </p:grpSpPr>
          <p:sp>
            <p:nvSpPr>
              <p:cNvPr id="66" name="Shape 34"/>
              <p:cNvSpPr/>
              <p:nvPr/>
            </p:nvSpPr>
            <p:spPr>
              <a:xfrm>
                <a:off x="3105896" y="1513702"/>
                <a:ext cx="2926080" cy="1858340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Summarize(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,digits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Domestic  n mean  </a:t>
                </a:r>
                <a:r>
                  <a:rPr lang="en-US" sz="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 Q1 median Q3 max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      No 45 30.1 6.2  21 25     30 33  50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     Yes 48 28.1 4.2  20 26     28 30 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41</a:t>
                </a:r>
              </a:p>
              <a:p>
                <a:pPr algn="l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binwidth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,boundary=0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labs(x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="Frequency of 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scale_y_continuous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(expand=expansion(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=c(0,0.05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facet_wrap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634" y="2601096"/>
                <a:ext cx="1478604" cy="73152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737914"/>
            <a:chOff x="3051517" y="3150480"/>
            <a:chExt cx="2931816" cy="3737914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69338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&amp;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                          # append totals</a:t>
              </a:r>
              <a:endParaRPr lang="en-US" sz="800" dirty="0" smtClean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                             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2295" y="36413"/>
            <a:ext cx="2926080" cy="2822963"/>
            <a:chOff x="6045145" y="36413"/>
            <a:chExt cx="2926080" cy="2822963"/>
          </a:xfrm>
        </p:grpSpPr>
        <p:sp>
          <p:nvSpPr>
            <p:cNvPr id="100" name="Shape 34"/>
            <p:cNvSpPr/>
            <p:nvPr/>
          </p:nvSpPr>
          <p:spPr>
            <a:xfrm>
              <a:off x="6045145" y="1084912"/>
              <a:ext cx="2926080" cy="17744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045145" y="232606"/>
              <a:ext cx="2926080" cy="88499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coefficient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8186" y="413843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+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04514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446" y="1836970"/>
              <a:ext cx="914400" cy="914400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89385" y="6639277"/>
            <a:ext cx="98544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811393" y="6639283"/>
            <a:ext cx="727362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coefficients for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 value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Plot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best-fit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line by “adding” this to code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 scatterplot.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869257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for a not equals,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for a less than,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or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greater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than alternative hypothesis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Source Sans Pro Light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)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the confidence </a:t>
              </a:r>
              <a:r>
                <a:rPr lang="en-US" sz="800" dirty="0">
                  <a:latin typeface="Source Sans Pro Light"/>
                </a:rPr>
                <a:t>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NOTE: </a:t>
              </a:r>
              <a:r>
                <a:rPr lang="en-US" sz="800" dirty="0" smtClean="0">
                  <a:latin typeface="Source Sans Pro Light"/>
                </a:rPr>
                <a:t>if n&lt;40 then you may need to construct a histogram.</a:t>
              </a:r>
              <a:endParaRPr lang="en-US" sz="800" dirty="0">
                <a:latin typeface="Source Sans Pro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is replaced with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for a not equals,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for a less than,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or 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chemeClr val="tx1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greater than H</a:t>
              </a:r>
              <a:r>
                <a:rPr lang="en-US" sz="800" baseline="-25000" dirty="0">
                  <a:solidFill>
                    <a:schemeClr val="tx1"/>
                  </a:solidFill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  <a:endPara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NOTE: </a:t>
              </a:r>
              <a:r>
                <a:rPr lang="en-US" sz="800" dirty="0" smtClean="0">
                  <a:latin typeface="Source Sans Pro Light"/>
                </a:rPr>
                <a:t>if n</a:t>
              </a:r>
              <a:r>
                <a:rPr lang="en-US" sz="800" baseline="-25000" dirty="0" smtClean="0">
                  <a:latin typeface="Source Sans Pro Light"/>
                </a:rPr>
                <a:t>1</a:t>
              </a:r>
              <a:r>
                <a:rPr lang="en-US" sz="800" dirty="0" smtClean="0">
                  <a:latin typeface="Source Sans Pro Light"/>
                </a:rPr>
                <a:t>+n</a:t>
              </a:r>
              <a:r>
                <a:rPr lang="en-US" sz="800" baseline="-25000" dirty="0" smtClean="0">
                  <a:latin typeface="Source Sans Pro Light"/>
                </a:rPr>
                <a:t>2</a:t>
              </a:r>
              <a:r>
                <a:rPr lang="en-US" sz="800" dirty="0" smtClean="0">
                  <a:latin typeface="Source Sans Pro Light"/>
                </a:rPr>
                <a:t>&lt;40 then you may need to construct histograms.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T</a:t>
              </a:r>
              <a:r>
                <a:rPr lang="en-US" sz="800" dirty="0" smtClean="0">
                  <a:latin typeface="Source Sans Pro Light"/>
                </a:rPr>
                <a:t>wo-way </a:t>
              </a:r>
              <a:r>
                <a:rPr lang="en-US" sz="800" dirty="0" smtClean="0">
                  <a:latin typeface="Source Sans Pro Light"/>
                </a:rPr>
                <a:t>frequency table </a:t>
              </a:r>
              <a:r>
                <a:rPr lang="en-US" sz="800" dirty="0" smtClean="0">
                  <a:latin typeface="Source Sans Pro Light"/>
                </a:rPr>
                <a:t>with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categorical response variable in columns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Source Sans Pro Light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Compute ch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i-square test results from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Source Sans Pro Semibold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Source Sans Pro Light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Extract expected </a:t>
              </a:r>
              <a:r>
                <a:rPr lang="en-US" sz="800" dirty="0" smtClean="0">
                  <a:latin typeface="Source Sans Pro Light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Source Sans Pro Light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Source Sans Pro Light"/>
                </a:rPr>
                <a:t>ercentages table (i.e., percentage of </a:t>
              </a:r>
              <a:r>
                <a:rPr lang="en-US" sz="800" dirty="0">
                  <a:latin typeface="Source Sans Pro Light"/>
                </a:rPr>
                <a:t>individuals in each level of the response variable for each </a:t>
              </a:r>
              <a:r>
                <a:rPr lang="en-US" sz="800" dirty="0" smtClean="0">
                  <a:latin typeface="Source Sans Pro Light"/>
                </a:rPr>
                <a:t>population).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 smtClean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NOTE: </a:t>
              </a:r>
              <a:r>
                <a:rPr lang="en-US" sz="800" i="1" dirty="0" smtClean="0">
                  <a:latin typeface="Source Sans Pro Light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Source Sans Pro Light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, then enter frequencies (reading vertically) into a vector with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and then into a table with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, making sure to identify the number of rows in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nrow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rownames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and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colnames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proceed with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as above.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801918"/>
            <a:chOff x="6121242" y="36897"/>
            <a:chExt cx="2927017" cy="4801918"/>
          </a:xfrm>
        </p:grpSpPr>
        <p:sp>
          <p:nvSpPr>
            <p:cNvPr id="67" name="Shape 34"/>
            <p:cNvSpPr/>
            <p:nvPr/>
          </p:nvSpPr>
          <p:spPr>
            <a:xfrm>
              <a:off x="6121242" y="2362143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One-way </a:t>
              </a:r>
              <a:r>
                <a:rPr lang="en-US" sz="800" dirty="0" smtClean="0">
                  <a:latin typeface="Source Sans Pro Light"/>
                </a:rPr>
                <a:t>frequency </a:t>
              </a:r>
              <a:r>
                <a:rPr lang="en-US" sz="800" dirty="0">
                  <a:latin typeface="Source Sans Pro Light"/>
                </a:rPr>
                <a:t>table </a:t>
              </a:r>
              <a:r>
                <a:rPr lang="en-US" sz="800" dirty="0" smtClean="0">
                  <a:latin typeface="Source Sans Pro Light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>
                  <a:solidFill>
                    <a:schemeClr val="tx1"/>
                  </a:solidFill>
                  <a:latin typeface="Source Sans Pro Semibold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nd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</a:t>
              </a:r>
              <a:r>
                <a:rPr lang="en-US" sz="800" dirty="0" smtClean="0">
                  <a:latin typeface="Source Sans Pro Light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6962" y="1644892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2405" y="2137575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63010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5050123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NOTE: </a:t>
              </a:r>
              <a:r>
                <a:rPr lang="en-US" sz="800" i="1" dirty="0" smtClean="0">
                  <a:latin typeface="Source Sans Pro Light"/>
                </a:rPr>
                <a:t>If data were summarized</a:t>
              </a:r>
              <a:r>
                <a:rPr lang="en-US" sz="800" dirty="0" smtClean="0">
                  <a:latin typeface="Source Sans Pro Light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with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Semibold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as </a:t>
              </a:r>
              <a:r>
                <a:rPr lang="en-US" sz="800" dirty="0" smtClean="0">
                  <a:latin typeface="Source Sans Pro Light"/>
                </a:rPr>
                <a:t>above.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Source Sans Pro Semibold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Source Sans Pro Semibold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89385" y="6639277"/>
            <a:ext cx="98544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11393" y="6639283"/>
            <a:ext cx="727362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1683</Words>
  <Application>Microsoft Office PowerPoint</Application>
  <PresentationFormat>Letter Paper (8.5x11 in)</PresentationFormat>
  <Paragraphs>361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Wingdings</vt:lpstr>
      <vt:lpstr>White</vt:lpstr>
      <vt:lpstr>R Function Guide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168</cp:revision>
  <cp:lastPrinted>2016-12-15T18:07:42Z</cp:lastPrinted>
  <dcterms:modified xsi:type="dcterms:W3CDTF">2020-07-29T18:46:13Z</dcterms:modified>
</cp:coreProperties>
</file>