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18" r:id="rId3"/>
    <p:sldId id="266" r:id="rId4"/>
    <p:sldId id="257" r:id="rId5"/>
    <p:sldId id="258" r:id="rId6"/>
    <p:sldId id="259" r:id="rId7"/>
    <p:sldId id="308" r:id="rId8"/>
    <p:sldId id="260" r:id="rId9"/>
    <p:sldId id="261" r:id="rId10"/>
    <p:sldId id="262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9" r:id="rId26"/>
    <p:sldId id="320" r:id="rId27"/>
    <p:sldId id="321" r:id="rId28"/>
    <p:sldId id="314" r:id="rId29"/>
    <p:sldId id="317" r:id="rId30"/>
    <p:sldId id="315" r:id="rId31"/>
    <p:sldId id="296" r:id="rId32"/>
    <p:sldId id="298" r:id="rId33"/>
    <p:sldId id="299" r:id="rId34"/>
    <p:sldId id="300" r:id="rId35"/>
    <p:sldId id="305" r:id="rId36"/>
    <p:sldId id="316" r:id="rId37"/>
    <p:sldId id="301" r:id="rId38"/>
    <p:sldId id="302" r:id="rId39"/>
    <p:sldId id="303" r:id="rId40"/>
    <p:sldId id="304" r:id="rId41"/>
    <p:sldId id="306" r:id="rId42"/>
    <p:sldId id="295" r:id="rId4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FF"/>
    <a:srgbClr val="FFFF66"/>
    <a:srgbClr val="CCFFCC"/>
    <a:srgbClr val="99FFCC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>
        <p:scale>
          <a:sx n="80" d="100"/>
          <a:sy n="80" d="100"/>
        </p:scale>
        <p:origin x="10" y="13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129BF-EA4A-4BE9-9DF9-646AC18722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623888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583479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dirty="0" smtClean="0"/>
              <a:t> = slope of reference </a:t>
            </a:r>
            <a:r>
              <a:rPr lang="en-US" sz="2400" b="0" dirty="0"/>
              <a:t>group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>
                <a:latin typeface="Symbol" pitchFamily="18" charset="2"/>
              </a:rPr>
              <a:t>d</a:t>
            </a:r>
            <a:r>
              <a:rPr lang="en-US" sz="2400" b="0" baseline="-25000" dirty="0"/>
              <a:t>i</a:t>
            </a:r>
            <a:r>
              <a:rPr lang="en-US" sz="2400" b="0" dirty="0"/>
              <a:t> = difference in </a:t>
            </a:r>
            <a:r>
              <a:rPr lang="en-US" sz="2400" b="0" dirty="0" err="1"/>
              <a:t>i</a:t>
            </a:r>
            <a:r>
              <a:rPr lang="en-US" sz="2400" b="0" baseline="30000" dirty="0" err="1"/>
              <a:t>th</a:t>
            </a:r>
            <a:r>
              <a:rPr lang="en-US" sz="2400" b="0" dirty="0"/>
              <a:t> intercept from reference group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err="1">
                <a:latin typeface="Symbol" pitchFamily="18" charset="2"/>
              </a:rPr>
              <a:t>g</a:t>
            </a:r>
            <a:r>
              <a:rPr lang="en-US" sz="2400" b="0" baseline="-25000" dirty="0" err="1"/>
              <a:t>i</a:t>
            </a:r>
            <a:r>
              <a:rPr lang="en-US" sz="2400" b="0" dirty="0"/>
              <a:t> = difference in </a:t>
            </a:r>
            <a:r>
              <a:rPr lang="en-US" sz="2400" b="0" dirty="0" err="1"/>
              <a:t>i</a:t>
            </a:r>
            <a:r>
              <a:rPr lang="en-US" sz="2400" b="0" baseline="30000" dirty="0" err="1"/>
              <a:t>th</a:t>
            </a:r>
            <a:r>
              <a:rPr lang="en-US" sz="2400" b="0" dirty="0"/>
              <a:t> slope from reference group</a:t>
            </a:r>
          </a:p>
          <a:p>
            <a:pPr lvl="1"/>
            <a:endParaRPr lang="en-US" sz="2400" b="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2316163"/>
            <a:ext cx="4660899" cy="4541837"/>
            <a:chOff x="3276601" y="2316163"/>
            <a:chExt cx="4660899" cy="4541837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90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5891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96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100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891213" y="5011738"/>
              <a:ext cx="890587" cy="487363"/>
              <a:chOff x="4748213" y="5011738"/>
              <a:chExt cx="890587" cy="487363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3"/>
              <p:cNvSpPr>
                <a:spLocks noChangeArrowheads="1"/>
              </p:cNvSpPr>
              <p:nvPr/>
            </p:nvSpPr>
            <p:spPr bwMode="auto">
              <a:xfrm>
                <a:off x="4989512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54"/>
              <p:cNvSpPr>
                <a:spLocks noChangeArrowheads="1"/>
              </p:cNvSpPr>
              <p:nvPr/>
            </p:nvSpPr>
            <p:spPr bwMode="auto">
              <a:xfrm>
                <a:off x="5249862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55"/>
              <p:cNvSpPr>
                <a:spLocks noChangeArrowheads="1"/>
              </p:cNvSpPr>
              <p:nvPr/>
            </p:nvSpPr>
            <p:spPr bwMode="auto">
              <a:xfrm>
                <a:off x="5395912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111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127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134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76601" y="2316163"/>
              <a:ext cx="4660899" cy="4541837"/>
              <a:chOff x="3276601" y="2316163"/>
              <a:chExt cx="4660899" cy="4541837"/>
            </a:xfrm>
          </p:grpSpPr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105400" y="6411724"/>
                <a:ext cx="1713611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max.count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 rot="16200000">
                <a:off x="2540181" y="4009931"/>
                <a:ext cx="1919115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900" b="0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mr.estimate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14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1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Oval 145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3864325" y="2695109"/>
                <a:ext cx="2003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Breeding</a:t>
                </a:r>
                <a:endParaRPr lang="en-US" sz="20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861608" y="2343090"/>
                <a:ext cx="18533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Non-breeding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050" dirty="0"/>
          </a:p>
          <a:p>
            <a:r>
              <a:rPr lang="en-US" dirty="0" smtClean="0"/>
              <a:t>Re-examine Laysan Teal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reeding:       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baseline="-25000" dirty="0" smtClean="0"/>
              <a:t> 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Non-breeding: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+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err="1" smtClean="0"/>
              <a:t>max.count</a:t>
            </a:r>
            <a:endParaRPr lang="en-US" dirty="0"/>
          </a:p>
          <a:p>
            <a:endParaRPr lang="en-US" sz="1200" dirty="0"/>
          </a:p>
          <a:p>
            <a:r>
              <a:rPr lang="en-US" dirty="0" smtClean="0"/>
              <a:t>Existence of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 identifies parallel or not</a:t>
            </a:r>
            <a:endParaRPr lang="en-US" dirty="0"/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</a:t>
            </a:r>
            <a:endParaRPr lang="en-US" sz="2200" dirty="0"/>
          </a:p>
          <a:p>
            <a:pPr lvl="2">
              <a:buFontTx/>
              <a:buNone/>
            </a:pPr>
            <a:r>
              <a:rPr lang="en-US" dirty="0" smtClean="0"/>
              <a:t>	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2800" dirty="0"/>
              <a:t>Examine HO – make conclusion</a:t>
            </a:r>
            <a:endParaRPr lang="en-US" dirty="0"/>
          </a:p>
          <a:p>
            <a:pPr lvl="2">
              <a:buFontTx/>
              <a:buNone/>
            </a:pP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075" y="990600"/>
            <a:ext cx="885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endParaRPr lang="en-US" sz="2400" b="0" dirty="0" smtClean="0"/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/>
              <a:t>mr.estimate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err="1" smtClean="0">
                <a:latin typeface="Symbol" pitchFamily="18" charset="2"/>
              </a:rPr>
              <a:t>b</a:t>
            </a:r>
            <a:r>
              <a:rPr lang="en-US" sz="2400" b="0" dirty="0" err="1"/>
              <a:t>max.count</a:t>
            </a:r>
            <a:r>
              <a:rPr lang="en-US" sz="2400" b="0" dirty="0"/>
              <a:t>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 </a:t>
            </a:r>
            <a:r>
              <a:rPr lang="en-US" sz="2400" b="0" dirty="0" smtClean="0"/>
              <a:t>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/>
              <a:t>NB</a:t>
            </a:r>
            <a:r>
              <a:rPr lang="en-US" sz="2400" b="0" dirty="0" smtClean="0"/>
              <a:t>*</a:t>
            </a:r>
            <a:r>
              <a:rPr lang="en-US" sz="2400" b="0" dirty="0" err="1" smtClean="0"/>
              <a:t>max.count</a:t>
            </a:r>
            <a:endParaRPr lang="en-US" sz="2400" b="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</a:t>
            </a:r>
            <a:r>
              <a:rPr lang="en-US" sz="2800" dirty="0" smtClean="0"/>
              <a:t>Teal </a:t>
            </a:r>
            <a:r>
              <a:rPr lang="en-US" sz="2800" dirty="0" err="1"/>
              <a:t>submodels</a:t>
            </a:r>
            <a:r>
              <a:rPr lang="en-US" sz="2800" dirty="0"/>
              <a:t> </a:t>
            </a:r>
            <a:r>
              <a:rPr lang="en-US" sz="2800" b="1" dirty="0"/>
              <a:t>with parallel lines</a:t>
            </a:r>
          </a:p>
          <a:p>
            <a:pPr lvl="1"/>
            <a:r>
              <a:rPr lang="en-US" sz="2400" dirty="0" smtClean="0"/>
              <a:t>Breeding:</a:t>
            </a:r>
            <a:r>
              <a:rPr lang="en-US" sz="2400" dirty="0"/>
              <a:t>	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Non-breeding:  </a:t>
            </a:r>
            <a:r>
              <a:rPr lang="en-US" sz="2400" dirty="0" err="1" smtClean="0">
                <a:latin typeface="Symbol" pitchFamily="18" charset="2"/>
              </a:rPr>
              <a:t>m</a:t>
            </a:r>
            <a:r>
              <a:rPr lang="en-US" sz="2400" baseline="-25000" dirty="0" err="1" smtClean="0"/>
              <a:t>mr.est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max.count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Existence of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 smtClean="0"/>
              <a:t> identifies same intercept or not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mr.estimate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max.count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NB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Hartman and Brandt (1995) examined the relationship between energy density and percent dry weight for four species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ay </a:t>
            </a:r>
            <a:r>
              <a:rPr lang="en-US" dirty="0"/>
              <a:t>A</a:t>
            </a:r>
            <a:r>
              <a:rPr lang="en-US" dirty="0" smtClean="0"/>
              <a:t>nchovy </a:t>
            </a:r>
            <a:r>
              <a:rPr lang="en-US" dirty="0"/>
              <a:t>(</a:t>
            </a:r>
            <a:r>
              <a:rPr lang="en-US" i="1" dirty="0" err="1"/>
              <a:t>Anchoa</a:t>
            </a:r>
            <a:r>
              <a:rPr lang="en-US" i="1" dirty="0"/>
              <a:t> </a:t>
            </a:r>
            <a:r>
              <a:rPr lang="en-US" i="1" dirty="0" err="1"/>
              <a:t>mitchilli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luefish </a:t>
            </a:r>
            <a:r>
              <a:rPr lang="en-US" dirty="0"/>
              <a:t>(</a:t>
            </a:r>
            <a:r>
              <a:rPr lang="en-US" i="1" dirty="0" err="1"/>
              <a:t>Pomatomus</a:t>
            </a:r>
            <a:r>
              <a:rPr lang="en-US" i="1" dirty="0"/>
              <a:t> </a:t>
            </a:r>
            <a:r>
              <a:rPr lang="en-US" i="1" dirty="0" err="1"/>
              <a:t>saltatrix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triped </a:t>
            </a:r>
            <a:r>
              <a:rPr lang="en-US" dirty="0"/>
              <a:t>B</a:t>
            </a:r>
            <a:r>
              <a:rPr lang="en-US" dirty="0" smtClean="0"/>
              <a:t>ass </a:t>
            </a:r>
            <a:r>
              <a:rPr lang="en-US" dirty="0"/>
              <a:t>(</a:t>
            </a:r>
            <a:r>
              <a:rPr lang="en-US" i="1" dirty="0" err="1"/>
              <a:t>Morone</a:t>
            </a:r>
            <a:r>
              <a:rPr lang="en-US" i="1" dirty="0"/>
              <a:t> </a:t>
            </a:r>
            <a:r>
              <a:rPr lang="en-US" i="1" dirty="0" err="1"/>
              <a:t>saxatilis</a:t>
            </a:r>
            <a:r>
              <a:rPr lang="en-US" dirty="0"/>
              <a:t>), and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eakfish </a:t>
            </a:r>
            <a:r>
              <a:rPr lang="en-US" dirty="0"/>
              <a:t>(</a:t>
            </a:r>
            <a:r>
              <a:rPr lang="en-US" i="1" dirty="0" err="1"/>
              <a:t>Cynoscion</a:t>
            </a:r>
            <a:r>
              <a:rPr lang="en-US" i="1" dirty="0"/>
              <a:t> </a:t>
            </a:r>
            <a:r>
              <a:rPr lang="en-US" i="1" dirty="0" err="1"/>
              <a:t>regalis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27" y="152401"/>
            <a:ext cx="7772400" cy="9906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1142999"/>
            <a:ext cx="8839200" cy="5562601"/>
          </a:xfrm>
        </p:spPr>
        <p:txBody>
          <a:bodyPr/>
          <a:lstStyle/>
          <a:p>
            <a:pPr algn="l"/>
            <a:r>
              <a:rPr lang="en-US" sz="3000" dirty="0"/>
              <a:t>Monitoring the abundance of animal populations is expensive. In an attempt to find a simpler more inexpensive metric, </a:t>
            </a:r>
            <a:r>
              <a:rPr lang="en-US" sz="3000" dirty="0" smtClean="0"/>
              <a:t>Reynolds </a:t>
            </a:r>
            <a:r>
              <a:rPr lang="en-US" sz="3000" i="1" dirty="0" smtClean="0"/>
              <a:t>et al.</a:t>
            </a:r>
            <a:r>
              <a:rPr lang="en-US" sz="3000" dirty="0" smtClean="0"/>
              <a:t> </a:t>
            </a:r>
            <a:r>
              <a:rPr lang="en-US" sz="3000" dirty="0"/>
              <a:t>(2017</a:t>
            </a:r>
            <a:r>
              <a:rPr lang="en-US" sz="3000" dirty="0" smtClean="0"/>
              <a:t>) </a:t>
            </a:r>
            <a:r>
              <a:rPr lang="en-US" sz="3000" dirty="0"/>
              <a:t>compared the abundance of Laysan Teal </a:t>
            </a:r>
            <a:r>
              <a:rPr lang="en-US" sz="3000" dirty="0" smtClean="0"/>
              <a:t>(</a:t>
            </a:r>
            <a:r>
              <a:rPr lang="en-US" sz="3000" i="1" dirty="0" err="1" smtClean="0"/>
              <a:t>Anas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laysanensis</a:t>
            </a:r>
            <a:r>
              <a:rPr lang="en-US" sz="3000" dirty="0" smtClean="0"/>
              <a:t>) </a:t>
            </a:r>
            <a:r>
              <a:rPr lang="en-US" sz="3000" dirty="0"/>
              <a:t>estimated from the time-intensive Lincoln-Petersen mark-</a:t>
            </a:r>
            <a:r>
              <a:rPr lang="en-US" sz="3000" dirty="0" err="1"/>
              <a:t>resight</a:t>
            </a:r>
            <a:r>
              <a:rPr lang="en-US" sz="3000" dirty="0"/>
              <a:t> method to the maximum annual observed count of Laysan Teal made bi-monthly on Midway Atoll. They wanted to determine if mark-</a:t>
            </a:r>
            <a:r>
              <a:rPr lang="en-US" sz="3000" dirty="0" err="1"/>
              <a:t>resight</a:t>
            </a:r>
            <a:r>
              <a:rPr lang="en-US" sz="3000" dirty="0"/>
              <a:t> abundance estimates and maximum annual counts were positively related and if that relationship differed between breeding and non-breeding seasons.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05000" y="1752600"/>
            <a:ext cx="0" cy="45720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905000" y="6248400"/>
            <a:ext cx="4754880" cy="762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512145" y="2133600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55820" y="2293620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00600" y="3048000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055690" y="3749040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421529" y="3352800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69840" y="4036345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200400" y="4815840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055690" y="4892040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74790" y="3886200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09408" y="3513303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03590" y="2895600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196840" y="4282440"/>
            <a:ext cx="137160" cy="13716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1905000" y="2286000"/>
            <a:ext cx="45662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1905000" y="2895600"/>
            <a:ext cx="46424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905000" y="1676400"/>
            <a:ext cx="4490030" cy="3276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3038420" y="4122420"/>
            <a:ext cx="5660" cy="6934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H="1">
            <a:off x="3479949" y="3423920"/>
            <a:ext cx="15091" cy="1021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124270" y="3822985"/>
            <a:ext cx="0" cy="200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869180" y="3116580"/>
            <a:ext cx="0" cy="3733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4724400" y="2354580"/>
            <a:ext cx="9470" cy="12273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5577988" y="2202180"/>
            <a:ext cx="1160" cy="7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3268980" y="4648200"/>
            <a:ext cx="0" cy="1905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124270" y="4036345"/>
            <a:ext cx="0" cy="9166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4543370" y="3733800"/>
            <a:ext cx="0" cy="1893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5264730" y="3185160"/>
            <a:ext cx="690" cy="11636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567138" y="2964180"/>
            <a:ext cx="0" cy="624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6372170" y="2354580"/>
            <a:ext cx="0" cy="624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312420" y="238125"/>
            <a:ext cx="8686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Compute residuals from a common line.</a:t>
            </a:r>
          </a:p>
        </p:txBody>
      </p:sp>
    </p:spTree>
    <p:extLst>
      <p:ext uri="{BB962C8B-B14F-4D97-AF65-F5344CB8AC3E}">
        <p14:creationId xmlns:p14="http://schemas.microsoft.com/office/powerpoint/2010/main" val="1030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05000" y="1752600"/>
            <a:ext cx="0" cy="45720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905000" y="6248400"/>
            <a:ext cx="4754880" cy="762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1905000" y="2286000"/>
            <a:ext cx="45662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1905000" y="2895600"/>
            <a:ext cx="46424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905000" y="1676400"/>
            <a:ext cx="4490030" cy="3276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2969840" y="4036345"/>
            <a:ext cx="137160" cy="779495"/>
            <a:chOff x="2969840" y="3350545"/>
            <a:chExt cx="137160" cy="779495"/>
          </a:xfrm>
        </p:grpSpPr>
        <p:sp>
          <p:nvSpPr>
            <p:cNvPr id="15" name="Oval 14"/>
            <p:cNvSpPr/>
            <p:nvPr/>
          </p:nvSpPr>
          <p:spPr bwMode="auto">
            <a:xfrm>
              <a:off x="2969840" y="335054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H="1">
              <a:off x="3038420" y="3436620"/>
              <a:ext cx="5660" cy="6934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421529" y="3352800"/>
            <a:ext cx="137160" cy="1092200"/>
            <a:chOff x="3421529" y="2667000"/>
            <a:chExt cx="137160" cy="1092200"/>
          </a:xfrm>
        </p:grpSpPr>
        <p:sp>
          <p:nvSpPr>
            <p:cNvPr id="14" name="Oval 13"/>
            <p:cNvSpPr/>
            <p:nvPr/>
          </p:nvSpPr>
          <p:spPr bwMode="auto">
            <a:xfrm>
              <a:off x="3421529" y="26670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3479949" y="2738120"/>
              <a:ext cx="15091" cy="102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055690" y="3749040"/>
            <a:ext cx="137160" cy="274320"/>
            <a:chOff x="4055690" y="3063240"/>
            <a:chExt cx="137160" cy="274320"/>
          </a:xfrm>
        </p:grpSpPr>
        <p:sp>
          <p:nvSpPr>
            <p:cNvPr id="13" name="Oval 12"/>
            <p:cNvSpPr/>
            <p:nvPr/>
          </p:nvSpPr>
          <p:spPr bwMode="auto">
            <a:xfrm>
              <a:off x="4055690" y="30632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4124270" y="3137185"/>
              <a:ext cx="0" cy="2003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800600" y="3048000"/>
            <a:ext cx="137160" cy="441960"/>
            <a:chOff x="4800600" y="2362200"/>
            <a:chExt cx="137160" cy="441960"/>
          </a:xfrm>
        </p:grpSpPr>
        <p:sp>
          <p:nvSpPr>
            <p:cNvPr id="12" name="Oval 11"/>
            <p:cNvSpPr/>
            <p:nvPr/>
          </p:nvSpPr>
          <p:spPr bwMode="auto">
            <a:xfrm>
              <a:off x="4800600" y="23622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4869180" y="2430780"/>
              <a:ext cx="0" cy="3733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4655820" y="2293620"/>
            <a:ext cx="137160" cy="1288263"/>
            <a:chOff x="4655820" y="1607820"/>
            <a:chExt cx="137160" cy="1288263"/>
          </a:xfrm>
        </p:grpSpPr>
        <p:sp>
          <p:nvSpPr>
            <p:cNvPr id="11" name="Oval 10"/>
            <p:cNvSpPr/>
            <p:nvPr/>
          </p:nvSpPr>
          <p:spPr bwMode="auto">
            <a:xfrm>
              <a:off x="4655820" y="160782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4724400" y="1668780"/>
              <a:ext cx="9470" cy="122730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512145" y="2133600"/>
            <a:ext cx="137160" cy="830580"/>
            <a:chOff x="5512145" y="1447800"/>
            <a:chExt cx="137160" cy="830580"/>
          </a:xfrm>
        </p:grpSpPr>
        <p:sp>
          <p:nvSpPr>
            <p:cNvPr id="10" name="Oval 9"/>
            <p:cNvSpPr/>
            <p:nvPr/>
          </p:nvSpPr>
          <p:spPr bwMode="auto">
            <a:xfrm>
              <a:off x="5512145" y="14478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5577988" y="1516380"/>
              <a:ext cx="1160" cy="762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3200400" y="4648200"/>
            <a:ext cx="137160" cy="304800"/>
            <a:chOff x="3200400" y="3962400"/>
            <a:chExt cx="137160" cy="304800"/>
          </a:xfrm>
        </p:grpSpPr>
        <p:sp>
          <p:nvSpPr>
            <p:cNvPr id="16" name="Oval 15"/>
            <p:cNvSpPr/>
            <p:nvPr/>
          </p:nvSpPr>
          <p:spPr bwMode="auto">
            <a:xfrm>
              <a:off x="3200400" y="41300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268980" y="3962400"/>
              <a:ext cx="0" cy="1905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055690" y="4036345"/>
            <a:ext cx="137160" cy="992855"/>
            <a:chOff x="4055690" y="3350545"/>
            <a:chExt cx="137160" cy="992855"/>
          </a:xfrm>
        </p:grpSpPr>
        <p:sp>
          <p:nvSpPr>
            <p:cNvPr id="17" name="Oval 16"/>
            <p:cNvSpPr/>
            <p:nvPr/>
          </p:nvSpPr>
          <p:spPr bwMode="auto">
            <a:xfrm>
              <a:off x="4055690" y="42062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4124270" y="3350545"/>
              <a:ext cx="0" cy="9166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474790" y="3733800"/>
            <a:ext cx="137160" cy="289560"/>
            <a:chOff x="4474790" y="3048000"/>
            <a:chExt cx="137160" cy="289560"/>
          </a:xfrm>
        </p:grpSpPr>
        <p:sp>
          <p:nvSpPr>
            <p:cNvPr id="18" name="Oval 17"/>
            <p:cNvSpPr/>
            <p:nvPr/>
          </p:nvSpPr>
          <p:spPr bwMode="auto">
            <a:xfrm>
              <a:off x="4474790" y="320040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543370" y="3048000"/>
              <a:ext cx="0" cy="1893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5196840" y="3185160"/>
            <a:ext cx="137160" cy="1234440"/>
            <a:chOff x="5196840" y="2499360"/>
            <a:chExt cx="137160" cy="1234440"/>
          </a:xfrm>
        </p:grpSpPr>
        <p:sp>
          <p:nvSpPr>
            <p:cNvPr id="21" name="Oval 20"/>
            <p:cNvSpPr/>
            <p:nvPr/>
          </p:nvSpPr>
          <p:spPr bwMode="auto">
            <a:xfrm>
              <a:off x="5196840" y="3596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flipH="1">
              <a:off x="5264730" y="2499360"/>
              <a:ext cx="690" cy="11636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509408" y="2964180"/>
            <a:ext cx="137160" cy="686283"/>
            <a:chOff x="5509408" y="2278380"/>
            <a:chExt cx="137160" cy="686283"/>
          </a:xfrm>
        </p:grpSpPr>
        <p:sp>
          <p:nvSpPr>
            <p:cNvPr id="19" name="Oval 18"/>
            <p:cNvSpPr/>
            <p:nvPr/>
          </p:nvSpPr>
          <p:spPr bwMode="auto">
            <a:xfrm>
              <a:off x="5509408" y="282750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5567138" y="2278380"/>
              <a:ext cx="0" cy="624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303590" y="2354580"/>
            <a:ext cx="137160" cy="678180"/>
            <a:chOff x="6303590" y="1668780"/>
            <a:chExt cx="137160" cy="678180"/>
          </a:xfrm>
        </p:grpSpPr>
        <p:sp>
          <p:nvSpPr>
            <p:cNvPr id="20" name="Oval 19"/>
            <p:cNvSpPr/>
            <p:nvPr/>
          </p:nvSpPr>
          <p:spPr bwMode="auto">
            <a:xfrm>
              <a:off x="6303590" y="220980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6372170" y="1668780"/>
              <a:ext cx="0" cy="624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ight Arrow 32"/>
          <p:cNvSpPr/>
          <p:nvPr/>
        </p:nvSpPr>
        <p:spPr bwMode="auto">
          <a:xfrm>
            <a:off x="362437" y="4876800"/>
            <a:ext cx="1524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381000" y="6172200"/>
            <a:ext cx="15240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49580" y="219128"/>
            <a:ext cx="8686800" cy="73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Add </a:t>
            </a:r>
            <a:r>
              <a:rPr lang="en-US" b="0" kern="0" dirty="0"/>
              <a:t>residuals to </a:t>
            </a:r>
            <a:r>
              <a:rPr lang="en-US" b="0" kern="0" dirty="0">
                <a:solidFill>
                  <a:srgbClr val="0000FF"/>
                </a:solidFill>
              </a:rPr>
              <a:t>prediction at covariate value</a:t>
            </a:r>
            <a:r>
              <a:rPr lang="en-US" b="0" kern="0" dirty="0" smtClean="0"/>
              <a:t>.</a:t>
            </a:r>
            <a:endParaRPr lang="en-US" b="0" kern="0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57200" y="762000"/>
            <a:ext cx="8686800" cy="73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A one-way ANOVA on adjusted values.</a:t>
            </a:r>
            <a:endParaRPr lang="en-US" b="0" kern="0" dirty="0"/>
          </a:p>
        </p:txBody>
      </p:sp>
      <p:sp>
        <p:nvSpPr>
          <p:cNvPr id="52" name="Right Arrow 51"/>
          <p:cNvSpPr/>
          <p:nvPr/>
        </p:nvSpPr>
        <p:spPr bwMode="auto">
          <a:xfrm>
            <a:off x="381000" y="5562600"/>
            <a:ext cx="1524000" cy="1524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2600" y="6324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14914 0.1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24271 0.2291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1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8855 0.2789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36754 0.3567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0157 0.3821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48855 0.4629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12569 0.1245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17327 0.1685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24271 0.2333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30834 0.2939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32535 0.313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40191 0.3729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  <p:bldP spid="50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905000" y="1752600"/>
            <a:ext cx="0" cy="45720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1905000" y="6248400"/>
            <a:ext cx="4754880" cy="762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1905000" y="2286000"/>
            <a:ext cx="45662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1905000" y="2895600"/>
            <a:ext cx="464243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905000" y="1676400"/>
            <a:ext cx="4490030" cy="3276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2969840" y="4036345"/>
            <a:ext cx="137160" cy="779495"/>
            <a:chOff x="2969840" y="3350545"/>
            <a:chExt cx="137160" cy="779495"/>
          </a:xfrm>
        </p:grpSpPr>
        <p:sp>
          <p:nvSpPr>
            <p:cNvPr id="15" name="Oval 14"/>
            <p:cNvSpPr/>
            <p:nvPr/>
          </p:nvSpPr>
          <p:spPr bwMode="auto">
            <a:xfrm>
              <a:off x="2969840" y="335054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H="1">
              <a:off x="3038420" y="3436620"/>
              <a:ext cx="5660" cy="6934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421529" y="3352800"/>
            <a:ext cx="137160" cy="1092200"/>
            <a:chOff x="3421529" y="2667000"/>
            <a:chExt cx="137160" cy="1092200"/>
          </a:xfrm>
        </p:grpSpPr>
        <p:sp>
          <p:nvSpPr>
            <p:cNvPr id="14" name="Oval 13"/>
            <p:cNvSpPr/>
            <p:nvPr/>
          </p:nvSpPr>
          <p:spPr bwMode="auto">
            <a:xfrm>
              <a:off x="3421529" y="26670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3479949" y="2738120"/>
              <a:ext cx="15091" cy="102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055690" y="3749040"/>
            <a:ext cx="137160" cy="274320"/>
            <a:chOff x="4055690" y="3063240"/>
            <a:chExt cx="137160" cy="274320"/>
          </a:xfrm>
        </p:grpSpPr>
        <p:sp>
          <p:nvSpPr>
            <p:cNvPr id="13" name="Oval 12"/>
            <p:cNvSpPr/>
            <p:nvPr/>
          </p:nvSpPr>
          <p:spPr bwMode="auto">
            <a:xfrm>
              <a:off x="4055690" y="30632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4124270" y="3137185"/>
              <a:ext cx="0" cy="2003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800600" y="3048000"/>
            <a:ext cx="137160" cy="441960"/>
            <a:chOff x="4800600" y="2362200"/>
            <a:chExt cx="137160" cy="441960"/>
          </a:xfrm>
        </p:grpSpPr>
        <p:sp>
          <p:nvSpPr>
            <p:cNvPr id="12" name="Oval 11"/>
            <p:cNvSpPr/>
            <p:nvPr/>
          </p:nvSpPr>
          <p:spPr bwMode="auto">
            <a:xfrm>
              <a:off x="4800600" y="23622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4869180" y="2430780"/>
              <a:ext cx="0" cy="3733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4655820" y="2293620"/>
            <a:ext cx="137160" cy="1288263"/>
            <a:chOff x="4655820" y="1607820"/>
            <a:chExt cx="137160" cy="1288263"/>
          </a:xfrm>
        </p:grpSpPr>
        <p:sp>
          <p:nvSpPr>
            <p:cNvPr id="11" name="Oval 10"/>
            <p:cNvSpPr/>
            <p:nvPr/>
          </p:nvSpPr>
          <p:spPr bwMode="auto">
            <a:xfrm>
              <a:off x="4655820" y="160782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4724400" y="1668780"/>
              <a:ext cx="9470" cy="122730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512145" y="2133600"/>
            <a:ext cx="137160" cy="830580"/>
            <a:chOff x="5512145" y="1447800"/>
            <a:chExt cx="137160" cy="830580"/>
          </a:xfrm>
        </p:grpSpPr>
        <p:sp>
          <p:nvSpPr>
            <p:cNvPr id="10" name="Oval 9"/>
            <p:cNvSpPr/>
            <p:nvPr/>
          </p:nvSpPr>
          <p:spPr bwMode="auto">
            <a:xfrm>
              <a:off x="5512145" y="144780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5577988" y="1516380"/>
              <a:ext cx="1160" cy="762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9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3200400" y="4648200"/>
            <a:ext cx="137160" cy="304800"/>
            <a:chOff x="3200400" y="3962400"/>
            <a:chExt cx="137160" cy="304800"/>
          </a:xfrm>
        </p:grpSpPr>
        <p:sp>
          <p:nvSpPr>
            <p:cNvPr id="16" name="Oval 15"/>
            <p:cNvSpPr/>
            <p:nvPr/>
          </p:nvSpPr>
          <p:spPr bwMode="auto">
            <a:xfrm>
              <a:off x="3200400" y="41300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268980" y="3962400"/>
              <a:ext cx="0" cy="1905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055690" y="4036345"/>
            <a:ext cx="137160" cy="992855"/>
            <a:chOff x="4055690" y="3350545"/>
            <a:chExt cx="137160" cy="992855"/>
          </a:xfrm>
        </p:grpSpPr>
        <p:sp>
          <p:nvSpPr>
            <p:cNvPr id="17" name="Oval 16"/>
            <p:cNvSpPr/>
            <p:nvPr/>
          </p:nvSpPr>
          <p:spPr bwMode="auto">
            <a:xfrm>
              <a:off x="4055690" y="42062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4124270" y="3350545"/>
              <a:ext cx="0" cy="9166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474790" y="3733800"/>
            <a:ext cx="137160" cy="289560"/>
            <a:chOff x="4474790" y="3048000"/>
            <a:chExt cx="137160" cy="289560"/>
          </a:xfrm>
        </p:grpSpPr>
        <p:sp>
          <p:nvSpPr>
            <p:cNvPr id="18" name="Oval 17"/>
            <p:cNvSpPr/>
            <p:nvPr/>
          </p:nvSpPr>
          <p:spPr bwMode="auto">
            <a:xfrm>
              <a:off x="4474790" y="320040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543370" y="3048000"/>
              <a:ext cx="0" cy="1893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5196840" y="3185160"/>
            <a:ext cx="137160" cy="1234440"/>
            <a:chOff x="5196840" y="2499360"/>
            <a:chExt cx="137160" cy="1234440"/>
          </a:xfrm>
        </p:grpSpPr>
        <p:sp>
          <p:nvSpPr>
            <p:cNvPr id="21" name="Oval 20"/>
            <p:cNvSpPr/>
            <p:nvPr/>
          </p:nvSpPr>
          <p:spPr bwMode="auto">
            <a:xfrm>
              <a:off x="5196840" y="3596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flipH="1">
              <a:off x="5264730" y="2499360"/>
              <a:ext cx="690" cy="11636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509408" y="2964180"/>
            <a:ext cx="137160" cy="686283"/>
            <a:chOff x="5509408" y="2278380"/>
            <a:chExt cx="137160" cy="686283"/>
          </a:xfrm>
        </p:grpSpPr>
        <p:sp>
          <p:nvSpPr>
            <p:cNvPr id="19" name="Oval 18"/>
            <p:cNvSpPr/>
            <p:nvPr/>
          </p:nvSpPr>
          <p:spPr bwMode="auto">
            <a:xfrm>
              <a:off x="5509408" y="282750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5567138" y="2278380"/>
              <a:ext cx="0" cy="624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303590" y="2354580"/>
            <a:ext cx="137160" cy="678180"/>
            <a:chOff x="6303590" y="1668780"/>
            <a:chExt cx="137160" cy="678180"/>
          </a:xfrm>
        </p:grpSpPr>
        <p:sp>
          <p:nvSpPr>
            <p:cNvPr id="20" name="Oval 19"/>
            <p:cNvSpPr/>
            <p:nvPr/>
          </p:nvSpPr>
          <p:spPr bwMode="auto">
            <a:xfrm>
              <a:off x="6303590" y="220980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6372170" y="1668780"/>
              <a:ext cx="0" cy="6248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ight Arrow 32"/>
          <p:cNvSpPr/>
          <p:nvPr/>
        </p:nvSpPr>
        <p:spPr bwMode="auto">
          <a:xfrm>
            <a:off x="2998526" y="2990850"/>
            <a:ext cx="1524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3017089" y="4286250"/>
            <a:ext cx="15240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4552950" y="169545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449580" y="219128"/>
            <a:ext cx="8686800" cy="73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Add </a:t>
            </a:r>
            <a:r>
              <a:rPr lang="en-US" b="0" kern="0" dirty="0"/>
              <a:t>residuals to </a:t>
            </a:r>
            <a:r>
              <a:rPr lang="en-US" b="0" kern="0" dirty="0">
                <a:solidFill>
                  <a:srgbClr val="0000FF"/>
                </a:solidFill>
              </a:rPr>
              <a:t>prediction at covariate value</a:t>
            </a:r>
            <a:r>
              <a:rPr lang="en-US" b="0" kern="0" dirty="0" smtClean="0"/>
              <a:t>.</a:t>
            </a:r>
            <a:endParaRPr lang="en-US" b="0" kern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457200" y="762000"/>
            <a:ext cx="8686800" cy="73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0" kern="0" dirty="0" smtClean="0"/>
              <a:t>A one-way ANOVA on adjusted values.</a:t>
            </a:r>
            <a:endParaRPr lang="en-US" b="0" kern="0" dirty="0"/>
          </a:p>
        </p:txBody>
      </p:sp>
      <p:sp>
        <p:nvSpPr>
          <p:cNvPr id="56" name="Right Arrow 55"/>
          <p:cNvSpPr/>
          <p:nvPr/>
        </p:nvSpPr>
        <p:spPr bwMode="auto">
          <a:xfrm>
            <a:off x="3009791" y="3639328"/>
            <a:ext cx="1524000" cy="1524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91000" y="632460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`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13941 -0.1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4688 -0.047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7899 0.07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3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11407 0.109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5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19896 0.193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96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11232 0.1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5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-0.03455 0.035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" y="178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4566 -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-2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16441 -0.16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8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11632 -0.1192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59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1875 0.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on Page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31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32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33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34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35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37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39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</a:t>
            </a:r>
            <a:r>
              <a:rPr lang="en-US" dirty="0" smtClean="0"/>
              <a:t>in non-breeding season</a:t>
            </a:r>
            <a:endParaRPr lang="en-US" dirty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NB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 (i.e., </a:t>
            </a:r>
            <a:r>
              <a:rPr lang="en-US" dirty="0" smtClean="0"/>
              <a:t>in breeding season)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40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42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 – California, Hawaii, and Texas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 smtClean="0">
                <a:solidFill>
                  <a:schemeClr val="accent2"/>
                </a:solidFill>
              </a:rPr>
              <a:t>HI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Hawaii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HI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 smtClean="0">
                <a:solidFill>
                  <a:schemeClr val="accent2"/>
                </a:solidFill>
              </a:rPr>
              <a:t>TX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1</a:t>
            </a:r>
            <a:r>
              <a:rPr lang="en-US" dirty="0"/>
              <a:t> if from </a:t>
            </a:r>
            <a:r>
              <a:rPr lang="en-US" dirty="0" smtClean="0"/>
              <a:t>Texas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TX </a:t>
            </a:r>
            <a:r>
              <a:rPr lang="en-US" b="1" dirty="0">
                <a:solidFill>
                  <a:schemeClr val="accent2"/>
                </a:solidFill>
              </a:rPr>
              <a:t>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 smtClean="0">
                <a:solidFill>
                  <a:schemeClr val="accent2"/>
                </a:solidFill>
              </a:rPr>
              <a:t>CA</a:t>
            </a:r>
            <a:r>
              <a:rPr lang="en-US" dirty="0" smtClean="0"/>
              <a:t> </a:t>
            </a:r>
            <a:r>
              <a:rPr lang="en-US" dirty="0"/>
              <a:t>needed?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California [i.e</a:t>
            </a:r>
            <a:r>
              <a:rPr lang="en-US" dirty="0"/>
              <a:t>., (0,0</a:t>
            </a:r>
            <a:r>
              <a:rPr lang="en-US" dirty="0" smtClean="0"/>
              <a:t>)] </a:t>
            </a:r>
            <a:r>
              <a:rPr lang="en-US" dirty="0"/>
              <a:t>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Laysan Teal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interaction between </a:t>
            </a:r>
            <a:r>
              <a:rPr lang="en-US" dirty="0" smtClean="0"/>
              <a:t>maximum count (</a:t>
            </a:r>
            <a:r>
              <a:rPr lang="en-US" b="1" dirty="0" err="1" smtClean="0">
                <a:solidFill>
                  <a:schemeClr val="accent2"/>
                </a:solidFill>
              </a:rPr>
              <a:t>max.count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2"/>
                </a:solidFill>
              </a:rPr>
              <a:t>NB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Laysan Teal…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Laysan Teal ultimate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mr.estimate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NB*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Sub-model for breeding group.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0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max.count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S</a:t>
            </a:r>
            <a:r>
              <a:rPr lang="en-US" sz="2800" dirty="0" smtClean="0"/>
              <a:t>ub-model </a:t>
            </a:r>
            <a:r>
              <a:rPr lang="en-US" sz="2800" dirty="0"/>
              <a:t>for </a:t>
            </a:r>
            <a:r>
              <a:rPr lang="en-US" sz="2800" dirty="0" smtClean="0"/>
              <a:t>non-breeding</a:t>
            </a:r>
            <a:r>
              <a:rPr lang="en-US" sz="2800" dirty="0"/>
              <a:t> </a:t>
            </a:r>
            <a:r>
              <a:rPr lang="en-US" sz="2800" dirty="0" smtClean="0"/>
              <a:t>group.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/>
              <a:t>*</a:t>
            </a:r>
            <a:r>
              <a:rPr lang="en-US" sz="2200" dirty="0" err="1" smtClean="0"/>
              <a:t>max.count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max.count</a:t>
            </a:r>
            <a:r>
              <a:rPr lang="en-US" sz="2200" dirty="0"/>
              <a:t>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max.count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mr.estimate</a:t>
            </a:r>
            <a:r>
              <a:rPr lang="en-US" sz="2200" dirty="0"/>
              <a:t> = </a:t>
            </a:r>
            <a:r>
              <a:rPr lang="en-US" sz="2200" dirty="0" smtClean="0"/>
              <a:t>(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+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 + (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dirty="0" smtClean="0"/>
              <a:t>+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</a:t>
            </a:r>
            <a:r>
              <a:rPr lang="en-US" sz="2200" dirty="0" err="1" smtClean="0"/>
              <a:t>max.count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9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1219200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reeding:      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err="1" smtClean="0">
                <a:latin typeface="Symbol" pitchFamily="18" charset="2"/>
              </a:rPr>
              <a:t>b</a:t>
            </a:r>
            <a:r>
              <a:rPr lang="en-US" sz="2800" dirty="0" err="1" smtClean="0"/>
              <a:t>max.count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smtClean="0">
                <a:solidFill>
                  <a:srgbClr val="0000FF"/>
                </a:solidFill>
              </a:rPr>
              <a:t>Non-breeding: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mr.estimate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max.count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98874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3065462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4267199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4754562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285" name="Rectangle 41"/>
          <p:cNvSpPr>
            <a:spLocks noChangeArrowheads="1"/>
          </p:cNvSpPr>
          <p:nvPr/>
        </p:nvSpPr>
        <p:spPr bwMode="auto">
          <a:xfrm>
            <a:off x="4900612" y="3794125"/>
            <a:ext cx="4222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32" name="Group 310331"/>
          <p:cNvGrpSpPr/>
          <p:nvPr/>
        </p:nvGrpSpPr>
        <p:grpSpPr>
          <a:xfrm>
            <a:off x="4267199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4754562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0612" y="5011738"/>
            <a:ext cx="854075" cy="487363"/>
            <a:chOff x="5891213" y="5011738"/>
            <a:chExt cx="854075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5891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6096000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6356350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6502400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4071937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3617912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54637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37262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37262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6183312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2286000" y="2316163"/>
            <a:ext cx="4660899" cy="4541837"/>
            <a:chOff x="3276601" y="2316163"/>
            <a:chExt cx="4660899" cy="454183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5400" y="6411724"/>
              <a:ext cx="1713611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max.count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2540181" y="4009931"/>
              <a:ext cx="191911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900" b="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mr.estimate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3864325" y="2695109"/>
              <a:ext cx="2003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Breeding</a:t>
              </a:r>
              <a:endParaRPr lang="en-US" sz="20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1608" y="2343090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Non-breeding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028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6728</TotalTime>
  <Words>1965</Words>
  <Application>Microsoft Office PowerPoint</Application>
  <PresentationFormat>On-screen Show (4:3)</PresentationFormat>
  <Paragraphs>430</Paragraphs>
  <Slides>42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Symbol</vt:lpstr>
      <vt:lpstr>Wingdings</vt:lpstr>
      <vt:lpstr>Default Design</vt:lpstr>
      <vt:lpstr>Linear Models</vt:lpstr>
      <vt:lpstr>Background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PowerPoint Presentation</vt:lpstr>
      <vt:lpstr>PowerPoint Presentation</vt:lpstr>
      <vt:lpstr>PowerPoint Presentation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164</cp:revision>
  <dcterms:created xsi:type="dcterms:W3CDTF">2005-12-26T20:44:58Z</dcterms:created>
  <dcterms:modified xsi:type="dcterms:W3CDTF">2020-03-20T20:30:47Z</dcterms:modified>
</cp:coreProperties>
</file>