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7"/>
  </p:notesMasterIdLst>
  <p:sldIdLst>
    <p:sldId id="256" r:id="rId2"/>
    <p:sldId id="305" r:id="rId3"/>
    <p:sldId id="300" r:id="rId4"/>
    <p:sldId id="301" r:id="rId5"/>
    <p:sldId id="257" r:id="rId6"/>
    <p:sldId id="306" r:id="rId7"/>
    <p:sldId id="291" r:id="rId8"/>
    <p:sldId id="293" r:id="rId9"/>
    <p:sldId id="297" r:id="rId10"/>
    <p:sldId id="298" r:id="rId11"/>
    <p:sldId id="299" r:id="rId12"/>
    <p:sldId id="259" r:id="rId13"/>
    <p:sldId id="260" r:id="rId14"/>
    <p:sldId id="302" r:id="rId15"/>
    <p:sldId id="303" r:id="rId16"/>
    <p:sldId id="263" r:id="rId17"/>
    <p:sldId id="284" r:id="rId18"/>
    <p:sldId id="294" r:id="rId19"/>
    <p:sldId id="295" r:id="rId20"/>
    <p:sldId id="266" r:id="rId21"/>
    <p:sldId id="267" r:id="rId22"/>
    <p:sldId id="268" r:id="rId23"/>
    <p:sldId id="269" r:id="rId24"/>
    <p:sldId id="270" r:id="rId25"/>
    <p:sldId id="271" r:id="rId26"/>
    <p:sldId id="272" r:id="rId27"/>
    <p:sldId id="273" r:id="rId28"/>
    <p:sldId id="285" r:id="rId29"/>
    <p:sldId id="275" r:id="rId30"/>
    <p:sldId id="277" r:id="rId31"/>
    <p:sldId id="278" r:id="rId32"/>
    <p:sldId id="290" r:id="rId33"/>
    <p:sldId id="296" r:id="rId34"/>
    <p:sldId id="287" r:id="rId35"/>
    <p:sldId id="280" r:id="rId3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99"/>
    <a:srgbClr val="0066FF"/>
    <a:srgbClr val="FF0000"/>
    <a:srgbClr val="FFFF66"/>
    <a:srgbClr val="CCFFCC"/>
    <a:srgbClr val="99FFCC"/>
    <a:srgbClr val="CC0000"/>
    <a:srgbClr val="008000"/>
    <a:srgbClr val="E2F7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83391" autoAdjust="0"/>
  </p:normalViewPr>
  <p:slideViewPr>
    <p:cSldViewPr>
      <p:cViewPr varScale="1">
        <p:scale>
          <a:sx n="88" d="100"/>
          <a:sy n="88" d="100"/>
        </p:scale>
        <p:origin x="749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B94D3C2-BF88-419A-8074-EDDDAB1399B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1775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895F6ED-6644-4B80-8BAB-DF3A941B6440}" type="slidenum">
              <a:rPr lang="en-US"/>
              <a:pPr/>
              <a:t>34</a:t>
            </a:fld>
            <a:endParaRPr lang="en-US"/>
          </a:p>
        </p:txBody>
      </p:sp>
      <p:sp>
        <p:nvSpPr>
          <p:cNvPr id="193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3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0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LM Foundation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54FD8FC-18FF-4794-B6D1-A444E0C193C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LM Foundation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0961084-9580-4289-8E0D-F1FBED3412B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4663" y="122238"/>
            <a:ext cx="2252662" cy="63547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8" y="122238"/>
            <a:ext cx="6607175" cy="63547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LM Foundation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AB34BE6-94A3-49CD-BD2E-20695598B07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LM Foundation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DF5461C-7FAD-4378-B074-D0FEBA4BBCD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LM Foundation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F1B180F-4631-439F-99A7-BD403146B45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LM Foundation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D15CEB1-3D52-4B3A-8834-1618A5C45ED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LM Foundation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A372129-D17C-4F58-9224-698C7B0CED1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LM Foundation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4469B59-8435-4054-851C-F21F63D23B8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LM Foundation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2F876AD-5B87-40F2-95B4-23D36254454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LM Foundation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10E4BE9-995D-4F15-B364-CF4019B8E6B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LM Foundation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E7D8B25-DB0C-4EDD-98C2-A0FB190901F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 shadeToTitle="1">
        <a:blipFill dpi="0" rotWithShape="1">
          <a:blip r:embed="rId13">
            <a:alphaModFix amt="75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5088" y="122238"/>
            <a:ext cx="9012237" cy="86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486400" y="65532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r>
              <a:rPr lang="en-US"/>
              <a:t>LM Foundation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58200" y="6550025"/>
            <a:ext cx="6096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53302B22-EB6A-41FD-B936-E9A3588E7EAD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8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9.wmf"/><Relationship Id="rId4" Type="http://schemas.openxmlformats.org/officeDocument/2006/relationships/oleObject" Target="../embeddings/oleObject2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image" Target="../media/image20.png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7.wmf"/><Relationship Id="rId5" Type="http://schemas.openxmlformats.org/officeDocument/2006/relationships/image" Target="../media/image21.wmf"/><Relationship Id="rId4" Type="http://schemas.openxmlformats.org/officeDocument/2006/relationships/oleObject" Target="../embeddings/oleObject3.bin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Linear Models -- Foundation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LM Foundation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F5461C-7FAD-4378-B074-D0FEBA4BBCD3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5088" y="122238"/>
            <a:ext cx="9012237" cy="868362"/>
          </a:xfrm>
        </p:spPr>
        <p:txBody>
          <a:bodyPr/>
          <a:lstStyle/>
          <a:p>
            <a:r>
              <a:rPr lang="en-US" dirty="0" smtClean="0"/>
              <a:t>Which Test? Why?</a:t>
            </a:r>
            <a:endParaRPr lang="en-US" dirty="0"/>
          </a:p>
        </p:txBody>
      </p:sp>
      <p:pic>
        <p:nvPicPr>
          <p:cNvPr id="192516" name="Picture 4" descr="Susceptibility to allergen-driven AHR is associated a mixed TH17-TH2 immune response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914400"/>
            <a:ext cx="7239000" cy="5632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498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LM Foundation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F5461C-7FAD-4378-B074-D0FEBA4BBCD3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5088" y="122238"/>
            <a:ext cx="9012237" cy="868362"/>
          </a:xfrm>
        </p:spPr>
        <p:txBody>
          <a:bodyPr/>
          <a:lstStyle/>
          <a:p>
            <a:r>
              <a:rPr lang="en-US" dirty="0" smtClean="0"/>
              <a:t>Which Test? Why?</a:t>
            </a:r>
            <a:endParaRPr lang="en-US" dirty="0"/>
          </a:p>
        </p:txBody>
      </p:sp>
      <p:pic>
        <p:nvPicPr>
          <p:cNvPr id="193538" name="Picture 2" descr="http://www.scielo.br/img/revistas/bjb/v63n2/a17fig0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990600"/>
            <a:ext cx="5715000" cy="5644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48826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LM Foundation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CE2B70E-1790-410C-8474-796ED8699327}" type="slidenum">
              <a:rPr lang="en-US"/>
              <a:pPr/>
              <a:t>12</a:t>
            </a:fld>
            <a:endParaRPr lang="en-US"/>
          </a:p>
        </p:txBody>
      </p:sp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610600" cy="762000"/>
          </a:xfrm>
        </p:spPr>
        <p:txBody>
          <a:bodyPr/>
          <a:lstStyle/>
          <a:p>
            <a:r>
              <a:rPr lang="en-US"/>
              <a:t>Example Data – Sex &amp; Direction</a:t>
            </a:r>
          </a:p>
        </p:txBody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610600" cy="56388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sample of 30 males and 30 females was taken to an unfamiliar wooded park and given spatial orientation tests, including pointing to the </a:t>
            </a:r>
            <a:r>
              <a:rPr lang="en-US" dirty="0" smtClean="0"/>
              <a:t>south. The </a:t>
            </a:r>
            <a:r>
              <a:rPr lang="en-US" dirty="0"/>
              <a:t>absolute pointing error, in degrees, was </a:t>
            </a:r>
            <a:r>
              <a:rPr lang="en-US" dirty="0" smtClean="0"/>
              <a:t>recorded. The </a:t>
            </a:r>
            <a:r>
              <a:rPr lang="en-US" dirty="0"/>
              <a:t>results are in the </a:t>
            </a:r>
            <a:r>
              <a:rPr lang="en-US" b="1" dirty="0" smtClean="0">
                <a:solidFill>
                  <a:schemeClr val="accent2"/>
                </a:solidFill>
              </a:rPr>
              <a:t>SexDirection.csv </a:t>
            </a:r>
            <a:r>
              <a:rPr lang="en-US" dirty="0"/>
              <a:t>file on the </a:t>
            </a:r>
            <a:r>
              <a:rPr lang="en-US" dirty="0" smtClean="0"/>
              <a:t>webpage. Is </a:t>
            </a:r>
            <a:r>
              <a:rPr lang="en-US" dirty="0"/>
              <a:t>there a difference in sense of direction between men and women?</a:t>
            </a:r>
          </a:p>
          <a:p>
            <a:endParaRPr lang="en-US" dirty="0"/>
          </a:p>
          <a:p>
            <a:pPr>
              <a:buFontTx/>
              <a:buNone/>
            </a:pPr>
            <a:r>
              <a:rPr lang="en-US" sz="1800" dirty="0">
                <a:solidFill>
                  <a:schemeClr val="accent2"/>
                </a:solidFill>
              </a:rPr>
              <a:t>from </a:t>
            </a:r>
            <a:r>
              <a:rPr lang="en-US" sz="1800" dirty="0" err="1">
                <a:solidFill>
                  <a:schemeClr val="accent2"/>
                </a:solidFill>
              </a:rPr>
              <a:t>Sholl</a:t>
            </a:r>
            <a:r>
              <a:rPr lang="en-US" sz="1800" dirty="0">
                <a:solidFill>
                  <a:schemeClr val="accent2"/>
                </a:solidFill>
              </a:rPr>
              <a:t>, M.J., J.C. </a:t>
            </a:r>
            <a:r>
              <a:rPr lang="en-US" sz="1800" dirty="0" err="1">
                <a:solidFill>
                  <a:schemeClr val="accent2"/>
                </a:solidFill>
              </a:rPr>
              <a:t>Acacio</a:t>
            </a:r>
            <a:r>
              <a:rPr lang="en-US" sz="1800" dirty="0">
                <a:solidFill>
                  <a:schemeClr val="accent2"/>
                </a:solidFill>
              </a:rPr>
              <a:t>, R.O. Makar, and C. </a:t>
            </a:r>
            <a:r>
              <a:rPr lang="en-US" sz="1800" dirty="0" smtClean="0">
                <a:solidFill>
                  <a:schemeClr val="accent2"/>
                </a:solidFill>
              </a:rPr>
              <a:t>Leon. 2000. The </a:t>
            </a:r>
            <a:r>
              <a:rPr lang="en-US" sz="1800" dirty="0">
                <a:solidFill>
                  <a:schemeClr val="accent2"/>
                </a:solidFill>
              </a:rPr>
              <a:t>relation of sex and sense of direction to spatial orientation in an unfamiliar </a:t>
            </a:r>
            <a:r>
              <a:rPr lang="en-US" sz="1800" dirty="0" smtClean="0">
                <a:solidFill>
                  <a:schemeClr val="accent2"/>
                </a:solidFill>
              </a:rPr>
              <a:t>environment. Journal </a:t>
            </a:r>
            <a:r>
              <a:rPr lang="en-US" sz="1800" dirty="0">
                <a:solidFill>
                  <a:schemeClr val="accent2"/>
                </a:solidFill>
              </a:rPr>
              <a:t>of Environmental </a:t>
            </a:r>
            <a:r>
              <a:rPr lang="en-US" sz="1800" dirty="0" smtClean="0">
                <a:solidFill>
                  <a:schemeClr val="accent2"/>
                </a:solidFill>
              </a:rPr>
              <a:t>Psychology. 20:17-28</a:t>
            </a:r>
            <a:r>
              <a:rPr lang="en-US" sz="1800" dirty="0">
                <a:solidFill>
                  <a:schemeClr val="accent2"/>
                </a:solidFill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LM Foundation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6FAE41D-D92A-4900-8FE6-0712747FCD6D}" type="slidenum">
              <a:rPr lang="en-US"/>
              <a:pPr/>
              <a:t>13</a:t>
            </a:fld>
            <a:endParaRPr lang="en-US"/>
          </a:p>
        </p:txBody>
      </p:sp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610600" cy="762000"/>
          </a:xfrm>
        </p:spPr>
        <p:txBody>
          <a:bodyPr/>
          <a:lstStyle/>
          <a:p>
            <a:r>
              <a:rPr lang="en-US" dirty="0"/>
              <a:t>Example Data – Sex &amp; Direction</a:t>
            </a:r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610600" cy="4800600"/>
          </a:xfrm>
        </p:spPr>
        <p:txBody>
          <a:bodyPr/>
          <a:lstStyle/>
          <a:p>
            <a:r>
              <a:rPr lang="en-US" sz="3600" dirty="0"/>
              <a:t>What are the hypotheses?</a:t>
            </a:r>
          </a:p>
          <a:p>
            <a:pPr lvl="1"/>
            <a:r>
              <a:rPr lang="en-US" sz="3200" b="1" dirty="0">
                <a:solidFill>
                  <a:schemeClr val="accent2"/>
                </a:solidFill>
              </a:rPr>
              <a:t>H</a:t>
            </a:r>
            <a:r>
              <a:rPr lang="en-US" sz="3200" b="1" baseline="-25000" dirty="0">
                <a:solidFill>
                  <a:schemeClr val="accent2"/>
                </a:solidFill>
              </a:rPr>
              <a:t>O</a:t>
            </a:r>
            <a:r>
              <a:rPr lang="en-US" sz="3200" b="1" dirty="0">
                <a:solidFill>
                  <a:schemeClr val="accent2"/>
                </a:solidFill>
              </a:rPr>
              <a:t>: </a:t>
            </a:r>
            <a:r>
              <a:rPr lang="en-US" sz="3200" b="1" dirty="0">
                <a:solidFill>
                  <a:schemeClr val="accent2"/>
                </a:solidFill>
                <a:latin typeface="Symbol" pitchFamily="18" charset="2"/>
              </a:rPr>
              <a:t>m</a:t>
            </a:r>
            <a:r>
              <a:rPr lang="en-US" sz="3200" b="1" baseline="-25000" dirty="0">
                <a:solidFill>
                  <a:schemeClr val="accent2"/>
                </a:solidFill>
              </a:rPr>
              <a:t>m</a:t>
            </a:r>
            <a:r>
              <a:rPr lang="en-US" sz="3200" b="1" dirty="0">
                <a:solidFill>
                  <a:schemeClr val="accent2"/>
                </a:solidFill>
              </a:rPr>
              <a:t>-</a:t>
            </a:r>
            <a:r>
              <a:rPr lang="en-US" sz="3200" b="1" dirty="0">
                <a:solidFill>
                  <a:schemeClr val="accent2"/>
                </a:solidFill>
                <a:latin typeface="Symbol" pitchFamily="18" charset="2"/>
              </a:rPr>
              <a:t>m</a:t>
            </a:r>
            <a:r>
              <a:rPr lang="en-US" sz="3200" b="1" baseline="-25000" dirty="0">
                <a:solidFill>
                  <a:schemeClr val="accent2"/>
                </a:solidFill>
              </a:rPr>
              <a:t>f</a:t>
            </a:r>
            <a:r>
              <a:rPr lang="en-US" sz="3200" b="1" dirty="0">
                <a:solidFill>
                  <a:schemeClr val="accent2"/>
                </a:solidFill>
              </a:rPr>
              <a:t>=0       H</a:t>
            </a:r>
            <a:r>
              <a:rPr lang="en-US" sz="3200" b="1" baseline="-25000" dirty="0">
                <a:solidFill>
                  <a:schemeClr val="accent2"/>
                </a:solidFill>
              </a:rPr>
              <a:t>A</a:t>
            </a:r>
            <a:r>
              <a:rPr lang="en-US" sz="3200" b="1" dirty="0">
                <a:solidFill>
                  <a:schemeClr val="accent2"/>
                </a:solidFill>
              </a:rPr>
              <a:t>: </a:t>
            </a:r>
            <a:r>
              <a:rPr lang="en-US" sz="3200" b="1" dirty="0">
                <a:solidFill>
                  <a:schemeClr val="accent2"/>
                </a:solidFill>
                <a:latin typeface="Symbol" pitchFamily="18" charset="2"/>
              </a:rPr>
              <a:t>m</a:t>
            </a:r>
            <a:r>
              <a:rPr lang="en-US" sz="3200" b="1" baseline="-25000" dirty="0">
                <a:solidFill>
                  <a:schemeClr val="accent2"/>
                </a:solidFill>
              </a:rPr>
              <a:t>m</a:t>
            </a:r>
            <a:r>
              <a:rPr lang="en-US" sz="3200" b="1" dirty="0">
                <a:solidFill>
                  <a:schemeClr val="accent2"/>
                </a:solidFill>
              </a:rPr>
              <a:t>- </a:t>
            </a:r>
            <a:r>
              <a:rPr lang="en-US" sz="3200" b="1" dirty="0">
                <a:solidFill>
                  <a:schemeClr val="accent2"/>
                </a:solidFill>
                <a:latin typeface="Symbol" pitchFamily="18" charset="2"/>
              </a:rPr>
              <a:t>m</a:t>
            </a:r>
            <a:r>
              <a:rPr lang="en-US" sz="3200" b="1" baseline="-25000" dirty="0">
                <a:solidFill>
                  <a:schemeClr val="accent2"/>
                </a:solidFill>
              </a:rPr>
              <a:t>f</a:t>
            </a:r>
            <a:r>
              <a:rPr lang="en-US" sz="3200" b="1" dirty="0">
                <a:solidFill>
                  <a:schemeClr val="accent2"/>
                </a:solidFill>
              </a:rPr>
              <a:t> </a:t>
            </a:r>
            <a:r>
              <a:rPr lang="en-US" b="1" dirty="0">
                <a:solidFill>
                  <a:schemeClr val="accent2"/>
                </a:solidFill>
                <a:cs typeface="Arial" charset="0"/>
              </a:rPr>
              <a:t>≠ 0</a:t>
            </a:r>
            <a:endParaRPr lang="en-US" sz="3200" b="1" dirty="0">
              <a:solidFill>
                <a:schemeClr val="accent2"/>
              </a:solidFill>
            </a:endParaRPr>
          </a:p>
          <a:p>
            <a:endParaRPr lang="en-US" sz="3600" b="1" dirty="0">
              <a:solidFill>
                <a:schemeClr val="accent2"/>
              </a:solidFill>
            </a:endParaRPr>
          </a:p>
          <a:p>
            <a:r>
              <a:rPr lang="en-US" sz="3600" dirty="0"/>
              <a:t>Use which hypothesis test?</a:t>
            </a:r>
          </a:p>
          <a:p>
            <a:pPr lvl="1"/>
            <a:r>
              <a:rPr lang="en-US" b="1" dirty="0">
                <a:solidFill>
                  <a:schemeClr val="accent2"/>
                </a:solidFill>
              </a:rPr>
              <a:t>Two </a:t>
            </a:r>
            <a:r>
              <a:rPr lang="en-US" b="1" dirty="0">
                <a:solidFill>
                  <a:srgbClr val="333399"/>
                </a:solidFill>
              </a:rPr>
              <a:t>Sample</a:t>
            </a:r>
            <a:r>
              <a:rPr lang="en-US" b="1" dirty="0">
                <a:solidFill>
                  <a:schemeClr val="accent2"/>
                </a:solidFill>
              </a:rPr>
              <a:t> T-test</a:t>
            </a:r>
          </a:p>
          <a:p>
            <a:pPr lvl="1"/>
            <a:endParaRPr lang="en-US" b="1" dirty="0">
              <a:solidFill>
                <a:schemeClr val="accent2"/>
              </a:solidFill>
            </a:endParaRPr>
          </a:p>
          <a:p>
            <a:r>
              <a:rPr lang="en-US" sz="3600" dirty="0"/>
              <a:t>What is conclusion from handout</a:t>
            </a:r>
            <a:r>
              <a:rPr lang="en-US" sz="3600" dirty="0" smtClean="0"/>
              <a:t>?</a:t>
            </a:r>
          </a:p>
          <a:p>
            <a:pPr lvl="1"/>
            <a:r>
              <a:rPr lang="en-US" b="1" dirty="0" smtClean="0">
                <a:solidFill>
                  <a:srgbClr val="333399"/>
                </a:solidFill>
              </a:rPr>
              <a:t>No significant difference in mean APE between males and females</a:t>
            </a:r>
            <a:endParaRPr lang="en-US" b="1" dirty="0">
              <a:solidFill>
                <a:srgbClr val="3333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96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Competing Models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LM Foundation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F5461C-7FAD-4378-B074-D0FEBA4BBCD3}" type="slidenum">
              <a:rPr lang="en-US" smtClean="0"/>
              <a:pPr/>
              <a:t>14</a:t>
            </a:fld>
            <a:endParaRPr lang="en-US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4431811"/>
              </p:ext>
            </p:extLst>
          </p:nvPr>
        </p:nvGraphicFramePr>
        <p:xfrm>
          <a:off x="457200" y="2346960"/>
          <a:ext cx="8229600" cy="20726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800" dirty="0" smtClean="0"/>
                        <a:t>Characteristic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Full Model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Simple Model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4023797" y="3394576"/>
            <a:ext cx="10054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More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843197" y="3384396"/>
            <a:ext cx="9444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Less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962400" y="3896380"/>
            <a:ext cx="11432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Better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705600" y="3896380"/>
            <a:ext cx="12169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Worse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33400" y="3918682"/>
            <a:ext cx="19832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Relative Fit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33400" y="3385282"/>
            <a:ext cx="23439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 Parameters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33400" y="2861176"/>
            <a:ext cx="19639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Hypothesis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224171" y="2838346"/>
            <a:ext cx="6046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</a:t>
            </a:r>
            <a:r>
              <a:rPr lang="en-US" baseline="-25000" dirty="0" smtClean="0"/>
              <a:t>A</a:t>
            </a:r>
            <a:endParaRPr lang="en-US" baseline="-25000" dirty="0"/>
          </a:p>
        </p:txBody>
      </p:sp>
      <p:sp>
        <p:nvSpPr>
          <p:cNvPr id="23" name="TextBox 22"/>
          <p:cNvSpPr txBox="1"/>
          <p:nvPr/>
        </p:nvSpPr>
        <p:spPr>
          <a:xfrm>
            <a:off x="7025367" y="2840817"/>
            <a:ext cx="5774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</a:t>
            </a:r>
            <a:r>
              <a:rPr lang="en-US" baseline="-25000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944065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Competing Models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LM Foundation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F5461C-7FAD-4378-B074-D0FEBA4BBCD3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2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05736" y="1676400"/>
            <a:ext cx="4133464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98" name="Group 97"/>
          <p:cNvGrpSpPr/>
          <p:nvPr/>
        </p:nvGrpSpPr>
        <p:grpSpPr>
          <a:xfrm>
            <a:off x="6105524" y="3962400"/>
            <a:ext cx="1971676" cy="298450"/>
            <a:chOff x="3819524" y="3886200"/>
            <a:chExt cx="1971676" cy="298450"/>
          </a:xfrm>
        </p:grpSpPr>
        <p:sp>
          <p:nvSpPr>
            <p:cNvPr id="96" name="Line 82"/>
            <p:cNvSpPr>
              <a:spLocks noChangeShapeType="1"/>
            </p:cNvSpPr>
            <p:nvPr/>
          </p:nvSpPr>
          <p:spPr bwMode="auto">
            <a:xfrm>
              <a:off x="3819524" y="3886200"/>
              <a:ext cx="557213" cy="0"/>
            </a:xfrm>
            <a:prstGeom prst="line">
              <a:avLst/>
            </a:prstGeom>
            <a:noFill/>
            <a:ln w="26988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Line 83"/>
            <p:cNvSpPr>
              <a:spLocks noChangeShapeType="1"/>
            </p:cNvSpPr>
            <p:nvPr/>
          </p:nvSpPr>
          <p:spPr bwMode="auto">
            <a:xfrm>
              <a:off x="5233987" y="4184650"/>
              <a:ext cx="557213" cy="0"/>
            </a:xfrm>
            <a:prstGeom prst="line">
              <a:avLst/>
            </a:prstGeom>
            <a:noFill/>
            <a:ln w="26988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aphicFrame>
        <p:nvGraphicFramePr>
          <p:cNvPr id="99" name="Table 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6915675"/>
              </p:ext>
            </p:extLst>
          </p:nvPr>
        </p:nvGraphicFramePr>
        <p:xfrm>
          <a:off x="228600" y="2346960"/>
          <a:ext cx="3657600" cy="20421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Full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Simple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algn="ctr"/>
                      <a:endParaRPr lang="en-US" sz="28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0" name="TextBox 99"/>
          <p:cNvSpPr txBox="1"/>
          <p:nvPr/>
        </p:nvSpPr>
        <p:spPr>
          <a:xfrm>
            <a:off x="594798" y="3385282"/>
            <a:ext cx="10054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More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2499798" y="3375102"/>
            <a:ext cx="9444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Less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533401" y="3887086"/>
            <a:ext cx="11432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Better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2362201" y="3887086"/>
            <a:ext cx="12169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Worse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795172" y="2829052"/>
            <a:ext cx="6046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</a:t>
            </a:r>
            <a:r>
              <a:rPr lang="en-US" baseline="-25000" dirty="0" smtClean="0"/>
              <a:t>A</a:t>
            </a:r>
            <a:endParaRPr lang="en-US" baseline="-25000" dirty="0"/>
          </a:p>
        </p:txBody>
      </p:sp>
      <p:sp>
        <p:nvSpPr>
          <p:cNvPr id="108" name="TextBox 107"/>
          <p:cNvSpPr txBox="1"/>
          <p:nvPr/>
        </p:nvSpPr>
        <p:spPr>
          <a:xfrm>
            <a:off x="2681968" y="2831523"/>
            <a:ext cx="5774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</a:t>
            </a:r>
            <a:r>
              <a:rPr lang="en-US" baseline="-25000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329541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LM Foundation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A590A10-0C3F-4A36-BFC9-3F06CDE6602F}" type="slidenum">
              <a:rPr lang="en-US"/>
              <a:pPr/>
              <a:t>16</a:t>
            </a:fld>
            <a:endParaRPr lang="en-US"/>
          </a:p>
        </p:txBody>
      </p:sp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>
          <a:xfrm>
            <a:off x="65088" y="122238"/>
            <a:ext cx="9012237" cy="717550"/>
          </a:xfrm>
        </p:spPr>
        <p:txBody>
          <a:bodyPr/>
          <a:lstStyle/>
          <a:p>
            <a:r>
              <a:rPr lang="en-US"/>
              <a:t>Competing Models – 2-sample T</a:t>
            </a:r>
          </a:p>
        </p:txBody>
      </p:sp>
      <p:sp>
        <p:nvSpPr>
          <p:cNvPr id="172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38201"/>
            <a:ext cx="8458200" cy="1752600"/>
          </a:xfrm>
        </p:spPr>
        <p:txBody>
          <a:bodyPr/>
          <a:lstStyle/>
          <a:p>
            <a:r>
              <a:rPr lang="en-US" sz="2800" dirty="0"/>
              <a:t>H</a:t>
            </a:r>
            <a:r>
              <a:rPr lang="en-US" sz="2800" baseline="-25000" dirty="0"/>
              <a:t>0</a:t>
            </a:r>
            <a:r>
              <a:rPr lang="en-US" sz="2800" dirty="0"/>
              <a:t>: </a:t>
            </a:r>
            <a:r>
              <a:rPr lang="en-US" sz="2800" dirty="0">
                <a:latin typeface="Symbol" pitchFamily="18" charset="2"/>
              </a:rPr>
              <a:t>m</a:t>
            </a:r>
            <a:r>
              <a:rPr lang="en-US" sz="2800" baseline="-25000" dirty="0"/>
              <a:t>i</a:t>
            </a:r>
            <a:r>
              <a:rPr lang="en-US" sz="2800" dirty="0"/>
              <a:t> = </a:t>
            </a:r>
            <a:r>
              <a:rPr lang="en-US" sz="2800" dirty="0">
                <a:latin typeface="Symbol" pitchFamily="18" charset="2"/>
              </a:rPr>
              <a:t>m</a:t>
            </a:r>
            <a:endParaRPr lang="en-US" sz="2800" baseline="-25000" dirty="0"/>
          </a:p>
          <a:p>
            <a:pPr lvl="1"/>
            <a:r>
              <a:rPr lang="en-US" sz="2400" dirty="0" smtClean="0"/>
              <a:t>“The mean for each group equals a single grand mean”</a:t>
            </a:r>
          </a:p>
          <a:p>
            <a:pPr lvl="2"/>
            <a:r>
              <a:rPr lang="en-US" dirty="0" smtClean="0"/>
              <a:t>i.e., “No difference in group means”</a:t>
            </a:r>
            <a:endParaRPr lang="en-US" dirty="0"/>
          </a:p>
        </p:txBody>
      </p:sp>
      <p:pic>
        <p:nvPicPr>
          <p:cNvPr id="17203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19736" y="2819400"/>
            <a:ext cx="4133464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72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035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LM Foundation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5CB4AD-3616-434C-B27B-28A3B2617624}" type="slidenum">
              <a:rPr lang="en-US"/>
              <a:pPr/>
              <a:t>17</a:t>
            </a:fld>
            <a:endParaRPr lang="en-US"/>
          </a:p>
        </p:txBody>
      </p:sp>
      <p:sp>
        <p:nvSpPr>
          <p:cNvPr id="196610" name="Rectangle 2"/>
          <p:cNvSpPr>
            <a:spLocks noGrp="1" noChangeArrowheads="1"/>
          </p:cNvSpPr>
          <p:nvPr>
            <p:ph type="title"/>
          </p:nvPr>
        </p:nvSpPr>
        <p:spPr>
          <a:xfrm>
            <a:off x="65088" y="122238"/>
            <a:ext cx="9012237" cy="717550"/>
          </a:xfrm>
        </p:spPr>
        <p:txBody>
          <a:bodyPr/>
          <a:lstStyle/>
          <a:p>
            <a:r>
              <a:rPr lang="en-US"/>
              <a:t>Competing Models – 2-sample T</a:t>
            </a:r>
          </a:p>
        </p:txBody>
      </p:sp>
      <p:sp>
        <p:nvSpPr>
          <p:cNvPr id="196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38201"/>
            <a:ext cx="8458200" cy="1600200"/>
          </a:xfrm>
          <a:noFill/>
        </p:spPr>
        <p:txBody>
          <a:bodyPr/>
          <a:lstStyle/>
          <a:p>
            <a:r>
              <a:rPr lang="en-US" sz="2800" dirty="0"/>
              <a:t>H</a:t>
            </a:r>
            <a:r>
              <a:rPr lang="en-US" sz="2800" baseline="-25000" dirty="0"/>
              <a:t>A</a:t>
            </a:r>
            <a:r>
              <a:rPr lang="en-US" sz="2800" dirty="0"/>
              <a:t>: </a:t>
            </a:r>
            <a:r>
              <a:rPr lang="en-US" sz="2800" dirty="0">
                <a:latin typeface="Symbol" pitchFamily="18" charset="2"/>
              </a:rPr>
              <a:t>m</a:t>
            </a:r>
            <a:r>
              <a:rPr lang="en-US" sz="2800" baseline="-25000" dirty="0"/>
              <a:t>i</a:t>
            </a:r>
            <a:r>
              <a:rPr lang="en-US" sz="2800" dirty="0"/>
              <a:t> = </a:t>
            </a:r>
            <a:r>
              <a:rPr lang="en-US" sz="2800" dirty="0" smtClean="0">
                <a:latin typeface="Symbol" pitchFamily="18" charset="2"/>
              </a:rPr>
              <a:t>m</a:t>
            </a:r>
            <a:r>
              <a:rPr lang="en-US" sz="2800" baseline="-25000" dirty="0" smtClean="0"/>
              <a:t>i  </a:t>
            </a:r>
            <a:r>
              <a:rPr lang="en-US" sz="2000" dirty="0" smtClean="0"/>
              <a:t>(where </a:t>
            </a:r>
            <a:r>
              <a:rPr lang="en-US" sz="2000" dirty="0" smtClean="0">
                <a:latin typeface="Symbol" pitchFamily="18" charset="2"/>
              </a:rPr>
              <a:t>m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≠</a:t>
            </a:r>
            <a:r>
              <a:rPr lang="en-US" sz="2000" dirty="0" smtClean="0">
                <a:latin typeface="Symbol" pitchFamily="18" charset="2"/>
              </a:rPr>
              <a:t>m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)</a:t>
            </a:r>
            <a:endParaRPr lang="en-US" sz="2000" baseline="-25000" dirty="0"/>
          </a:p>
          <a:p>
            <a:pPr lvl="1"/>
            <a:r>
              <a:rPr lang="en-US" sz="2400" dirty="0" smtClean="0"/>
              <a:t>“Each group mean equals a different value”</a:t>
            </a:r>
          </a:p>
          <a:p>
            <a:pPr lvl="2"/>
            <a:r>
              <a:rPr lang="en-US" dirty="0" smtClean="0"/>
              <a:t>i.e., “Difference in group means”</a:t>
            </a:r>
            <a:endParaRPr lang="en-US" dirty="0"/>
          </a:p>
        </p:txBody>
      </p:sp>
      <p:pic>
        <p:nvPicPr>
          <p:cNvPr id="19661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23160" y="2819400"/>
            <a:ext cx="4133464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96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-304800"/>
            <a:ext cx="8229600" cy="1143000"/>
          </a:xfrm>
        </p:spPr>
        <p:txBody>
          <a:bodyPr/>
          <a:lstStyle/>
          <a:p>
            <a:r>
              <a:rPr lang="en-US" dirty="0" smtClean="0"/>
              <a:t>Competing Models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F5461C-7FAD-4378-B074-D0FEBA4BBCD3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819400"/>
            <a:ext cx="4133464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81936" y="2819400"/>
            <a:ext cx="4133464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0791282"/>
              </p:ext>
            </p:extLst>
          </p:nvPr>
        </p:nvGraphicFramePr>
        <p:xfrm>
          <a:off x="457200" y="685800"/>
          <a:ext cx="8229600" cy="20726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800" dirty="0" smtClean="0"/>
                        <a:t>Characteristic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Full Model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Simple Model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4023797" y="1733416"/>
            <a:ext cx="10054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More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43197" y="1723236"/>
            <a:ext cx="9444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Less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962400" y="2235220"/>
            <a:ext cx="11432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Better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705600" y="2235220"/>
            <a:ext cx="12169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Worse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33400" y="2257522"/>
            <a:ext cx="19832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Relative Fit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33400" y="1724122"/>
            <a:ext cx="23439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 Parameters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33400" y="1200016"/>
            <a:ext cx="19639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Hypothesis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224171" y="1177186"/>
            <a:ext cx="6046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</a:t>
            </a:r>
            <a:r>
              <a:rPr lang="en-US" baseline="-25000" dirty="0" smtClean="0"/>
              <a:t>A</a:t>
            </a:r>
            <a:endParaRPr lang="en-US" baseline="-25000" dirty="0"/>
          </a:p>
        </p:txBody>
      </p:sp>
      <p:sp>
        <p:nvSpPr>
          <p:cNvPr id="24" name="TextBox 23"/>
          <p:cNvSpPr txBox="1"/>
          <p:nvPr/>
        </p:nvSpPr>
        <p:spPr>
          <a:xfrm>
            <a:off x="7025367" y="1179657"/>
            <a:ext cx="5774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</a:t>
            </a:r>
            <a:r>
              <a:rPr lang="en-US" baseline="-25000" dirty="0"/>
              <a:t>0</a:t>
            </a:r>
          </a:p>
        </p:txBody>
      </p:sp>
      <p:sp>
        <p:nvSpPr>
          <p:cNvPr id="2" name="Rectangle 1"/>
          <p:cNvSpPr/>
          <p:nvPr/>
        </p:nvSpPr>
        <p:spPr>
          <a:xfrm>
            <a:off x="2219132" y="1828800"/>
            <a:ext cx="4715068" cy="304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Is the “benefit” of a better fit worth the “cost” of added complexity?</a:t>
            </a:r>
            <a:endParaRPr 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3780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r>
              <a:rPr lang="en-US" dirty="0" smtClean="0"/>
              <a:t>Measuring Fit</a:t>
            </a:r>
            <a:endParaRPr lang="en-US" dirty="0"/>
          </a:p>
        </p:txBody>
      </p:sp>
      <p:pic>
        <p:nvPicPr>
          <p:cNvPr id="20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470025"/>
            <a:ext cx="4570413" cy="454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97388" y="1470025"/>
            <a:ext cx="4570412" cy="454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294623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Exercise Handout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Type of Variables?</a:t>
            </a:r>
          </a:p>
          <a:p>
            <a:pPr lvl="1"/>
            <a:r>
              <a:rPr lang="en-US" dirty="0" smtClean="0"/>
              <a:t>Before you begin … what are your choices (main categories, subcategories)?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What is the Response Variable?</a:t>
            </a:r>
          </a:p>
          <a:p>
            <a:pPr lvl="1"/>
            <a:r>
              <a:rPr lang="en-US" dirty="0" smtClean="0"/>
              <a:t>Before your being … what is a response variable?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LM Foundation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F5461C-7FAD-4378-B074-D0FEBA4BBCD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784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LM Foundation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463E65D-2EA1-4E1B-9B14-30F30247524D}" type="slidenum">
              <a:rPr lang="en-US"/>
              <a:pPr/>
              <a:t>20</a:t>
            </a:fld>
            <a:endParaRPr lang="en-US"/>
          </a:p>
        </p:txBody>
      </p:sp>
      <p:sp>
        <p:nvSpPr>
          <p:cNvPr id="1751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792163"/>
          </a:xfrm>
        </p:spPr>
        <p:txBody>
          <a:bodyPr/>
          <a:lstStyle/>
          <a:p>
            <a:r>
              <a:rPr lang="en-US" dirty="0" smtClean="0"/>
              <a:t>Measuring Fit – Notation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28600" y="1360944"/>
            <a:ext cx="8763000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 </a:t>
            </a:r>
            <a:r>
              <a:rPr lang="en-US" dirty="0" err="1" smtClean="0"/>
              <a:t>Y</a:t>
            </a:r>
            <a:r>
              <a:rPr lang="en-US" baseline="-25000" dirty="0" err="1" smtClean="0"/>
              <a:t>ij</a:t>
            </a:r>
            <a:r>
              <a:rPr lang="en-US" dirty="0" smtClean="0"/>
              <a:t>  = Y </a:t>
            </a:r>
            <a:r>
              <a:rPr lang="en-US" dirty="0"/>
              <a:t>measurement on individual j in group </a:t>
            </a:r>
            <a:r>
              <a:rPr lang="en-US" dirty="0" smtClean="0"/>
              <a:t>i</a:t>
            </a:r>
          </a:p>
          <a:p>
            <a:endParaRPr lang="en-US" sz="1400" dirty="0"/>
          </a:p>
          <a:p>
            <a:r>
              <a:rPr lang="en-US" dirty="0" smtClean="0"/>
              <a:t>  I   = total </a:t>
            </a:r>
            <a:r>
              <a:rPr lang="en-US" dirty="0"/>
              <a:t>number of </a:t>
            </a:r>
            <a:r>
              <a:rPr lang="en-US" dirty="0" smtClean="0"/>
              <a:t>groups</a:t>
            </a:r>
            <a:endParaRPr lang="en-US" dirty="0"/>
          </a:p>
          <a:p>
            <a:endParaRPr lang="en-US" sz="1400" dirty="0"/>
          </a:p>
          <a:p>
            <a:r>
              <a:rPr lang="en-US" dirty="0" smtClean="0"/>
              <a:t> </a:t>
            </a:r>
            <a:r>
              <a:rPr lang="en-US" dirty="0" err="1" smtClean="0"/>
              <a:t>n</a:t>
            </a:r>
            <a:r>
              <a:rPr lang="en-US" baseline="-25000" dirty="0" err="1" smtClean="0"/>
              <a:t>i</a:t>
            </a:r>
            <a:r>
              <a:rPr lang="en-US" baseline="-25000" dirty="0" smtClean="0"/>
              <a:t>   </a:t>
            </a:r>
            <a:r>
              <a:rPr lang="en-US" dirty="0" smtClean="0"/>
              <a:t>= number </a:t>
            </a:r>
            <a:r>
              <a:rPr lang="en-US" dirty="0"/>
              <a:t>of individuals in group </a:t>
            </a:r>
            <a:r>
              <a:rPr lang="en-US" dirty="0" smtClean="0"/>
              <a:t>i</a:t>
            </a:r>
          </a:p>
          <a:p>
            <a:endParaRPr lang="en-US" sz="1400" dirty="0"/>
          </a:p>
          <a:p>
            <a:r>
              <a:rPr lang="en-US" dirty="0" smtClean="0"/>
              <a:t> n   = number </a:t>
            </a:r>
            <a:r>
              <a:rPr lang="en-US" dirty="0"/>
              <a:t>of individuals in all groups</a:t>
            </a:r>
          </a:p>
          <a:p>
            <a:endParaRPr lang="en-US" sz="1400" dirty="0" smtClean="0">
              <a:latin typeface="Symbol" pitchFamily="18" charset="2"/>
            </a:endParaRPr>
          </a:p>
          <a:p>
            <a:r>
              <a:rPr lang="en-US" dirty="0" smtClean="0">
                <a:latin typeface="Symbol" pitchFamily="18" charset="2"/>
              </a:rPr>
              <a:t>`</a:t>
            </a:r>
            <a:r>
              <a:rPr lang="en-US" dirty="0"/>
              <a:t>Y</a:t>
            </a:r>
            <a:r>
              <a:rPr lang="en-US" baseline="-25000" dirty="0"/>
              <a:t>i.</a:t>
            </a:r>
            <a:r>
              <a:rPr lang="en-US" dirty="0"/>
              <a:t> </a:t>
            </a:r>
            <a:r>
              <a:rPr lang="en-US" dirty="0" smtClean="0"/>
              <a:t>= group </a:t>
            </a:r>
            <a:r>
              <a:rPr lang="en-US" dirty="0"/>
              <a:t>i sample mean (i.e., group mean)</a:t>
            </a:r>
          </a:p>
          <a:p>
            <a:endParaRPr lang="en-US" sz="1400" dirty="0" smtClean="0">
              <a:latin typeface="Symbol" pitchFamily="18" charset="2"/>
            </a:endParaRPr>
          </a:p>
          <a:p>
            <a:r>
              <a:rPr lang="en-US" dirty="0" smtClean="0">
                <a:latin typeface="Symbol" pitchFamily="18" charset="2"/>
              </a:rPr>
              <a:t>`</a:t>
            </a:r>
            <a:r>
              <a:rPr lang="en-US" dirty="0"/>
              <a:t>Y</a:t>
            </a:r>
            <a:r>
              <a:rPr lang="en-US" baseline="-25000" dirty="0"/>
              <a:t>..</a:t>
            </a:r>
            <a:r>
              <a:rPr lang="en-US" dirty="0"/>
              <a:t> </a:t>
            </a:r>
            <a:r>
              <a:rPr lang="en-US" dirty="0" smtClean="0"/>
              <a:t>= sample </a:t>
            </a:r>
            <a:r>
              <a:rPr lang="en-US" dirty="0"/>
              <a:t>mean of all individuals (i.e., grand mean)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LM Foundation</a:t>
            </a:r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613C366-1195-4713-B0B1-FC1AEC6E7B9E}" type="slidenum">
              <a:rPr lang="en-US"/>
              <a:pPr/>
              <a:t>21</a:t>
            </a:fld>
            <a:endParaRPr lang="en-US"/>
          </a:p>
        </p:txBody>
      </p:sp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Measuring Fit – </a:t>
            </a:r>
            <a:r>
              <a:rPr lang="en-US" dirty="0" smtClean="0"/>
              <a:t>Notation Examples</a:t>
            </a:r>
            <a:endParaRPr lang="en-US" dirty="0"/>
          </a:p>
        </p:txBody>
      </p:sp>
      <p:sp>
        <p:nvSpPr>
          <p:cNvPr id="176131" name="Rectangle 3"/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6133" name="Rectangle 5"/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176137" name="Picture 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2114550"/>
            <a:ext cx="3171825" cy="262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6138" name="Picture 1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76800" y="2171700"/>
            <a:ext cx="3990975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6139" name="Text Box 11"/>
          <p:cNvSpPr txBox="1">
            <a:spLocks noChangeArrowheads="1"/>
          </p:cNvSpPr>
          <p:nvPr/>
        </p:nvSpPr>
        <p:spPr bwMode="auto">
          <a:xfrm>
            <a:off x="368300" y="1524000"/>
            <a:ext cx="40497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</a:rPr>
              <a:t>i</a:t>
            </a:r>
            <a:r>
              <a:rPr lang="en-US" b="1" baseline="30000">
                <a:solidFill>
                  <a:srgbClr val="FF0000"/>
                </a:solidFill>
              </a:rPr>
              <a:t>th</a:t>
            </a:r>
            <a:r>
              <a:rPr lang="en-US" b="1">
                <a:solidFill>
                  <a:srgbClr val="FF0000"/>
                </a:solidFill>
              </a:rPr>
              <a:t> Group Sample Mean</a:t>
            </a:r>
            <a:endParaRPr lang="en-US">
              <a:latin typeface="Symbol" pitchFamily="18" charset="2"/>
            </a:endParaRPr>
          </a:p>
        </p:txBody>
      </p:sp>
      <p:sp>
        <p:nvSpPr>
          <p:cNvPr id="176140" name="Text Box 12"/>
          <p:cNvSpPr txBox="1">
            <a:spLocks noChangeArrowheads="1"/>
          </p:cNvSpPr>
          <p:nvPr/>
        </p:nvSpPr>
        <p:spPr bwMode="auto">
          <a:xfrm>
            <a:off x="5026025" y="1524000"/>
            <a:ext cx="36052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</a:rPr>
              <a:t>Grand Sample Mean</a:t>
            </a:r>
            <a:endParaRPr lang="en-US">
              <a:latin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14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LM Foundation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D4E392F-33CE-4451-8767-C4BAE1EB71FE}" type="slidenum">
              <a:rPr lang="en-US"/>
              <a:pPr/>
              <a:t>22</a:t>
            </a:fld>
            <a:endParaRPr lang="en-US"/>
          </a:p>
        </p:txBody>
      </p:sp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Measuring Fit – </a:t>
            </a:r>
            <a:r>
              <a:rPr lang="en-US" dirty="0" smtClean="0"/>
              <a:t>SS</a:t>
            </a:r>
            <a:endParaRPr lang="en-US" dirty="0"/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399" y="1143000"/>
            <a:ext cx="8901113" cy="5334000"/>
          </a:xfrm>
        </p:spPr>
        <p:txBody>
          <a:bodyPr/>
          <a:lstStyle/>
          <a:p>
            <a:r>
              <a:rPr lang="en-US" dirty="0" smtClean="0"/>
              <a:t>Measures lack-of-fit </a:t>
            </a:r>
            <a:r>
              <a:rPr lang="en-US" dirty="0"/>
              <a:t>of a model to a </a:t>
            </a:r>
            <a:r>
              <a:rPr lang="en-US" dirty="0" smtClean="0"/>
              <a:t>set </a:t>
            </a:r>
            <a:r>
              <a:rPr lang="en-US" dirty="0"/>
              <a:t>of </a:t>
            </a:r>
            <a:r>
              <a:rPr lang="en-US" dirty="0" smtClean="0"/>
              <a:t>data</a:t>
            </a:r>
            <a:endParaRPr lang="en-US" dirty="0"/>
          </a:p>
        </p:txBody>
      </p:sp>
      <p:pic>
        <p:nvPicPr>
          <p:cNvPr id="17715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2819400"/>
            <a:ext cx="8977313" cy="1160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8" name="Straight Arrow Connector 7"/>
          <p:cNvCxnSpPr/>
          <p:nvPr/>
        </p:nvCxnSpPr>
        <p:spPr>
          <a:xfrm flipH="1">
            <a:off x="6553200" y="1676400"/>
            <a:ext cx="1878990" cy="1447800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638800" y="1676400"/>
            <a:ext cx="1981200" cy="1447800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76200" y="2819400"/>
            <a:ext cx="5105400" cy="11604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763000" y="2819400"/>
            <a:ext cx="304800" cy="11604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181600" y="2819400"/>
            <a:ext cx="152400" cy="11604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animBg="1"/>
      <p:bldP spid="1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LM Foundation</a:t>
            </a: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EB9D16-29B1-4F7F-AA07-F203581A25AD}" type="slidenum">
              <a:rPr lang="en-US"/>
              <a:pPr/>
              <a:t>23</a:t>
            </a:fld>
            <a:endParaRPr lang="en-US"/>
          </a:p>
        </p:txBody>
      </p:sp>
      <p:sp>
        <p:nvSpPr>
          <p:cNvPr id="178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Measuring Fit – </a:t>
            </a:r>
            <a:r>
              <a:rPr lang="en-US" dirty="0" err="1" smtClean="0"/>
              <a:t>SS</a:t>
            </a:r>
            <a:r>
              <a:rPr lang="en-US" baseline="-25000" dirty="0" err="1" smtClean="0"/>
              <a:t>Total</a:t>
            </a:r>
            <a:endParaRPr lang="en-US" dirty="0"/>
          </a:p>
        </p:txBody>
      </p:sp>
      <p:pic>
        <p:nvPicPr>
          <p:cNvPr id="178183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88" y="2308225"/>
            <a:ext cx="4570412" cy="454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8185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09800" y="1143000"/>
            <a:ext cx="4699000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Rectangle 1"/>
          <p:cNvSpPr/>
          <p:nvPr/>
        </p:nvSpPr>
        <p:spPr>
          <a:xfrm>
            <a:off x="7162800" y="1543205"/>
            <a:ext cx="1676485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b="1" dirty="0" smtClean="0">
                <a:solidFill>
                  <a:srgbClr val="FF0000"/>
                </a:solidFill>
              </a:rPr>
              <a:t>= 115465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29200" y="3025590"/>
            <a:ext cx="925253" cy="523220"/>
          </a:xfrm>
          <a:prstGeom prst="rect">
            <a:avLst/>
          </a:prstGeom>
          <a:solidFill>
            <a:srgbClr val="FFFF6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/>
              <a:t>data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6324600" y="3025590"/>
            <a:ext cx="1242648" cy="523220"/>
          </a:xfrm>
          <a:prstGeom prst="rect">
            <a:avLst/>
          </a:prstGeom>
          <a:solidFill>
            <a:srgbClr val="FFFF6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/>
              <a:t>model</a:t>
            </a:r>
            <a:endParaRPr lang="en-US" b="1" dirty="0"/>
          </a:p>
        </p:txBody>
      </p:sp>
      <p:cxnSp>
        <p:nvCxnSpPr>
          <p:cNvPr id="13" name="Straight Arrow Connector 12"/>
          <p:cNvCxnSpPr>
            <a:stCxn id="11" idx="0"/>
          </p:cNvCxnSpPr>
          <p:nvPr/>
        </p:nvCxnSpPr>
        <p:spPr>
          <a:xfrm flipV="1">
            <a:off x="5491827" y="2034990"/>
            <a:ext cx="0" cy="990600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6438535" y="2034990"/>
            <a:ext cx="538827" cy="990600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2" idx="2"/>
          </p:cNvCxnSpPr>
          <p:nvPr/>
        </p:nvCxnSpPr>
        <p:spPr>
          <a:xfrm flipH="1">
            <a:off x="4321884" y="3548810"/>
            <a:ext cx="2624040" cy="1466235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Measuring Fit – </a:t>
            </a:r>
            <a:r>
              <a:rPr lang="en-US" dirty="0" err="1" smtClean="0"/>
              <a:t>SS</a:t>
            </a:r>
            <a:r>
              <a:rPr lang="en-US" baseline="-25000" dirty="0" err="1" smtClean="0"/>
              <a:t>Within</a:t>
            </a:r>
            <a:endParaRPr lang="en-US" dirty="0"/>
          </a:p>
        </p:txBody>
      </p:sp>
      <p:pic>
        <p:nvPicPr>
          <p:cNvPr id="179207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308225"/>
            <a:ext cx="4570413" cy="454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9209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09800" y="1143000"/>
            <a:ext cx="4800600" cy="122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Rectangle 1"/>
          <p:cNvSpPr/>
          <p:nvPr/>
        </p:nvSpPr>
        <p:spPr>
          <a:xfrm>
            <a:off x="7239000" y="1515709"/>
            <a:ext cx="1577098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b="1" dirty="0" smtClean="0">
                <a:solidFill>
                  <a:schemeClr val="accent2"/>
                </a:solidFill>
              </a:rPr>
              <a:t>=110496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29200" y="3025590"/>
            <a:ext cx="925253" cy="523220"/>
          </a:xfrm>
          <a:prstGeom prst="rect">
            <a:avLst/>
          </a:prstGeom>
          <a:solidFill>
            <a:srgbClr val="FFFF6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/>
              <a:t>data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6324600" y="3025590"/>
            <a:ext cx="1242648" cy="523220"/>
          </a:xfrm>
          <a:prstGeom prst="rect">
            <a:avLst/>
          </a:prstGeom>
          <a:solidFill>
            <a:srgbClr val="FFFF6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/>
              <a:t>model</a:t>
            </a:r>
            <a:endParaRPr lang="en-US" b="1" dirty="0"/>
          </a:p>
        </p:txBody>
      </p:sp>
      <p:cxnSp>
        <p:nvCxnSpPr>
          <p:cNvPr id="13" name="Straight Arrow Connector 12"/>
          <p:cNvCxnSpPr>
            <a:stCxn id="11" idx="0"/>
          </p:cNvCxnSpPr>
          <p:nvPr/>
        </p:nvCxnSpPr>
        <p:spPr>
          <a:xfrm flipV="1">
            <a:off x="5491827" y="2034990"/>
            <a:ext cx="70773" cy="990600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6553200" y="2034990"/>
            <a:ext cx="424163" cy="990600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2" idx="2"/>
          </p:cNvCxnSpPr>
          <p:nvPr/>
        </p:nvCxnSpPr>
        <p:spPr>
          <a:xfrm flipH="1">
            <a:off x="3810000" y="3548810"/>
            <a:ext cx="3135924" cy="1632790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2209800" y="3548810"/>
            <a:ext cx="4736124" cy="1327990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LM Foundation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12174E-2EF4-4953-834D-C4B107D3AA58}" type="slidenum">
              <a:rPr lang="en-US"/>
              <a:pPr/>
              <a:t>25</a:t>
            </a:fld>
            <a:endParaRPr lang="en-US"/>
          </a:p>
        </p:txBody>
      </p:sp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Measuring Fit – </a:t>
            </a:r>
            <a:r>
              <a:rPr lang="en-US" dirty="0" err="1" smtClean="0"/>
              <a:t>SS</a:t>
            </a:r>
            <a:r>
              <a:rPr lang="en-US" baseline="-25000" dirty="0" err="1" smtClean="0"/>
              <a:t>Within</a:t>
            </a:r>
            <a:r>
              <a:rPr lang="en-US" dirty="0" smtClean="0"/>
              <a:t> &amp; </a:t>
            </a:r>
            <a:r>
              <a:rPr lang="en-US" dirty="0" err="1"/>
              <a:t>SS</a:t>
            </a:r>
            <a:r>
              <a:rPr lang="en-US" baseline="-25000" dirty="0" err="1"/>
              <a:t>Total</a:t>
            </a:r>
            <a:endParaRPr lang="en-US" baseline="-25000" dirty="0"/>
          </a:p>
        </p:txBody>
      </p:sp>
      <p:pic>
        <p:nvPicPr>
          <p:cNvPr id="1802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228600" y="963613"/>
            <a:ext cx="6096000" cy="5894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6140563" y="1447800"/>
            <a:ext cx="2806474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b="1" dirty="0" err="1" smtClean="0">
                <a:solidFill>
                  <a:srgbClr val="FF0000"/>
                </a:solidFill>
              </a:rPr>
              <a:t>SS</a:t>
            </a:r>
            <a:r>
              <a:rPr lang="en-US" b="1" baseline="-25000" dirty="0" err="1" smtClean="0">
                <a:solidFill>
                  <a:srgbClr val="FF0000"/>
                </a:solidFill>
              </a:rPr>
              <a:t>Total</a:t>
            </a:r>
            <a:r>
              <a:rPr lang="en-US" b="1" dirty="0" smtClean="0">
                <a:solidFill>
                  <a:srgbClr val="FF0000"/>
                </a:solidFill>
              </a:rPr>
              <a:t> = 115465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98775" y="1882069"/>
            <a:ext cx="2881430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b="1" dirty="0" err="1" smtClean="0">
                <a:solidFill>
                  <a:schemeClr val="accent2"/>
                </a:solidFill>
              </a:rPr>
              <a:t>SS</a:t>
            </a:r>
            <a:r>
              <a:rPr lang="en-US" b="1" baseline="-25000" dirty="0" err="1" smtClean="0">
                <a:solidFill>
                  <a:schemeClr val="accent2"/>
                </a:solidFill>
              </a:rPr>
              <a:t>Within</a:t>
            </a:r>
            <a:r>
              <a:rPr lang="en-US" b="1" dirty="0" smtClean="0">
                <a:solidFill>
                  <a:schemeClr val="accent2"/>
                </a:solidFill>
              </a:rPr>
              <a:t>= 110496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638800" y="3048000"/>
            <a:ext cx="3429000" cy="954107"/>
          </a:xfrm>
          <a:prstGeom prst="rect">
            <a:avLst/>
          </a:prstGeom>
          <a:solidFill>
            <a:srgbClr val="FFFF6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Full model ALWAYS fits better!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6019800" y="2362200"/>
            <a:ext cx="533400" cy="685800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LM Foundation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52AC1AC-31F4-43AA-87D1-C177E97483AF}" type="slidenum">
              <a:rPr lang="en-US"/>
              <a:pPr/>
              <a:t>26</a:t>
            </a:fld>
            <a:endParaRPr lang="en-US"/>
          </a:p>
        </p:txBody>
      </p:sp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Measuring Fit – </a:t>
            </a:r>
            <a:r>
              <a:rPr lang="en-US" dirty="0" err="1" smtClean="0"/>
              <a:t>SS</a:t>
            </a:r>
            <a:r>
              <a:rPr lang="en-US" baseline="-25000" dirty="0" err="1" smtClean="0"/>
              <a:t>Total</a:t>
            </a:r>
            <a:r>
              <a:rPr lang="en-US" dirty="0" smtClean="0"/>
              <a:t> Partitions</a:t>
            </a:r>
            <a:endParaRPr lang="en-US" dirty="0"/>
          </a:p>
        </p:txBody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915400" cy="4114800"/>
          </a:xfrm>
        </p:spPr>
        <p:txBody>
          <a:bodyPr/>
          <a:lstStyle/>
          <a:p>
            <a:r>
              <a:rPr lang="en-US" b="1" dirty="0"/>
              <a:t>    </a:t>
            </a:r>
            <a:r>
              <a:rPr lang="en-US" b="1" dirty="0" err="1"/>
              <a:t>SS</a:t>
            </a:r>
            <a:r>
              <a:rPr lang="en-US" b="1" baseline="-25000" dirty="0" err="1"/>
              <a:t>Total</a:t>
            </a:r>
            <a:r>
              <a:rPr lang="en-US" b="1" dirty="0"/>
              <a:t>       =    </a:t>
            </a:r>
            <a:r>
              <a:rPr lang="en-US" b="1" dirty="0" err="1"/>
              <a:t>SS</a:t>
            </a:r>
            <a:r>
              <a:rPr lang="en-US" b="1" baseline="-25000" dirty="0" err="1"/>
              <a:t>Within</a:t>
            </a:r>
            <a:r>
              <a:rPr lang="en-US" b="1" dirty="0"/>
              <a:t>         +   </a:t>
            </a:r>
            <a:r>
              <a:rPr lang="en-US" b="1" dirty="0" err="1"/>
              <a:t>SS</a:t>
            </a:r>
            <a:r>
              <a:rPr lang="en-US" b="1" baseline="-25000" dirty="0" err="1"/>
              <a:t>Among</a:t>
            </a:r>
            <a:endParaRPr lang="en-US" b="1" baseline="-25000" dirty="0"/>
          </a:p>
          <a:p>
            <a:endParaRPr lang="en-US" b="1" dirty="0"/>
          </a:p>
          <a:p>
            <a:r>
              <a:rPr lang="en-US" dirty="0"/>
              <a:t>where </a:t>
            </a:r>
          </a:p>
          <a:p>
            <a:endParaRPr lang="en-US" dirty="0"/>
          </a:p>
          <a:p>
            <a:pPr lvl="1"/>
            <a:endParaRPr lang="en-US" sz="1200" dirty="0" smtClean="0"/>
          </a:p>
          <a:p>
            <a:pPr lvl="1"/>
            <a:r>
              <a:rPr lang="en-US" dirty="0" smtClean="0"/>
              <a:t>Difference </a:t>
            </a:r>
            <a:r>
              <a:rPr lang="en-US" dirty="0"/>
              <a:t>in SS between </a:t>
            </a:r>
            <a:r>
              <a:rPr lang="en-US" dirty="0" smtClean="0"/>
              <a:t>full </a:t>
            </a:r>
            <a:r>
              <a:rPr lang="en-US" dirty="0"/>
              <a:t>&amp; </a:t>
            </a:r>
            <a:r>
              <a:rPr lang="en-US" dirty="0" smtClean="0"/>
              <a:t>simple </a:t>
            </a:r>
            <a:r>
              <a:rPr lang="en-US" dirty="0"/>
              <a:t>models</a:t>
            </a:r>
          </a:p>
          <a:p>
            <a:pPr lvl="1"/>
            <a:r>
              <a:rPr lang="en-US" dirty="0" smtClean="0"/>
              <a:t>Improvement in lack-of-fit when using full model (rather than simple model)</a:t>
            </a:r>
          </a:p>
          <a:p>
            <a:pPr lvl="1"/>
            <a:r>
              <a:rPr lang="en-US" dirty="0" smtClean="0"/>
              <a:t>Measure of how different the group means are</a:t>
            </a:r>
            <a:endParaRPr lang="en-US" dirty="0"/>
          </a:p>
        </p:txBody>
      </p:sp>
      <p:pic>
        <p:nvPicPr>
          <p:cNvPr id="181253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63725" y="2311400"/>
            <a:ext cx="4156075" cy="112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9" name="Straight Arrow Connector 8"/>
          <p:cNvCxnSpPr/>
          <p:nvPr/>
        </p:nvCxnSpPr>
        <p:spPr>
          <a:xfrm flipH="1" flipV="1">
            <a:off x="4724400" y="3048000"/>
            <a:ext cx="685800" cy="990600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5610666" y="3048000"/>
            <a:ext cx="713934" cy="914400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81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251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LM Foundation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FEE7CD-F77C-483C-BF05-EC7E8B8FD909}" type="slidenum">
              <a:rPr lang="en-US"/>
              <a:pPr/>
              <a:t>27</a:t>
            </a:fld>
            <a:endParaRPr lang="en-US"/>
          </a:p>
        </p:txBody>
      </p:sp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Measuring Fit – </a:t>
            </a:r>
            <a:r>
              <a:rPr lang="en-US" dirty="0" err="1" smtClean="0"/>
              <a:t>SS</a:t>
            </a:r>
            <a:r>
              <a:rPr lang="en-US" baseline="-25000" dirty="0" err="1" smtClean="0"/>
              <a:t>Among</a:t>
            </a:r>
            <a:endParaRPr lang="en-US" baseline="-25000" dirty="0"/>
          </a:p>
        </p:txBody>
      </p:sp>
      <p:pic>
        <p:nvPicPr>
          <p:cNvPr id="18227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228600" y="960438"/>
            <a:ext cx="6019800" cy="5821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extBox 1"/>
          <p:cNvSpPr txBox="1"/>
          <p:nvPr/>
        </p:nvSpPr>
        <p:spPr>
          <a:xfrm>
            <a:off x="5562600" y="1600200"/>
            <a:ext cx="358140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90513" indent="-290513">
              <a:buFont typeface="Arial" pitchFamily="34" charset="0"/>
              <a:buChar char="•"/>
            </a:pPr>
            <a:r>
              <a:rPr lang="en-US" dirty="0" smtClean="0"/>
              <a:t>What would make </a:t>
            </a:r>
            <a:r>
              <a:rPr lang="en-US" dirty="0" err="1" smtClean="0"/>
              <a:t>SS</a:t>
            </a:r>
            <a:r>
              <a:rPr lang="en-US" baseline="-25000" dirty="0" err="1" smtClean="0"/>
              <a:t>among</a:t>
            </a:r>
            <a:r>
              <a:rPr lang="en-US" dirty="0" smtClean="0"/>
              <a:t> be “large”?</a:t>
            </a:r>
          </a:p>
          <a:p>
            <a:pPr marL="290513" indent="-290513">
              <a:buFont typeface="Arial" pitchFamily="34" charset="0"/>
              <a:buChar char="•"/>
            </a:pPr>
            <a:endParaRPr lang="en-US" dirty="0" smtClean="0"/>
          </a:p>
          <a:p>
            <a:pPr marL="290513" indent="-290513">
              <a:buFont typeface="Arial" pitchFamily="34" charset="0"/>
              <a:buChar char="•"/>
            </a:pPr>
            <a:endParaRPr lang="en-US" dirty="0"/>
          </a:p>
          <a:p>
            <a:pPr marL="290513" indent="-290513">
              <a:buFont typeface="Arial" pitchFamily="34" charset="0"/>
              <a:buChar char="•"/>
            </a:pPr>
            <a:r>
              <a:rPr lang="en-US" dirty="0" smtClean="0"/>
              <a:t>Must not forget about differences in model complexity!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LM Foundation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F38E73-BC61-4761-AD4E-0E8AD4EF18FB}" type="slidenum">
              <a:rPr lang="en-US"/>
              <a:pPr/>
              <a:t>28</a:t>
            </a:fld>
            <a:endParaRPr lang="en-US"/>
          </a:p>
        </p:txBody>
      </p:sp>
      <p:sp>
        <p:nvSpPr>
          <p:cNvPr id="197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Measuring </a:t>
            </a:r>
            <a:r>
              <a:rPr lang="en-US" dirty="0"/>
              <a:t>Complexity</a:t>
            </a:r>
          </a:p>
        </p:txBody>
      </p:sp>
      <p:sp>
        <p:nvSpPr>
          <p:cNvPr id="197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95400"/>
            <a:ext cx="8839200" cy="5029200"/>
          </a:xfrm>
        </p:spPr>
        <p:txBody>
          <a:bodyPr/>
          <a:lstStyle/>
          <a:p>
            <a:r>
              <a:rPr lang="en-US" dirty="0" err="1" smtClean="0"/>
              <a:t>df</a:t>
            </a:r>
            <a:r>
              <a:rPr lang="en-US" dirty="0" smtClean="0"/>
              <a:t> = n </a:t>
            </a:r>
            <a:r>
              <a:rPr lang="en-US" dirty="0"/>
              <a:t>– number of predictions</a:t>
            </a:r>
          </a:p>
          <a:p>
            <a:pPr lvl="1"/>
            <a:r>
              <a:rPr lang="en-US" dirty="0" smtClean="0"/>
              <a:t> “Simple model”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err="1" smtClean="0"/>
              <a:t>df</a:t>
            </a:r>
            <a:r>
              <a:rPr lang="en-US" baseline="-25000" dirty="0" err="1" smtClean="0"/>
              <a:t>Total</a:t>
            </a:r>
            <a:r>
              <a:rPr lang="en-US" dirty="0" smtClean="0"/>
              <a:t>  = </a:t>
            </a:r>
            <a:r>
              <a:rPr lang="en-US" dirty="0"/>
              <a:t>n-1</a:t>
            </a:r>
          </a:p>
          <a:p>
            <a:pPr lvl="1"/>
            <a:r>
              <a:rPr lang="en-US" dirty="0" smtClean="0"/>
              <a:t> “Full model” </a:t>
            </a:r>
            <a:r>
              <a:rPr lang="en-US" dirty="0" smtClean="0">
                <a:sym typeface="Wingdings" pitchFamily="2" charset="2"/>
              </a:rPr>
              <a:t>      </a:t>
            </a:r>
            <a:r>
              <a:rPr lang="en-US" dirty="0" err="1" smtClean="0"/>
              <a:t>df</a:t>
            </a:r>
            <a:r>
              <a:rPr lang="en-US" baseline="-25000" dirty="0" err="1" smtClean="0"/>
              <a:t>Within</a:t>
            </a:r>
            <a:r>
              <a:rPr lang="en-US" dirty="0" smtClean="0"/>
              <a:t> </a:t>
            </a:r>
            <a:r>
              <a:rPr lang="en-US" dirty="0"/>
              <a:t>= n-</a:t>
            </a:r>
            <a:r>
              <a:rPr lang="en-US" dirty="0">
                <a:latin typeface="Times New Roman" pitchFamily="18" charset="0"/>
              </a:rPr>
              <a:t>I</a:t>
            </a:r>
            <a:endParaRPr lang="en-US" sz="1600" dirty="0"/>
          </a:p>
          <a:p>
            <a:endParaRPr lang="en-US" dirty="0"/>
          </a:p>
          <a:p>
            <a:r>
              <a:rPr lang="en-US" dirty="0" err="1" smtClean="0"/>
              <a:t>df</a:t>
            </a:r>
            <a:r>
              <a:rPr lang="en-US" baseline="-25000" dirty="0" err="1" smtClean="0"/>
              <a:t>Total</a:t>
            </a:r>
            <a:r>
              <a:rPr lang="en-US" baseline="-25000" dirty="0" smtClean="0"/>
              <a:t> </a:t>
            </a:r>
            <a:r>
              <a:rPr lang="en-US" dirty="0" smtClean="0"/>
              <a:t>= </a:t>
            </a:r>
            <a:r>
              <a:rPr lang="en-US" dirty="0" err="1" smtClean="0"/>
              <a:t>df</a:t>
            </a:r>
            <a:r>
              <a:rPr lang="en-US" baseline="-25000" dirty="0" err="1" smtClean="0"/>
              <a:t>Within</a:t>
            </a:r>
            <a:r>
              <a:rPr lang="en-US" baseline="-25000" dirty="0" smtClean="0"/>
              <a:t> </a:t>
            </a:r>
            <a:r>
              <a:rPr lang="en-US" dirty="0" smtClean="0"/>
              <a:t>+ </a:t>
            </a:r>
            <a:r>
              <a:rPr lang="en-US" dirty="0" err="1" smtClean="0"/>
              <a:t>df</a:t>
            </a:r>
            <a:r>
              <a:rPr lang="en-US" baseline="-25000" dirty="0" err="1" smtClean="0"/>
              <a:t>Among</a:t>
            </a:r>
            <a:endParaRPr lang="en-US" baseline="-25000" dirty="0"/>
          </a:p>
          <a:p>
            <a:pPr lvl="1"/>
            <a:endParaRPr lang="en-US" dirty="0" smtClean="0"/>
          </a:p>
          <a:p>
            <a:r>
              <a:rPr lang="en-US" dirty="0" err="1" smtClean="0"/>
              <a:t>df</a:t>
            </a:r>
            <a:r>
              <a:rPr lang="en-US" baseline="-25000" dirty="0" err="1" smtClean="0"/>
              <a:t>Among</a:t>
            </a:r>
            <a:r>
              <a:rPr lang="en-US" dirty="0" smtClean="0"/>
              <a:t> = </a:t>
            </a:r>
            <a:r>
              <a:rPr lang="en-US" dirty="0">
                <a:latin typeface="Times New Roman" pitchFamily="18" charset="0"/>
              </a:rPr>
              <a:t>I</a:t>
            </a:r>
            <a:r>
              <a:rPr lang="en-US" dirty="0"/>
              <a:t>-1</a:t>
            </a:r>
          </a:p>
          <a:p>
            <a:pPr lvl="1"/>
            <a:r>
              <a:rPr lang="en-US" dirty="0" smtClean="0"/>
              <a:t>Difference in number of model parameters</a:t>
            </a:r>
          </a:p>
          <a:p>
            <a:pPr lvl="1"/>
            <a:r>
              <a:rPr lang="en-US" dirty="0" smtClean="0"/>
              <a:t>Added </a:t>
            </a:r>
            <a:r>
              <a:rPr lang="en-US" dirty="0"/>
              <a:t>complexity of full model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635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LM Foundation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E40764-87BD-4F78-9E12-968AF57EE790}" type="slidenum">
              <a:rPr lang="en-US"/>
              <a:pPr/>
              <a:t>29</a:t>
            </a:fld>
            <a:endParaRPr lang="en-US"/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90600"/>
            <a:ext cx="8839200" cy="5791200"/>
          </a:xfrm>
        </p:spPr>
        <p:txBody>
          <a:bodyPr/>
          <a:lstStyle/>
          <a:p>
            <a:r>
              <a:rPr lang="en-US" dirty="0" smtClean="0"/>
              <a:t>Factor </a:t>
            </a:r>
            <a:r>
              <a:rPr lang="en-US" dirty="0"/>
              <a:t>out </a:t>
            </a:r>
            <a:r>
              <a:rPr lang="en-US" dirty="0" smtClean="0"/>
              <a:t>difference </a:t>
            </a:r>
            <a:r>
              <a:rPr lang="en-US" dirty="0"/>
              <a:t>in number of parameters </a:t>
            </a:r>
            <a:r>
              <a:rPr lang="en-US" dirty="0" smtClean="0"/>
              <a:t>on fit calculation by dividing SS by </a:t>
            </a:r>
            <a:r>
              <a:rPr lang="en-US" dirty="0" err="1" smtClean="0"/>
              <a:t>df</a:t>
            </a:r>
            <a:endParaRPr lang="en-US" dirty="0" smtClean="0"/>
          </a:p>
          <a:p>
            <a:endParaRPr lang="en-US" sz="1000" dirty="0"/>
          </a:p>
          <a:p>
            <a:r>
              <a:rPr lang="en-US" dirty="0" smtClean="0"/>
              <a:t>Result is “mean square” (MS)</a:t>
            </a:r>
          </a:p>
          <a:p>
            <a:endParaRPr lang="en-US" sz="1000" dirty="0"/>
          </a:p>
          <a:p>
            <a:r>
              <a:rPr lang="en-US" dirty="0" smtClean="0"/>
              <a:t>MS are sample variances</a:t>
            </a:r>
          </a:p>
          <a:p>
            <a:pPr lvl="1">
              <a:spcAft>
                <a:spcPts val="1200"/>
              </a:spcAft>
            </a:pPr>
            <a:r>
              <a:rPr lang="en-US" b="1" dirty="0" err="1"/>
              <a:t>MS</a:t>
            </a:r>
            <a:r>
              <a:rPr lang="en-US" b="1" baseline="-25000" dirty="0" err="1"/>
              <a:t>Total</a:t>
            </a:r>
            <a:r>
              <a:rPr lang="en-US" dirty="0"/>
              <a:t> = </a:t>
            </a:r>
            <a:r>
              <a:rPr lang="en-US" dirty="0" smtClean="0"/>
              <a:t>s</a:t>
            </a:r>
            <a:r>
              <a:rPr lang="en-US" baseline="30000" dirty="0" smtClean="0"/>
              <a:t>2</a:t>
            </a:r>
            <a:r>
              <a:rPr lang="en-US" dirty="0" smtClean="0"/>
              <a:t> = </a:t>
            </a:r>
            <a:r>
              <a:rPr lang="en-US" dirty="0"/>
              <a:t>total variability among individuals around </a:t>
            </a:r>
            <a:r>
              <a:rPr lang="en-US" dirty="0" smtClean="0"/>
              <a:t>grand mean</a:t>
            </a:r>
          </a:p>
          <a:p>
            <a:pPr lvl="1">
              <a:spcAft>
                <a:spcPts val="1200"/>
              </a:spcAft>
            </a:pPr>
            <a:r>
              <a:rPr lang="en-US" b="1" dirty="0" err="1" smtClean="0"/>
              <a:t>MS</a:t>
            </a:r>
            <a:r>
              <a:rPr lang="en-US" b="1" baseline="-25000" dirty="0" err="1" smtClean="0"/>
              <a:t>Within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s</a:t>
            </a:r>
            <a:r>
              <a:rPr lang="en-US" baseline="-25000" dirty="0" smtClean="0"/>
              <a:t>p</a:t>
            </a:r>
            <a:r>
              <a:rPr lang="en-US" baseline="30000" dirty="0" smtClean="0"/>
              <a:t>2</a:t>
            </a:r>
            <a:r>
              <a:rPr lang="en-US" dirty="0" smtClean="0"/>
              <a:t> = </a:t>
            </a:r>
            <a:r>
              <a:rPr lang="en-US" dirty="0"/>
              <a:t>pooled variability among individuals around group means </a:t>
            </a:r>
            <a:endParaRPr lang="en-US" dirty="0" smtClean="0"/>
          </a:p>
          <a:p>
            <a:pPr lvl="1">
              <a:spcAft>
                <a:spcPts val="1200"/>
              </a:spcAft>
            </a:pPr>
            <a:r>
              <a:rPr lang="en-US" b="1" dirty="0" err="1" smtClean="0"/>
              <a:t>MS</a:t>
            </a:r>
            <a:r>
              <a:rPr lang="en-US" b="1" baseline="-25000" dirty="0" err="1" smtClean="0"/>
              <a:t>Among</a:t>
            </a:r>
            <a:r>
              <a:rPr lang="en-US" b="1" dirty="0" smtClean="0"/>
              <a:t> </a:t>
            </a:r>
            <a:r>
              <a:rPr lang="en-US" dirty="0"/>
              <a:t>= variability </a:t>
            </a:r>
            <a:r>
              <a:rPr lang="en-US" dirty="0" smtClean="0"/>
              <a:t>of </a:t>
            </a:r>
            <a:r>
              <a:rPr lang="en-US" dirty="0"/>
              <a:t>group means around the grand mean</a:t>
            </a:r>
          </a:p>
          <a:p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65088" y="122238"/>
            <a:ext cx="9012237" cy="868362"/>
          </a:xfrm>
        </p:spPr>
        <p:txBody>
          <a:bodyPr/>
          <a:lstStyle/>
          <a:p>
            <a:r>
              <a:rPr lang="en-US" dirty="0"/>
              <a:t>Fit vs. Complexity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2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Type of Variable?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Temperature (</a:t>
            </a:r>
            <a:r>
              <a:rPr lang="en-US" sz="2400" i="1" baseline="30000" dirty="0" err="1" smtClean="0"/>
              <a:t>o</a:t>
            </a:r>
            <a:r>
              <a:rPr lang="en-US" sz="2400" i="1" dirty="0" err="1" smtClean="0"/>
              <a:t>F</a:t>
            </a:r>
            <a:r>
              <a:rPr lang="en-US" sz="2400" dirty="0" smtClean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Habitat complexity (</a:t>
            </a:r>
            <a:r>
              <a:rPr lang="en-US" sz="2400" i="1" dirty="0"/>
              <a:t>low, medium, high</a:t>
            </a:r>
            <a:r>
              <a:rPr lang="en-US" sz="2400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Home range size (</a:t>
            </a:r>
            <a:r>
              <a:rPr lang="en-US" sz="2400" i="1" dirty="0" smtClean="0"/>
              <a:t>m</a:t>
            </a:r>
            <a:r>
              <a:rPr lang="en-US" sz="2400" i="1" baseline="30000" dirty="0" smtClean="0"/>
              <a:t>2</a:t>
            </a:r>
            <a:r>
              <a:rPr lang="en-US" sz="2400" dirty="0" smtClean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Brood size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Forest type (</a:t>
            </a:r>
            <a:r>
              <a:rPr lang="en-US" sz="2400" i="1" dirty="0" smtClean="0"/>
              <a:t>deciduous, mixed, coniferous</a:t>
            </a:r>
            <a:r>
              <a:rPr lang="en-US" sz="2400" dirty="0" smtClean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Number of docks (on a lake shoreline)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Ecoregion (</a:t>
            </a:r>
            <a:r>
              <a:rPr lang="en-US" sz="2400" i="1" dirty="0" smtClean="0"/>
              <a:t>Northern Lakes &amp; Forests, North Central Hardwood Forests, </a:t>
            </a:r>
            <a:r>
              <a:rPr lang="en-US" sz="2400" i="1" dirty="0" err="1" smtClean="0"/>
              <a:t>Driftless</a:t>
            </a:r>
            <a:r>
              <a:rPr lang="en-US" sz="2400" i="1" dirty="0" smtClean="0"/>
              <a:t> Area, Southeastern Wisconsin Till Plains, Central Corn Belt Plains</a:t>
            </a:r>
            <a:r>
              <a:rPr lang="en-US" sz="2400" dirty="0" smtClean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Survived (</a:t>
            </a:r>
            <a:r>
              <a:rPr lang="en-US" sz="2400" i="1" dirty="0" smtClean="0"/>
              <a:t>yes, no</a:t>
            </a:r>
            <a:r>
              <a:rPr lang="en-US" sz="2400" dirty="0" smtClean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Age (</a:t>
            </a:r>
            <a:r>
              <a:rPr lang="en-US" sz="2400" i="1" dirty="0" smtClean="0"/>
              <a:t>years</a:t>
            </a:r>
            <a:r>
              <a:rPr lang="en-US" sz="2400" dirty="0" smtClean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Race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LM Foundation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F5461C-7FAD-4378-B074-D0FEBA4BBCD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7332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LM Foundation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9CC574-88AD-40FA-8ED6-F551EFB4A3C3}" type="slidenum">
              <a:rPr lang="en-US"/>
              <a:pPr/>
              <a:t>30</a:t>
            </a:fld>
            <a:endParaRPr lang="en-US"/>
          </a:p>
        </p:txBody>
      </p:sp>
      <p:sp>
        <p:nvSpPr>
          <p:cNvPr id="186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 vs. </a:t>
            </a:r>
            <a:r>
              <a:rPr lang="en-US" dirty="0" smtClean="0"/>
              <a:t>Complexity – MS</a:t>
            </a:r>
            <a:endParaRPr lang="en-US" dirty="0"/>
          </a:p>
        </p:txBody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3733800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US" dirty="0"/>
              <a:t>Suppose that </a:t>
            </a:r>
            <a:r>
              <a:rPr lang="en-US" dirty="0" err="1"/>
              <a:t>MS</a:t>
            </a:r>
            <a:r>
              <a:rPr lang="en-US" baseline="-25000" dirty="0" err="1"/>
              <a:t>Among</a:t>
            </a:r>
            <a:r>
              <a:rPr lang="en-US" dirty="0"/>
              <a:t> = 10</a:t>
            </a:r>
          </a:p>
          <a:p>
            <a:pPr lvl="1">
              <a:spcAft>
                <a:spcPts val="1200"/>
              </a:spcAft>
            </a:pPr>
            <a:r>
              <a:rPr lang="en-US" dirty="0"/>
              <a:t>Is this “large” if </a:t>
            </a:r>
            <a:r>
              <a:rPr lang="en-US" dirty="0" err="1"/>
              <a:t>MS</a:t>
            </a:r>
            <a:r>
              <a:rPr lang="en-US" baseline="-25000" dirty="0" err="1"/>
              <a:t>Within</a:t>
            </a:r>
            <a:r>
              <a:rPr lang="en-US" dirty="0"/>
              <a:t> = 100?</a:t>
            </a:r>
          </a:p>
          <a:p>
            <a:pPr lvl="1">
              <a:spcAft>
                <a:spcPts val="1200"/>
              </a:spcAft>
            </a:pPr>
            <a:r>
              <a:rPr lang="en-US" dirty="0"/>
              <a:t>Is this “large” if </a:t>
            </a:r>
            <a:r>
              <a:rPr lang="en-US" dirty="0" err="1"/>
              <a:t>MS</a:t>
            </a:r>
            <a:r>
              <a:rPr lang="en-US" baseline="-25000" dirty="0" err="1"/>
              <a:t>Within</a:t>
            </a:r>
            <a:r>
              <a:rPr lang="en-US" dirty="0"/>
              <a:t> = 1?</a:t>
            </a:r>
          </a:p>
          <a:p>
            <a:endParaRPr lang="en-US" dirty="0"/>
          </a:p>
          <a:p>
            <a:r>
              <a:rPr lang="en-US" dirty="0"/>
              <a:t>F=</a:t>
            </a:r>
          </a:p>
        </p:txBody>
      </p:sp>
      <p:graphicFrame>
        <p:nvGraphicFramePr>
          <p:cNvPr id="18637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2988210"/>
              </p:ext>
            </p:extLst>
          </p:nvPr>
        </p:nvGraphicFramePr>
        <p:xfrm>
          <a:off x="1447800" y="3810000"/>
          <a:ext cx="1752600" cy="1208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405" name="Equation" r:id="rId3" imgW="571320" imgH="393480" progId="Equation.3">
                  <p:embed/>
                </p:oleObj>
              </mc:Choice>
              <mc:Fallback>
                <p:oleObj name="Equation" r:id="rId3" imgW="571320" imgH="39348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3810000"/>
                        <a:ext cx="1752600" cy="1208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6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6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86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6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LM Foundation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DA78E91-CD95-4792-B7BC-F8EBCD42464E}" type="slidenum">
              <a:rPr lang="en-US"/>
              <a:pPr/>
              <a:t>31</a:t>
            </a:fld>
            <a:endParaRPr lang="en-US"/>
          </a:p>
        </p:txBody>
      </p:sp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>
          <a:xfrm>
            <a:off x="-1" y="76200"/>
            <a:ext cx="9128125" cy="792163"/>
          </a:xfrm>
        </p:spPr>
        <p:txBody>
          <a:bodyPr/>
          <a:lstStyle/>
          <a:p>
            <a:r>
              <a:rPr lang="en-US" dirty="0"/>
              <a:t>Fit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/>
              <a:t>Complexity </a:t>
            </a:r>
            <a:r>
              <a:rPr lang="en-US" dirty="0" smtClean="0"/>
              <a:t>– F Distribution</a:t>
            </a:r>
            <a:endParaRPr lang="en-US" dirty="0"/>
          </a:p>
        </p:txBody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14400"/>
            <a:ext cx="8534400" cy="5638800"/>
          </a:xfrm>
        </p:spPr>
        <p:txBody>
          <a:bodyPr/>
          <a:lstStyle/>
          <a:p>
            <a:r>
              <a:rPr lang="en-US" dirty="0" smtClean="0"/>
              <a:t>Has numerator </a:t>
            </a:r>
            <a:r>
              <a:rPr lang="en-US" dirty="0"/>
              <a:t>and denominator </a:t>
            </a:r>
            <a:r>
              <a:rPr lang="en-US" dirty="0" err="1"/>
              <a:t>df</a:t>
            </a:r>
            <a:endParaRPr lang="en-US" dirty="0"/>
          </a:p>
          <a:p>
            <a:pPr lvl="1"/>
            <a:r>
              <a:rPr lang="en-US" dirty="0"/>
              <a:t>numerator from </a:t>
            </a:r>
            <a:r>
              <a:rPr lang="en-US" dirty="0" err="1"/>
              <a:t>df</a:t>
            </a:r>
            <a:r>
              <a:rPr lang="en-US" baseline="-25000" dirty="0" err="1"/>
              <a:t>Among</a:t>
            </a:r>
            <a:endParaRPr lang="en-US" baseline="-25000" dirty="0"/>
          </a:p>
          <a:p>
            <a:pPr lvl="1"/>
            <a:r>
              <a:rPr lang="en-US" dirty="0"/>
              <a:t>denominator from </a:t>
            </a:r>
            <a:r>
              <a:rPr lang="en-US" dirty="0" err="1"/>
              <a:t>df</a:t>
            </a:r>
            <a:r>
              <a:rPr lang="en-US" baseline="-25000" dirty="0" err="1"/>
              <a:t>Within</a:t>
            </a:r>
            <a:endParaRPr lang="en-US" baseline="-25000" dirty="0"/>
          </a:p>
          <a:p>
            <a:r>
              <a:rPr lang="en-US" dirty="0"/>
              <a:t>Right-skewed, all positive numbers</a:t>
            </a:r>
          </a:p>
          <a:p>
            <a:r>
              <a:rPr lang="en-US" dirty="0" smtClean="0"/>
              <a:t>P-value always upper tail</a:t>
            </a:r>
            <a:endParaRPr lang="en-US" dirty="0"/>
          </a:p>
        </p:txBody>
      </p:sp>
      <p:pic>
        <p:nvPicPr>
          <p:cNvPr id="18739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57800" y="3051175"/>
            <a:ext cx="3870325" cy="357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4876280"/>
              </p:ext>
            </p:extLst>
          </p:nvPr>
        </p:nvGraphicFramePr>
        <p:xfrm>
          <a:off x="6497638" y="1377950"/>
          <a:ext cx="2570162" cy="1365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493" name="Equation" r:id="rId4" imgW="838080" imgH="444240" progId="Equation.3">
                  <p:embed/>
                </p:oleObj>
              </mc:Choice>
              <mc:Fallback>
                <p:oleObj name="Equation" r:id="rId4" imgW="838080" imgH="44424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97638" y="1377950"/>
                        <a:ext cx="2570162" cy="1365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395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Grp="1" noChangeArrowheads="1"/>
          </p:cNvSpPr>
          <p:nvPr>
            <p:ph type="title"/>
          </p:nvPr>
        </p:nvSpPr>
        <p:spPr>
          <a:xfrm>
            <a:off x="65088" y="274638"/>
            <a:ext cx="9012237" cy="868362"/>
          </a:xfrm>
        </p:spPr>
        <p:txBody>
          <a:bodyPr/>
          <a:lstStyle/>
          <a:p>
            <a:r>
              <a:rPr lang="en-US" dirty="0"/>
              <a:t>Fit vs. Complexity </a:t>
            </a:r>
            <a:r>
              <a:rPr lang="en-US" dirty="0" smtClean="0"/>
              <a:t>– p-value</a:t>
            </a:r>
            <a:endParaRPr lang="en-US" dirty="0"/>
          </a:p>
        </p:txBody>
      </p:sp>
      <p:sp>
        <p:nvSpPr>
          <p:cNvPr id="188419" name="Rectangle 3"/>
          <p:cNvSpPr>
            <a:spLocks noGrp="1" noChangeArrowheads="1"/>
          </p:cNvSpPr>
          <p:nvPr>
            <p:ph idx="1"/>
          </p:nvPr>
        </p:nvSpPr>
        <p:spPr>
          <a:xfrm>
            <a:off x="0" y="1295400"/>
            <a:ext cx="4800600" cy="4953000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 smtClean="0"/>
              <a:t>Large p-value?</a:t>
            </a:r>
          </a:p>
          <a:p>
            <a:pPr>
              <a:spcAft>
                <a:spcPts val="600"/>
              </a:spcAft>
            </a:pPr>
            <a:r>
              <a:rPr lang="en-US" dirty="0"/>
              <a:t>S</a:t>
            </a:r>
            <a:r>
              <a:rPr lang="en-US" dirty="0" smtClean="0"/>
              <a:t>mall F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Small </a:t>
            </a:r>
            <a:r>
              <a:rPr lang="en-US" dirty="0" err="1"/>
              <a:t>MS</a:t>
            </a:r>
            <a:r>
              <a:rPr lang="en-US" baseline="-25000" dirty="0" err="1"/>
              <a:t>Among</a:t>
            </a:r>
            <a:r>
              <a:rPr lang="en-US" dirty="0"/>
              <a:t> relative to </a:t>
            </a:r>
            <a:r>
              <a:rPr lang="en-US" dirty="0" err="1" smtClean="0"/>
              <a:t>MS</a:t>
            </a:r>
            <a:r>
              <a:rPr lang="en-US" baseline="-25000" dirty="0" err="1" smtClean="0"/>
              <a:t>Within</a:t>
            </a:r>
            <a:endParaRPr lang="en-US" baseline="-25000" dirty="0" smtClean="0"/>
          </a:p>
          <a:p>
            <a:pPr>
              <a:spcAft>
                <a:spcPts val="600"/>
              </a:spcAft>
            </a:pPr>
            <a:r>
              <a:rPr lang="en-US" dirty="0" smtClean="0"/>
              <a:t>Small </a:t>
            </a:r>
            <a:r>
              <a:rPr lang="en-US" dirty="0" err="1" smtClean="0"/>
              <a:t>SS</a:t>
            </a:r>
            <a:r>
              <a:rPr lang="en-US" baseline="-25000" dirty="0" err="1" smtClean="0"/>
              <a:t>Among</a:t>
            </a:r>
            <a:endParaRPr lang="en-US" dirty="0"/>
          </a:p>
          <a:p>
            <a:pPr>
              <a:spcAft>
                <a:spcPts val="600"/>
              </a:spcAft>
            </a:pPr>
            <a:r>
              <a:rPr lang="en-US" dirty="0" smtClean="0"/>
              <a:t>Full </a:t>
            </a:r>
            <a:r>
              <a:rPr lang="en-US" dirty="0"/>
              <a:t>model </a:t>
            </a:r>
            <a:r>
              <a:rPr lang="en-US" dirty="0" smtClean="0"/>
              <a:t>not </a:t>
            </a:r>
            <a:r>
              <a:rPr lang="en-US" dirty="0"/>
              <a:t>“</a:t>
            </a:r>
            <a:r>
              <a:rPr lang="en-US" dirty="0" smtClean="0"/>
              <a:t>better”</a:t>
            </a:r>
          </a:p>
          <a:p>
            <a:pPr>
              <a:spcAft>
                <a:spcPts val="600"/>
              </a:spcAft>
            </a:pPr>
            <a:r>
              <a:rPr lang="en-US" dirty="0"/>
              <a:t>G</a:t>
            </a:r>
            <a:r>
              <a:rPr lang="en-US" dirty="0" smtClean="0"/>
              <a:t>roup means do not differ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LM Foundation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C321A5-D51C-4DBE-9513-3F40B97FB75D}" type="slidenum">
              <a:rPr lang="en-US"/>
              <a:pPr/>
              <a:t>32</a:t>
            </a:fld>
            <a:endParaRPr lang="en-US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57800" y="1222375"/>
            <a:ext cx="3870325" cy="357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4866310"/>
              </p:ext>
            </p:extLst>
          </p:nvPr>
        </p:nvGraphicFramePr>
        <p:xfrm>
          <a:off x="6040438" y="1600200"/>
          <a:ext cx="2570162" cy="1365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504" name="Equation" r:id="rId4" imgW="838080" imgH="444240" progId="Equation.3">
                  <p:embed/>
                </p:oleObj>
              </mc:Choice>
              <mc:Fallback>
                <p:oleObj name="Equation" r:id="rId4" imgW="838080" imgH="4442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0438" y="1600200"/>
                        <a:ext cx="2570162" cy="1365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038738" y="2362200"/>
            <a:ext cx="4333862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7811508"/>
              </p:ext>
            </p:extLst>
          </p:nvPr>
        </p:nvGraphicFramePr>
        <p:xfrm>
          <a:off x="5484812" y="2667000"/>
          <a:ext cx="3582988" cy="1403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505" name="Equation" r:id="rId7" imgW="1168200" imgH="457200" progId="Equation.3">
                  <p:embed/>
                </p:oleObj>
              </mc:Choice>
              <mc:Fallback>
                <p:oleObj name="Equation" r:id="rId7" imgW="1168200" imgH="4572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4812" y="2667000"/>
                        <a:ext cx="3582988" cy="1403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21781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88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88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88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88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88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419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Grp="1" noChangeArrowheads="1"/>
          </p:cNvSpPr>
          <p:nvPr>
            <p:ph type="title"/>
          </p:nvPr>
        </p:nvSpPr>
        <p:spPr>
          <a:xfrm>
            <a:off x="65088" y="274638"/>
            <a:ext cx="9012237" cy="868362"/>
          </a:xfrm>
        </p:spPr>
        <p:txBody>
          <a:bodyPr/>
          <a:lstStyle/>
          <a:p>
            <a:r>
              <a:rPr lang="en-US" dirty="0"/>
              <a:t>Fit vs. Complexity </a:t>
            </a:r>
            <a:r>
              <a:rPr lang="en-US" dirty="0" smtClean="0"/>
              <a:t>– p-value</a:t>
            </a:r>
            <a:endParaRPr lang="en-US" dirty="0"/>
          </a:p>
        </p:txBody>
      </p:sp>
      <p:sp>
        <p:nvSpPr>
          <p:cNvPr id="188419" name="Rectangle 3"/>
          <p:cNvSpPr>
            <a:spLocks noGrp="1" noChangeArrowheads="1"/>
          </p:cNvSpPr>
          <p:nvPr>
            <p:ph idx="1"/>
          </p:nvPr>
        </p:nvSpPr>
        <p:spPr>
          <a:xfrm>
            <a:off x="4572000" y="1295400"/>
            <a:ext cx="4572000" cy="4648200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b="1" dirty="0" smtClean="0">
                <a:solidFill>
                  <a:srgbClr val="0070C0"/>
                </a:solidFill>
              </a:rPr>
              <a:t>Small p-value?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Large F</a:t>
            </a:r>
          </a:p>
          <a:p>
            <a:pPr>
              <a:spcAft>
                <a:spcPts val="600"/>
              </a:spcAft>
            </a:pPr>
            <a:r>
              <a:rPr lang="en-US" dirty="0"/>
              <a:t>L</a:t>
            </a:r>
            <a:r>
              <a:rPr lang="en-US" dirty="0" smtClean="0"/>
              <a:t>arge </a:t>
            </a:r>
            <a:r>
              <a:rPr lang="en-US" dirty="0" err="1"/>
              <a:t>MS</a:t>
            </a:r>
            <a:r>
              <a:rPr lang="en-US" baseline="-25000" dirty="0" err="1"/>
              <a:t>Among</a:t>
            </a:r>
            <a:r>
              <a:rPr lang="en-US" dirty="0"/>
              <a:t> relative to </a:t>
            </a:r>
            <a:r>
              <a:rPr lang="en-US" dirty="0" err="1" smtClean="0"/>
              <a:t>MS</a:t>
            </a:r>
            <a:r>
              <a:rPr lang="en-US" baseline="-25000" dirty="0" err="1" smtClean="0"/>
              <a:t>Within</a:t>
            </a:r>
            <a:endParaRPr lang="en-US" baseline="-25000" dirty="0" smtClean="0"/>
          </a:p>
          <a:p>
            <a:pPr>
              <a:spcAft>
                <a:spcPts val="600"/>
              </a:spcAft>
            </a:pPr>
            <a:r>
              <a:rPr lang="en-US" dirty="0"/>
              <a:t>Large </a:t>
            </a:r>
            <a:r>
              <a:rPr lang="en-US" dirty="0" err="1" smtClean="0"/>
              <a:t>SS</a:t>
            </a:r>
            <a:r>
              <a:rPr lang="en-US" baseline="-25000" dirty="0" err="1" smtClean="0"/>
              <a:t>Among</a:t>
            </a:r>
            <a:endParaRPr lang="en-US" dirty="0"/>
          </a:p>
          <a:p>
            <a:pPr>
              <a:spcAft>
                <a:spcPts val="600"/>
              </a:spcAft>
            </a:pPr>
            <a:r>
              <a:rPr lang="en-US" dirty="0" smtClean="0"/>
              <a:t>Full </a:t>
            </a:r>
            <a:r>
              <a:rPr lang="en-US" dirty="0"/>
              <a:t>model is “</a:t>
            </a:r>
            <a:r>
              <a:rPr lang="en-US" dirty="0" smtClean="0"/>
              <a:t>better”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Group means do differ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LM Foundation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C321A5-D51C-4DBE-9513-3F40B97FB75D}" type="slidenum">
              <a:rPr lang="en-US"/>
              <a:pPr/>
              <a:t>33</a:t>
            </a:fld>
            <a:endParaRPr lang="en-US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0" y="1295400"/>
            <a:ext cx="48006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Aft>
                <a:spcPts val="600"/>
              </a:spcAft>
            </a:pPr>
            <a:r>
              <a:rPr lang="en-US" b="1" dirty="0" smtClean="0">
                <a:solidFill>
                  <a:srgbClr val="FF0000"/>
                </a:solidFill>
              </a:rPr>
              <a:t>Large p-value?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Small F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Small </a:t>
            </a:r>
            <a:r>
              <a:rPr lang="en-US" dirty="0" err="1" smtClean="0"/>
              <a:t>MS</a:t>
            </a:r>
            <a:r>
              <a:rPr lang="en-US" baseline="-25000" dirty="0" err="1" smtClean="0"/>
              <a:t>Among</a:t>
            </a:r>
            <a:r>
              <a:rPr lang="en-US" dirty="0" smtClean="0"/>
              <a:t> relative to </a:t>
            </a:r>
            <a:r>
              <a:rPr lang="en-US" dirty="0" err="1" smtClean="0"/>
              <a:t>MS</a:t>
            </a:r>
            <a:r>
              <a:rPr lang="en-US" baseline="-25000" dirty="0" err="1" smtClean="0"/>
              <a:t>Within</a:t>
            </a:r>
            <a:endParaRPr lang="en-US" baseline="-25000" dirty="0" smtClean="0"/>
          </a:p>
          <a:p>
            <a:pPr>
              <a:spcAft>
                <a:spcPts val="600"/>
              </a:spcAft>
            </a:pPr>
            <a:r>
              <a:rPr lang="en-US" dirty="0" smtClean="0"/>
              <a:t>Small </a:t>
            </a:r>
            <a:r>
              <a:rPr lang="en-US" dirty="0" err="1" smtClean="0"/>
              <a:t>SS</a:t>
            </a:r>
            <a:r>
              <a:rPr lang="en-US" baseline="-25000" dirty="0" err="1" smtClean="0"/>
              <a:t>Among</a:t>
            </a:r>
            <a:endParaRPr lang="en-US" dirty="0" smtClean="0"/>
          </a:p>
          <a:p>
            <a:pPr>
              <a:spcAft>
                <a:spcPts val="600"/>
              </a:spcAft>
            </a:pPr>
            <a:r>
              <a:rPr lang="en-US" dirty="0" smtClean="0"/>
              <a:t>Full model not “better”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Group means do not differ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802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419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LM Foundation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6D5F94E-8960-465E-B857-832C70378C5A}" type="slidenum">
              <a:rPr lang="en-US"/>
              <a:pPr/>
              <a:t>34</a:t>
            </a:fld>
            <a:endParaRPr lang="en-US"/>
          </a:p>
        </p:txBody>
      </p:sp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Models in </a:t>
            </a:r>
            <a:r>
              <a:rPr lang="en-US" dirty="0" smtClean="0"/>
              <a:t>R – HO</a:t>
            </a:r>
            <a:endParaRPr lang="en-US" dirty="0"/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610600" cy="5334000"/>
          </a:xfrm>
        </p:spPr>
        <p:txBody>
          <a:bodyPr/>
          <a:lstStyle/>
          <a:p>
            <a:r>
              <a:rPr lang="en-US" dirty="0" smtClean="0"/>
              <a:t>Note use of 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lm()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summary()</a:t>
            </a:r>
          </a:p>
          <a:p>
            <a:pPr lvl="1"/>
            <a:r>
              <a:rPr lang="en-US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coef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confint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fitPlot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anova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9D7B0D6-DB4A-4EB6-A95E-79586D88CC6B}" type="slidenum">
              <a:rPr lang="en-US"/>
              <a:pPr/>
              <a:t>35</a:t>
            </a:fld>
            <a:endParaRPr lang="en-US"/>
          </a:p>
        </p:txBody>
      </p:sp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609600"/>
          </a:xfrm>
        </p:spPr>
        <p:txBody>
          <a:bodyPr/>
          <a:lstStyle/>
          <a:p>
            <a:r>
              <a:rPr lang="en-US" sz="3600" dirty="0" smtClean="0"/>
              <a:t>Things </a:t>
            </a:r>
            <a:r>
              <a:rPr lang="en-US" sz="3600" dirty="0"/>
              <a:t>To Remember</a:t>
            </a:r>
            <a:endParaRPr lang="en-US" sz="3200" dirty="0"/>
          </a:p>
        </p:txBody>
      </p:sp>
      <p:sp>
        <p:nvSpPr>
          <p:cNvPr id="189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609600"/>
            <a:ext cx="8610600" cy="6248400"/>
          </a:xfrm>
        </p:spPr>
        <p:txBody>
          <a:bodyPr/>
          <a:lstStyle/>
          <a:p>
            <a:pPr marL="228600" indent="-228600">
              <a:spcBef>
                <a:spcPct val="5000"/>
              </a:spcBef>
            </a:pPr>
            <a:r>
              <a:rPr lang="en-US" sz="2300" dirty="0"/>
              <a:t>Always two models</a:t>
            </a:r>
          </a:p>
          <a:p>
            <a:pPr marL="571500" lvl="1" indent="-228600">
              <a:spcBef>
                <a:spcPct val="5000"/>
              </a:spcBef>
            </a:pPr>
            <a:r>
              <a:rPr lang="en-US" sz="2300" dirty="0"/>
              <a:t>Full model is separate means for each group</a:t>
            </a:r>
          </a:p>
          <a:p>
            <a:pPr marL="571500" lvl="1" indent="-228600">
              <a:spcBef>
                <a:spcPct val="5000"/>
              </a:spcBef>
            </a:pPr>
            <a:r>
              <a:rPr lang="en-US" sz="2300" dirty="0"/>
              <a:t>Simple model is a single </a:t>
            </a:r>
            <a:r>
              <a:rPr lang="en-US" sz="2300" dirty="0" smtClean="0"/>
              <a:t>mean </a:t>
            </a:r>
            <a:r>
              <a:rPr lang="en-US" sz="2300" dirty="0"/>
              <a:t>for each </a:t>
            </a:r>
            <a:r>
              <a:rPr lang="en-US" sz="2300" dirty="0" smtClean="0"/>
              <a:t>group</a:t>
            </a:r>
          </a:p>
          <a:p>
            <a:pPr marL="571500" lvl="1" indent="-228600">
              <a:spcBef>
                <a:spcPct val="5000"/>
              </a:spcBef>
            </a:pPr>
            <a:endParaRPr lang="en-US" sz="1600" dirty="0"/>
          </a:p>
          <a:p>
            <a:pPr marL="228600" indent="-228600">
              <a:spcBef>
                <a:spcPct val="5000"/>
              </a:spcBef>
            </a:pPr>
            <a:r>
              <a:rPr lang="en-US" sz="2300" dirty="0"/>
              <a:t>The </a:t>
            </a:r>
            <a:r>
              <a:rPr lang="en-US" sz="2300" dirty="0" err="1"/>
              <a:t>SS</a:t>
            </a:r>
            <a:r>
              <a:rPr lang="en-US" sz="2300" baseline="-25000" dirty="0" err="1"/>
              <a:t>Total</a:t>
            </a:r>
            <a:r>
              <a:rPr lang="en-US" sz="2300" dirty="0"/>
              <a:t> </a:t>
            </a:r>
            <a:r>
              <a:rPr lang="en-US" sz="2300" dirty="0" smtClean="0"/>
              <a:t>partitions </a:t>
            </a:r>
            <a:r>
              <a:rPr lang="en-US" sz="2300" dirty="0"/>
              <a:t>into two </a:t>
            </a:r>
            <a:r>
              <a:rPr lang="en-US" sz="2300" dirty="0" smtClean="0"/>
              <a:t>parts -- </a:t>
            </a:r>
            <a:r>
              <a:rPr lang="en-US" sz="2300" dirty="0" err="1" smtClean="0"/>
              <a:t>SS</a:t>
            </a:r>
            <a:r>
              <a:rPr lang="en-US" sz="2300" baseline="-25000" dirty="0" err="1" smtClean="0"/>
              <a:t>Among</a:t>
            </a:r>
            <a:r>
              <a:rPr lang="en-US" sz="2300" dirty="0" err="1" smtClean="0"/>
              <a:t>+SS</a:t>
            </a:r>
            <a:r>
              <a:rPr lang="en-US" sz="2300" baseline="-25000" dirty="0" err="1" smtClean="0"/>
              <a:t>Within</a:t>
            </a:r>
            <a:r>
              <a:rPr lang="en-US" sz="2300" dirty="0" smtClean="0"/>
              <a:t> </a:t>
            </a:r>
            <a:r>
              <a:rPr lang="en-US" sz="2300" dirty="0"/>
              <a:t>= </a:t>
            </a:r>
            <a:r>
              <a:rPr lang="en-US" sz="2300" dirty="0" err="1" smtClean="0"/>
              <a:t>SS</a:t>
            </a:r>
            <a:r>
              <a:rPr lang="en-US" sz="2300" baseline="-25000" dirty="0" err="1" smtClean="0"/>
              <a:t>Total</a:t>
            </a:r>
            <a:endParaRPr lang="en-US" sz="2300" baseline="-25000" dirty="0" smtClean="0"/>
          </a:p>
          <a:p>
            <a:pPr marL="571500" lvl="1" indent="-228600">
              <a:spcBef>
                <a:spcPct val="5000"/>
              </a:spcBef>
            </a:pPr>
            <a:r>
              <a:rPr lang="en-US" sz="2300" dirty="0" err="1" smtClean="0"/>
              <a:t>SS</a:t>
            </a:r>
            <a:r>
              <a:rPr lang="en-US" sz="2300" baseline="-25000" dirty="0" err="1" smtClean="0"/>
              <a:t>Among</a:t>
            </a:r>
            <a:r>
              <a:rPr lang="en-US" sz="2300" dirty="0" smtClean="0"/>
              <a:t> is the improvement in lack-of-fit using the full model</a:t>
            </a:r>
            <a:endParaRPr lang="en-US" sz="2300" baseline="-25000" dirty="0" smtClean="0"/>
          </a:p>
          <a:p>
            <a:pPr marL="571500" lvl="1" indent="-228600">
              <a:spcBef>
                <a:spcPct val="5000"/>
              </a:spcBef>
            </a:pPr>
            <a:endParaRPr lang="en-US" sz="2300" baseline="-25000" dirty="0"/>
          </a:p>
          <a:p>
            <a:pPr marL="228600" indent="-228600">
              <a:spcBef>
                <a:spcPct val="5000"/>
              </a:spcBef>
            </a:pPr>
            <a:r>
              <a:rPr lang="en-US" sz="2300" dirty="0"/>
              <a:t>MS are SS/</a:t>
            </a:r>
            <a:r>
              <a:rPr lang="en-US" sz="2300" dirty="0" err="1"/>
              <a:t>df</a:t>
            </a:r>
            <a:r>
              <a:rPr lang="en-US" sz="2300" dirty="0"/>
              <a:t> and are variances</a:t>
            </a:r>
          </a:p>
          <a:p>
            <a:pPr marL="571500" lvl="1" indent="-228600">
              <a:spcBef>
                <a:spcPct val="5000"/>
              </a:spcBef>
            </a:pPr>
            <a:r>
              <a:rPr lang="en-US" sz="2300" dirty="0" err="1"/>
              <a:t>MS</a:t>
            </a:r>
            <a:r>
              <a:rPr lang="en-US" sz="2300" baseline="-25000" dirty="0" err="1"/>
              <a:t>Total</a:t>
            </a:r>
            <a:r>
              <a:rPr lang="en-US" sz="2300" dirty="0"/>
              <a:t> is variance of Y</a:t>
            </a:r>
          </a:p>
          <a:p>
            <a:pPr marL="571500" lvl="1" indent="-228600">
              <a:spcBef>
                <a:spcPct val="5000"/>
              </a:spcBef>
            </a:pPr>
            <a:r>
              <a:rPr lang="en-US" sz="2300" dirty="0" err="1"/>
              <a:t>MS</a:t>
            </a:r>
            <a:r>
              <a:rPr lang="en-US" sz="2300" baseline="-25000" dirty="0" err="1"/>
              <a:t>Within</a:t>
            </a:r>
            <a:r>
              <a:rPr lang="en-US" sz="2300" dirty="0"/>
              <a:t> is the pooled common </a:t>
            </a:r>
            <a:r>
              <a:rPr lang="en-US" sz="2300" dirty="0" smtClean="0"/>
              <a:t>variance</a:t>
            </a:r>
          </a:p>
          <a:p>
            <a:pPr marL="571500" lvl="1" indent="-228600">
              <a:spcBef>
                <a:spcPct val="5000"/>
              </a:spcBef>
            </a:pPr>
            <a:endParaRPr lang="en-US" sz="2000" dirty="0" smtClean="0"/>
          </a:p>
          <a:p>
            <a:pPr marL="171450" indent="-228600">
              <a:spcBef>
                <a:spcPct val="5000"/>
              </a:spcBef>
            </a:pPr>
            <a:r>
              <a:rPr lang="en-US" sz="2700" dirty="0" err="1"/>
              <a:t>df</a:t>
            </a:r>
            <a:r>
              <a:rPr lang="en-US" sz="2700" baseline="-25000" dirty="0" err="1"/>
              <a:t>Among</a:t>
            </a:r>
            <a:r>
              <a:rPr lang="en-US" sz="2700" dirty="0"/>
              <a:t> is the increase in complexity of the full model</a:t>
            </a:r>
            <a:endParaRPr lang="en-US" sz="2700" baseline="-25000" dirty="0"/>
          </a:p>
          <a:p>
            <a:pPr marL="571500" lvl="1" indent="-228600">
              <a:spcBef>
                <a:spcPct val="5000"/>
              </a:spcBef>
            </a:pPr>
            <a:endParaRPr lang="en-US" sz="2300" baseline="-25000" dirty="0"/>
          </a:p>
          <a:p>
            <a:pPr marL="228600" indent="-228600">
              <a:spcBef>
                <a:spcPct val="5000"/>
              </a:spcBef>
            </a:pPr>
            <a:r>
              <a:rPr lang="en-US" sz="2300" dirty="0" err="1"/>
              <a:t>MS</a:t>
            </a:r>
            <a:r>
              <a:rPr lang="en-US" sz="2300" baseline="-25000" dirty="0" err="1"/>
              <a:t>Among</a:t>
            </a:r>
            <a:r>
              <a:rPr lang="en-US" sz="2300" dirty="0"/>
              <a:t> + </a:t>
            </a:r>
            <a:r>
              <a:rPr lang="en-US" sz="2300" dirty="0" err="1"/>
              <a:t>MS</a:t>
            </a:r>
            <a:r>
              <a:rPr lang="en-US" sz="2300" baseline="-25000" dirty="0" err="1"/>
              <a:t>Within</a:t>
            </a:r>
            <a:r>
              <a:rPr lang="en-US" sz="2300" dirty="0"/>
              <a:t> </a:t>
            </a:r>
            <a:r>
              <a:rPr lang="en-US" sz="2300" dirty="0">
                <a:solidFill>
                  <a:srgbClr val="FF0000"/>
                </a:solidFill>
              </a:rPr>
              <a:t>not =</a:t>
            </a:r>
            <a:r>
              <a:rPr lang="en-US" sz="2300" dirty="0"/>
              <a:t> </a:t>
            </a:r>
            <a:r>
              <a:rPr lang="en-US" sz="2300" dirty="0" err="1"/>
              <a:t>MS</a:t>
            </a:r>
            <a:r>
              <a:rPr lang="en-US" sz="2300" baseline="-25000" dirty="0" err="1"/>
              <a:t>Total</a:t>
            </a:r>
            <a:r>
              <a:rPr lang="en-US" sz="2300" dirty="0"/>
              <a:t> (because of different </a:t>
            </a:r>
            <a:r>
              <a:rPr lang="en-US" sz="2300" dirty="0" err="1"/>
              <a:t>df</a:t>
            </a:r>
            <a:r>
              <a:rPr lang="en-US" sz="2300" dirty="0"/>
              <a:t>)</a:t>
            </a:r>
            <a:endParaRPr lang="en-US" sz="2300" baseline="-25000" dirty="0"/>
          </a:p>
          <a:p>
            <a:pPr marL="228600" indent="-228600">
              <a:spcBef>
                <a:spcPct val="5000"/>
              </a:spcBef>
            </a:pPr>
            <a:endParaRPr lang="en-US" sz="2300" baseline="-25000" dirty="0"/>
          </a:p>
          <a:p>
            <a:pPr marL="228600" indent="-228600">
              <a:spcBef>
                <a:spcPct val="5000"/>
              </a:spcBef>
            </a:pPr>
            <a:r>
              <a:rPr lang="en-US" sz="2300" dirty="0"/>
              <a:t>F is the ratio </a:t>
            </a:r>
            <a:r>
              <a:rPr lang="en-US" sz="2300" dirty="0" err="1"/>
              <a:t>MS</a:t>
            </a:r>
            <a:r>
              <a:rPr lang="en-US" sz="2300" baseline="-25000" dirty="0" err="1"/>
              <a:t>Among</a:t>
            </a:r>
            <a:r>
              <a:rPr lang="en-US" sz="2300" dirty="0"/>
              <a:t> / </a:t>
            </a:r>
            <a:r>
              <a:rPr lang="en-US" sz="2300" dirty="0" err="1"/>
              <a:t>MS</a:t>
            </a:r>
            <a:r>
              <a:rPr lang="en-US" sz="2300" baseline="-25000" dirty="0" err="1"/>
              <a:t>Within</a:t>
            </a:r>
            <a:endParaRPr lang="en-US" sz="2300" baseline="-25000" dirty="0"/>
          </a:p>
          <a:p>
            <a:pPr marL="228600" indent="-228600">
              <a:spcBef>
                <a:spcPct val="5000"/>
              </a:spcBef>
            </a:pPr>
            <a:endParaRPr lang="en-US" sz="2300" baseline="-25000" dirty="0"/>
          </a:p>
          <a:p>
            <a:pPr marL="228600" indent="-228600">
              <a:spcBef>
                <a:spcPct val="5000"/>
              </a:spcBef>
            </a:pPr>
            <a:r>
              <a:rPr lang="en-US" sz="2300" dirty="0"/>
              <a:t>If F is large then evidence for different means -- i.e., reject H</a:t>
            </a:r>
            <a:r>
              <a:rPr lang="en-US" sz="2300" baseline="-25000" dirty="0"/>
              <a:t>0</a:t>
            </a:r>
          </a:p>
          <a:p>
            <a:pPr marL="571500" lvl="1" indent="-228600">
              <a:spcBef>
                <a:spcPct val="5000"/>
              </a:spcBef>
            </a:pPr>
            <a:endParaRPr lang="en-US" sz="23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9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89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894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894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894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894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8944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8944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8944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44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is the response variable?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534400" cy="4724400"/>
          </a:xfrm>
        </p:spPr>
        <p:txBody>
          <a:bodyPr/>
          <a:lstStyle/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en-US" sz="2400" dirty="0" smtClean="0"/>
              <a:t>Can length be used to predict weight?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en-US" sz="2400" dirty="0" smtClean="0"/>
              <a:t>How is weight affected by typical daily ration?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en-US" sz="2400" dirty="0" smtClean="0"/>
              <a:t>Does metabolic rate differ by sex of rabbit?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en-US" sz="2400" dirty="0" smtClean="0"/>
              <a:t>Is gas mileages significantly affected by weight of the car?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en-US" sz="2400" dirty="0" smtClean="0"/>
              <a:t>Is there a relationship between how much money a person makes and their satisfaction with deer harvest regulations?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en-US" sz="2400" dirty="0" smtClean="0"/>
              <a:t>How is the uptake of heavy metals affected by the sex and age (young, middle, old) of the individual?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en-US" sz="2400" dirty="0" smtClean="0"/>
              <a:t>Is there a relationship between how much money a person makes and how much they weigh?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LM Foundation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F5461C-7FAD-4378-B074-D0FEBA4BBCD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1465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3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305026"/>
            <a:ext cx="9017000" cy="2540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LM Foundation</a:t>
            </a:r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4DEA66-E5EC-44D3-A573-9BEAE4CB6F70}" type="slidenum">
              <a:rPr lang="en-US"/>
              <a:pPr/>
              <a:t>5</a:t>
            </a:fld>
            <a:endParaRPr lang="en-US"/>
          </a:p>
        </p:txBody>
      </p:sp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Linear Models</a:t>
            </a:r>
          </a:p>
        </p:txBody>
      </p:sp>
      <p:sp>
        <p:nvSpPr>
          <p:cNvPr id="165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categorization scheme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All use </a:t>
            </a:r>
            <a:r>
              <a:rPr lang="en-US" dirty="0"/>
              <a:t>a common foundation of theory</a:t>
            </a:r>
          </a:p>
        </p:txBody>
      </p:sp>
      <p:sp>
        <p:nvSpPr>
          <p:cNvPr id="165893" name="AutoShape 5"/>
          <p:cNvSpPr>
            <a:spLocks noChangeArrowheads="1"/>
          </p:cNvSpPr>
          <p:nvPr/>
        </p:nvSpPr>
        <p:spPr bwMode="auto">
          <a:xfrm>
            <a:off x="2514600" y="3168804"/>
            <a:ext cx="457200" cy="381000"/>
          </a:xfrm>
          <a:prstGeom prst="star8">
            <a:avLst>
              <a:gd name="adj" fmla="val 38250"/>
            </a:avLst>
          </a:prstGeom>
          <a:solidFill>
            <a:srgbClr val="FFFF6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rgbClr val="CC0000"/>
                </a:solidFill>
              </a:rPr>
              <a:t>1</a:t>
            </a:r>
          </a:p>
        </p:txBody>
      </p:sp>
      <p:sp>
        <p:nvSpPr>
          <p:cNvPr id="165894" name="AutoShape 6"/>
          <p:cNvSpPr>
            <a:spLocks noChangeArrowheads="1"/>
          </p:cNvSpPr>
          <p:nvPr/>
        </p:nvSpPr>
        <p:spPr bwMode="auto">
          <a:xfrm>
            <a:off x="3276600" y="3168804"/>
            <a:ext cx="457200" cy="381000"/>
          </a:xfrm>
          <a:prstGeom prst="star8">
            <a:avLst>
              <a:gd name="adj" fmla="val 38250"/>
            </a:avLst>
          </a:prstGeom>
          <a:solidFill>
            <a:srgbClr val="FFFF6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rgbClr val="CC0000"/>
                </a:solidFill>
              </a:rPr>
              <a:t>2</a:t>
            </a:r>
          </a:p>
        </p:txBody>
      </p:sp>
      <p:sp>
        <p:nvSpPr>
          <p:cNvPr id="165895" name="AutoShape 7"/>
          <p:cNvSpPr>
            <a:spLocks noChangeArrowheads="1"/>
          </p:cNvSpPr>
          <p:nvPr/>
        </p:nvSpPr>
        <p:spPr bwMode="auto">
          <a:xfrm>
            <a:off x="2667000" y="3778404"/>
            <a:ext cx="457200" cy="381000"/>
          </a:xfrm>
          <a:prstGeom prst="star8">
            <a:avLst>
              <a:gd name="adj" fmla="val 38250"/>
            </a:avLst>
          </a:prstGeom>
          <a:solidFill>
            <a:srgbClr val="FFFF6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rgbClr val="CC0000"/>
                </a:solidFill>
              </a:rPr>
              <a:t>3</a:t>
            </a:r>
          </a:p>
        </p:txBody>
      </p:sp>
      <p:sp>
        <p:nvSpPr>
          <p:cNvPr id="165896" name="AutoShape 8"/>
          <p:cNvSpPr>
            <a:spLocks noChangeArrowheads="1"/>
          </p:cNvSpPr>
          <p:nvPr/>
        </p:nvSpPr>
        <p:spPr bwMode="auto">
          <a:xfrm>
            <a:off x="1981200" y="4159404"/>
            <a:ext cx="457200" cy="381000"/>
          </a:xfrm>
          <a:prstGeom prst="star8">
            <a:avLst>
              <a:gd name="adj" fmla="val 38250"/>
            </a:avLst>
          </a:prstGeom>
          <a:solidFill>
            <a:srgbClr val="FFFF6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rgbClr val="CC0000"/>
                </a:solidFill>
              </a:rPr>
              <a:t>4</a:t>
            </a:r>
          </a:p>
        </p:txBody>
      </p:sp>
      <p:sp>
        <p:nvSpPr>
          <p:cNvPr id="2" name="Line Callout 1 1"/>
          <p:cNvSpPr/>
          <p:nvPr/>
        </p:nvSpPr>
        <p:spPr>
          <a:xfrm>
            <a:off x="3691054" y="1769767"/>
            <a:ext cx="1566746" cy="457200"/>
          </a:xfrm>
          <a:prstGeom prst="borderCallout1">
            <a:avLst>
              <a:gd name="adj1" fmla="val 50457"/>
              <a:gd name="adj2" fmla="val -1016"/>
              <a:gd name="adj3" fmla="val 368598"/>
              <a:gd name="adj4" fmla="val -36504"/>
            </a:avLst>
          </a:prstGeom>
          <a:solidFill>
            <a:schemeClr val="accent3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1 Factor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Line Callout 1 11"/>
          <p:cNvSpPr/>
          <p:nvPr/>
        </p:nvSpPr>
        <p:spPr>
          <a:xfrm>
            <a:off x="5900854" y="1752600"/>
            <a:ext cx="1719146" cy="457200"/>
          </a:xfrm>
          <a:prstGeom prst="borderCallout1">
            <a:avLst>
              <a:gd name="adj1" fmla="val 50457"/>
              <a:gd name="adj2" fmla="val -1016"/>
              <a:gd name="adj3" fmla="val 373476"/>
              <a:gd name="adj4" fmla="val -125959"/>
            </a:avLst>
          </a:prstGeom>
          <a:solidFill>
            <a:schemeClr val="accent3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2 Factors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AutoShape 8"/>
          <p:cNvSpPr>
            <a:spLocks noChangeArrowheads="1"/>
          </p:cNvSpPr>
          <p:nvPr/>
        </p:nvSpPr>
        <p:spPr bwMode="auto">
          <a:xfrm>
            <a:off x="6019800" y="4159404"/>
            <a:ext cx="457200" cy="381000"/>
          </a:xfrm>
          <a:prstGeom prst="star8">
            <a:avLst>
              <a:gd name="adj" fmla="val 38250"/>
            </a:avLst>
          </a:prstGeom>
          <a:solidFill>
            <a:srgbClr val="FFFF6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 smtClean="0">
                <a:solidFill>
                  <a:srgbClr val="CC0000"/>
                </a:solidFill>
              </a:rPr>
              <a:t>5</a:t>
            </a:r>
            <a:endParaRPr lang="en-US" b="1" dirty="0">
              <a:solidFill>
                <a:srgbClr val="CC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165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6" dur="500"/>
                                        <p:tgtEl>
                                          <p:spTgt spid="165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8" presetClass="entr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0" dur="500"/>
                                        <p:tgtEl>
                                          <p:spTgt spid="165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5" dur="500"/>
                                        <p:tgtEl>
                                          <p:spTgt spid="165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891" grpId="0" uiExpand="1" build="p"/>
      <p:bldP spid="165893" grpId="0" animBg="1"/>
      <p:bldP spid="165894" grpId="0" animBg="1"/>
      <p:bldP spid="165895" grpId="0" animBg="1"/>
      <p:bldP spid="165896" grpId="0" animBg="1"/>
      <p:bldP spid="2" grpId="0" animBg="1"/>
      <p:bldP spid="2" grpId="1" animBg="1"/>
      <p:bldP spid="12" grpId="0" animBg="1"/>
      <p:bldP spid="12" grpId="1" animBg="1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Exercise Handout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Test? Why?</a:t>
            </a:r>
          </a:p>
          <a:p>
            <a:pPr lvl="1"/>
            <a:r>
              <a:rPr lang="en-US" dirty="0" smtClean="0"/>
              <a:t>Identify response variable and explanatory variable(s)</a:t>
            </a:r>
          </a:p>
          <a:p>
            <a:pPr lvl="1"/>
            <a:r>
              <a:rPr lang="en-US" dirty="0" smtClean="0"/>
              <a:t>Determine which type of variable each is.</a:t>
            </a:r>
          </a:p>
          <a:p>
            <a:pPr lvl="1"/>
            <a:r>
              <a:rPr lang="en-US" dirty="0" smtClean="0"/>
              <a:t>Use table to identify method to use.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LM Foundation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F5461C-7FAD-4378-B074-D0FEBA4BBCD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848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Test? 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Does bird species diversity (number of species) decline as you move away from the equator (increase latitude)?</a:t>
            </a:r>
          </a:p>
          <a:p>
            <a:pPr>
              <a:buFont typeface="+mj-lt"/>
              <a:buAutoNum type="arabicPeriod"/>
            </a:pPr>
            <a:endParaRPr lang="en-US" sz="11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Does </a:t>
            </a:r>
            <a:r>
              <a:rPr lang="en-US" sz="2400" dirty="0" smtClean="0"/>
              <a:t>the mean </a:t>
            </a:r>
            <a:r>
              <a:rPr lang="en-US" sz="2400" dirty="0"/>
              <a:t>length of the anterior adductor muscle </a:t>
            </a:r>
            <a:r>
              <a:rPr lang="en-US" sz="2400" dirty="0" smtClean="0"/>
              <a:t>scar on a mussel species differ among five locations?</a:t>
            </a:r>
          </a:p>
          <a:p>
            <a:pPr>
              <a:buFont typeface="+mj-lt"/>
              <a:buAutoNum type="arabicPeriod"/>
            </a:pPr>
            <a:endParaRPr lang="en-US" sz="105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Does whether or not an otter captures a bluegill depend on the total length of the bluegill?</a:t>
            </a:r>
          </a:p>
          <a:p>
            <a:pPr>
              <a:buFont typeface="+mj-lt"/>
              <a:buAutoNum type="arabicPeriod"/>
            </a:pPr>
            <a:endParaRPr lang="en-US" sz="105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Is there a difference in fat reserves (thickness in mm) </a:t>
            </a:r>
            <a:r>
              <a:rPr lang="en-US" sz="2400" dirty="0" smtClean="0"/>
              <a:t>between </a:t>
            </a:r>
            <a:r>
              <a:rPr lang="en-US" sz="2400" dirty="0"/>
              <a:t>wild and domestic seals, sex of the seal, or the interaction between the seal type and sex?</a:t>
            </a:r>
          </a:p>
          <a:p>
            <a:pPr>
              <a:buFont typeface="+mj-lt"/>
              <a:buAutoNum type="arabicPeriod"/>
            </a:pPr>
            <a:endParaRPr lang="en-US" sz="105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Does the relationship between the number of times the word gender was used in a journal volume and the year of the volume differ among three different journals?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LM Foundation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F5461C-7FAD-4378-B074-D0FEBA4BBCD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3775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Test? 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534400" cy="53340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Does the relationship between resting heart rate and body weight differ among groups of subjects that had or had not ingested caffeine?</a:t>
            </a:r>
          </a:p>
          <a:p>
            <a:pPr>
              <a:buFont typeface="+mj-lt"/>
              <a:buAutoNum type="arabicPeriod"/>
            </a:pPr>
            <a:endParaRPr lang="en-US" sz="14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Does the mean alcohol by volume differ among five different types of beer (pale ales, IPAs, lagers, stouts, and porters)?</a:t>
            </a:r>
          </a:p>
          <a:p>
            <a:pPr>
              <a:buFont typeface="+mj-lt"/>
              <a:buAutoNum type="arabicPeriod"/>
            </a:pPr>
            <a:endParaRPr lang="en-US" sz="12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Does mean alcohol by volume change depending on the weight of malt extract used in the brewing process?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LM Foundation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F5461C-7FAD-4378-B074-D0FEBA4BBCD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0659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LM Foundation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F5461C-7FAD-4378-B074-D0FEBA4BBCD3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5088" y="122238"/>
            <a:ext cx="9012237" cy="868362"/>
          </a:xfrm>
        </p:spPr>
        <p:txBody>
          <a:bodyPr/>
          <a:lstStyle/>
          <a:p>
            <a:r>
              <a:rPr lang="en-US" dirty="0" smtClean="0"/>
              <a:t>Which Test? Why?</a:t>
            </a:r>
            <a:endParaRPr lang="en-US" dirty="0"/>
          </a:p>
        </p:txBody>
      </p:sp>
      <p:pic>
        <p:nvPicPr>
          <p:cNvPr id="191496" name="Picture 8" descr="http://upload.wikimedia.org/wikipedia/commons/thumb/7/77/Okuns_law_quarterly_differences.svg/300px-Okuns_law_quarterly_differences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543050"/>
            <a:ext cx="6705600" cy="4425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84441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Textured</Template>
  <TotalTime>3568</TotalTime>
  <Words>1432</Words>
  <Application>Microsoft Office PowerPoint</Application>
  <PresentationFormat>On-screen Show (4:3)</PresentationFormat>
  <Paragraphs>311</Paragraphs>
  <Slides>35</Slides>
  <Notes>1</Notes>
  <HiddenSlides>7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Arial</vt:lpstr>
      <vt:lpstr>Courier New</vt:lpstr>
      <vt:lpstr>Symbol</vt:lpstr>
      <vt:lpstr>Times New Roman</vt:lpstr>
      <vt:lpstr>Wingdings</vt:lpstr>
      <vt:lpstr>Default Design</vt:lpstr>
      <vt:lpstr>Equation</vt:lpstr>
      <vt:lpstr>Linear Models -- Foundation</vt:lpstr>
      <vt:lpstr>Class Exercise Handout</vt:lpstr>
      <vt:lpstr>What Type of Variable?</vt:lpstr>
      <vt:lpstr>Which is the response variable?</vt:lpstr>
      <vt:lpstr>Linear Models</vt:lpstr>
      <vt:lpstr>Class Exercise Handout</vt:lpstr>
      <vt:lpstr>Which Test? Why?</vt:lpstr>
      <vt:lpstr>Which Test? Why?</vt:lpstr>
      <vt:lpstr>Which Test? Why?</vt:lpstr>
      <vt:lpstr>Which Test? Why?</vt:lpstr>
      <vt:lpstr>Which Test? Why?</vt:lpstr>
      <vt:lpstr>Example Data – Sex &amp; Direction</vt:lpstr>
      <vt:lpstr>Example Data – Sex &amp; Direction</vt:lpstr>
      <vt:lpstr>Competing Models</vt:lpstr>
      <vt:lpstr>Competing Models</vt:lpstr>
      <vt:lpstr>Competing Models – 2-sample T</vt:lpstr>
      <vt:lpstr>Competing Models – 2-sample T</vt:lpstr>
      <vt:lpstr>Competing Models</vt:lpstr>
      <vt:lpstr>Measuring Fit</vt:lpstr>
      <vt:lpstr>Measuring Fit – Notation</vt:lpstr>
      <vt:lpstr>Measuring Fit – Notation Examples</vt:lpstr>
      <vt:lpstr>Measuring Fit – SS</vt:lpstr>
      <vt:lpstr>Measuring Fit – SSTotal</vt:lpstr>
      <vt:lpstr>Measuring Fit – SSWithin</vt:lpstr>
      <vt:lpstr>Measuring Fit – SSWithin &amp; SSTotal</vt:lpstr>
      <vt:lpstr>Measuring Fit – SSTotal Partitions</vt:lpstr>
      <vt:lpstr>Measuring Fit – SSAmong</vt:lpstr>
      <vt:lpstr>Measuring Complexity</vt:lpstr>
      <vt:lpstr>Fit vs. Complexity</vt:lpstr>
      <vt:lpstr>Fit vs. Complexity – MS</vt:lpstr>
      <vt:lpstr>Fit vs Complexity – F Distribution</vt:lpstr>
      <vt:lpstr>Fit vs. Complexity – p-value</vt:lpstr>
      <vt:lpstr>Fit vs. Complexity – p-value</vt:lpstr>
      <vt:lpstr>Linear Models in R – HO</vt:lpstr>
      <vt:lpstr>Things To Remember</vt:lpstr>
    </vt:vector>
  </TitlesOfParts>
  <Company>Northland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dogle</dc:creator>
  <cp:lastModifiedBy>Derek Ogle</cp:lastModifiedBy>
  <cp:revision>112</cp:revision>
  <dcterms:created xsi:type="dcterms:W3CDTF">2005-12-26T20:44:58Z</dcterms:created>
  <dcterms:modified xsi:type="dcterms:W3CDTF">2020-01-07T17:09:58Z</dcterms:modified>
</cp:coreProperties>
</file>