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18" r:id="rId3"/>
    <p:sldId id="266" r:id="rId4"/>
    <p:sldId id="257" r:id="rId5"/>
    <p:sldId id="258" r:id="rId6"/>
    <p:sldId id="259" r:id="rId7"/>
    <p:sldId id="308" r:id="rId8"/>
    <p:sldId id="260" r:id="rId9"/>
    <p:sldId id="261" r:id="rId10"/>
    <p:sldId id="262" r:id="rId11"/>
    <p:sldId id="276" r:id="rId12"/>
    <p:sldId id="278" r:id="rId13"/>
    <p:sldId id="310" r:id="rId14"/>
    <p:sldId id="281" r:id="rId15"/>
    <p:sldId id="311" r:id="rId16"/>
    <p:sldId id="285" r:id="rId17"/>
    <p:sldId id="286" r:id="rId18"/>
    <p:sldId id="287" r:id="rId19"/>
    <p:sldId id="288" r:id="rId20"/>
    <p:sldId id="289" r:id="rId21"/>
    <p:sldId id="290" r:id="rId22"/>
    <p:sldId id="312" r:id="rId23"/>
    <p:sldId id="292" r:id="rId24"/>
    <p:sldId id="293" r:id="rId25"/>
    <p:sldId id="314" r:id="rId26"/>
    <p:sldId id="317" r:id="rId27"/>
    <p:sldId id="315" r:id="rId28"/>
    <p:sldId id="296" r:id="rId29"/>
    <p:sldId id="298" r:id="rId30"/>
    <p:sldId id="299" r:id="rId31"/>
    <p:sldId id="300" r:id="rId32"/>
    <p:sldId id="305" r:id="rId33"/>
    <p:sldId id="316" r:id="rId34"/>
    <p:sldId id="301" r:id="rId35"/>
    <p:sldId id="302" r:id="rId36"/>
    <p:sldId id="303" r:id="rId37"/>
    <p:sldId id="304" r:id="rId38"/>
    <p:sldId id="306" r:id="rId39"/>
    <p:sldId id="295" r:id="rId40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7" autoAdjust="0"/>
  </p:normalViewPr>
  <p:slideViewPr>
    <p:cSldViewPr>
      <p:cViewPr varScale="1">
        <p:scale>
          <a:sx n="107" d="100"/>
          <a:sy n="107" d="100"/>
        </p:scale>
        <p:origin x="10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668129BF-EA4A-4BE9-9DF9-646AC18722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4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4DC25-2FD2-4AF9-B437-6673AF92B8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041C0C-C718-4E63-8A57-C970F830C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BAFA-ECF4-40CB-9340-EEC46BE16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B39ADD-4258-43C1-B408-3269BEAB59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053447-DF07-46E3-8772-E9474057C2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1DA09-0101-4392-98D9-B94A587B1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53EBD7-B560-4D1A-84B9-E870C8429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6579B9-0677-4EBC-98E6-D5878BC1C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6EEF43-97AE-4D0E-A2CD-54B02673F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D517E1-3B08-4871-AC40-EF5CF906F2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1904B-820D-4198-A045-47D900C48F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E41D55C-83EA-4226-9DDD-65817BDE70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One-Way Indicator Variable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1722D0-BDB9-42AA-A851-9563D3672C38}" type="slidenum">
              <a:rPr lang="en-US"/>
              <a:pPr/>
              <a:t>10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57590"/>
            <a:ext cx="8915400" cy="1176010"/>
          </a:xfrm>
        </p:spPr>
        <p:txBody>
          <a:bodyPr/>
          <a:lstStyle/>
          <a:p>
            <a:r>
              <a:rPr lang="en-US" sz="2800" dirty="0"/>
              <a:t>What does the interaction term coefficient measure</a:t>
            </a:r>
            <a:r>
              <a:rPr lang="en-US" sz="2800" dirty="0" smtClean="0"/>
              <a:t>?</a:t>
            </a:r>
            <a:endParaRPr lang="en-US" sz="2400" dirty="0"/>
          </a:p>
          <a:p>
            <a:r>
              <a:rPr lang="en-US" sz="2800" dirty="0"/>
              <a:t>What does the indicator term coefficient measure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152400" y="2973387"/>
            <a:ext cx="8686800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sz="2400" b="0" dirty="0" smtClean="0"/>
          </a:p>
          <a:p>
            <a:r>
              <a:rPr lang="en-US" sz="2800" b="0" dirty="0" smtClean="0"/>
              <a:t>Parameter type are …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= intercept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dirty="0" smtClean="0"/>
              <a:t> </a:t>
            </a:r>
            <a:r>
              <a:rPr lang="en-US" sz="2400" b="0" dirty="0" smtClean="0"/>
              <a:t>= slope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i</a:t>
            </a:r>
            <a:r>
              <a:rPr lang="en-US" sz="2400" b="0" dirty="0" smtClean="0"/>
              <a:t> = difference in </a:t>
            </a:r>
            <a:r>
              <a:rPr lang="en-US" sz="2400" b="0" dirty="0" err="1" smtClean="0"/>
              <a:t>i</a:t>
            </a:r>
            <a:r>
              <a:rPr lang="en-US" sz="2400" b="0" baseline="30000" dirty="0" err="1" smtClean="0"/>
              <a:t>th</a:t>
            </a:r>
            <a:r>
              <a:rPr lang="en-US" sz="2400" b="0" dirty="0" smtClean="0"/>
              <a:t> intercept from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err="1" smtClean="0">
                <a:latin typeface="Symbol" pitchFamily="18" charset="2"/>
              </a:rPr>
              <a:t>g</a:t>
            </a:r>
            <a:r>
              <a:rPr lang="en-US" sz="2400" b="0" baseline="-25000" dirty="0" err="1" smtClean="0"/>
              <a:t>i</a:t>
            </a:r>
            <a:r>
              <a:rPr lang="en-US" sz="2400" b="0" dirty="0" smtClean="0"/>
              <a:t> = difference in </a:t>
            </a:r>
            <a:r>
              <a:rPr lang="en-US" sz="2400" b="0" dirty="0" err="1" smtClean="0"/>
              <a:t>i</a:t>
            </a:r>
            <a:r>
              <a:rPr lang="en-US" sz="2400" b="0" baseline="30000" dirty="0" err="1" smtClean="0"/>
              <a:t>th</a:t>
            </a:r>
            <a:r>
              <a:rPr lang="en-US" sz="2400" b="0" dirty="0" smtClean="0"/>
              <a:t> slope from reference group</a:t>
            </a:r>
            <a:endParaRPr lang="en-US" sz="2400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1" y="2316163"/>
            <a:ext cx="4660899" cy="4541837"/>
            <a:chOff x="3276601" y="2316163"/>
            <a:chExt cx="4660899" cy="4541837"/>
          </a:xfrm>
        </p:grpSpPr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689475" y="3976688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056063" y="5376863"/>
              <a:ext cx="973138" cy="503237"/>
              <a:chOff x="2913063" y="5376863"/>
              <a:chExt cx="973138" cy="503237"/>
            </a:xfrm>
          </p:grpSpPr>
          <p:sp>
            <p:nvSpPr>
              <p:cNvPr id="81" name="Rectangle 31"/>
              <p:cNvSpPr>
                <a:spLocks noChangeArrowheads="1"/>
              </p:cNvSpPr>
              <p:nvPr/>
            </p:nvSpPr>
            <p:spPr bwMode="auto">
              <a:xfrm>
                <a:off x="2913063" y="5376863"/>
                <a:ext cx="43815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32"/>
              <p:cNvSpPr>
                <a:spLocks noChangeArrowheads="1"/>
              </p:cNvSpPr>
              <p:nvPr/>
            </p:nvSpPr>
            <p:spPr bwMode="auto">
              <a:xfrm>
                <a:off x="3205163" y="5376863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33"/>
              <p:cNvSpPr>
                <a:spLocks noChangeArrowheads="1"/>
              </p:cNvSpPr>
              <p:nvPr/>
            </p:nvSpPr>
            <p:spPr bwMode="auto">
              <a:xfrm>
                <a:off x="3465513" y="5376863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34"/>
              <p:cNvSpPr>
                <a:spLocks noChangeArrowheads="1"/>
              </p:cNvSpPr>
              <p:nvPr/>
            </p:nvSpPr>
            <p:spPr bwMode="auto">
              <a:xfrm>
                <a:off x="3643313" y="5575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257800" y="4235450"/>
              <a:ext cx="438150" cy="0"/>
              <a:chOff x="5257800" y="4235450"/>
              <a:chExt cx="438150" cy="0"/>
            </a:xfrm>
          </p:grpSpPr>
          <p:sp>
            <p:nvSpPr>
              <p:cNvPr id="86" name="Line 36"/>
              <p:cNvSpPr>
                <a:spLocks noChangeShapeType="1"/>
              </p:cNvSpPr>
              <p:nvPr/>
            </p:nvSpPr>
            <p:spPr bwMode="auto">
              <a:xfrm>
                <a:off x="52578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37"/>
              <p:cNvSpPr>
                <a:spLocks noChangeShapeType="1"/>
              </p:cNvSpPr>
              <p:nvPr/>
            </p:nvSpPr>
            <p:spPr bwMode="auto">
              <a:xfrm>
                <a:off x="5453063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38"/>
              <p:cNvSpPr>
                <a:spLocks noChangeShapeType="1"/>
              </p:cNvSpPr>
              <p:nvPr/>
            </p:nvSpPr>
            <p:spPr bwMode="auto">
              <a:xfrm>
                <a:off x="56483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745163" y="3914775"/>
              <a:ext cx="0" cy="228601"/>
              <a:chOff x="5745163" y="3914775"/>
              <a:chExt cx="0" cy="228601"/>
            </a:xfrm>
          </p:grpSpPr>
          <p:sp>
            <p:nvSpPr>
              <p:cNvPr id="90" name="Line 39"/>
              <p:cNvSpPr>
                <a:spLocks noChangeShapeType="1"/>
              </p:cNvSpPr>
              <p:nvPr/>
            </p:nvSpPr>
            <p:spPr bwMode="auto">
              <a:xfrm flipV="1">
                <a:off x="57451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40"/>
              <p:cNvSpPr>
                <a:spLocks noChangeShapeType="1"/>
              </p:cNvSpPr>
              <p:nvPr/>
            </p:nvSpPr>
            <p:spPr bwMode="auto">
              <a:xfrm flipV="1">
                <a:off x="57451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3" name="Rectangle 41"/>
            <p:cNvSpPr>
              <a:spLocks noChangeArrowheads="1"/>
            </p:cNvSpPr>
            <p:nvPr/>
          </p:nvSpPr>
          <p:spPr bwMode="auto">
            <a:xfrm>
              <a:off x="5891213" y="3794125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257800" y="5651500"/>
              <a:ext cx="438150" cy="0"/>
              <a:chOff x="5257800" y="5651500"/>
              <a:chExt cx="438150" cy="0"/>
            </a:xfrm>
          </p:grpSpPr>
          <p:sp>
            <p:nvSpPr>
              <p:cNvPr id="96" name="Line 44"/>
              <p:cNvSpPr>
                <a:spLocks noChangeShapeType="1"/>
              </p:cNvSpPr>
              <p:nvPr/>
            </p:nvSpPr>
            <p:spPr bwMode="auto">
              <a:xfrm>
                <a:off x="5257800" y="565150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45"/>
              <p:cNvSpPr>
                <a:spLocks noChangeShapeType="1"/>
              </p:cNvSpPr>
              <p:nvPr/>
            </p:nvSpPr>
            <p:spPr bwMode="auto">
              <a:xfrm>
                <a:off x="5453063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46"/>
              <p:cNvSpPr>
                <a:spLocks noChangeShapeType="1"/>
              </p:cNvSpPr>
              <p:nvPr/>
            </p:nvSpPr>
            <p:spPr bwMode="auto">
              <a:xfrm>
                <a:off x="5648325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745163" y="4965700"/>
              <a:ext cx="0" cy="593726"/>
              <a:chOff x="5745163" y="4965700"/>
              <a:chExt cx="0" cy="593726"/>
            </a:xfrm>
          </p:grpSpPr>
          <p:sp>
            <p:nvSpPr>
              <p:cNvPr id="100" name="Line 47"/>
              <p:cNvSpPr>
                <a:spLocks noChangeShapeType="1"/>
              </p:cNvSpPr>
              <p:nvPr/>
            </p:nvSpPr>
            <p:spPr bwMode="auto">
              <a:xfrm flipV="1">
                <a:off x="5745163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48"/>
              <p:cNvSpPr>
                <a:spLocks noChangeShapeType="1"/>
              </p:cNvSpPr>
              <p:nvPr/>
            </p:nvSpPr>
            <p:spPr bwMode="auto">
              <a:xfrm flipV="1">
                <a:off x="5745163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49"/>
              <p:cNvSpPr>
                <a:spLocks noChangeShapeType="1"/>
              </p:cNvSpPr>
              <p:nvPr/>
            </p:nvSpPr>
            <p:spPr bwMode="auto">
              <a:xfrm flipV="1">
                <a:off x="5745163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50"/>
              <p:cNvSpPr>
                <a:spLocks noChangeShapeType="1"/>
              </p:cNvSpPr>
              <p:nvPr/>
            </p:nvSpPr>
            <p:spPr bwMode="auto">
              <a:xfrm flipV="1">
                <a:off x="5745163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891213" y="5011738"/>
              <a:ext cx="890587" cy="487363"/>
              <a:chOff x="4748213" y="5011738"/>
              <a:chExt cx="890587" cy="487363"/>
            </a:xfrm>
          </p:grpSpPr>
          <p:sp>
            <p:nvSpPr>
              <p:cNvPr id="105" name="Rectangle 51"/>
              <p:cNvSpPr>
                <a:spLocks noChangeArrowheads="1"/>
              </p:cNvSpPr>
              <p:nvPr/>
            </p:nvSpPr>
            <p:spPr bwMode="auto">
              <a:xfrm>
                <a:off x="4748213" y="5011738"/>
                <a:ext cx="42227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52"/>
              <p:cNvSpPr>
                <a:spLocks noChangeArrowheads="1"/>
              </p:cNvSpPr>
              <p:nvPr/>
            </p:nvSpPr>
            <p:spPr bwMode="auto">
              <a:xfrm>
                <a:off x="4926013" y="5194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53"/>
              <p:cNvSpPr>
                <a:spLocks noChangeArrowheads="1"/>
              </p:cNvSpPr>
              <p:nvPr/>
            </p:nvSpPr>
            <p:spPr bwMode="auto">
              <a:xfrm>
                <a:off x="4989512" y="5011738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54"/>
              <p:cNvSpPr>
                <a:spLocks noChangeArrowheads="1"/>
              </p:cNvSpPr>
              <p:nvPr/>
            </p:nvSpPr>
            <p:spPr bwMode="auto">
              <a:xfrm>
                <a:off x="5249862" y="5011738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55"/>
              <p:cNvSpPr>
                <a:spLocks noChangeArrowheads="1"/>
              </p:cNvSpPr>
              <p:nvPr/>
            </p:nvSpPr>
            <p:spPr bwMode="auto">
              <a:xfrm>
                <a:off x="5395912" y="5194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5062538" y="4418013"/>
              <a:ext cx="0" cy="1141413"/>
              <a:chOff x="5062538" y="4418013"/>
              <a:chExt cx="0" cy="1141413"/>
            </a:xfrm>
          </p:grpSpPr>
          <p:sp>
            <p:nvSpPr>
              <p:cNvPr id="111" name="Line 57"/>
              <p:cNvSpPr>
                <a:spLocks noChangeShapeType="1"/>
              </p:cNvSpPr>
              <p:nvPr/>
            </p:nvSpPr>
            <p:spPr bwMode="auto">
              <a:xfrm>
                <a:off x="5062538" y="4418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58"/>
              <p:cNvSpPr>
                <a:spLocks noChangeShapeType="1"/>
              </p:cNvSpPr>
              <p:nvPr/>
            </p:nvSpPr>
            <p:spPr bwMode="auto">
              <a:xfrm>
                <a:off x="5062538" y="4600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59"/>
              <p:cNvSpPr>
                <a:spLocks noChangeShapeType="1"/>
              </p:cNvSpPr>
              <p:nvPr/>
            </p:nvSpPr>
            <p:spPr bwMode="auto">
              <a:xfrm>
                <a:off x="5062538" y="47831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60"/>
              <p:cNvSpPr>
                <a:spLocks noChangeShapeType="1"/>
              </p:cNvSpPr>
              <p:nvPr/>
            </p:nvSpPr>
            <p:spPr bwMode="auto">
              <a:xfrm>
                <a:off x="5062538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61"/>
              <p:cNvSpPr>
                <a:spLocks noChangeShapeType="1"/>
              </p:cNvSpPr>
              <p:nvPr/>
            </p:nvSpPr>
            <p:spPr bwMode="auto">
              <a:xfrm>
                <a:off x="5062538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62"/>
              <p:cNvSpPr>
                <a:spLocks noChangeShapeType="1"/>
              </p:cNvSpPr>
              <p:nvPr/>
            </p:nvSpPr>
            <p:spPr bwMode="auto">
              <a:xfrm>
                <a:off x="5062538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63"/>
              <p:cNvSpPr>
                <a:spLocks noChangeShapeType="1"/>
              </p:cNvSpPr>
              <p:nvPr/>
            </p:nvSpPr>
            <p:spPr bwMode="auto">
              <a:xfrm>
                <a:off x="5062538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4608513" y="4676775"/>
              <a:ext cx="420688" cy="487363"/>
              <a:chOff x="3465513" y="4676775"/>
              <a:chExt cx="420688" cy="487363"/>
            </a:xfrm>
          </p:grpSpPr>
          <p:sp>
            <p:nvSpPr>
              <p:cNvPr id="119" name="Rectangle 64"/>
              <p:cNvSpPr>
                <a:spLocks noChangeArrowheads="1"/>
              </p:cNvSpPr>
              <p:nvPr/>
            </p:nvSpPr>
            <p:spPr bwMode="auto">
              <a:xfrm>
                <a:off x="3465513" y="4676775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65"/>
              <p:cNvSpPr>
                <a:spLocks noChangeArrowheads="1"/>
              </p:cNvSpPr>
              <p:nvPr/>
            </p:nvSpPr>
            <p:spPr bwMode="auto">
              <a:xfrm>
                <a:off x="3643313" y="4859338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345238" y="4235450"/>
              <a:ext cx="633412" cy="0"/>
              <a:chOff x="6345238" y="4235450"/>
              <a:chExt cx="633412" cy="0"/>
            </a:xfrm>
          </p:grpSpPr>
          <p:sp>
            <p:nvSpPr>
              <p:cNvPr id="122" name="Line 66"/>
              <p:cNvSpPr>
                <a:spLocks noChangeShapeType="1"/>
              </p:cNvSpPr>
              <p:nvPr/>
            </p:nvSpPr>
            <p:spPr bwMode="auto">
              <a:xfrm>
                <a:off x="6345238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67"/>
              <p:cNvSpPr>
                <a:spLocks noChangeShapeType="1"/>
              </p:cNvSpPr>
              <p:nvPr/>
            </p:nvSpPr>
            <p:spPr bwMode="auto">
              <a:xfrm>
                <a:off x="65405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68"/>
              <p:cNvSpPr>
                <a:spLocks noChangeShapeType="1"/>
              </p:cNvSpPr>
              <p:nvPr/>
            </p:nvSpPr>
            <p:spPr bwMode="auto">
              <a:xfrm>
                <a:off x="6735763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69"/>
              <p:cNvSpPr>
                <a:spLocks noChangeShapeType="1"/>
              </p:cNvSpPr>
              <p:nvPr/>
            </p:nvSpPr>
            <p:spPr bwMode="auto">
              <a:xfrm>
                <a:off x="69310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027863" y="3914775"/>
              <a:ext cx="0" cy="228601"/>
              <a:chOff x="7027863" y="3914775"/>
              <a:chExt cx="0" cy="228601"/>
            </a:xfrm>
          </p:grpSpPr>
          <p:sp>
            <p:nvSpPr>
              <p:cNvPr id="127" name="Line 70"/>
              <p:cNvSpPr>
                <a:spLocks noChangeShapeType="1"/>
              </p:cNvSpPr>
              <p:nvPr/>
            </p:nvSpPr>
            <p:spPr bwMode="auto">
              <a:xfrm flipV="1">
                <a:off x="70278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71"/>
              <p:cNvSpPr>
                <a:spLocks noChangeShapeType="1"/>
              </p:cNvSpPr>
              <p:nvPr/>
            </p:nvSpPr>
            <p:spPr bwMode="auto">
              <a:xfrm flipV="1">
                <a:off x="70278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027863" y="3489325"/>
              <a:ext cx="0" cy="395288"/>
              <a:chOff x="7027863" y="3489325"/>
              <a:chExt cx="0" cy="395288"/>
            </a:xfrm>
          </p:grpSpPr>
          <p:sp>
            <p:nvSpPr>
              <p:cNvPr id="130" name="Line 72"/>
              <p:cNvSpPr>
                <a:spLocks noChangeShapeType="1"/>
              </p:cNvSpPr>
              <p:nvPr/>
            </p:nvSpPr>
            <p:spPr bwMode="auto">
              <a:xfrm flipV="1">
                <a:off x="7027863" y="3838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73"/>
              <p:cNvSpPr>
                <a:spLocks noChangeShapeType="1"/>
              </p:cNvSpPr>
              <p:nvPr/>
            </p:nvSpPr>
            <p:spPr bwMode="auto">
              <a:xfrm flipV="1">
                <a:off x="7027863" y="3656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74"/>
              <p:cNvSpPr>
                <a:spLocks noChangeShapeType="1"/>
              </p:cNvSpPr>
              <p:nvPr/>
            </p:nvSpPr>
            <p:spPr bwMode="auto">
              <a:xfrm flipV="1">
                <a:off x="7027863" y="3489325"/>
                <a:ext cx="0" cy="301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173913" y="3397250"/>
              <a:ext cx="388938" cy="488950"/>
              <a:chOff x="6030913" y="3397250"/>
              <a:chExt cx="388938" cy="488950"/>
            </a:xfrm>
          </p:grpSpPr>
          <p:sp>
            <p:nvSpPr>
              <p:cNvPr id="134" name="Rectangle 75"/>
              <p:cNvSpPr>
                <a:spLocks noChangeArrowheads="1"/>
              </p:cNvSpPr>
              <p:nvPr/>
            </p:nvSpPr>
            <p:spPr bwMode="auto">
              <a:xfrm>
                <a:off x="6030913" y="3397250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76"/>
              <p:cNvSpPr>
                <a:spLocks noChangeArrowheads="1"/>
              </p:cNvSpPr>
              <p:nvPr/>
            </p:nvSpPr>
            <p:spPr bwMode="auto">
              <a:xfrm>
                <a:off x="6176963" y="35814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276601" y="2316163"/>
              <a:ext cx="4660899" cy="4541837"/>
              <a:chOff x="3276601" y="2316163"/>
              <a:chExt cx="4660899" cy="4541837"/>
            </a:xfrm>
          </p:grpSpPr>
          <p:sp>
            <p:nvSpPr>
              <p:cNvPr id="137" name="Rectangle 136"/>
              <p:cNvSpPr>
                <a:spLocks noChangeArrowheads="1"/>
              </p:cNvSpPr>
              <p:nvPr/>
            </p:nvSpPr>
            <p:spPr bwMode="auto">
              <a:xfrm>
                <a:off x="3860800" y="2316163"/>
                <a:ext cx="4076700" cy="3822700"/>
              </a:xfrm>
              <a:prstGeom prst="rect">
                <a:avLst/>
              </a:prstGeom>
              <a:noFill/>
              <a:ln w="1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5105400" y="6411724"/>
                <a:ext cx="1713611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900" b="0" dirty="0" err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max.count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 rot="16200000">
                <a:off x="2540181" y="4009931"/>
                <a:ext cx="1919115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900" b="0" dirty="0" err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mr.estimate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5004650" y="2819400"/>
                <a:ext cx="2786801" cy="1462200"/>
                <a:chOff x="5004650" y="2819400"/>
                <a:chExt cx="2786801" cy="1462200"/>
              </a:xfrm>
            </p:grpSpPr>
            <p:sp>
              <p:nvSpPr>
                <p:cNvPr id="14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062538" y="2819400"/>
                  <a:ext cx="2728913" cy="141605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Oval 147"/>
                <p:cNvSpPr>
                  <a:spLocks noChangeArrowheads="1"/>
                </p:cNvSpPr>
                <p:nvPr/>
              </p:nvSpPr>
              <p:spPr bwMode="auto">
                <a:xfrm>
                  <a:off x="5004650" y="4159362"/>
                  <a:ext cx="130175" cy="122238"/>
                </a:xfrm>
                <a:prstGeom prst="ellipse">
                  <a:avLst/>
                </a:prstGeom>
                <a:solidFill>
                  <a:schemeClr val="tx1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1" name="Rectangle 77"/>
              <p:cNvSpPr>
                <a:spLocks noChangeArrowheads="1"/>
              </p:cNvSpPr>
              <p:nvPr/>
            </p:nvSpPr>
            <p:spPr bwMode="auto">
              <a:xfrm>
                <a:off x="4997793" y="6169025"/>
                <a:ext cx="323850" cy="411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5000400" y="2636838"/>
                <a:ext cx="2791051" cy="3078162"/>
                <a:chOff x="5000400" y="2636838"/>
                <a:chExt cx="2791051" cy="3078162"/>
              </a:xfrm>
            </p:grpSpPr>
            <p:sp>
              <p:nvSpPr>
                <p:cNvPr id="14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5062538" y="2636838"/>
                  <a:ext cx="2728913" cy="3014663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Oval 145"/>
                <p:cNvSpPr>
                  <a:spLocks noChangeArrowheads="1"/>
                </p:cNvSpPr>
                <p:nvPr/>
              </p:nvSpPr>
              <p:spPr bwMode="auto">
                <a:xfrm>
                  <a:off x="5000400" y="5592762"/>
                  <a:ext cx="130175" cy="122238"/>
                </a:xfrm>
                <a:prstGeom prst="ellipse">
                  <a:avLst/>
                </a:prstGeom>
                <a:solidFill>
                  <a:srgbClr val="0000FF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3" name="Rectangle 142"/>
              <p:cNvSpPr/>
              <p:nvPr/>
            </p:nvSpPr>
            <p:spPr>
              <a:xfrm>
                <a:off x="3864325" y="2695109"/>
                <a:ext cx="200307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Breeding</a:t>
                </a:r>
                <a:endParaRPr lang="en-US" sz="20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861608" y="2343090"/>
                <a:ext cx="18533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Non-breeding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uiExpand="1" build="p"/>
      <p:bldP spid="7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C1B2D-2C95-4E7D-A269-620D891725DB}" type="slidenum">
              <a:rPr lang="en-US"/>
              <a:pPr/>
              <a:t>11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r>
              <a:rPr lang="en-US" dirty="0" smtClean="0"/>
              <a:t>“Is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relationship</a:t>
            </a:r>
            <a:r>
              <a:rPr lang="en-US" dirty="0"/>
              <a:t> between the response and the covariate the same for all groups?”</a:t>
            </a:r>
          </a:p>
          <a:p>
            <a:endParaRPr lang="en-US" sz="1600" dirty="0"/>
          </a:p>
          <a:p>
            <a:r>
              <a:rPr lang="en-US" dirty="0" smtClean="0"/>
              <a:t>Re-examine Laysan Teal </a:t>
            </a:r>
            <a:r>
              <a:rPr lang="en-US" dirty="0" err="1"/>
              <a:t>submodels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en-US" dirty="0" smtClean="0"/>
              <a:t>reeding:       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dirty="0">
                <a:latin typeface="Symbol" pitchFamily="18" charset="2"/>
              </a:rPr>
              <a:t>a        </a:t>
            </a:r>
            <a:r>
              <a:rPr lang="en-US" dirty="0"/>
              <a:t> + 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 </a:t>
            </a:r>
            <a:r>
              <a:rPr lang="en-US" dirty="0" err="1" smtClean="0"/>
              <a:t>max.count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Non-breeding: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+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baseline="-25000" dirty="0"/>
              <a:t>1</a:t>
            </a:r>
            <a:r>
              <a:rPr lang="en-US" dirty="0"/>
              <a:t>) + (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+</a:t>
            </a:r>
            <a:r>
              <a:rPr lang="en-US" dirty="0" smtClean="0">
                <a:latin typeface="Symbol" pitchFamily="18" charset="2"/>
              </a:rPr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dirty="0" err="1" smtClean="0"/>
              <a:t>max.count</a:t>
            </a:r>
            <a:endParaRPr lang="en-US" dirty="0"/>
          </a:p>
          <a:p>
            <a:endParaRPr lang="en-US" sz="1800" dirty="0"/>
          </a:p>
          <a:p>
            <a:r>
              <a:rPr lang="en-US" dirty="0"/>
              <a:t>What must be true to have parallel lines?</a:t>
            </a:r>
          </a:p>
          <a:p>
            <a:pPr lvl="1"/>
            <a:r>
              <a:rPr lang="en-US" dirty="0"/>
              <a:t>Thus, </a:t>
            </a:r>
            <a:r>
              <a:rPr lang="en-US" dirty="0" smtClean="0"/>
              <a:t>compare models ...</a:t>
            </a:r>
            <a:endParaRPr lang="en-US" dirty="0"/>
          </a:p>
          <a:p>
            <a:pPr lvl="2"/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</a:t>
            </a:r>
            <a:endParaRPr lang="en-US" sz="2200" dirty="0"/>
          </a:p>
          <a:p>
            <a:pPr lvl="2"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</a:t>
            </a:r>
            <a:r>
              <a:rPr lang="en-US" sz="2200" dirty="0"/>
              <a:t>*</a:t>
            </a:r>
            <a:r>
              <a:rPr lang="en-US" sz="2200" dirty="0" err="1"/>
              <a:t>max.count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92DA28-C56E-4DEA-8314-5B894C307AE9}" type="slidenum">
              <a:rPr lang="en-US"/>
              <a:pPr/>
              <a:t>12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 Test</a:t>
            </a:r>
            <a:endParaRPr lang="en-US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r>
              <a:rPr lang="en-US" dirty="0" smtClean="0"/>
              <a:t>Unlike </a:t>
            </a:r>
            <a:r>
              <a:rPr lang="en-US" dirty="0"/>
              <a:t>all </a:t>
            </a:r>
            <a:r>
              <a:rPr lang="en-US" dirty="0" smtClean="0"/>
              <a:t>previous model comparisons, </a:t>
            </a:r>
            <a:r>
              <a:rPr lang="en-US" dirty="0"/>
              <a:t>both models are </a:t>
            </a:r>
            <a:r>
              <a:rPr lang="en-US" dirty="0" smtClean="0"/>
              <a:t>not an </a:t>
            </a:r>
            <a:r>
              <a:rPr lang="en-US" dirty="0"/>
              <a:t>“ultimate” model</a:t>
            </a:r>
          </a:p>
          <a:p>
            <a:pPr lvl="1"/>
            <a:endParaRPr lang="en-US" sz="1400" dirty="0"/>
          </a:p>
          <a:p>
            <a:r>
              <a:rPr lang="en-US" dirty="0" smtClean="0"/>
              <a:t>Any two </a:t>
            </a:r>
            <a:r>
              <a:rPr lang="en-US" dirty="0"/>
              <a:t>models can be compared with …</a:t>
            </a:r>
          </a:p>
          <a:p>
            <a:endParaRPr lang="en-US" dirty="0"/>
          </a:p>
          <a:p>
            <a:endParaRPr lang="en-US" sz="4000" dirty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Must </a:t>
            </a:r>
            <a:r>
              <a:rPr lang="en-US" dirty="0"/>
              <a:t>fit both models and extract needed values from the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</a:rPr>
              <a:t>anova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()</a:t>
            </a:r>
            <a:r>
              <a:rPr lang="en-US" dirty="0"/>
              <a:t> output</a:t>
            </a:r>
          </a:p>
        </p:txBody>
      </p:sp>
      <p:pic>
        <p:nvPicPr>
          <p:cNvPr id="331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3124200"/>
            <a:ext cx="8097837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C1B2D-2C95-4E7D-A269-620D891725DB}" type="slidenum">
              <a:rPr lang="en-US"/>
              <a:pPr/>
              <a:t>13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4343400"/>
            <a:ext cx="8610600" cy="2372497"/>
          </a:xfrm>
        </p:spPr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sz="2400" dirty="0" smtClean="0"/>
              <a:t>Which output is ultimate full, full, and simple models?</a:t>
            </a:r>
          </a:p>
          <a:p>
            <a:pPr lvl="1"/>
            <a:r>
              <a:rPr lang="en-US" sz="2400" dirty="0" smtClean="0"/>
              <a:t>What are the required RSS components?</a:t>
            </a:r>
          </a:p>
          <a:p>
            <a:pPr lvl="1"/>
            <a:r>
              <a:rPr lang="en-US" sz="2400" dirty="0" smtClean="0"/>
              <a:t>What is F, corresponding </a:t>
            </a:r>
            <a:r>
              <a:rPr lang="en-US" sz="2400" dirty="0" err="1" smtClean="0"/>
              <a:t>df</a:t>
            </a:r>
            <a:r>
              <a:rPr lang="en-US" sz="2400" dirty="0" smtClean="0"/>
              <a:t>, and p-value?</a:t>
            </a:r>
          </a:p>
          <a:p>
            <a:pPr lvl="1"/>
            <a:r>
              <a:rPr lang="en-US" sz="2400" dirty="0" smtClean="0"/>
              <a:t>What is the final conclusion?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9075" y="990600"/>
            <a:ext cx="885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sz="2400" b="0" dirty="0" smtClean="0"/>
              <a:t>H</a:t>
            </a:r>
            <a:r>
              <a:rPr lang="en-US" sz="2400" b="0" baseline="-25000" dirty="0" smtClean="0"/>
              <a:t>o</a:t>
            </a:r>
            <a:r>
              <a:rPr lang="en-US" sz="2400" b="0" dirty="0" smtClean="0"/>
              <a:t>: </a:t>
            </a:r>
            <a:r>
              <a:rPr lang="en-US" sz="2400" b="0" dirty="0" err="1" smtClean="0">
                <a:latin typeface="Symbol" pitchFamily="18" charset="2"/>
              </a:rPr>
              <a:t>m</a:t>
            </a:r>
            <a:r>
              <a:rPr lang="en-US" sz="2400" b="0" baseline="-25000" dirty="0" err="1" smtClean="0"/>
              <a:t>mr.estimate</a:t>
            </a:r>
            <a:r>
              <a:rPr lang="en-US" sz="2400" b="0" dirty="0" smtClean="0"/>
              <a:t> </a:t>
            </a:r>
            <a:r>
              <a:rPr lang="en-US" sz="2400" b="0" dirty="0" smtClean="0"/>
              <a:t>=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err="1" smtClean="0">
                <a:latin typeface="Symbol" pitchFamily="18" charset="2"/>
              </a:rPr>
              <a:t>b</a:t>
            </a:r>
            <a:r>
              <a:rPr lang="en-US" sz="2400" b="0" dirty="0" err="1"/>
              <a:t>max.count</a:t>
            </a:r>
            <a:r>
              <a:rPr lang="en-US" sz="2400" b="0" dirty="0" smtClean="0"/>
              <a:t> </a:t>
            </a:r>
            <a:r>
              <a:rPr lang="en-US" sz="2400" b="0" dirty="0" smtClean="0"/>
              <a:t>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1</a:t>
            </a:r>
            <a:r>
              <a:rPr lang="en-US" sz="2400" b="0" dirty="0"/>
              <a:t>NB</a:t>
            </a:r>
            <a:endParaRPr lang="en-US" sz="2400" b="0" dirty="0" smtClean="0"/>
          </a:p>
          <a:p>
            <a:pPr marL="457200" lvl="1" indent="0">
              <a:buNone/>
            </a:pPr>
            <a:r>
              <a:rPr lang="en-US" sz="2400" b="0" dirty="0" smtClean="0"/>
              <a:t>H</a:t>
            </a:r>
            <a:r>
              <a:rPr lang="en-US" sz="2400" b="0" baseline="-25000" dirty="0" smtClean="0"/>
              <a:t>A</a:t>
            </a:r>
            <a:r>
              <a:rPr lang="en-US" sz="2400" b="0" dirty="0" smtClean="0"/>
              <a:t>: </a:t>
            </a:r>
            <a:r>
              <a:rPr lang="en-US" sz="2400" b="0" dirty="0" err="1" smtClean="0">
                <a:latin typeface="Symbol" pitchFamily="18" charset="2"/>
              </a:rPr>
              <a:t>m</a:t>
            </a:r>
            <a:r>
              <a:rPr lang="en-US" sz="2400" b="0" baseline="-25000" dirty="0" err="1"/>
              <a:t>mr.estimate</a:t>
            </a:r>
            <a:r>
              <a:rPr lang="en-US" sz="2400" b="0" dirty="0" smtClean="0"/>
              <a:t> </a:t>
            </a:r>
            <a:r>
              <a:rPr lang="en-US" sz="2400" b="0" dirty="0" smtClean="0"/>
              <a:t>=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err="1" smtClean="0">
                <a:latin typeface="Symbol" pitchFamily="18" charset="2"/>
              </a:rPr>
              <a:t>b</a:t>
            </a:r>
            <a:r>
              <a:rPr lang="en-US" sz="2400" b="0" dirty="0" err="1"/>
              <a:t>max.count</a:t>
            </a:r>
            <a:r>
              <a:rPr lang="en-US" sz="2400" b="0" dirty="0"/>
              <a:t> </a:t>
            </a:r>
            <a:r>
              <a:rPr lang="en-US" sz="2400" b="0" dirty="0" smtClean="0"/>
              <a:t>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1</a:t>
            </a:r>
            <a:r>
              <a:rPr lang="en-US" sz="2400" b="0" dirty="0"/>
              <a:t>NB </a:t>
            </a:r>
            <a:r>
              <a:rPr lang="en-US" sz="2400" b="0" dirty="0" smtClean="0"/>
              <a:t>+ </a:t>
            </a:r>
            <a:r>
              <a:rPr lang="en-US" sz="2400" b="0" dirty="0" smtClean="0">
                <a:latin typeface="Symbol" pitchFamily="18" charset="2"/>
              </a:rPr>
              <a:t>g</a:t>
            </a:r>
            <a:r>
              <a:rPr lang="en-US" sz="2400" b="0" baseline="-25000" dirty="0" smtClean="0"/>
              <a:t>1</a:t>
            </a:r>
            <a:r>
              <a:rPr lang="en-US" sz="2400" b="0" dirty="0"/>
              <a:t>NB</a:t>
            </a:r>
            <a:r>
              <a:rPr lang="en-US" sz="2400" b="0" dirty="0" smtClean="0"/>
              <a:t>*</a:t>
            </a:r>
            <a:r>
              <a:rPr lang="en-US" sz="2400" b="0" dirty="0" err="1" smtClean="0"/>
              <a:t>max.count</a:t>
            </a:r>
            <a:endParaRPr lang="en-US" sz="2400" b="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588" y="2286000"/>
            <a:ext cx="832403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13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B9EB09-633A-40DE-8152-1947C37A1E42}" type="slidenum">
              <a:rPr lang="en-US"/>
              <a:pPr/>
              <a:t>14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Equal-Intercepts </a:t>
            </a:r>
            <a:r>
              <a:rPr lang="en-US" dirty="0"/>
              <a:t>Test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r>
              <a:rPr lang="en-US" sz="2800" dirty="0" smtClean="0"/>
              <a:t>Only </a:t>
            </a:r>
            <a:r>
              <a:rPr lang="en-US" sz="2800" dirty="0"/>
              <a:t>conducted </a:t>
            </a:r>
            <a:r>
              <a:rPr lang="en-US" sz="2800" b="1" dirty="0">
                <a:solidFill>
                  <a:srgbClr val="FF0000"/>
                </a:solidFill>
              </a:rPr>
              <a:t>IF LINES ARE PARALLEL</a:t>
            </a:r>
          </a:p>
          <a:p>
            <a:endParaRPr lang="en-US" sz="2000" dirty="0"/>
          </a:p>
          <a:p>
            <a:r>
              <a:rPr lang="en-US" sz="2800" dirty="0"/>
              <a:t>Re-examine </a:t>
            </a:r>
            <a:r>
              <a:rPr lang="en-US" sz="2800" dirty="0" smtClean="0"/>
              <a:t>Teal </a:t>
            </a:r>
            <a:r>
              <a:rPr lang="en-US" sz="2800" dirty="0" err="1"/>
              <a:t>submodels</a:t>
            </a:r>
            <a:r>
              <a:rPr lang="en-US" sz="2800" dirty="0"/>
              <a:t> with parallel lines</a:t>
            </a:r>
          </a:p>
          <a:p>
            <a:pPr lvl="1"/>
            <a:r>
              <a:rPr lang="en-US" sz="2400" dirty="0" smtClean="0"/>
              <a:t>Breeding:</a:t>
            </a:r>
            <a:r>
              <a:rPr lang="en-US" sz="2400" dirty="0"/>
              <a:t>	 </a:t>
            </a:r>
            <a:r>
              <a:rPr lang="en-US" sz="2400" dirty="0" err="1" smtClean="0">
                <a:latin typeface="Symbol" pitchFamily="18" charset="2"/>
              </a:rPr>
              <a:t>m</a:t>
            </a:r>
            <a:r>
              <a:rPr lang="en-US" sz="2400" baseline="-25000" dirty="0" err="1" smtClean="0"/>
              <a:t>mr.est</a:t>
            </a:r>
            <a:r>
              <a:rPr lang="en-US" sz="2400" dirty="0" smtClean="0"/>
              <a:t> </a:t>
            </a:r>
            <a:r>
              <a:rPr lang="en-US" sz="2400" dirty="0"/>
              <a:t>=  </a:t>
            </a:r>
            <a:r>
              <a:rPr lang="en-US" sz="2400" dirty="0">
                <a:latin typeface="Symbol" pitchFamily="18" charset="2"/>
              </a:rPr>
              <a:t>a       </a:t>
            </a:r>
            <a:r>
              <a:rPr lang="en-US" sz="2400" dirty="0"/>
              <a:t> + </a:t>
            </a:r>
            <a:r>
              <a:rPr lang="en-US" sz="2400" dirty="0" err="1" smtClean="0">
                <a:latin typeface="Symbol" pitchFamily="18" charset="2"/>
              </a:rPr>
              <a:t>b</a:t>
            </a:r>
            <a:r>
              <a:rPr lang="en-US" sz="2400" dirty="0" err="1" smtClean="0"/>
              <a:t>max.count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 smtClean="0"/>
              <a:t>Non-breeding:  </a:t>
            </a:r>
            <a:r>
              <a:rPr lang="en-US" sz="2400" dirty="0" err="1" smtClean="0">
                <a:latin typeface="Symbol" pitchFamily="18" charset="2"/>
              </a:rPr>
              <a:t>m</a:t>
            </a:r>
            <a:r>
              <a:rPr lang="en-US" sz="2400" baseline="-25000" dirty="0" err="1" smtClean="0"/>
              <a:t>mr.est</a:t>
            </a:r>
            <a:r>
              <a:rPr lang="en-US" sz="2400" dirty="0" smtClean="0"/>
              <a:t> </a:t>
            </a:r>
            <a:r>
              <a:rPr lang="en-US" sz="2400" dirty="0"/>
              <a:t>= (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+</a:t>
            </a:r>
            <a:r>
              <a:rPr lang="en-US" sz="2400" dirty="0">
                <a:latin typeface="Symbol" pitchFamily="18" charset="2"/>
              </a:rPr>
              <a:t>d</a:t>
            </a:r>
            <a:r>
              <a:rPr lang="en-US" sz="2400" baseline="-25000" dirty="0"/>
              <a:t>1</a:t>
            </a:r>
            <a:r>
              <a:rPr lang="en-US" sz="2400" dirty="0"/>
              <a:t>) + </a:t>
            </a:r>
            <a:r>
              <a:rPr lang="en-US" sz="2400" dirty="0" err="1" smtClean="0">
                <a:latin typeface="Symbol" pitchFamily="18" charset="2"/>
              </a:rPr>
              <a:t>b</a:t>
            </a:r>
            <a:r>
              <a:rPr lang="en-US" sz="2400" dirty="0" err="1" smtClean="0"/>
              <a:t>max.count</a:t>
            </a:r>
            <a:endParaRPr lang="en-US" sz="2400" dirty="0"/>
          </a:p>
          <a:p>
            <a:endParaRPr lang="en-US" sz="2000" dirty="0"/>
          </a:p>
          <a:p>
            <a:r>
              <a:rPr lang="en-US" sz="2800" dirty="0" smtClean="0"/>
              <a:t>What must be true to have </a:t>
            </a:r>
            <a:r>
              <a:rPr lang="en-US" sz="2800" dirty="0"/>
              <a:t>equal </a:t>
            </a:r>
            <a:r>
              <a:rPr lang="en-US" sz="2800" dirty="0" smtClean="0"/>
              <a:t>intercepts?</a:t>
            </a:r>
          </a:p>
          <a:p>
            <a:pPr lvl="1"/>
            <a:r>
              <a:rPr lang="en-US" sz="2400" dirty="0"/>
              <a:t>Thus, compare these models …</a:t>
            </a:r>
          </a:p>
          <a:p>
            <a:pPr lvl="2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mr.estimate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err="1" smtClean="0">
                <a:latin typeface="Symbol" pitchFamily="18" charset="2"/>
              </a:rPr>
              <a:t>b</a:t>
            </a:r>
            <a:r>
              <a:rPr lang="en-US" dirty="0" err="1" smtClean="0"/>
              <a:t>max.count</a:t>
            </a:r>
            <a:endParaRPr lang="en-US" dirty="0"/>
          </a:p>
          <a:p>
            <a:pPr lvl="2"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mr.estimate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err="1" smtClean="0">
                <a:latin typeface="Symbol" pitchFamily="18" charset="2"/>
              </a:rPr>
              <a:t>b</a:t>
            </a:r>
            <a:r>
              <a:rPr lang="en-US" dirty="0" err="1" smtClean="0"/>
              <a:t>max.count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NB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Examine HO – make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an easier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 smtClean="0"/>
              <a:t>Examine ANOVA from ultimate full model</a:t>
            </a:r>
          </a:p>
          <a:p>
            <a:pPr lvl="1"/>
            <a:r>
              <a:rPr lang="en-US" dirty="0" smtClean="0"/>
              <a:t>Look at SS, F, and p-values relative to the previous calculations</a:t>
            </a:r>
          </a:p>
          <a:p>
            <a:pPr lvl="1"/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Each SS is the SS explained from adding that variable to the model with </a:t>
            </a:r>
            <a:r>
              <a:rPr lang="en-US" sz="2800" dirty="0" smtClean="0"/>
              <a:t>all </a:t>
            </a:r>
            <a:r>
              <a:rPr lang="en-US" sz="2800" dirty="0"/>
              <a:t>previous </a:t>
            </a:r>
            <a:r>
              <a:rPr lang="en-US" sz="2800" dirty="0" smtClean="0"/>
              <a:t>variables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p-value tests </a:t>
            </a:r>
            <a:r>
              <a:rPr lang="en-US" sz="2800" dirty="0"/>
              <a:t>adding that variable to the model with all previous </a:t>
            </a:r>
            <a:r>
              <a:rPr lang="en-US" sz="2800" dirty="0" smtClean="0"/>
              <a:t>variables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interaction line is </a:t>
            </a:r>
            <a:r>
              <a:rPr lang="en-US" sz="2400" dirty="0"/>
              <a:t>a parallel lines test.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factor variable line </a:t>
            </a:r>
            <a:r>
              <a:rPr lang="en-US" sz="2400" dirty="0"/>
              <a:t>is an </a:t>
            </a:r>
            <a:r>
              <a:rPr lang="en-US" sz="2400" dirty="0" smtClean="0"/>
              <a:t>equal-intercepts </a:t>
            </a:r>
            <a:r>
              <a:rPr lang="en-US" sz="2400" dirty="0"/>
              <a:t>test assuming that </a:t>
            </a:r>
            <a:r>
              <a:rPr lang="en-US" sz="2400" dirty="0" smtClean="0"/>
              <a:t>the lines </a:t>
            </a:r>
            <a:r>
              <a:rPr lang="en-US" sz="2400" dirty="0"/>
              <a:t>are parallel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covariate line is a relationship test assuming same line for all groups.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3985AB-32D4-4E15-8517-24C21323F5CB}" type="slidenum">
              <a:rPr lang="en-US"/>
              <a:pPr/>
              <a:t>16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Hartman and Brandt (1995) examined the relationship between energy density and percent dry weight for four species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ay </a:t>
            </a:r>
            <a:r>
              <a:rPr lang="en-US" dirty="0"/>
              <a:t>A</a:t>
            </a:r>
            <a:r>
              <a:rPr lang="en-US" dirty="0" smtClean="0"/>
              <a:t>nchovy </a:t>
            </a:r>
            <a:r>
              <a:rPr lang="en-US" dirty="0"/>
              <a:t>(</a:t>
            </a:r>
            <a:r>
              <a:rPr lang="en-US" i="1" dirty="0" err="1"/>
              <a:t>Anchoa</a:t>
            </a:r>
            <a:r>
              <a:rPr lang="en-US" i="1" dirty="0"/>
              <a:t> </a:t>
            </a:r>
            <a:r>
              <a:rPr lang="en-US" i="1" dirty="0" err="1"/>
              <a:t>mitchilli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luefish </a:t>
            </a:r>
            <a:r>
              <a:rPr lang="en-US" dirty="0"/>
              <a:t>(</a:t>
            </a:r>
            <a:r>
              <a:rPr lang="en-US" i="1" dirty="0" err="1"/>
              <a:t>Pomatomus</a:t>
            </a:r>
            <a:r>
              <a:rPr lang="en-US" i="1" dirty="0"/>
              <a:t> </a:t>
            </a:r>
            <a:r>
              <a:rPr lang="en-US" i="1" dirty="0" err="1"/>
              <a:t>saltatrix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triped </a:t>
            </a:r>
            <a:r>
              <a:rPr lang="en-US" dirty="0"/>
              <a:t>B</a:t>
            </a:r>
            <a:r>
              <a:rPr lang="en-US" dirty="0" smtClean="0"/>
              <a:t>ass </a:t>
            </a:r>
            <a:r>
              <a:rPr lang="en-US" dirty="0"/>
              <a:t>(</a:t>
            </a:r>
            <a:r>
              <a:rPr lang="en-US" i="1" dirty="0" err="1"/>
              <a:t>Morone</a:t>
            </a:r>
            <a:r>
              <a:rPr lang="en-US" i="1" dirty="0"/>
              <a:t> </a:t>
            </a:r>
            <a:r>
              <a:rPr lang="en-US" i="1" dirty="0" err="1"/>
              <a:t>saxatilis</a:t>
            </a:r>
            <a:r>
              <a:rPr lang="en-US" dirty="0"/>
              <a:t>), and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eakfish </a:t>
            </a:r>
            <a:r>
              <a:rPr lang="en-US" dirty="0"/>
              <a:t>(</a:t>
            </a:r>
            <a:r>
              <a:rPr lang="en-US" i="1" dirty="0" err="1"/>
              <a:t>Cynoscion</a:t>
            </a:r>
            <a:r>
              <a:rPr lang="en-US" i="1" dirty="0"/>
              <a:t> </a:t>
            </a:r>
            <a:r>
              <a:rPr lang="en-US" i="1" dirty="0" err="1"/>
              <a:t>regalis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r>
              <a:rPr lang="en-US" dirty="0"/>
              <a:t>Describe relationship and determine if there are any differences among species.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CAA311-5B97-4662-8752-DF0D8D89FD50}" type="slidenum">
              <a:rPr lang="en-US"/>
              <a:pPr/>
              <a:t>17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Model(s) and Tests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Assume that bay anchovy will be reference.</a:t>
            </a:r>
          </a:p>
          <a:p>
            <a:endParaRPr lang="en-US" sz="1400"/>
          </a:p>
          <a:p>
            <a:r>
              <a:rPr lang="en-US"/>
              <a:t>Construct indicator variables.</a:t>
            </a:r>
          </a:p>
          <a:p>
            <a:endParaRPr lang="en-US" sz="1400"/>
          </a:p>
          <a:p>
            <a:r>
              <a:rPr lang="en-US"/>
              <a:t>Construct ultimate full model.</a:t>
            </a:r>
          </a:p>
          <a:p>
            <a:endParaRPr lang="en-US" sz="1600"/>
          </a:p>
          <a:p>
            <a:r>
              <a:rPr lang="en-US"/>
              <a:t>Construct submodels.</a:t>
            </a:r>
          </a:p>
          <a:p>
            <a:endParaRPr lang="en-US" sz="1600"/>
          </a:p>
          <a:p>
            <a:r>
              <a:rPr lang="en-US"/>
              <a:t>Construct parallel lines test models.</a:t>
            </a:r>
          </a:p>
          <a:p>
            <a:endParaRPr lang="en-US" sz="1600"/>
          </a:p>
          <a:p>
            <a:r>
              <a:rPr lang="en-US"/>
              <a:t>Construct equal intercepts test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2E28AD-5759-4EC0-9BE2-43B330CD69F7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 Model(s) and Interpret Tests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dirty="0" smtClean="0"/>
              <a:t>Fit </a:t>
            </a:r>
            <a:r>
              <a:rPr lang="en-US" dirty="0"/>
              <a:t>ultimate full model.</a:t>
            </a:r>
          </a:p>
          <a:p>
            <a:endParaRPr lang="en-US" sz="1400" dirty="0"/>
          </a:p>
          <a:p>
            <a:pPr lvl="1"/>
            <a:r>
              <a:rPr lang="en-US" dirty="0"/>
              <a:t>Check assumptions.</a:t>
            </a:r>
          </a:p>
          <a:p>
            <a:endParaRPr lang="en-US" sz="1400" dirty="0"/>
          </a:p>
          <a:p>
            <a:pPr lvl="1"/>
            <a:r>
              <a:rPr lang="en-US" dirty="0"/>
              <a:t>Check ANOVA.</a:t>
            </a:r>
          </a:p>
          <a:p>
            <a:pPr lvl="2"/>
            <a:r>
              <a:rPr lang="en-US" dirty="0"/>
              <a:t>Perform parallel lines test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Perform equal-intercepts test.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6D4219-F5DE-46A4-9424-84C06E10FAD0}" type="slidenum">
              <a:rPr lang="en-US"/>
              <a:pPr/>
              <a:t>19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Slopes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lines test indicates whether at least one pair of slopes differ.</a:t>
            </a:r>
          </a:p>
          <a:p>
            <a:endParaRPr lang="en-US" sz="1400" dirty="0"/>
          </a:p>
          <a:p>
            <a:r>
              <a:rPr lang="en-US" dirty="0"/>
              <a:t>Coefficient results indicate whether “other” groups differ from the reference group.</a:t>
            </a:r>
          </a:p>
          <a:p>
            <a:endParaRPr lang="en-US" sz="1400" dirty="0"/>
          </a:p>
          <a:p>
            <a:r>
              <a:rPr lang="en-US" dirty="0" smtClean="0"/>
              <a:t>The </a:t>
            </a:r>
            <a:r>
              <a:rPr lang="en-US" dirty="0"/>
              <a:t>reference </a:t>
            </a:r>
            <a:r>
              <a:rPr lang="en-US" dirty="0" smtClean="0"/>
              <a:t>group </a:t>
            </a:r>
            <a:r>
              <a:rPr lang="en-US" dirty="0"/>
              <a:t>must be changed and the model </a:t>
            </a:r>
            <a:r>
              <a:rPr lang="en-US" dirty="0" smtClean="0"/>
              <a:t>re-fit to </a:t>
            </a:r>
            <a:r>
              <a:rPr lang="en-US" dirty="0"/>
              <a:t>make comparisons among “other” </a:t>
            </a:r>
            <a:r>
              <a:rPr lang="en-US" dirty="0" smtClean="0"/>
              <a:t>groups.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F9B13-3132-4763-BC1B-E0788098FA99}" type="slidenum">
              <a:rPr lang="en-US"/>
              <a:pPr/>
              <a:t>20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Slopes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suffers from the multiple comparison problem of inflated </a:t>
            </a:r>
            <a:r>
              <a:rPr lang="en-US" dirty="0" err="1"/>
              <a:t>experimentwise</a:t>
            </a:r>
            <a:r>
              <a:rPr lang="en-US" dirty="0"/>
              <a:t> error.</a:t>
            </a:r>
          </a:p>
          <a:p>
            <a:endParaRPr lang="en-US" sz="1400" dirty="0"/>
          </a:p>
          <a:p>
            <a:r>
              <a:rPr lang="en-US" dirty="0"/>
              <a:t>Unfortunately ….</a:t>
            </a:r>
          </a:p>
          <a:p>
            <a:pPr lvl="1"/>
            <a:r>
              <a:rPr lang="en-US" dirty="0"/>
              <a:t>There is no </a:t>
            </a:r>
            <a:r>
              <a:rPr lang="en-US" dirty="0" err="1"/>
              <a:t>Tukey</a:t>
            </a:r>
            <a:r>
              <a:rPr lang="en-US" dirty="0"/>
              <a:t>-like method for slopes</a:t>
            </a:r>
          </a:p>
          <a:p>
            <a:pPr lvl="1"/>
            <a:r>
              <a:rPr lang="en-US" dirty="0" err="1"/>
              <a:t>Bonferroni</a:t>
            </a:r>
            <a:r>
              <a:rPr lang="en-US" dirty="0"/>
              <a:t> method (i.e., multiply p-value by k) is too conservative.</a:t>
            </a:r>
          </a:p>
          <a:p>
            <a:pPr lvl="1"/>
            <a:endParaRPr lang="en-US" sz="1400" dirty="0"/>
          </a:p>
          <a:p>
            <a:r>
              <a:rPr lang="en-US" dirty="0"/>
              <a:t>Alternative is to control False Discovery Rate (FDR).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A6CA0-2B55-4FE5-8FDF-5D8DF8196CB6}" type="slidenum">
              <a:rPr lang="en-US"/>
              <a:pPr/>
              <a:t>21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False Discovery Rate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expected proportion of false discoveries (i.e., rejecting H</a:t>
            </a:r>
            <a:r>
              <a:rPr lang="en-US" baseline="-25000"/>
              <a:t>0</a:t>
            </a:r>
            <a:r>
              <a:rPr lang="en-US"/>
              <a:t> when it is in fact true) among the rejected null hypotheses.</a:t>
            </a:r>
          </a:p>
          <a:p>
            <a:endParaRPr lang="en-US" sz="1200"/>
          </a:p>
          <a:p>
            <a:r>
              <a:rPr lang="en-US"/>
              <a:t>A less stringent condition than controlling the experimentwise error rate.</a:t>
            </a:r>
          </a:p>
          <a:p>
            <a:endParaRPr lang="en-US" sz="1200"/>
          </a:p>
          <a:p>
            <a:r>
              <a:rPr lang="en-US"/>
              <a:t>FDR is more powerful than Bonferroni.</a:t>
            </a:r>
          </a:p>
          <a:p>
            <a:endParaRPr lang="en-US" sz="1400"/>
          </a:p>
          <a:p>
            <a:r>
              <a:rPr lang="en-US"/>
              <a:t>Specific calculations are beyond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compSlopes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n Page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E1D20-E159-4A86-9875-C4E79C0C1EDA}" type="slidenum">
              <a:rPr lang="en-US"/>
              <a:pPr/>
              <a:t>23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Intercepts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/>
              <a:t>If parallel lines </a:t>
            </a:r>
            <a:r>
              <a:rPr lang="en-US" dirty="0" smtClean="0"/>
              <a:t>exist, then equal-intercepts </a:t>
            </a:r>
            <a:r>
              <a:rPr lang="en-US" dirty="0"/>
              <a:t>test indicates if lines are coincident or not.</a:t>
            </a:r>
          </a:p>
          <a:p>
            <a:endParaRPr lang="en-US" sz="1400" dirty="0"/>
          </a:p>
          <a:p>
            <a:r>
              <a:rPr lang="en-US" dirty="0"/>
              <a:t>A rejection indicates at least one pair of intercepts differ.</a:t>
            </a:r>
          </a:p>
          <a:p>
            <a:endParaRPr lang="en-US" sz="1400" dirty="0"/>
          </a:p>
          <a:p>
            <a:r>
              <a:rPr lang="en-US" dirty="0"/>
              <a:t>Same multiple comparison issue as observed with slope.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CA7F4-0692-4D48-83E4-312B9E1B2306}" type="slidenum">
              <a:rPr lang="en-US"/>
              <a:pPr/>
              <a:t>24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Intercepts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Adjust </a:t>
            </a:r>
            <a:r>
              <a:rPr lang="en-US" dirty="0"/>
              <a:t>all </a:t>
            </a:r>
            <a:r>
              <a:rPr lang="en-US" dirty="0" smtClean="0"/>
              <a:t>observed values of the response to </a:t>
            </a:r>
            <a:r>
              <a:rPr lang="en-US" dirty="0"/>
              <a:t>a common value of the covariate.</a:t>
            </a:r>
          </a:p>
          <a:p>
            <a:pPr lvl="1"/>
            <a:r>
              <a:rPr lang="en-US" dirty="0" smtClean="0"/>
              <a:t>Compute residuals from a common line.</a:t>
            </a:r>
          </a:p>
          <a:p>
            <a:pPr lvl="1"/>
            <a:r>
              <a:rPr lang="en-US" dirty="0" smtClean="0"/>
              <a:t>Add residuals to prediction at covariate value.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Unequal intercepts says that mean adjusted </a:t>
            </a:r>
            <a:r>
              <a:rPr lang="en-US" dirty="0"/>
              <a:t>values </a:t>
            </a:r>
            <a:r>
              <a:rPr lang="en-US" dirty="0" smtClean="0"/>
              <a:t>differ among groups.</a:t>
            </a:r>
            <a:endParaRPr lang="en-US" dirty="0"/>
          </a:p>
          <a:p>
            <a:pPr lvl="1"/>
            <a:r>
              <a:rPr lang="en-US" dirty="0" smtClean="0"/>
              <a:t>A one-way ANOVA on adjusted values.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Perform </a:t>
            </a:r>
            <a:r>
              <a:rPr lang="en-US" dirty="0" err="1"/>
              <a:t>Tukey</a:t>
            </a:r>
            <a:r>
              <a:rPr lang="en-US" dirty="0"/>
              <a:t> HSD test on adjusted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compIntercepts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on Page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animal raised at two temps</a:t>
            </a:r>
          </a:p>
          <a:p>
            <a:r>
              <a:rPr lang="en-US" dirty="0" smtClean="0"/>
              <a:t>Recorded weight gain</a:t>
            </a:r>
          </a:p>
          <a:p>
            <a:r>
              <a:rPr lang="en-US" dirty="0" smtClean="0"/>
              <a:t>Goal … Was there a significant difference in mean weight gain between the temps?</a:t>
            </a:r>
          </a:p>
          <a:p>
            <a:r>
              <a:rPr lang="en-US" dirty="0" smtClean="0"/>
              <a:t>Which analysis?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113F52-6923-4A2B-AFCA-B2116D881E0F}" type="slidenum">
              <a:rPr lang="en-US"/>
              <a:pPr/>
              <a:t>28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wt.gain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          df Sum Sq Mean Sq F value Pr(&gt;F)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 14.04   14.04  0.4304 0.5211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16 522.12   32.63</a:t>
            </a:r>
          </a:p>
        </p:txBody>
      </p:sp>
      <p:pic>
        <p:nvPicPr>
          <p:cNvPr id="350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2813"/>
            <a:ext cx="3814763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058DD-901A-48C6-8E10-18FC5D71E05A}" type="slidenum">
              <a:rPr lang="en-US"/>
              <a:pPr/>
              <a:t>29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Response:wt.gain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 </a:t>
            </a:r>
            <a:r>
              <a:rPr lang="en-US" sz="1800" b="1" u="sng">
                <a:latin typeface="Courier New" pitchFamily="49" charset="0"/>
              </a:rPr>
              <a:t>Df Sum Sq Mean Sq 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wt.init        1 486.82  486.82 193.2289 1.387e-09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    1  14.05   14.05   5.5747   0.03325 *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wt.init:group  1   0.02    0.02   0.0096   0.92350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    14  35.27    2.52</a:t>
            </a:r>
          </a:p>
        </p:txBody>
      </p:sp>
      <p:pic>
        <p:nvPicPr>
          <p:cNvPr id="3522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02BDE-FDD2-452F-B4A3-CC011DD83A86}" type="slidenum">
              <a:rPr lang="en-US"/>
              <a:pPr/>
              <a:t>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Variable Regression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linear regression </a:t>
            </a:r>
            <a:r>
              <a:rPr lang="en-US" dirty="0" smtClean="0"/>
              <a:t>with 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quantitative explanatory </a:t>
            </a:r>
            <a:r>
              <a:rPr lang="en-US" dirty="0" smtClean="0"/>
              <a:t>variable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called </a:t>
            </a:r>
            <a:r>
              <a:rPr lang="en-US" dirty="0"/>
              <a:t>a covariate.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factor </a:t>
            </a:r>
            <a:r>
              <a:rPr lang="en-US" dirty="0"/>
              <a:t>explanatory </a:t>
            </a:r>
            <a:r>
              <a:rPr lang="en-US" dirty="0" smtClean="0"/>
              <a:t>variable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indicates </a:t>
            </a:r>
            <a:r>
              <a:rPr lang="en-US" dirty="0"/>
              <a:t>to which </a:t>
            </a:r>
            <a:r>
              <a:rPr lang="en-US" dirty="0" smtClean="0"/>
              <a:t>group </a:t>
            </a:r>
            <a:r>
              <a:rPr lang="en-US" dirty="0"/>
              <a:t>an individual belongs.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ombines </a:t>
            </a:r>
            <a:r>
              <a:rPr lang="en-US" dirty="0"/>
              <a:t>aspects of ANOVA and </a:t>
            </a:r>
            <a:r>
              <a:rPr lang="en-US" dirty="0" smtClean="0"/>
              <a:t>SLR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pecial case is the </a:t>
            </a:r>
            <a:r>
              <a:rPr lang="en-US" dirty="0" err="1"/>
              <a:t>ANalysis</a:t>
            </a:r>
            <a:r>
              <a:rPr lang="en-US" dirty="0"/>
              <a:t> of </a:t>
            </a:r>
            <a:r>
              <a:rPr lang="en-US" dirty="0" err="1"/>
              <a:t>COVAriance</a:t>
            </a:r>
            <a:r>
              <a:rPr lang="en-US" dirty="0"/>
              <a:t> (ANCOVA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88DE3-B5FD-4093-AD8E-70D6C7DBA60E}" type="slidenum">
              <a:rPr lang="en-US"/>
              <a:pPr/>
              <a:t>30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 Pr(&gt;F)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14.045  14.045  6.3667 0.02259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35.296   2.206</a:t>
            </a:r>
          </a:p>
        </p:txBody>
      </p:sp>
      <p:pic>
        <p:nvPicPr>
          <p:cNvPr id="353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2813"/>
            <a:ext cx="3814763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695DD-796C-42B5-BF68-8A388B7274C0}" type="slidenum">
              <a:rPr lang="en-US"/>
              <a:pPr/>
              <a:t>31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ANCOVA … Increase Power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9530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One-way ANOVA on </a:t>
            </a:r>
            <a:r>
              <a:rPr lang="en-US" sz="1800" b="1" i="1">
                <a:solidFill>
                  <a:schemeClr val="accent2"/>
                </a:solidFill>
              </a:rPr>
              <a:t>ADJUSTED</a:t>
            </a:r>
            <a:r>
              <a:rPr lang="en-US" sz="1800" b="1">
                <a:solidFill>
                  <a:schemeClr val="accent2"/>
                </a:solidFill>
              </a:rPr>
              <a:t> weight gain.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 Pr(&gt;F)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14.045  14.045  6.3667 0.02259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35.296   2.206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152400" y="9144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One-way ANOVA on weight gain.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</a:t>
            </a:r>
            <a:r>
              <a:rPr lang="en-US" sz="1800" u="sng">
                <a:latin typeface="Courier New" pitchFamily="49" charset="0"/>
              </a:rPr>
              <a:t>Df Sum Sq Mean Sq F value Pr(&gt;F)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group      1  14.04   14.04  0.4304 0.5211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16 522.12   32.63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152400" y="26670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IVR on weight gain.</a:t>
            </a: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 </a:t>
            </a:r>
            <a:r>
              <a:rPr lang="en-US" sz="1800" u="sng">
                <a:latin typeface="Courier New" pitchFamily="49" charset="0"/>
              </a:rPr>
              <a:t>Df Sum Sq Mean Sq 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wt.init        1 486.82  486.82 193.2289 1.387e-09 ***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group          1  14.05   14.05   5.5747   0.03325 *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wt.init:group  1   0.02    0.02   0.0096   0.92350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    14  35.27    2.52</a:t>
            </a:r>
          </a:p>
        </p:txBody>
      </p:sp>
      <p:grpSp>
        <p:nvGrpSpPr>
          <p:cNvPr id="354315" name="Group 11"/>
          <p:cNvGrpSpPr>
            <a:grpSpLocks/>
          </p:cNvGrpSpPr>
          <p:nvPr/>
        </p:nvGrpSpPr>
        <p:grpSpPr bwMode="auto">
          <a:xfrm>
            <a:off x="2895600" y="1028700"/>
            <a:ext cx="6019800" cy="4686300"/>
            <a:chOff x="1824" y="648"/>
            <a:chExt cx="3792" cy="2952"/>
          </a:xfrm>
        </p:grpSpPr>
        <p:sp>
          <p:nvSpPr>
            <p:cNvPr id="354312" name="AutoShape 8"/>
            <p:cNvSpPr>
              <a:spLocks/>
            </p:cNvSpPr>
            <p:nvPr/>
          </p:nvSpPr>
          <p:spPr bwMode="auto">
            <a:xfrm>
              <a:off x="3984" y="648"/>
              <a:ext cx="1632" cy="456"/>
            </a:xfrm>
            <a:prstGeom prst="borderCallout1">
              <a:avLst>
                <a:gd name="adj1" fmla="val 15792"/>
                <a:gd name="adj2" fmla="val -2940"/>
                <a:gd name="adj3" fmla="val 100000"/>
                <a:gd name="adj4" fmla="val -13235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Group always explained same SS</a:t>
              </a:r>
            </a:p>
          </p:txBody>
        </p:sp>
        <p:sp>
          <p:nvSpPr>
            <p:cNvPr id="354313" name="Line 9"/>
            <p:cNvSpPr>
              <a:spLocks noChangeShapeType="1"/>
            </p:cNvSpPr>
            <p:nvPr/>
          </p:nvSpPr>
          <p:spPr bwMode="auto">
            <a:xfrm flipV="1">
              <a:off x="2160" y="720"/>
              <a:ext cx="177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4" name="Line 10"/>
            <p:cNvSpPr>
              <a:spLocks noChangeShapeType="1"/>
            </p:cNvSpPr>
            <p:nvPr/>
          </p:nvSpPr>
          <p:spPr bwMode="auto">
            <a:xfrm flipV="1">
              <a:off x="1824" y="720"/>
              <a:ext cx="2112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319" name="Group 15"/>
          <p:cNvGrpSpPr>
            <a:grpSpLocks/>
          </p:cNvGrpSpPr>
          <p:nvPr/>
        </p:nvGrpSpPr>
        <p:grpSpPr bwMode="auto">
          <a:xfrm>
            <a:off x="2895600" y="1943100"/>
            <a:ext cx="6019800" cy="4076700"/>
            <a:chOff x="1824" y="1224"/>
            <a:chExt cx="3792" cy="2568"/>
          </a:xfrm>
        </p:grpSpPr>
        <p:sp>
          <p:nvSpPr>
            <p:cNvPr id="354316" name="AutoShape 12"/>
            <p:cNvSpPr>
              <a:spLocks/>
            </p:cNvSpPr>
            <p:nvPr/>
          </p:nvSpPr>
          <p:spPr bwMode="auto">
            <a:xfrm>
              <a:off x="3984" y="1224"/>
              <a:ext cx="1632" cy="696"/>
            </a:xfrm>
            <a:prstGeom prst="borderCallout1">
              <a:avLst>
                <a:gd name="adj1" fmla="val 10343"/>
                <a:gd name="adj2" fmla="val -2940"/>
                <a:gd name="adj3" fmla="val 17241"/>
                <a:gd name="adj4" fmla="val -13235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SS unexplained decreased dramatically</a:t>
              </a:r>
            </a:p>
          </p:txBody>
        </p:sp>
        <p:sp>
          <p:nvSpPr>
            <p:cNvPr id="354317" name="Line 13"/>
            <p:cNvSpPr>
              <a:spLocks noChangeShapeType="1"/>
            </p:cNvSpPr>
            <p:nvPr/>
          </p:nvSpPr>
          <p:spPr bwMode="auto">
            <a:xfrm flipV="1">
              <a:off x="2160" y="1296"/>
              <a:ext cx="1776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8" name="Line 14"/>
            <p:cNvSpPr>
              <a:spLocks noChangeShapeType="1"/>
            </p:cNvSpPr>
            <p:nvPr/>
          </p:nvSpPr>
          <p:spPr bwMode="auto">
            <a:xfrm flipV="1">
              <a:off x="1824" y="1296"/>
              <a:ext cx="2112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4320" name="Rectangle 16"/>
          <p:cNvSpPr>
            <a:spLocks noChangeArrowheads="1"/>
          </p:cNvSpPr>
          <p:nvPr/>
        </p:nvSpPr>
        <p:spPr bwMode="auto">
          <a:xfrm>
            <a:off x="6324600" y="4419600"/>
            <a:ext cx="2743200" cy="1143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/>
              <a:t>ANCOVA </a:t>
            </a:r>
            <a:r>
              <a:rPr lang="en-US" sz="2000" dirty="0"/>
              <a:t>essentially same as ANOVA on adjusted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0" grpId="0" animBg="1"/>
      <p:bldP spid="35432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ANCOVA … Increase Power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5551487"/>
            <a:ext cx="8991600" cy="696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of decrease in unexplained variability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694B2-2FB9-42E6-ADB0-92C8DE45EE1E}" type="slidenum">
              <a:rPr lang="en-US"/>
              <a:pPr/>
              <a:t>32</a:t>
            </a:fld>
            <a:endParaRPr lang="en-US"/>
          </a:p>
        </p:txBody>
      </p:sp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3814763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4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373188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animal (fish) from two locations</a:t>
            </a:r>
          </a:p>
          <a:p>
            <a:r>
              <a:rPr lang="en-US" dirty="0" smtClean="0"/>
              <a:t>Recorded gonad weight (weigh of eggs)</a:t>
            </a:r>
          </a:p>
          <a:p>
            <a:r>
              <a:rPr lang="en-US" dirty="0" smtClean="0"/>
              <a:t>Goal … Was there a significant difference in mean gonad weight between locations?</a:t>
            </a:r>
          </a:p>
          <a:p>
            <a:r>
              <a:rPr lang="en-US" dirty="0" smtClean="0"/>
              <a:t>Which analysis?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230D-5F87-4B1B-BD96-F250871C72B0}" type="slidenum">
              <a:rPr lang="en-US"/>
              <a:pPr/>
              <a:t>34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wt.gonad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 Sum Sq Mean Sq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1378.12 1378.12  45.511 4.696e-06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 484.50   30.28</a:t>
            </a:r>
          </a:p>
        </p:txBody>
      </p:sp>
      <p:pic>
        <p:nvPicPr>
          <p:cNvPr id="3553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E2277-2875-48A0-9D97-A4CDA145FBD9}" type="slidenum">
              <a:rPr lang="en-US"/>
              <a:pPr/>
              <a:t>35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wt.gonad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</a:t>
            </a:r>
            <a:r>
              <a:rPr lang="en-US" sz="1800" b="1" u="sng">
                <a:latin typeface="Courier New" pitchFamily="49" charset="0"/>
              </a:rPr>
              <a:t>Df  Sum Sq Mean Sq 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wt.somat      1 1824.71 1824.71 675.8915 2.995e-13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   1    0.02    0.02   0.0078    0.9309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wt.somat:loc  1    0.10    0.10   0.0378    0.8486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   14   37.80    2.70</a:t>
            </a:r>
          </a:p>
        </p:txBody>
      </p:sp>
      <p:pic>
        <p:nvPicPr>
          <p:cNvPr id="3563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2864CF-D5CD-4613-9E2B-293F2FF7BF8D}" type="slidenum">
              <a:rPr lang="en-US"/>
              <a:pPr/>
              <a:t>36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Pr(&gt;F)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 0.085   0.085  0.0359  0.852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37.898   2.369</a:t>
            </a:r>
          </a:p>
        </p:txBody>
      </p:sp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021CB-2A09-44F1-9B25-7E75D2207273}" type="slidenum">
              <a:rPr lang="en-US"/>
              <a:pPr/>
              <a:t>37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800600"/>
            <a:ext cx="7086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One-way ANOVA on adjusted weight gain.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9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Pr(&gt;F)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 0.085   0.085  0.0359  0.852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37.898   2.369</a:t>
            </a: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152400" y="990600"/>
            <a:ext cx="708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One-way ANOVA on gonad weight.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</a:t>
            </a:r>
            <a:r>
              <a:rPr lang="en-US" sz="1800" u="sng">
                <a:latin typeface="Courier New" pitchFamily="49" charset="0"/>
              </a:rPr>
              <a:t>Df  Sum Sq Mean Sq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loc        1 1378.12 1378.12  45.511 4.696e-06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16  484.50   30.28</a:t>
            </a: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152400" y="2590800"/>
            <a:ext cx="708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IVR on weight gain.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</a:t>
            </a:r>
            <a:r>
              <a:rPr lang="en-US" sz="1800" u="sng">
                <a:latin typeface="Courier New" pitchFamily="49" charset="0"/>
              </a:rPr>
              <a:t>Df  Sum Sq Mean Sq 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wt.somat      1 1824.71 1824.71 675.8915 2.995e-13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loc           1    0.02    0.02   0.0078    0.9309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wt.somat:loc  1    0.10    0.10   0.0378    0.8486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   14   37.80    2.70</a:t>
            </a:r>
          </a:p>
        </p:txBody>
      </p:sp>
      <p:grpSp>
        <p:nvGrpSpPr>
          <p:cNvPr id="358410" name="Group 10"/>
          <p:cNvGrpSpPr>
            <a:grpSpLocks/>
          </p:cNvGrpSpPr>
          <p:nvPr/>
        </p:nvGrpSpPr>
        <p:grpSpPr bwMode="auto">
          <a:xfrm>
            <a:off x="3429000" y="1981200"/>
            <a:ext cx="5410200" cy="1752600"/>
            <a:chOff x="2160" y="1248"/>
            <a:chExt cx="3408" cy="1104"/>
          </a:xfrm>
        </p:grpSpPr>
        <p:sp>
          <p:nvSpPr>
            <p:cNvPr id="358407" name="AutoShape 7"/>
            <p:cNvSpPr>
              <a:spLocks/>
            </p:cNvSpPr>
            <p:nvPr/>
          </p:nvSpPr>
          <p:spPr bwMode="auto">
            <a:xfrm>
              <a:off x="2832" y="1248"/>
              <a:ext cx="2736" cy="600"/>
            </a:xfrm>
            <a:prstGeom prst="borderCallout1">
              <a:avLst>
                <a:gd name="adj1" fmla="val 12000"/>
                <a:gd name="adj2" fmla="val -1755"/>
                <a:gd name="adj3" fmla="val -8000"/>
                <a:gd name="adj4" fmla="val -3508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Nearly all of the SS explained by location was then explained by somatic weight.</a:t>
              </a:r>
            </a:p>
          </p:txBody>
        </p:sp>
        <p:sp>
          <p:nvSpPr>
            <p:cNvPr id="358408" name="Line 8"/>
            <p:cNvSpPr>
              <a:spLocks noChangeShapeType="1"/>
            </p:cNvSpPr>
            <p:nvPr/>
          </p:nvSpPr>
          <p:spPr bwMode="auto">
            <a:xfrm flipV="1">
              <a:off x="2160" y="1344"/>
              <a:ext cx="62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409" name="Line 9"/>
            <p:cNvSpPr>
              <a:spLocks noChangeShapeType="1"/>
            </p:cNvSpPr>
            <p:nvPr/>
          </p:nvSpPr>
          <p:spPr bwMode="auto">
            <a:xfrm flipV="1">
              <a:off x="2160" y="134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13" name="Group 13"/>
          <p:cNvGrpSpPr>
            <a:grpSpLocks/>
          </p:cNvGrpSpPr>
          <p:nvPr/>
        </p:nvGrpSpPr>
        <p:grpSpPr bwMode="auto">
          <a:xfrm>
            <a:off x="3429000" y="4229100"/>
            <a:ext cx="5410200" cy="1028700"/>
            <a:chOff x="2160" y="2664"/>
            <a:chExt cx="3408" cy="648"/>
          </a:xfrm>
        </p:grpSpPr>
        <p:sp>
          <p:nvSpPr>
            <p:cNvPr id="358411" name="AutoShape 11"/>
            <p:cNvSpPr>
              <a:spLocks/>
            </p:cNvSpPr>
            <p:nvPr/>
          </p:nvSpPr>
          <p:spPr bwMode="auto">
            <a:xfrm>
              <a:off x="3072" y="2664"/>
              <a:ext cx="2496" cy="648"/>
            </a:xfrm>
            <a:prstGeom prst="borderCallout1">
              <a:avLst>
                <a:gd name="adj1" fmla="val 11111"/>
                <a:gd name="adj2" fmla="val -1921"/>
                <a:gd name="adj3" fmla="val -203704"/>
                <a:gd name="adj4" fmla="val -4615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Much of the unexplained variability was also explained by somatic weight.</a:t>
              </a:r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160" y="2688"/>
              <a:ext cx="8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3E86B-D368-48C9-9645-1D907F76278F}" type="slidenum">
              <a:rPr lang="en-US"/>
              <a:pPr/>
              <a:t>38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pic>
        <p:nvPicPr>
          <p:cNvPr id="3604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1447800"/>
            <a:ext cx="3814762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04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449388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6200" y="5551487"/>
            <a:ext cx="8991600" cy="696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the strong covariate differed between groups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9050D8-F0DD-42AE-9D0B-A23B1C6B696F}" type="slidenum">
              <a:rPr lang="en-US"/>
              <a:pPr/>
              <a:t>39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Covariance (ANCOVA)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791200"/>
          </a:xfrm>
        </p:spPr>
        <p:txBody>
          <a:bodyPr/>
          <a:lstStyle/>
          <a:p>
            <a:r>
              <a:rPr lang="en-US" dirty="0"/>
              <a:t>Tests for </a:t>
            </a:r>
            <a:r>
              <a:rPr lang="en-US" dirty="0" smtClean="0"/>
              <a:t>difference </a:t>
            </a:r>
            <a:r>
              <a:rPr lang="en-US" dirty="0"/>
              <a:t>in </a:t>
            </a:r>
            <a:r>
              <a:rPr lang="en-US" dirty="0" smtClean="0"/>
              <a:t>mean </a:t>
            </a:r>
            <a:r>
              <a:rPr lang="en-US" dirty="0"/>
              <a:t>response </a:t>
            </a:r>
            <a:r>
              <a:rPr lang="en-US" dirty="0" smtClean="0"/>
              <a:t>among groups </a:t>
            </a:r>
            <a:r>
              <a:rPr lang="en-US" dirty="0"/>
              <a:t>AFTER adjusting for the relationship between the </a:t>
            </a:r>
            <a:r>
              <a:rPr lang="en-US" dirty="0" smtClean="0"/>
              <a:t>response </a:t>
            </a:r>
            <a:r>
              <a:rPr lang="en-US" dirty="0"/>
              <a:t>and the covariate.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equal intercepts test assuming parallel lines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“Factors </a:t>
            </a:r>
            <a:r>
              <a:rPr lang="en-US" dirty="0"/>
              <a:t>out</a:t>
            </a:r>
            <a:r>
              <a:rPr lang="en-US" dirty="0" smtClean="0"/>
              <a:t>” </a:t>
            </a:r>
            <a:r>
              <a:rPr lang="en-US" dirty="0"/>
              <a:t>effect of covariate on response.</a:t>
            </a:r>
          </a:p>
          <a:p>
            <a:pPr lvl="1"/>
            <a:r>
              <a:rPr lang="en-US" dirty="0"/>
              <a:t>Increases power to detect differences </a:t>
            </a:r>
            <a:r>
              <a:rPr lang="en-US" dirty="0" smtClean="0"/>
              <a:t>in </a:t>
            </a:r>
            <a:r>
              <a:rPr lang="en-US" dirty="0"/>
              <a:t>response </a:t>
            </a:r>
            <a:r>
              <a:rPr lang="en-US" dirty="0" smtClean="0"/>
              <a:t>among </a:t>
            </a:r>
            <a:r>
              <a:rPr lang="en-US" dirty="0"/>
              <a:t>groups.</a:t>
            </a:r>
          </a:p>
          <a:p>
            <a:pPr lvl="1"/>
            <a:r>
              <a:rPr lang="en-US" dirty="0"/>
              <a:t>Identifies differences in </a:t>
            </a:r>
            <a:r>
              <a:rPr lang="en-US" dirty="0" smtClean="0"/>
              <a:t>response </a:t>
            </a:r>
            <a:r>
              <a:rPr lang="en-US" dirty="0"/>
              <a:t>among groups that are “caused” by the covariate.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BC5D56-416E-40BE-915F-7AAF76F5CA3C}" type="slidenum">
              <a:rPr lang="en-US"/>
              <a:pPr/>
              <a:t>4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Indicator 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692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 smtClean="0">
                <a:solidFill>
                  <a:schemeClr val="accent2"/>
                </a:solidFill>
              </a:rPr>
              <a:t>NB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NB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</a:t>
            </a:r>
            <a:r>
              <a:rPr lang="en-US" dirty="0" smtClean="0"/>
              <a:t>in non-breeding season</a:t>
            </a:r>
            <a:endParaRPr lang="en-US" dirty="0"/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NB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 (i.e., </a:t>
            </a:r>
            <a:r>
              <a:rPr lang="en-US" dirty="0" smtClean="0"/>
              <a:t>in breeding season)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BCF89-4BC1-4F26-BE23-0060DBA91D99}" type="slidenum">
              <a:rPr lang="en-US"/>
              <a:pPr/>
              <a:t>5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Indicator Variables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One less indicator </a:t>
            </a:r>
            <a:r>
              <a:rPr lang="en-US" dirty="0" smtClean="0"/>
              <a:t>variable </a:t>
            </a:r>
            <a:r>
              <a:rPr lang="en-US" dirty="0"/>
              <a:t>then </a:t>
            </a:r>
            <a:r>
              <a:rPr lang="en-US" dirty="0" smtClean="0"/>
              <a:t>levels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Three locations – California, Hawaii, and Texas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Indicator </a:t>
            </a:r>
            <a:r>
              <a:rPr lang="en-US" dirty="0"/>
              <a:t>variable called </a:t>
            </a:r>
            <a:r>
              <a:rPr lang="en-US" b="1" dirty="0" smtClean="0">
                <a:solidFill>
                  <a:schemeClr val="accent2"/>
                </a:solidFill>
              </a:rPr>
              <a:t>HI</a:t>
            </a:r>
            <a:endParaRPr lang="en-US" b="1" dirty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HI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from </a:t>
            </a:r>
            <a:r>
              <a:rPr lang="en-US" dirty="0" smtClean="0"/>
              <a:t>Hawaii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HI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Indicator variable called </a:t>
            </a:r>
            <a:r>
              <a:rPr lang="en-US" b="1" dirty="0" smtClean="0">
                <a:solidFill>
                  <a:schemeClr val="accent2"/>
                </a:solidFill>
              </a:rPr>
              <a:t>TX</a:t>
            </a:r>
            <a:endParaRPr lang="en-US" b="1" dirty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TX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from </a:t>
            </a:r>
            <a:r>
              <a:rPr lang="en-US" dirty="0" smtClean="0"/>
              <a:t>Texas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TX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Why </a:t>
            </a:r>
            <a:r>
              <a:rPr lang="en-US" dirty="0"/>
              <a:t>isn’t a variable called </a:t>
            </a:r>
            <a:r>
              <a:rPr lang="en-US" b="1" dirty="0" smtClean="0">
                <a:solidFill>
                  <a:schemeClr val="accent2"/>
                </a:solidFill>
              </a:rPr>
              <a:t>CA</a:t>
            </a:r>
            <a:r>
              <a:rPr lang="en-US" dirty="0" smtClean="0"/>
              <a:t> </a:t>
            </a:r>
            <a:r>
              <a:rPr lang="en-US" dirty="0"/>
              <a:t>needed?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California [i.e</a:t>
            </a:r>
            <a:r>
              <a:rPr lang="en-US" dirty="0"/>
              <a:t>., (0,0</a:t>
            </a:r>
            <a:r>
              <a:rPr lang="en-US" dirty="0" smtClean="0"/>
              <a:t>)] </a:t>
            </a:r>
            <a:r>
              <a:rPr lang="en-US" dirty="0"/>
              <a:t>will be the reference.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C74238-6D24-4FE6-9DC9-BF015D0F4B8B}" type="slidenum">
              <a:rPr lang="en-US"/>
              <a:pPr/>
              <a:t>6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458200" cy="57912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RECALL --</a:t>
            </a: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/>
              <a:t>product of two or more other 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i="1" dirty="0">
                <a:solidFill>
                  <a:srgbClr val="FF0000"/>
                </a:solidFill>
              </a:rPr>
              <a:t>RECALL --</a:t>
            </a:r>
            <a:r>
              <a:rPr lang="en-US" dirty="0"/>
              <a:t> Used 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Laysan Teal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interaction between </a:t>
            </a:r>
            <a:r>
              <a:rPr lang="en-US" dirty="0" smtClean="0"/>
              <a:t>maximum count (</a:t>
            </a:r>
            <a:r>
              <a:rPr lang="en-US" b="1" dirty="0" err="1" smtClean="0">
                <a:solidFill>
                  <a:schemeClr val="accent2"/>
                </a:solidFill>
              </a:rPr>
              <a:t>max.count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2"/>
                </a:solidFill>
              </a:rPr>
              <a:t>NB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6FA656-77F8-443A-9621-4AF10EE50275}" type="slidenum">
              <a:rPr lang="en-US"/>
              <a:pPr/>
              <a:t>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xplanatory </a:t>
            </a:r>
            <a:r>
              <a:rPr lang="en-US" sz="2800" dirty="0"/>
              <a:t>variables </a:t>
            </a:r>
            <a:r>
              <a:rPr lang="en-US" sz="2800" dirty="0" smtClean="0"/>
              <a:t>should be </a:t>
            </a:r>
            <a:r>
              <a:rPr lang="en-US" sz="2800" dirty="0"/>
              <a:t>in this order</a:t>
            </a:r>
          </a:p>
          <a:p>
            <a:pPr lvl="1"/>
            <a:r>
              <a:rPr lang="en-US" sz="2400" dirty="0"/>
              <a:t>Quantitative covariate</a:t>
            </a:r>
          </a:p>
          <a:p>
            <a:pPr lvl="1"/>
            <a:r>
              <a:rPr lang="en-US" sz="2400" dirty="0"/>
              <a:t>Individual indicator variables</a:t>
            </a:r>
          </a:p>
          <a:p>
            <a:pPr lvl="1"/>
            <a:r>
              <a:rPr lang="en-US" sz="2400" dirty="0"/>
              <a:t>Interactions between indicators and covariate</a:t>
            </a:r>
          </a:p>
          <a:p>
            <a:pPr lvl="1"/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For Laysan Teal…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NB*</a:t>
            </a:r>
            <a:r>
              <a:rPr lang="en-US" sz="2200" dirty="0" err="1" smtClean="0"/>
              <a:t>max.count</a:t>
            </a:r>
            <a:endParaRPr lang="en-US" sz="2200" dirty="0"/>
          </a:p>
          <a:p>
            <a:endParaRPr lang="en-US" sz="1600" dirty="0" smtClean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</a:t>
            </a:r>
            <a:r>
              <a:rPr lang="en-US" sz="2400" dirty="0" smtClean="0"/>
              <a:t>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6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071942-0193-41CC-94F6-ADE6AF5E0403}" type="slidenum">
              <a:rPr lang="en-US"/>
              <a:pPr/>
              <a:t>8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Recall Laysan Teal ultimate full model …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Symbol" pitchFamily="18" charset="2"/>
              </a:rPr>
              <a:t>a</a:t>
            </a:r>
            <a:r>
              <a:rPr lang="en-US" sz="2200" dirty="0" smtClean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</a:t>
            </a:r>
            <a:r>
              <a:rPr lang="en-US" sz="2200" dirty="0" smtClean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 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NB*</a:t>
            </a:r>
            <a:r>
              <a:rPr lang="en-US" sz="2200" dirty="0" err="1" smtClean="0"/>
              <a:t>max.count</a:t>
            </a:r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What is sub-model for adults?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sub-model for </a:t>
            </a:r>
            <a:r>
              <a:rPr lang="en-US" dirty="0" err="1" smtClean="0"/>
              <a:t>parrs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2E13F5-A0B2-495D-B507-90BAB1723B4A}" type="slidenum">
              <a:rPr lang="en-US"/>
              <a:pPr/>
              <a:t>9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/>
              <a:t>Submodels</a:t>
            </a:r>
            <a:endParaRPr lang="en-US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1219200"/>
          </a:xfrm>
        </p:spPr>
        <p:txBody>
          <a:bodyPr/>
          <a:lstStyle/>
          <a:p>
            <a:r>
              <a:rPr lang="en-US" sz="2800" b="1" dirty="0"/>
              <a:t>adults: 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 smtClean="0"/>
              <a:t>mr.estimate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 + </a:t>
            </a:r>
            <a:r>
              <a:rPr lang="en-US" sz="2800" dirty="0" err="1" smtClean="0">
                <a:latin typeface="Symbol" pitchFamily="18" charset="2"/>
              </a:rPr>
              <a:t>b</a:t>
            </a:r>
            <a:r>
              <a:rPr lang="en-US" sz="2800" dirty="0" err="1" smtClean="0"/>
              <a:t>max.count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b="1" dirty="0" err="1"/>
              <a:t>parr</a:t>
            </a:r>
            <a:r>
              <a:rPr lang="en-US" sz="2800" b="1" dirty="0"/>
              <a:t>:   </a:t>
            </a:r>
            <a:r>
              <a:rPr lang="en-US" sz="2800" b="1" dirty="0" smtClean="0"/>
              <a:t>  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/>
              <a:t>mr.estimate</a:t>
            </a:r>
            <a:r>
              <a:rPr lang="en-US" sz="2800" dirty="0" smtClean="0"/>
              <a:t> </a:t>
            </a:r>
            <a:r>
              <a:rPr lang="en-US" sz="2800" dirty="0"/>
              <a:t>= (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+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-25000" dirty="0"/>
              <a:t>1</a:t>
            </a:r>
            <a:r>
              <a:rPr lang="en-US" sz="2800" dirty="0"/>
              <a:t>) + (</a:t>
            </a:r>
            <a:r>
              <a:rPr lang="en-US" sz="2800" dirty="0" smtClean="0">
                <a:latin typeface="Symbol" pitchFamily="18" charset="2"/>
              </a:rPr>
              <a:t>b</a:t>
            </a:r>
            <a:r>
              <a:rPr lang="en-US" sz="2800" dirty="0" smtClean="0"/>
              <a:t>+</a:t>
            </a:r>
            <a:r>
              <a:rPr lang="en-US" sz="2800" dirty="0" smtClean="0">
                <a:latin typeface="Symbol" pitchFamily="18" charset="2"/>
              </a:rPr>
              <a:t>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r>
              <a:rPr lang="en-US" sz="2800" dirty="0" err="1" smtClean="0"/>
              <a:t>max.count</a:t>
            </a:r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689475" y="3976688"/>
            <a:ext cx="4381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0324" name="Group 310323"/>
          <p:cNvGrpSpPr/>
          <p:nvPr/>
        </p:nvGrpSpPr>
        <p:grpSpPr>
          <a:xfrm>
            <a:off x="4056063" y="5376863"/>
            <a:ext cx="973138" cy="503237"/>
            <a:chOff x="2913063" y="5376863"/>
            <a:chExt cx="973138" cy="503237"/>
          </a:xfrm>
        </p:grpSpPr>
        <p:sp>
          <p:nvSpPr>
            <p:cNvPr id="310272" name="Rectangle 31"/>
            <p:cNvSpPr>
              <a:spLocks noChangeArrowheads="1"/>
            </p:cNvSpPr>
            <p:nvPr/>
          </p:nvSpPr>
          <p:spPr bwMode="auto">
            <a:xfrm>
              <a:off x="2913063" y="5376863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3" name="Rectangle 32"/>
            <p:cNvSpPr>
              <a:spLocks noChangeArrowheads="1"/>
            </p:cNvSpPr>
            <p:nvPr/>
          </p:nvSpPr>
          <p:spPr bwMode="auto">
            <a:xfrm>
              <a:off x="3205163" y="5376863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6" name="Rectangle 33"/>
            <p:cNvSpPr>
              <a:spLocks noChangeArrowheads="1"/>
            </p:cNvSpPr>
            <p:nvPr/>
          </p:nvSpPr>
          <p:spPr bwMode="auto">
            <a:xfrm>
              <a:off x="3465513" y="5376863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7" name="Rectangle 34"/>
            <p:cNvSpPr>
              <a:spLocks noChangeArrowheads="1"/>
            </p:cNvSpPr>
            <p:nvPr/>
          </p:nvSpPr>
          <p:spPr bwMode="auto">
            <a:xfrm>
              <a:off x="3643313" y="5575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4" name="Group 310333"/>
          <p:cNvGrpSpPr/>
          <p:nvPr/>
        </p:nvGrpSpPr>
        <p:grpSpPr>
          <a:xfrm>
            <a:off x="5257800" y="4235450"/>
            <a:ext cx="438150" cy="0"/>
            <a:chOff x="5257800" y="4235450"/>
            <a:chExt cx="438150" cy="0"/>
          </a:xfrm>
        </p:grpSpPr>
        <p:sp>
          <p:nvSpPr>
            <p:cNvPr id="310279" name="Line 36"/>
            <p:cNvSpPr>
              <a:spLocks noChangeShapeType="1"/>
            </p:cNvSpPr>
            <p:nvPr/>
          </p:nvSpPr>
          <p:spPr bwMode="auto">
            <a:xfrm>
              <a:off x="52578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1" name="Line 37"/>
            <p:cNvSpPr>
              <a:spLocks noChangeShapeType="1"/>
            </p:cNvSpPr>
            <p:nvPr/>
          </p:nvSpPr>
          <p:spPr bwMode="auto">
            <a:xfrm>
              <a:off x="5453063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2" name="Line 38"/>
            <p:cNvSpPr>
              <a:spLocks noChangeShapeType="1"/>
            </p:cNvSpPr>
            <p:nvPr/>
          </p:nvSpPr>
          <p:spPr bwMode="auto">
            <a:xfrm>
              <a:off x="56483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5" name="Group 310334"/>
          <p:cNvGrpSpPr/>
          <p:nvPr/>
        </p:nvGrpSpPr>
        <p:grpSpPr>
          <a:xfrm>
            <a:off x="5745163" y="3914775"/>
            <a:ext cx="0" cy="228601"/>
            <a:chOff x="5745163" y="3914775"/>
            <a:chExt cx="0" cy="228601"/>
          </a:xfrm>
        </p:grpSpPr>
        <p:sp>
          <p:nvSpPr>
            <p:cNvPr id="310283" name="Line 39"/>
            <p:cNvSpPr>
              <a:spLocks noChangeShapeType="1"/>
            </p:cNvSpPr>
            <p:nvPr/>
          </p:nvSpPr>
          <p:spPr bwMode="auto">
            <a:xfrm flipV="1">
              <a:off x="57451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4" name="Line 40"/>
            <p:cNvSpPr>
              <a:spLocks noChangeShapeType="1"/>
            </p:cNvSpPr>
            <p:nvPr/>
          </p:nvSpPr>
          <p:spPr bwMode="auto">
            <a:xfrm flipV="1">
              <a:off x="57451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285" name="Rectangle 41"/>
          <p:cNvSpPr>
            <a:spLocks noChangeArrowheads="1"/>
          </p:cNvSpPr>
          <p:nvPr/>
        </p:nvSpPr>
        <p:spPr bwMode="auto">
          <a:xfrm>
            <a:off x="5891213" y="3794125"/>
            <a:ext cx="4222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0332" name="Group 310331"/>
          <p:cNvGrpSpPr/>
          <p:nvPr/>
        </p:nvGrpSpPr>
        <p:grpSpPr>
          <a:xfrm>
            <a:off x="5257800" y="5651500"/>
            <a:ext cx="438150" cy="0"/>
            <a:chOff x="5257800" y="5651500"/>
            <a:chExt cx="438150" cy="0"/>
          </a:xfrm>
        </p:grpSpPr>
        <p:sp>
          <p:nvSpPr>
            <p:cNvPr id="310288" name="Line 44"/>
            <p:cNvSpPr>
              <a:spLocks noChangeShapeType="1"/>
            </p:cNvSpPr>
            <p:nvPr/>
          </p:nvSpPr>
          <p:spPr bwMode="auto">
            <a:xfrm>
              <a:off x="5257800" y="5651500"/>
              <a:ext cx="492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9" name="Line 45"/>
            <p:cNvSpPr>
              <a:spLocks noChangeShapeType="1"/>
            </p:cNvSpPr>
            <p:nvPr/>
          </p:nvSpPr>
          <p:spPr bwMode="auto">
            <a:xfrm>
              <a:off x="5453063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0" name="Line 46"/>
            <p:cNvSpPr>
              <a:spLocks noChangeShapeType="1"/>
            </p:cNvSpPr>
            <p:nvPr/>
          </p:nvSpPr>
          <p:spPr bwMode="auto">
            <a:xfrm>
              <a:off x="5648325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3" name="Group 310332"/>
          <p:cNvGrpSpPr/>
          <p:nvPr/>
        </p:nvGrpSpPr>
        <p:grpSpPr>
          <a:xfrm>
            <a:off x="5745163" y="4965700"/>
            <a:ext cx="0" cy="593726"/>
            <a:chOff x="5745163" y="4965700"/>
            <a:chExt cx="0" cy="593726"/>
          </a:xfrm>
        </p:grpSpPr>
        <p:sp>
          <p:nvSpPr>
            <p:cNvPr id="310291" name="Line 47"/>
            <p:cNvSpPr>
              <a:spLocks noChangeShapeType="1"/>
            </p:cNvSpPr>
            <p:nvPr/>
          </p:nvSpPr>
          <p:spPr bwMode="auto">
            <a:xfrm flipV="1">
              <a:off x="5745163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2" name="Line 48"/>
            <p:cNvSpPr>
              <a:spLocks noChangeShapeType="1"/>
            </p:cNvSpPr>
            <p:nvPr/>
          </p:nvSpPr>
          <p:spPr bwMode="auto">
            <a:xfrm flipV="1">
              <a:off x="5745163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3" name="Line 49"/>
            <p:cNvSpPr>
              <a:spLocks noChangeShapeType="1"/>
            </p:cNvSpPr>
            <p:nvPr/>
          </p:nvSpPr>
          <p:spPr bwMode="auto">
            <a:xfrm flipV="1">
              <a:off x="5745163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4" name="Line 50"/>
            <p:cNvSpPr>
              <a:spLocks noChangeShapeType="1"/>
            </p:cNvSpPr>
            <p:nvPr/>
          </p:nvSpPr>
          <p:spPr bwMode="auto">
            <a:xfrm flipV="1">
              <a:off x="5745163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891213" y="5011738"/>
            <a:ext cx="854075" cy="487363"/>
            <a:chOff x="5891213" y="5011738"/>
            <a:chExt cx="854075" cy="487363"/>
          </a:xfrm>
        </p:grpSpPr>
        <p:sp>
          <p:nvSpPr>
            <p:cNvPr id="310295" name="Rectangle 51"/>
            <p:cNvSpPr>
              <a:spLocks noChangeArrowheads="1"/>
            </p:cNvSpPr>
            <p:nvPr/>
          </p:nvSpPr>
          <p:spPr bwMode="auto">
            <a:xfrm>
              <a:off x="5891213" y="5011738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7" name="Rectangle 53"/>
            <p:cNvSpPr>
              <a:spLocks noChangeArrowheads="1"/>
            </p:cNvSpPr>
            <p:nvPr/>
          </p:nvSpPr>
          <p:spPr bwMode="auto">
            <a:xfrm>
              <a:off x="6096000" y="5011738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8" name="Rectangle 54"/>
            <p:cNvSpPr>
              <a:spLocks noChangeArrowheads="1"/>
            </p:cNvSpPr>
            <p:nvPr/>
          </p:nvSpPr>
          <p:spPr bwMode="auto">
            <a:xfrm>
              <a:off x="6356350" y="5011738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9" name="Rectangle 55"/>
            <p:cNvSpPr>
              <a:spLocks noChangeArrowheads="1"/>
            </p:cNvSpPr>
            <p:nvPr/>
          </p:nvSpPr>
          <p:spPr bwMode="auto">
            <a:xfrm>
              <a:off x="6502400" y="5194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1" name="Group 310330"/>
          <p:cNvGrpSpPr/>
          <p:nvPr/>
        </p:nvGrpSpPr>
        <p:grpSpPr>
          <a:xfrm>
            <a:off x="5062538" y="4418013"/>
            <a:ext cx="0" cy="1141413"/>
            <a:chOff x="5062538" y="4418013"/>
            <a:chExt cx="0" cy="1141413"/>
          </a:xfrm>
        </p:grpSpPr>
        <p:sp>
          <p:nvSpPr>
            <p:cNvPr id="310301" name="Line 57"/>
            <p:cNvSpPr>
              <a:spLocks noChangeShapeType="1"/>
            </p:cNvSpPr>
            <p:nvPr/>
          </p:nvSpPr>
          <p:spPr bwMode="auto">
            <a:xfrm>
              <a:off x="5062538" y="441801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2" name="Line 58"/>
            <p:cNvSpPr>
              <a:spLocks noChangeShapeType="1"/>
            </p:cNvSpPr>
            <p:nvPr/>
          </p:nvSpPr>
          <p:spPr bwMode="auto">
            <a:xfrm>
              <a:off x="5062538" y="460057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3" name="Line 59"/>
            <p:cNvSpPr>
              <a:spLocks noChangeShapeType="1"/>
            </p:cNvSpPr>
            <p:nvPr/>
          </p:nvSpPr>
          <p:spPr bwMode="auto">
            <a:xfrm>
              <a:off x="5062538" y="4783138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4" name="Line 60"/>
            <p:cNvSpPr>
              <a:spLocks noChangeShapeType="1"/>
            </p:cNvSpPr>
            <p:nvPr/>
          </p:nvSpPr>
          <p:spPr bwMode="auto">
            <a:xfrm>
              <a:off x="5062538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5" name="Line 61"/>
            <p:cNvSpPr>
              <a:spLocks noChangeShapeType="1"/>
            </p:cNvSpPr>
            <p:nvPr/>
          </p:nvSpPr>
          <p:spPr bwMode="auto">
            <a:xfrm>
              <a:off x="5062538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6" name="Line 62"/>
            <p:cNvSpPr>
              <a:spLocks noChangeShapeType="1"/>
            </p:cNvSpPr>
            <p:nvPr/>
          </p:nvSpPr>
          <p:spPr bwMode="auto">
            <a:xfrm>
              <a:off x="5062538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7" name="Line 63"/>
            <p:cNvSpPr>
              <a:spLocks noChangeShapeType="1"/>
            </p:cNvSpPr>
            <p:nvPr/>
          </p:nvSpPr>
          <p:spPr bwMode="auto">
            <a:xfrm>
              <a:off x="5062538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5" name="Group 310324"/>
          <p:cNvGrpSpPr/>
          <p:nvPr/>
        </p:nvGrpSpPr>
        <p:grpSpPr>
          <a:xfrm>
            <a:off x="4608513" y="4676775"/>
            <a:ext cx="420688" cy="487363"/>
            <a:chOff x="3465513" y="4676775"/>
            <a:chExt cx="420688" cy="487363"/>
          </a:xfrm>
        </p:grpSpPr>
        <p:sp>
          <p:nvSpPr>
            <p:cNvPr id="310308" name="Rectangle 64"/>
            <p:cNvSpPr>
              <a:spLocks noChangeArrowheads="1"/>
            </p:cNvSpPr>
            <p:nvPr/>
          </p:nvSpPr>
          <p:spPr bwMode="auto">
            <a:xfrm>
              <a:off x="3465513" y="4676775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09" name="Rectangle 65"/>
            <p:cNvSpPr>
              <a:spLocks noChangeArrowheads="1"/>
            </p:cNvSpPr>
            <p:nvPr/>
          </p:nvSpPr>
          <p:spPr bwMode="auto">
            <a:xfrm>
              <a:off x="3643313" y="4859338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45238" y="4235450"/>
            <a:ext cx="633412" cy="0"/>
            <a:chOff x="6345238" y="4235450"/>
            <a:chExt cx="633412" cy="0"/>
          </a:xfrm>
        </p:grpSpPr>
        <p:sp>
          <p:nvSpPr>
            <p:cNvPr id="310310" name="Line 66"/>
            <p:cNvSpPr>
              <a:spLocks noChangeShapeType="1"/>
            </p:cNvSpPr>
            <p:nvPr/>
          </p:nvSpPr>
          <p:spPr bwMode="auto">
            <a:xfrm>
              <a:off x="6345238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1" name="Line 67"/>
            <p:cNvSpPr>
              <a:spLocks noChangeShapeType="1"/>
            </p:cNvSpPr>
            <p:nvPr/>
          </p:nvSpPr>
          <p:spPr bwMode="auto">
            <a:xfrm>
              <a:off x="65405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2" name="Line 68"/>
            <p:cNvSpPr>
              <a:spLocks noChangeShapeType="1"/>
            </p:cNvSpPr>
            <p:nvPr/>
          </p:nvSpPr>
          <p:spPr bwMode="auto">
            <a:xfrm>
              <a:off x="6735763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3" name="Line 69"/>
            <p:cNvSpPr>
              <a:spLocks noChangeShapeType="1"/>
            </p:cNvSpPr>
            <p:nvPr/>
          </p:nvSpPr>
          <p:spPr bwMode="auto">
            <a:xfrm>
              <a:off x="69310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27863" y="3914775"/>
            <a:ext cx="0" cy="228601"/>
            <a:chOff x="7027863" y="3914775"/>
            <a:chExt cx="0" cy="228601"/>
          </a:xfrm>
        </p:grpSpPr>
        <p:sp>
          <p:nvSpPr>
            <p:cNvPr id="310314" name="Line 70"/>
            <p:cNvSpPr>
              <a:spLocks noChangeShapeType="1"/>
            </p:cNvSpPr>
            <p:nvPr/>
          </p:nvSpPr>
          <p:spPr bwMode="auto">
            <a:xfrm flipV="1">
              <a:off x="70278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5" name="Line 71"/>
            <p:cNvSpPr>
              <a:spLocks noChangeShapeType="1"/>
            </p:cNvSpPr>
            <p:nvPr/>
          </p:nvSpPr>
          <p:spPr bwMode="auto">
            <a:xfrm flipV="1">
              <a:off x="70278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27863" y="3489325"/>
            <a:ext cx="0" cy="395288"/>
            <a:chOff x="7027863" y="3489325"/>
            <a:chExt cx="0" cy="395288"/>
          </a:xfrm>
        </p:grpSpPr>
        <p:sp>
          <p:nvSpPr>
            <p:cNvPr id="310316" name="Line 72"/>
            <p:cNvSpPr>
              <a:spLocks noChangeShapeType="1"/>
            </p:cNvSpPr>
            <p:nvPr/>
          </p:nvSpPr>
          <p:spPr bwMode="auto">
            <a:xfrm flipV="1">
              <a:off x="7027863" y="383857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7" name="Line 73"/>
            <p:cNvSpPr>
              <a:spLocks noChangeShapeType="1"/>
            </p:cNvSpPr>
            <p:nvPr/>
          </p:nvSpPr>
          <p:spPr bwMode="auto">
            <a:xfrm flipV="1">
              <a:off x="7027863" y="365601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8" name="Line 74"/>
            <p:cNvSpPr>
              <a:spLocks noChangeShapeType="1"/>
            </p:cNvSpPr>
            <p:nvPr/>
          </p:nvSpPr>
          <p:spPr bwMode="auto">
            <a:xfrm flipV="1">
              <a:off x="7027863" y="3489325"/>
              <a:ext cx="0" cy="301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7" name="Group 310326"/>
          <p:cNvGrpSpPr/>
          <p:nvPr/>
        </p:nvGrpSpPr>
        <p:grpSpPr>
          <a:xfrm>
            <a:off x="7173913" y="3397250"/>
            <a:ext cx="388938" cy="488950"/>
            <a:chOff x="6030913" y="3397250"/>
            <a:chExt cx="388938" cy="488950"/>
          </a:xfrm>
        </p:grpSpPr>
        <p:sp>
          <p:nvSpPr>
            <p:cNvPr id="310319" name="Rectangle 75"/>
            <p:cNvSpPr>
              <a:spLocks noChangeArrowheads="1"/>
            </p:cNvSpPr>
            <p:nvPr/>
          </p:nvSpPr>
          <p:spPr bwMode="auto">
            <a:xfrm>
              <a:off x="6030913" y="3397250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20" name="Rectangle 76"/>
            <p:cNvSpPr>
              <a:spLocks noChangeArrowheads="1"/>
            </p:cNvSpPr>
            <p:nvPr/>
          </p:nvSpPr>
          <p:spPr bwMode="auto">
            <a:xfrm>
              <a:off x="6176963" y="35814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0" name="Group 310329"/>
          <p:cNvGrpSpPr/>
          <p:nvPr/>
        </p:nvGrpSpPr>
        <p:grpSpPr>
          <a:xfrm>
            <a:off x="3276601" y="2316163"/>
            <a:ext cx="4660899" cy="4541837"/>
            <a:chOff x="3276601" y="2316163"/>
            <a:chExt cx="4660899" cy="454183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60800" y="2316163"/>
              <a:ext cx="4076700" cy="3822700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105400" y="6411724"/>
              <a:ext cx="1713611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900" b="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max.count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rot="16200000">
              <a:off x="2540181" y="4009931"/>
              <a:ext cx="1919115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900" b="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mr.estimate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8" name="Group 310327"/>
            <p:cNvGrpSpPr/>
            <p:nvPr/>
          </p:nvGrpSpPr>
          <p:grpSpPr>
            <a:xfrm>
              <a:off x="5004650" y="2819400"/>
              <a:ext cx="2786801" cy="1462200"/>
              <a:chOff x="5004650" y="2819400"/>
              <a:chExt cx="2786801" cy="1462200"/>
            </a:xfrm>
          </p:grpSpPr>
          <p:sp>
            <p:nvSpPr>
              <p:cNvPr id="4" name="Line 5"/>
              <p:cNvSpPr>
                <a:spLocks noChangeShapeType="1"/>
              </p:cNvSpPr>
              <p:nvPr/>
            </p:nvSpPr>
            <p:spPr bwMode="auto">
              <a:xfrm flipV="1">
                <a:off x="5062538" y="2819400"/>
                <a:ext cx="2728913" cy="14160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5004650" y="4159362"/>
                <a:ext cx="130175" cy="122238"/>
              </a:xfrm>
              <a:prstGeom prst="ellipse">
                <a:avLst/>
              </a:prstGeom>
              <a:solidFill>
                <a:schemeClr val="tx1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1" name="Rectangle 77"/>
            <p:cNvSpPr>
              <a:spLocks noChangeArrowheads="1"/>
            </p:cNvSpPr>
            <p:nvPr/>
          </p:nvSpPr>
          <p:spPr bwMode="auto">
            <a:xfrm>
              <a:off x="4997793" y="6169025"/>
              <a:ext cx="3238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9" name="Group 310328"/>
            <p:cNvGrpSpPr/>
            <p:nvPr/>
          </p:nvGrpSpPr>
          <p:grpSpPr>
            <a:xfrm>
              <a:off x="5000400" y="2636838"/>
              <a:ext cx="2791051" cy="3078162"/>
              <a:chOff x="5000400" y="2636838"/>
              <a:chExt cx="2791051" cy="3078162"/>
            </a:xfrm>
          </p:grpSpPr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5062538" y="2636838"/>
                <a:ext cx="2728913" cy="301466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5000400" y="5592762"/>
                <a:ext cx="130175" cy="122238"/>
              </a:xfrm>
              <a:prstGeom prst="ellipse">
                <a:avLst/>
              </a:prstGeom>
              <a:solidFill>
                <a:srgbClr val="0000FF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2" name="Rectangle 310321"/>
            <p:cNvSpPr/>
            <p:nvPr/>
          </p:nvSpPr>
          <p:spPr>
            <a:xfrm>
              <a:off x="3864325" y="2695109"/>
              <a:ext cx="20030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Breeding</a:t>
              </a:r>
              <a:endParaRPr lang="en-US" sz="2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1608" y="2343090"/>
              <a:ext cx="18533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Non-breeding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01" name="Rectangle 3"/>
          <p:cNvSpPr txBox="1">
            <a:spLocks noChangeArrowheads="1"/>
          </p:cNvSpPr>
          <p:nvPr/>
        </p:nvSpPr>
        <p:spPr bwMode="auto">
          <a:xfrm>
            <a:off x="152400" y="2209800"/>
            <a:ext cx="2590800" cy="334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0" dirty="0" smtClean="0"/>
              <a:t>What is …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endParaRPr lang="en-US" sz="2400" b="0" baseline="-25000" dirty="0" smtClean="0">
              <a:latin typeface="Symbol" pitchFamily="18" charset="2"/>
            </a:endParaRPr>
          </a:p>
          <a:p>
            <a:pPr lvl="1"/>
            <a:r>
              <a:rPr lang="en-US" sz="2400" b="0" dirty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 smtClean="0"/>
          </a:p>
          <a:p>
            <a:pPr lvl="1"/>
            <a:r>
              <a:rPr lang="en-US" sz="2400" b="0" dirty="0"/>
              <a:t> </a:t>
            </a:r>
            <a:r>
              <a:rPr lang="en-US" sz="2400" b="0" dirty="0" smtClean="0">
                <a:latin typeface="Symbol" pitchFamily="18" charset="2"/>
              </a:rPr>
              <a:t>b </a:t>
            </a:r>
            <a:r>
              <a:rPr lang="en-US" sz="2400" b="0" dirty="0" smtClean="0">
                <a:latin typeface="Symbol" pitchFamily="18" charset="2"/>
              </a:rPr>
              <a:t>+ g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baseline="-25000" dirty="0">
              <a:latin typeface="Symbol" pitchFamily="18" charset="2"/>
            </a:endParaRP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g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0285" grpId="0"/>
      <p:bldP spid="10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6206</TotalTime>
  <Words>1828</Words>
  <Application>Microsoft Office PowerPoint</Application>
  <PresentationFormat>On-screen Show (4:3)</PresentationFormat>
  <Paragraphs>417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Symbol</vt:lpstr>
      <vt:lpstr>Wingdings</vt:lpstr>
      <vt:lpstr>Default Design</vt:lpstr>
      <vt:lpstr>Linear Models</vt:lpstr>
      <vt:lpstr>Examine Handout</vt:lpstr>
      <vt:lpstr>Indicator Variable Regression</vt:lpstr>
      <vt:lpstr>Indicator Variables</vt:lpstr>
      <vt:lpstr>Indicator Variables</vt:lpstr>
      <vt:lpstr>Interaction Variables</vt:lpstr>
      <vt:lpstr>Ultimate Full Model</vt:lpstr>
      <vt:lpstr>Submodels</vt:lpstr>
      <vt:lpstr>Submodels</vt:lpstr>
      <vt:lpstr>Submodels</vt:lpstr>
      <vt:lpstr>Parallel Lines Test</vt:lpstr>
      <vt:lpstr>General F Test</vt:lpstr>
      <vt:lpstr>Parallel Lines Test</vt:lpstr>
      <vt:lpstr>Equal-Intercepts Test</vt:lpstr>
      <vt:lpstr>Is there an easier way?</vt:lpstr>
      <vt:lpstr>Another Example</vt:lpstr>
      <vt:lpstr>Develop Model(s) and Tests</vt:lpstr>
      <vt:lpstr>Fit Model(s) and Interpret Tests</vt:lpstr>
      <vt:lpstr>Identify Differences in Slopes</vt:lpstr>
      <vt:lpstr>Identify Differences in Slopes</vt:lpstr>
      <vt:lpstr>False Discovery Rate</vt:lpstr>
      <vt:lpstr>Examine Handout</vt:lpstr>
      <vt:lpstr>Identify Differences in Intercepts</vt:lpstr>
      <vt:lpstr>Identify Differences in Intercepts</vt:lpstr>
      <vt:lpstr>Examine Handout</vt:lpstr>
      <vt:lpstr>PowerPoint Presentation</vt:lpstr>
      <vt:lpstr>Situation #1</vt:lpstr>
      <vt:lpstr>ANCOVA</vt:lpstr>
      <vt:lpstr>ANCOVA</vt:lpstr>
      <vt:lpstr>ANCOVA</vt:lpstr>
      <vt:lpstr>ANCOVA … Increase Power</vt:lpstr>
      <vt:lpstr>ANCOVA … Increase Power</vt:lpstr>
      <vt:lpstr>Situation #2</vt:lpstr>
      <vt:lpstr>ANCOVA … Differences b/c Covariate</vt:lpstr>
      <vt:lpstr>ANCOVA … Differences b/c Covariate</vt:lpstr>
      <vt:lpstr>ANCOVA … Differences b/c Covariate</vt:lpstr>
      <vt:lpstr>ANCOVA … Differences b/c Covariate</vt:lpstr>
      <vt:lpstr>ANCOVA … Differences b/c Covariate</vt:lpstr>
      <vt:lpstr>Analysis of Covariance (ANCOVA)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146</cp:revision>
  <dcterms:created xsi:type="dcterms:W3CDTF">2005-12-26T20:44:58Z</dcterms:created>
  <dcterms:modified xsi:type="dcterms:W3CDTF">2019-01-01T17:38:15Z</dcterms:modified>
</cp:coreProperties>
</file>