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sldIdLst>
    <p:sldId id="256" r:id="rId2"/>
    <p:sldId id="266" r:id="rId3"/>
    <p:sldId id="286" r:id="rId4"/>
    <p:sldId id="273" r:id="rId5"/>
    <p:sldId id="271" r:id="rId6"/>
    <p:sldId id="277" r:id="rId7"/>
    <p:sldId id="281" r:id="rId8"/>
    <p:sldId id="279" r:id="rId9"/>
    <p:sldId id="287" r:id="rId10"/>
    <p:sldId id="283" r:id="rId11"/>
    <p:sldId id="285" r:id="rId12"/>
    <p:sldId id="284" r:id="rId13"/>
  </p:sldIdLst>
  <p:sldSz cx="9144000" cy="6858000" type="screen4x3"/>
  <p:notesSz cx="7004050" cy="929005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FF"/>
    <a:srgbClr val="FFFF66"/>
    <a:srgbClr val="CCFFCC"/>
    <a:srgbClr val="99FFCC"/>
    <a:srgbClr val="CC0000"/>
    <a:srgbClr val="008000"/>
    <a:srgbClr val="FF0000"/>
    <a:srgbClr val="E2F7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237" autoAdjust="0"/>
  </p:normalViewPr>
  <p:slideViewPr>
    <p:cSldViewPr>
      <p:cViewPr varScale="1">
        <p:scale>
          <a:sx n="107" d="100"/>
          <a:sy n="107" d="100"/>
        </p:scale>
        <p:origin x="1094" y="6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53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04" tIns="46552" rIns="93104" bIns="46552" numCol="1" anchor="t" anchorCtr="0" compatLnSpc="1">
            <a:prstTxWarp prst="textNoShape">
              <a:avLst/>
            </a:prstTxWarp>
          </a:bodyPr>
          <a:lstStyle>
            <a:lvl1pPr defTabSz="930275">
              <a:defRPr sz="1200" b="0"/>
            </a:lvl1pPr>
          </a:lstStyle>
          <a:p>
            <a:endParaRPr 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7163" y="0"/>
            <a:ext cx="30353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04" tIns="46552" rIns="93104" bIns="46552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 b="0"/>
            </a:lvl1pPr>
          </a:lstStyle>
          <a:p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9513" y="696913"/>
            <a:ext cx="4645025" cy="34829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0088" y="4413250"/>
            <a:ext cx="5603875" cy="417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04" tIns="46552" rIns="93104" bIns="4655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3325"/>
            <a:ext cx="30353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04" tIns="46552" rIns="93104" bIns="46552" numCol="1" anchor="b" anchorCtr="0" compatLnSpc="1">
            <a:prstTxWarp prst="textNoShape">
              <a:avLst/>
            </a:prstTxWarp>
          </a:bodyPr>
          <a:lstStyle>
            <a:lvl1pPr defTabSz="930275">
              <a:defRPr sz="1200" b="0"/>
            </a:lvl1pPr>
          </a:lstStyle>
          <a:p>
            <a:endParaRPr lang="en-US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7163" y="8823325"/>
            <a:ext cx="30353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04" tIns="46552" rIns="93104" bIns="46552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 b="0"/>
            </a:lvl1pPr>
          </a:lstStyle>
          <a:p>
            <a:fld id="{CF834186-2AA3-4A43-8663-E23780E3179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7050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834186-2AA3-4A43-8663-E23780E3179D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557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One-Way IVR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CB54374-BDEE-43E6-BEA8-CA5329ACB97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One-Way IVR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C7E3B99-FCC4-4CFD-8FB0-F0CF8C37020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4663" y="122238"/>
            <a:ext cx="2252662" cy="63547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8" y="122238"/>
            <a:ext cx="6607175" cy="63547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One-Way IVR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CBB7315-D9BB-45A4-AEA1-C19A44D746C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One-Way IVR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AFA2B7E-48AC-4207-B0BC-EA85A88A553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One-Way IVR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AEF4E79-B851-42D6-95FA-B86EADB5CE5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One-Way IVR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F1A5CED-B519-491B-99A7-AE63CF69C54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One-Way IVR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4ACC2A4-86B1-4CE8-BABB-BEFC0364B11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One-Way IVR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E4F9E28-91E6-4A23-9C6D-EDD587E17E1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One-Way IVR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E64138F-9E2D-4D70-9D95-FDF5FEB72F7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One-Way IVR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D4337A5-1C2B-4B82-A4F1-D723A48DAD8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One-Way IVR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DFC2F8C-D652-4BBB-B12E-00C24D92383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 shadeToTitle="1">
        <a:blipFill dpi="0" rotWithShape="1">
          <a:blip r:embed="rId13">
            <a:alphaModFix amt="90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5088" y="122238"/>
            <a:ext cx="9012237" cy="86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486400" y="65532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r>
              <a:rPr lang="en-US"/>
              <a:t>One-Way IVR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58200" y="6550025"/>
            <a:ext cx="6096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fld id="{19A3857C-B397-4735-AAF3-47D624E5DE6F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/>
              <a:t>Linear Models</a:t>
            </a:r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886200"/>
            <a:ext cx="7848600" cy="1752600"/>
          </a:xfrm>
        </p:spPr>
        <p:txBody>
          <a:bodyPr/>
          <a:lstStyle/>
          <a:p>
            <a:r>
              <a:rPr lang="en-US" b="1" dirty="0" smtClean="0">
                <a:solidFill>
                  <a:srgbClr val="CC0000"/>
                </a:solidFill>
              </a:rPr>
              <a:t>Binary </a:t>
            </a:r>
            <a:r>
              <a:rPr lang="en-US" b="1" dirty="0">
                <a:solidFill>
                  <a:srgbClr val="CC0000"/>
                </a:solidFill>
              </a:rPr>
              <a:t>Logistic Regression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Predictions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Solve the logistic regression model for x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What does this allow?</a:t>
            </a:r>
          </a:p>
          <a:p>
            <a:endParaRPr lang="en-US" dirty="0"/>
          </a:p>
          <a:p>
            <a:r>
              <a:rPr lang="en-US" dirty="0" smtClean="0"/>
              <a:t>See HO – X for a Certain Proportion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One-Way IVR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AFA2B7E-48AC-4207-B0BC-EA85A88A5532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828800"/>
            <a:ext cx="5248275" cy="183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03852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Confidence Intervals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Normal theory tends not to work.</a:t>
            </a:r>
          </a:p>
          <a:p>
            <a:endParaRPr lang="en-US" dirty="0"/>
          </a:p>
          <a:p>
            <a:r>
              <a:rPr lang="en-US" dirty="0" smtClean="0"/>
              <a:t>Need to bootstrap.</a:t>
            </a:r>
          </a:p>
          <a:p>
            <a:pPr lvl="1"/>
            <a:r>
              <a:rPr lang="en-US" dirty="0" smtClean="0"/>
              <a:t>See HO Section Bootstrapping.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One-Way IVR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AFA2B7E-48AC-4207-B0BC-EA85A88A5532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522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8" y="0"/>
            <a:ext cx="9012237" cy="685800"/>
          </a:xfrm>
        </p:spPr>
        <p:txBody>
          <a:bodyPr/>
          <a:lstStyle/>
          <a:p>
            <a:r>
              <a:rPr lang="en-US" dirty="0" smtClean="0"/>
              <a:t>Another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799"/>
            <a:ext cx="9144000" cy="5864225"/>
          </a:xfrm>
        </p:spPr>
        <p:txBody>
          <a:bodyPr/>
          <a:lstStyle/>
          <a:p>
            <a:r>
              <a:rPr lang="en-US" sz="2800" dirty="0" smtClean="0"/>
              <a:t>Households were asked if they would accept an offer to put solar panels on the roof of their house if they would receive a 50% subsidy from the state.</a:t>
            </a:r>
          </a:p>
          <a:p>
            <a:r>
              <a:rPr lang="en-US" sz="2800" dirty="0" smtClean="0"/>
              <a:t>Also recorded household demographic variables: income, size, monthly mortgage payment, age of head</a:t>
            </a:r>
          </a:p>
          <a:p>
            <a:r>
              <a:rPr lang="en-US" sz="2800" dirty="0" smtClean="0"/>
              <a:t>Questions:</a:t>
            </a:r>
          </a:p>
          <a:p>
            <a:pPr lvl="1"/>
            <a:r>
              <a:rPr lang="en-US" sz="2400" dirty="0" smtClean="0"/>
              <a:t>At what income will 25% of households accept?</a:t>
            </a:r>
          </a:p>
          <a:p>
            <a:pPr lvl="1"/>
            <a:r>
              <a:rPr lang="en-US" sz="2400" dirty="0" smtClean="0"/>
              <a:t>What is the probability of acceptance for a household with an income of $80000? Odds of acceptance?</a:t>
            </a:r>
          </a:p>
          <a:p>
            <a:pPr lvl="1"/>
            <a:r>
              <a:rPr lang="en-US" sz="2400" dirty="0" smtClean="0"/>
              <a:t>How much does odds of acceptance change for each $1000 increase in household income?</a:t>
            </a:r>
          </a:p>
          <a:p>
            <a:pPr lvl="1"/>
            <a:r>
              <a:rPr lang="en-US" sz="2400" dirty="0" smtClean="0"/>
              <a:t>How much does the probability of acceptance change for $1000 increase in household income?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One-Way IVR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AFA2B7E-48AC-4207-B0BC-EA85A88A5532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436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One-Way IVR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33744D7-6B52-4E85-BB83-5E665F6E4F21}" type="slidenum">
              <a:rPr lang="en-US"/>
              <a:pPr/>
              <a:t>2</a:t>
            </a:fld>
            <a:endParaRPr lang="en-US"/>
          </a:p>
        </p:txBody>
      </p:sp>
      <p:sp>
        <p:nvSpPr>
          <p:cNvPr id="315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Hawaiian Bats</a:t>
            </a:r>
            <a:endParaRPr lang="en-US" dirty="0"/>
          </a:p>
        </p:txBody>
      </p:sp>
      <p:sp>
        <p:nvSpPr>
          <p:cNvPr id="315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90600"/>
            <a:ext cx="8839200" cy="2667000"/>
          </a:xfrm>
        </p:spPr>
        <p:txBody>
          <a:bodyPr/>
          <a:lstStyle/>
          <a:p>
            <a:r>
              <a:rPr lang="en-US" dirty="0" smtClean="0"/>
              <a:t>Examine </a:t>
            </a:r>
            <a:r>
              <a:rPr lang="en-US" dirty="0" err="1"/>
              <a:t>d</a:t>
            </a:r>
            <a:r>
              <a:rPr lang="en-US" dirty="0" err="1" smtClean="0"/>
              <a:t>ata.frame</a:t>
            </a:r>
            <a:r>
              <a:rPr lang="en-US" dirty="0" smtClean="0"/>
              <a:t> on HO Section 1.1</a:t>
            </a:r>
          </a:p>
          <a:p>
            <a:endParaRPr lang="en-US" sz="1800" dirty="0"/>
          </a:p>
          <a:p>
            <a:r>
              <a:rPr lang="en-US" dirty="0" smtClean="0"/>
              <a:t>Questions</a:t>
            </a:r>
            <a:endParaRPr lang="en-US" dirty="0"/>
          </a:p>
          <a:p>
            <a:pPr lvl="1"/>
            <a:r>
              <a:rPr lang="en-US" dirty="0"/>
              <a:t>Is </a:t>
            </a:r>
            <a:r>
              <a:rPr lang="en-US" dirty="0" smtClean="0"/>
              <a:t>subspecies </a:t>
            </a:r>
            <a:r>
              <a:rPr lang="en-US" dirty="0"/>
              <a:t>related to canine tooth height?</a:t>
            </a:r>
          </a:p>
          <a:p>
            <a:pPr lvl="1"/>
            <a:r>
              <a:rPr lang="en-US" dirty="0"/>
              <a:t>Can canine tooth height predict </a:t>
            </a:r>
            <a:r>
              <a:rPr lang="en-US" dirty="0" smtClean="0"/>
              <a:t>subspecies?</a:t>
            </a: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3388" y="3765550"/>
            <a:ext cx="8253412" cy="278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8305800" y="5105400"/>
            <a:ext cx="457200" cy="381000"/>
          </a:xfrm>
          <a:prstGeom prst="star8">
            <a:avLst>
              <a:gd name="adj" fmla="val 38250"/>
            </a:avLst>
          </a:prstGeom>
          <a:solidFill>
            <a:srgbClr val="FFFF6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rgbClr val="CC0000"/>
                </a:solidFill>
              </a:rPr>
              <a:t>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5395" grpId="0" uiExpand="1" build="p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One-Way IVR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33744D7-6B52-4E85-BB83-5E665F6E4F21}" type="slidenum">
              <a:rPr lang="en-US"/>
              <a:pPr/>
              <a:t>3</a:t>
            </a:fld>
            <a:endParaRPr lang="en-US"/>
          </a:p>
        </p:txBody>
      </p:sp>
      <p:sp>
        <p:nvSpPr>
          <p:cNvPr id="315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Hawaiian Bats</a:t>
            </a:r>
            <a:endParaRPr lang="en-US" dirty="0"/>
          </a:p>
        </p:txBody>
      </p:sp>
      <p:sp>
        <p:nvSpPr>
          <p:cNvPr id="315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143000"/>
            <a:ext cx="9144000" cy="5334000"/>
          </a:xfrm>
        </p:spPr>
        <p:txBody>
          <a:bodyPr/>
          <a:lstStyle/>
          <a:p>
            <a:r>
              <a:rPr lang="en-US" dirty="0" smtClean="0"/>
              <a:t>Examine Plots on HO – Explorations</a:t>
            </a:r>
          </a:p>
          <a:p>
            <a:endParaRPr lang="en-US" sz="1400" dirty="0" smtClean="0"/>
          </a:p>
          <a:p>
            <a:pPr marL="342900" lvl="1" indent="-342900">
              <a:buFontTx/>
              <a:buChar char="•"/>
            </a:pPr>
            <a:r>
              <a:rPr lang="en-US" sz="3200" dirty="0"/>
              <a:t>Define p</a:t>
            </a:r>
            <a:r>
              <a:rPr lang="en-US" sz="3200" baseline="-25000" dirty="0"/>
              <a:t>i</a:t>
            </a:r>
            <a:r>
              <a:rPr lang="en-US" sz="3200" dirty="0"/>
              <a:t> = </a:t>
            </a:r>
            <a:r>
              <a:rPr lang="en-US" sz="3200" dirty="0" err="1">
                <a:latin typeface="Symbol" pitchFamily="18" charset="2"/>
              </a:rPr>
              <a:t>m</a:t>
            </a:r>
            <a:r>
              <a:rPr lang="en-US" sz="3200" baseline="-25000" dirty="0" err="1"/>
              <a:t>Y|X</a:t>
            </a:r>
            <a:r>
              <a:rPr lang="en-US" sz="2000" baseline="-40000" dirty="0" err="1"/>
              <a:t>i</a:t>
            </a:r>
            <a:r>
              <a:rPr lang="en-US" sz="3200" dirty="0"/>
              <a:t> = PR(Y</a:t>
            </a:r>
            <a:r>
              <a:rPr lang="en-US" sz="3200" baseline="-25000" dirty="0"/>
              <a:t>i</a:t>
            </a:r>
            <a:r>
              <a:rPr lang="en-US" sz="3200" dirty="0"/>
              <a:t>=1)</a:t>
            </a:r>
          </a:p>
          <a:p>
            <a:pPr lvl="1"/>
            <a:r>
              <a:rPr lang="en-US" dirty="0"/>
              <a:t>Probability of success (Y=1) for each </a:t>
            </a:r>
            <a:r>
              <a:rPr lang="en-US" dirty="0" smtClean="0"/>
              <a:t>X</a:t>
            </a:r>
            <a:r>
              <a:rPr lang="en-US" baseline="-25000" dirty="0"/>
              <a:t>i</a:t>
            </a:r>
            <a:endParaRPr lang="en-US" dirty="0" smtClean="0"/>
          </a:p>
          <a:p>
            <a:pPr lvl="1"/>
            <a:r>
              <a:rPr lang="en-US" dirty="0" smtClean="0"/>
              <a:t>What is the form of p</a:t>
            </a:r>
            <a:r>
              <a:rPr lang="en-US" baseline="-25000" dirty="0"/>
              <a:t>i</a:t>
            </a:r>
            <a:r>
              <a:rPr lang="en-US" dirty="0" smtClean="0"/>
              <a:t> vs x</a:t>
            </a:r>
            <a:r>
              <a:rPr lang="en-US" baseline="-25000" dirty="0"/>
              <a:t>i</a:t>
            </a:r>
            <a:r>
              <a:rPr lang="en-US" dirty="0" smtClean="0"/>
              <a:t>?</a:t>
            </a:r>
          </a:p>
          <a:p>
            <a:pPr lvl="1"/>
            <a:endParaRPr lang="en-US" sz="3200" dirty="0"/>
          </a:p>
          <a:p>
            <a:r>
              <a:rPr lang="en-US" dirty="0"/>
              <a:t>Define </a:t>
            </a:r>
            <a:r>
              <a:rPr lang="en-US" dirty="0" err="1"/>
              <a:t>odds</a:t>
            </a:r>
            <a:r>
              <a:rPr lang="en-US" baseline="-25000" dirty="0" err="1"/>
              <a:t>i</a:t>
            </a:r>
            <a:r>
              <a:rPr lang="en-US" dirty="0"/>
              <a:t> = </a:t>
            </a:r>
            <a:endParaRPr lang="en-US" dirty="0" smtClean="0"/>
          </a:p>
          <a:p>
            <a:pPr lvl="1"/>
            <a:endParaRPr lang="en-US" sz="2400" dirty="0"/>
          </a:p>
          <a:p>
            <a:pPr lvl="1"/>
            <a:r>
              <a:rPr lang="en-US" dirty="0" smtClean="0"/>
              <a:t>Put this equation into words?</a:t>
            </a:r>
          </a:p>
          <a:p>
            <a:pPr lvl="1"/>
            <a:r>
              <a:rPr lang="en-US" dirty="0" smtClean="0"/>
              <a:t>Compute &amp; interpret some odds (p</a:t>
            </a:r>
            <a:r>
              <a:rPr lang="en-US" baseline="-25000" dirty="0" smtClean="0"/>
              <a:t>i</a:t>
            </a:r>
            <a:r>
              <a:rPr lang="en-US" dirty="0" smtClean="0"/>
              <a:t>=0.25,0.5,0.75)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hat is the form of </a:t>
            </a:r>
            <a:r>
              <a:rPr lang="en-US" dirty="0" err="1"/>
              <a:t>odds</a:t>
            </a:r>
            <a:r>
              <a:rPr lang="en-US" baseline="-25000" dirty="0" err="1"/>
              <a:t>i</a:t>
            </a:r>
            <a:r>
              <a:rPr lang="en-US" dirty="0"/>
              <a:t> vs </a:t>
            </a:r>
            <a:r>
              <a:rPr lang="en-US" dirty="0" smtClean="0"/>
              <a:t>x</a:t>
            </a:r>
            <a:r>
              <a:rPr lang="en-US" baseline="-25000" dirty="0" smtClean="0"/>
              <a:t>i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7206" y="3886200"/>
            <a:ext cx="1524000" cy="123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634059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5395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One-Way IVR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A6A66F-3CB9-4CF8-9584-217CBD479FA2}" type="slidenum">
              <a:rPr lang="en-US"/>
              <a:pPr/>
              <a:t>4</a:t>
            </a:fld>
            <a:endParaRPr lang="en-US"/>
          </a:p>
        </p:txBody>
      </p:sp>
      <p:sp>
        <p:nvSpPr>
          <p:cNvPr id="37171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2238"/>
            <a:ext cx="9144000" cy="868362"/>
          </a:xfrm>
        </p:spPr>
        <p:txBody>
          <a:bodyPr/>
          <a:lstStyle/>
          <a:p>
            <a:r>
              <a:rPr lang="en-US" dirty="0" err="1" smtClean="0"/>
              <a:t>Logit</a:t>
            </a:r>
            <a:r>
              <a:rPr lang="en-US" dirty="0" smtClean="0"/>
              <a:t> </a:t>
            </a:r>
            <a:r>
              <a:rPr lang="en-US" dirty="0" err="1" smtClean="0"/>
              <a:t>Tranform</a:t>
            </a:r>
            <a:r>
              <a:rPr lang="en-US" dirty="0" smtClean="0"/>
              <a:t> (i.e., “log odds”)</a:t>
            </a:r>
            <a:endParaRPr lang="en-US" dirty="0"/>
          </a:p>
        </p:txBody>
      </p:sp>
      <p:sp>
        <p:nvSpPr>
          <p:cNvPr id="371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534400" cy="5334000"/>
          </a:xfrm>
        </p:spPr>
        <p:txBody>
          <a:bodyPr/>
          <a:lstStyle/>
          <a:p>
            <a:r>
              <a:rPr lang="en-US" dirty="0" smtClean="0"/>
              <a:t>Define</a:t>
            </a:r>
            <a:endParaRPr lang="en-US" dirty="0"/>
          </a:p>
          <a:p>
            <a:pPr marL="457200" lvl="1" indent="0">
              <a:buNone/>
            </a:pPr>
            <a:endParaRPr lang="en-US" sz="2400" dirty="0"/>
          </a:p>
          <a:p>
            <a:pPr lvl="1"/>
            <a:r>
              <a:rPr lang="en-US" dirty="0" smtClean="0"/>
              <a:t>Plot </a:t>
            </a:r>
            <a:r>
              <a:rPr lang="en-US" dirty="0"/>
              <a:t>of </a:t>
            </a:r>
            <a:r>
              <a:rPr lang="en-US" dirty="0" err="1"/>
              <a:t>logit</a:t>
            </a:r>
            <a:r>
              <a:rPr lang="en-US" dirty="0"/>
              <a:t>(p</a:t>
            </a:r>
            <a:r>
              <a:rPr lang="en-US" baseline="-25000" dirty="0"/>
              <a:t>i</a:t>
            </a:r>
            <a:r>
              <a:rPr lang="en-US" dirty="0"/>
              <a:t>) versus x</a:t>
            </a:r>
            <a:r>
              <a:rPr lang="en-US" baseline="-25000" dirty="0"/>
              <a:t>i</a:t>
            </a:r>
            <a:r>
              <a:rPr lang="en-US" dirty="0"/>
              <a:t> is generally linear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37171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9800" y="969963"/>
            <a:ext cx="5343525" cy="1316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743200"/>
            <a:ext cx="41148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1715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One-Way IVR</a:t>
            </a: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BC47F6-4FC7-43B3-A422-E8C7E257D3CB}" type="slidenum">
              <a:rPr lang="en-US"/>
              <a:pPr/>
              <a:t>5</a:t>
            </a:fld>
            <a:endParaRPr lang="en-US"/>
          </a:p>
        </p:txBody>
      </p:sp>
      <p:sp>
        <p:nvSpPr>
          <p:cNvPr id="369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Logistic Regression Model</a:t>
            </a:r>
          </a:p>
        </p:txBody>
      </p:sp>
      <p:sp>
        <p:nvSpPr>
          <p:cNvPr id="369668" name="Rectangle 4"/>
          <p:cNvSpPr>
            <a:spLocks noChangeArrowheads="1"/>
          </p:cNvSpPr>
          <p:nvPr/>
        </p:nvSpPr>
        <p:spPr bwMode="auto">
          <a:xfrm>
            <a:off x="381000" y="1143000"/>
            <a:ext cx="85344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b="0" dirty="0"/>
              <a:t>Transformed model then becomes </a:t>
            </a:r>
            <a:r>
              <a:rPr lang="en-US" sz="3200" b="0" dirty="0" smtClean="0"/>
              <a:t>…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b="0" dirty="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b="0" dirty="0" smtClean="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b="0" dirty="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b="0" dirty="0"/>
              <a:t>Examine HO – </a:t>
            </a:r>
            <a:r>
              <a:rPr lang="en-US" sz="3200" b="0" dirty="0" smtClean="0"/>
              <a:t>Model Fitting and …</a:t>
            </a:r>
            <a:endParaRPr lang="en-US" sz="3200" b="0" dirty="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1050" b="0" dirty="0" smtClean="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b="0" dirty="0" smtClean="0"/>
              <a:t>Interpret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</a:pPr>
            <a:r>
              <a:rPr lang="en-US" sz="3200" b="0" dirty="0" smtClean="0"/>
              <a:t>Y-intercept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</a:pPr>
            <a:r>
              <a:rPr lang="en-US" sz="3200" b="0" dirty="0" smtClean="0"/>
              <a:t>Slope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</a:pPr>
            <a:r>
              <a:rPr lang="en-US" sz="3200" b="0" dirty="0" smtClean="0"/>
              <a:t>Back-transformed slope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</a:pPr>
            <a:endParaRPr lang="en-US" sz="3200" b="0" dirty="0" smtClean="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b="0" dirty="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b="0" dirty="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b="0" dirty="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b="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1828800"/>
            <a:ext cx="5219700" cy="15430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One-Way IVR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642DE60-079B-4455-9BBA-91ED720A8E2C}" type="slidenum">
              <a:rPr lang="en-US"/>
              <a:pPr/>
              <a:t>6</a:t>
            </a:fld>
            <a:endParaRPr lang="en-US"/>
          </a:p>
        </p:txBody>
      </p:sp>
      <p:sp>
        <p:nvSpPr>
          <p:cNvPr id="376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Slope Coefficient</a:t>
            </a:r>
            <a:endParaRPr lang="en-US" dirty="0"/>
          </a:p>
        </p:txBody>
      </p:sp>
      <p:sp>
        <p:nvSpPr>
          <p:cNvPr id="376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458200" cy="5334000"/>
          </a:xfrm>
        </p:spPr>
        <p:txBody>
          <a:bodyPr/>
          <a:lstStyle/>
          <a:p>
            <a:r>
              <a:rPr lang="en-US" b="1" i="1" dirty="0" smtClean="0"/>
              <a:t> </a:t>
            </a:r>
            <a:r>
              <a:rPr lang="en-US" b="1" i="1" dirty="0" smtClean="0">
                <a:solidFill>
                  <a:schemeClr val="accent2"/>
                </a:solidFill>
              </a:rPr>
              <a:t>Additive</a:t>
            </a:r>
            <a:r>
              <a:rPr lang="en-US" dirty="0" smtClean="0"/>
              <a:t> </a:t>
            </a:r>
            <a:r>
              <a:rPr lang="en-US" dirty="0"/>
              <a:t>change in </a:t>
            </a:r>
            <a:r>
              <a:rPr lang="en-US" b="1" i="1" dirty="0">
                <a:solidFill>
                  <a:schemeClr val="accent2"/>
                </a:solidFill>
              </a:rPr>
              <a:t>log(odds)</a:t>
            </a:r>
            <a:r>
              <a:rPr lang="en-US" dirty="0"/>
              <a:t> for a unit change in X</a:t>
            </a:r>
            <a:r>
              <a:rPr lang="en-US" dirty="0" smtClean="0"/>
              <a:t>.</a:t>
            </a:r>
            <a:endParaRPr lang="en-US" sz="7200" dirty="0"/>
          </a:p>
          <a:p>
            <a:endParaRPr lang="en-US" sz="7200" dirty="0" smtClean="0"/>
          </a:p>
          <a:p>
            <a:endParaRPr lang="en-US" dirty="0" smtClean="0"/>
          </a:p>
          <a:p>
            <a:r>
              <a:rPr lang="en-US" dirty="0" smtClean="0"/>
              <a:t>Examine HO – Interpretation of slope</a:t>
            </a:r>
            <a:endParaRPr lang="en-US" sz="7200" dirty="0"/>
          </a:p>
        </p:txBody>
      </p:sp>
      <p:grpSp>
        <p:nvGrpSpPr>
          <p:cNvPr id="4" name="Group 3"/>
          <p:cNvGrpSpPr/>
          <p:nvPr/>
        </p:nvGrpSpPr>
        <p:grpSpPr>
          <a:xfrm>
            <a:off x="838200" y="2578100"/>
            <a:ext cx="8289561" cy="1003300"/>
            <a:chOff x="838200" y="2578100"/>
            <a:chExt cx="8289561" cy="1003300"/>
          </a:xfrm>
        </p:grpSpPr>
        <p:pic>
          <p:nvPicPr>
            <p:cNvPr id="376836" name="Picture 4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838200" y="2578100"/>
              <a:ext cx="8289561" cy="1003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62012" y="2895600"/>
              <a:ext cx="402815" cy="438150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6835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One-Way IVR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642DE60-079B-4455-9BBA-91ED720A8E2C}" type="slidenum">
              <a:rPr lang="en-US"/>
              <a:pPr/>
              <a:t>7</a:t>
            </a:fld>
            <a:endParaRPr lang="en-US"/>
          </a:p>
        </p:txBody>
      </p:sp>
      <p:sp>
        <p:nvSpPr>
          <p:cNvPr id="376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Back-Transformed Slope</a:t>
            </a:r>
            <a:endParaRPr lang="en-US" dirty="0"/>
          </a:p>
        </p:txBody>
      </p:sp>
      <p:sp>
        <p:nvSpPr>
          <p:cNvPr id="376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458200" cy="5334000"/>
          </a:xfrm>
        </p:spPr>
        <p:txBody>
          <a:bodyPr/>
          <a:lstStyle/>
          <a:p>
            <a:r>
              <a:rPr lang="en-US" b="1" i="1" dirty="0" smtClean="0"/>
              <a:t> </a:t>
            </a:r>
            <a:r>
              <a:rPr lang="en-US" b="1" i="1" dirty="0" smtClean="0">
                <a:solidFill>
                  <a:schemeClr val="accent2"/>
                </a:solidFill>
              </a:rPr>
              <a:t>Multiplicative</a:t>
            </a:r>
            <a:r>
              <a:rPr lang="en-US" dirty="0" smtClean="0"/>
              <a:t> </a:t>
            </a:r>
            <a:r>
              <a:rPr lang="en-US" dirty="0"/>
              <a:t>change in </a:t>
            </a:r>
            <a:r>
              <a:rPr lang="en-US" b="1" i="1" dirty="0">
                <a:solidFill>
                  <a:schemeClr val="accent2"/>
                </a:solidFill>
              </a:rPr>
              <a:t>odds</a:t>
            </a:r>
            <a:r>
              <a:rPr lang="en-US" dirty="0"/>
              <a:t> for a unit change in the explanatory variable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Examine HO – </a:t>
            </a:r>
            <a:r>
              <a:rPr lang="en-US" dirty="0" smtClean="0"/>
              <a:t>Interpretation of slope</a:t>
            </a:r>
            <a:endParaRPr lang="en-US" sz="7200" dirty="0"/>
          </a:p>
        </p:txBody>
      </p:sp>
      <p:grpSp>
        <p:nvGrpSpPr>
          <p:cNvPr id="3" name="Group 2"/>
          <p:cNvGrpSpPr/>
          <p:nvPr/>
        </p:nvGrpSpPr>
        <p:grpSpPr>
          <a:xfrm>
            <a:off x="1752599" y="2514600"/>
            <a:ext cx="4847897" cy="2133600"/>
            <a:chOff x="1752599" y="2514600"/>
            <a:chExt cx="4847897" cy="2133600"/>
          </a:xfrm>
        </p:grpSpPr>
        <p:pic>
          <p:nvPicPr>
            <p:cNvPr id="376837" name="Picture 5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752599" y="2514600"/>
              <a:ext cx="4847897" cy="2133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05024" y="3200400"/>
              <a:ext cx="411572" cy="4476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44277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6835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One-Way IVR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B187F3-C247-4929-8D84-17480A8D380C}" type="slidenum">
              <a:rPr lang="en-US"/>
              <a:pPr/>
              <a:t>8</a:t>
            </a:fld>
            <a:endParaRPr lang="en-US"/>
          </a:p>
        </p:txBody>
      </p:sp>
      <p:sp>
        <p:nvSpPr>
          <p:cNvPr id="378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 Tests for Slope</a:t>
            </a:r>
            <a:endParaRPr lang="en-US" dirty="0"/>
          </a:p>
        </p:txBody>
      </p:sp>
      <p:sp>
        <p:nvSpPr>
          <p:cNvPr id="378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686800" cy="5334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Is there a </a:t>
            </a:r>
            <a:r>
              <a:rPr lang="en-US" dirty="0"/>
              <a:t>significant relationship between log(odds) and the explanatory </a:t>
            </a:r>
            <a:r>
              <a:rPr lang="en-US" dirty="0" smtClean="0"/>
              <a:t>variable?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 smtClean="0"/>
              <a:t>Does the </a:t>
            </a:r>
            <a:r>
              <a:rPr lang="en-US" dirty="0"/>
              <a:t>additive change in log(odds) for a unit change in explanatory variable </a:t>
            </a:r>
            <a:r>
              <a:rPr lang="en-US" dirty="0" smtClean="0"/>
              <a:t>equal 0</a:t>
            </a:r>
            <a:r>
              <a:rPr lang="en-US" dirty="0"/>
              <a:t>?</a:t>
            </a:r>
          </a:p>
          <a:p>
            <a:pPr lvl="1">
              <a:lnSpc>
                <a:spcPct val="90000"/>
              </a:lnSpc>
            </a:pP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 smtClean="0"/>
              <a:t>OR does the </a:t>
            </a:r>
            <a:r>
              <a:rPr lang="en-US" dirty="0"/>
              <a:t>multiplicative change in odds for a unit change in explanatory variable </a:t>
            </a:r>
            <a:r>
              <a:rPr lang="en-US" dirty="0" smtClean="0"/>
              <a:t>equal 1</a:t>
            </a:r>
            <a:r>
              <a:rPr lang="en-US" dirty="0"/>
              <a:t>?</a:t>
            </a:r>
            <a:endParaRPr lang="en-US" dirty="0" smtClean="0"/>
          </a:p>
          <a:p>
            <a:pPr lvl="1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 smtClean="0"/>
              <a:t>See HO –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summary() </a:t>
            </a:r>
            <a:r>
              <a:rPr lang="en-US" dirty="0" smtClean="0"/>
              <a:t>results in Model fitting and …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88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One-Way IVR</a:t>
            </a: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966C19-15FE-4AB3-83B9-74401BC3D814}" type="slidenum">
              <a:rPr lang="en-US"/>
              <a:pPr/>
              <a:t>9</a:t>
            </a:fld>
            <a:endParaRPr lang="en-US"/>
          </a:p>
        </p:txBody>
      </p:sp>
      <p:sp>
        <p:nvSpPr>
          <p:cNvPr id="377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Predictions I</a:t>
            </a:r>
            <a:endParaRPr lang="en-US" dirty="0"/>
          </a:p>
        </p:txBody>
      </p:sp>
      <p:sp>
        <p:nvSpPr>
          <p:cNvPr id="377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686800" cy="5334000"/>
          </a:xfrm>
        </p:spPr>
        <p:txBody>
          <a:bodyPr/>
          <a:lstStyle/>
          <a:p>
            <a:r>
              <a:rPr lang="en-US" dirty="0" smtClean="0"/>
              <a:t>What is predicted by plugging x</a:t>
            </a:r>
            <a:r>
              <a:rPr lang="en-US" baseline="-25000" dirty="0" smtClean="0"/>
              <a:t>i</a:t>
            </a:r>
            <a:r>
              <a:rPr lang="en-US" dirty="0" smtClean="0"/>
              <a:t> into line?</a:t>
            </a:r>
          </a:p>
          <a:p>
            <a:pPr marL="0" indent="0">
              <a:buNone/>
            </a:pPr>
            <a:endParaRPr lang="en-US" sz="5400" dirty="0" smtClean="0"/>
          </a:p>
          <a:p>
            <a:r>
              <a:rPr lang="en-US" dirty="0" smtClean="0"/>
              <a:t>What is predicted if this is back-transformed?</a:t>
            </a:r>
          </a:p>
          <a:p>
            <a:pPr marL="0" indent="0">
              <a:buNone/>
            </a:pPr>
            <a:endParaRPr lang="en-US" sz="4800" dirty="0"/>
          </a:p>
          <a:p>
            <a:r>
              <a:rPr lang="en-US" dirty="0" smtClean="0"/>
              <a:t>Can we do more/better?</a:t>
            </a:r>
          </a:p>
          <a:p>
            <a:endParaRPr lang="en-US" sz="5400" dirty="0"/>
          </a:p>
          <a:p>
            <a:r>
              <a:rPr lang="en-US" dirty="0" smtClean="0"/>
              <a:t>See Section Predicting Probabilities ….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508" y="1692609"/>
            <a:ext cx="3543300" cy="104747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4508" y="3303022"/>
            <a:ext cx="2791691" cy="93253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684" y="4798494"/>
            <a:ext cx="2840903" cy="980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135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7859" grpId="0" uiExpand="1" build="p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Textured</Template>
  <TotalTime>7035</TotalTime>
  <Words>451</Words>
  <Application>Microsoft Office PowerPoint</Application>
  <PresentationFormat>On-screen Show (4:3)</PresentationFormat>
  <Paragraphs>115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Courier New</vt:lpstr>
      <vt:lpstr>Symbol</vt:lpstr>
      <vt:lpstr>Default Design</vt:lpstr>
      <vt:lpstr>Linear Models</vt:lpstr>
      <vt:lpstr>Hawaiian Bats</vt:lpstr>
      <vt:lpstr>Hawaiian Bats</vt:lpstr>
      <vt:lpstr>Logit Tranform (i.e., “log odds”)</vt:lpstr>
      <vt:lpstr>Logistic Regression Model</vt:lpstr>
      <vt:lpstr>Slope Coefficient</vt:lpstr>
      <vt:lpstr>Back-Transformed Slope</vt:lpstr>
      <vt:lpstr>Default Tests for Slope</vt:lpstr>
      <vt:lpstr>Predictions I</vt:lpstr>
      <vt:lpstr>Predictions II</vt:lpstr>
      <vt:lpstr>Confidence Intervals</vt:lpstr>
      <vt:lpstr>Another Example</vt:lpstr>
    </vt:vector>
  </TitlesOfParts>
  <Company>Northland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dogle</dc:creator>
  <cp:lastModifiedBy>Derek Ogle</cp:lastModifiedBy>
  <cp:revision>140</cp:revision>
  <dcterms:created xsi:type="dcterms:W3CDTF">2005-12-26T20:44:58Z</dcterms:created>
  <dcterms:modified xsi:type="dcterms:W3CDTF">2019-01-01T17:45:55Z</dcterms:modified>
</cp:coreProperties>
</file>