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86" r:id="rId4"/>
    <p:sldId id="273" r:id="rId5"/>
    <p:sldId id="271" r:id="rId6"/>
    <p:sldId id="277" r:id="rId7"/>
    <p:sldId id="281" r:id="rId8"/>
    <p:sldId id="279" r:id="rId9"/>
    <p:sldId id="287" r:id="rId10"/>
    <p:sldId id="283" r:id="rId11"/>
    <p:sldId id="285" r:id="rId12"/>
    <p:sldId id="284" r:id="rId13"/>
  </p:sldIdLst>
  <p:sldSz cx="9144000" cy="6858000" type="screen4x3"/>
  <p:notesSz cx="7004050" cy="9290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66"/>
    <a:srgbClr val="CCFFCC"/>
    <a:srgbClr val="99FFCC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37" autoAdjust="0"/>
  </p:normalViewPr>
  <p:slideViewPr>
    <p:cSldViewPr>
      <p:cViewPr varScale="1">
        <p:scale>
          <a:sx n="75" d="100"/>
          <a:sy n="75" d="100"/>
        </p:scale>
        <p:origin x="645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5025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3250"/>
            <a:ext cx="5603875" cy="417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CF834186-2AA3-4A43-8663-E23780E317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05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B54374-BDEE-43E6-BEA8-CA5329ACB9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7E3B99-FCC4-4CFD-8FB0-F0CF8C3702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BB7315-D9BB-45A4-AEA1-C19A44D746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FA2B7E-48AC-4207-B0BC-EA85A88A55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EF4E79-B851-42D6-95FA-B86EADB5CE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1A5CED-B519-491B-99A7-AE63CF69C5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ACC2A4-86B1-4CE8-BABB-BEFC0364B1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4F9E28-91E6-4A23-9C6D-EDD587E17E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64138F-9E2D-4D70-9D95-FDF5FEB72F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4337A5-1C2B-4B82-A4F1-D723A48DAD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FC2F8C-D652-4BBB-B12E-00C24D9238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13">
            <a:alphaModFix amt="9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19A3857C-B397-4735-AAF3-47D624E5DE6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Linear Models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848600" cy="1752600"/>
          </a:xfrm>
        </p:spPr>
        <p:txBody>
          <a:bodyPr/>
          <a:lstStyle/>
          <a:p>
            <a:r>
              <a:rPr lang="en-US" b="1" dirty="0" smtClean="0">
                <a:solidFill>
                  <a:srgbClr val="CC0000"/>
                </a:solidFill>
              </a:rPr>
              <a:t>Binary </a:t>
            </a:r>
            <a:r>
              <a:rPr lang="en-US" b="1" dirty="0">
                <a:solidFill>
                  <a:srgbClr val="CC0000"/>
                </a:solidFill>
              </a:rPr>
              <a:t>Logistic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the logistic regression model for 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does this allow?</a:t>
            </a:r>
          </a:p>
          <a:p>
            <a:endParaRPr lang="en-US" dirty="0"/>
          </a:p>
          <a:p>
            <a:r>
              <a:rPr lang="en-US" dirty="0" smtClean="0"/>
              <a:t>See HO – </a:t>
            </a:r>
            <a:r>
              <a:rPr lang="en-US" dirty="0" smtClean="0"/>
              <a:t>X for a Certain Proportion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FA2B7E-48AC-4207-B0BC-EA85A88A553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524827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385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theory tends not to work.</a:t>
            </a:r>
          </a:p>
          <a:p>
            <a:endParaRPr lang="en-US" dirty="0"/>
          </a:p>
          <a:p>
            <a:r>
              <a:rPr lang="en-US" dirty="0" smtClean="0"/>
              <a:t>Need to bootstrap.</a:t>
            </a:r>
          </a:p>
          <a:p>
            <a:pPr lvl="1"/>
            <a:r>
              <a:rPr lang="en-US" dirty="0" smtClean="0"/>
              <a:t>See HO Section </a:t>
            </a:r>
            <a:r>
              <a:rPr lang="en-US" dirty="0" smtClean="0"/>
              <a:t>Bootstrapping.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FA2B7E-48AC-4207-B0BC-EA85A88A55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2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334000"/>
          </a:xfrm>
        </p:spPr>
        <p:txBody>
          <a:bodyPr/>
          <a:lstStyle/>
          <a:p>
            <a:r>
              <a:rPr lang="en-US" sz="2800" dirty="0" smtClean="0"/>
              <a:t>Households were asked if they would accept an offer to put solar panels on the roof of their house if they would receive a 50% subsidy from the state.</a:t>
            </a:r>
          </a:p>
          <a:p>
            <a:r>
              <a:rPr lang="en-US" sz="2800" dirty="0" smtClean="0"/>
              <a:t>Also recorded demographic variables for each household: income, size, monthly mortgage payment, age of head</a:t>
            </a:r>
          </a:p>
          <a:p>
            <a:r>
              <a:rPr lang="en-US" sz="2800" dirty="0" smtClean="0"/>
              <a:t>Questions:</a:t>
            </a:r>
          </a:p>
          <a:p>
            <a:pPr lvl="1"/>
            <a:r>
              <a:rPr lang="en-US" sz="2400" dirty="0" smtClean="0"/>
              <a:t>At what income will 25% of households accept?</a:t>
            </a:r>
          </a:p>
          <a:p>
            <a:pPr lvl="1"/>
            <a:r>
              <a:rPr lang="en-US" sz="2400" dirty="0" smtClean="0"/>
              <a:t>What is the probability of acceptance for a household with an income of $80000.</a:t>
            </a:r>
          </a:p>
          <a:p>
            <a:pPr lvl="1"/>
            <a:r>
              <a:rPr lang="en-US" sz="2400" dirty="0" smtClean="0"/>
              <a:t>How much does odds of acceptance change for each $1000 increase in household income?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FA2B7E-48AC-4207-B0BC-EA85A88A55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3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3744D7-6B52-4E85-BB83-5E665F6E4F21}" type="slidenum">
              <a:rPr lang="en-US"/>
              <a:pPr/>
              <a:t>2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Hawaiian Bats</a:t>
            </a:r>
            <a:endParaRPr lang="en-US" dirty="0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2667000"/>
          </a:xfrm>
        </p:spPr>
        <p:txBody>
          <a:bodyPr/>
          <a:lstStyle/>
          <a:p>
            <a:r>
              <a:rPr lang="en-US" dirty="0" smtClean="0"/>
              <a:t>Examine </a:t>
            </a:r>
            <a:r>
              <a:rPr lang="en-US" dirty="0" err="1"/>
              <a:t>d</a:t>
            </a:r>
            <a:r>
              <a:rPr lang="en-US" dirty="0" err="1" smtClean="0"/>
              <a:t>ata.frame</a:t>
            </a:r>
            <a:r>
              <a:rPr lang="en-US" dirty="0" smtClean="0"/>
              <a:t> on HO Section 1.1</a:t>
            </a:r>
          </a:p>
          <a:p>
            <a:endParaRPr lang="en-US" sz="1800" dirty="0"/>
          </a:p>
          <a:p>
            <a:r>
              <a:rPr lang="en-US" dirty="0" smtClean="0"/>
              <a:t>Questions</a:t>
            </a:r>
            <a:endParaRPr lang="en-US" dirty="0"/>
          </a:p>
          <a:p>
            <a:pPr lvl="1"/>
            <a:r>
              <a:rPr lang="en-US" dirty="0"/>
              <a:t>Is </a:t>
            </a:r>
            <a:r>
              <a:rPr lang="en-US" dirty="0" smtClean="0"/>
              <a:t>subspecies </a:t>
            </a:r>
            <a:r>
              <a:rPr lang="en-US" dirty="0"/>
              <a:t>related to canine tooth height?</a:t>
            </a:r>
          </a:p>
          <a:p>
            <a:pPr lvl="1"/>
            <a:r>
              <a:rPr lang="en-US" dirty="0"/>
              <a:t>Can canine tooth height predict </a:t>
            </a:r>
            <a:r>
              <a:rPr lang="en-US" dirty="0" smtClean="0"/>
              <a:t>subspecies?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388" y="3765550"/>
            <a:ext cx="8253412" cy="278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305800" y="5105400"/>
            <a:ext cx="457200" cy="381000"/>
          </a:xfrm>
          <a:prstGeom prst="star8">
            <a:avLst>
              <a:gd name="adj" fmla="val 38250"/>
            </a:avLst>
          </a:prstGeom>
          <a:solidFill>
            <a:srgbClr val="FFFF6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CC0000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uiExpand="1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3744D7-6B52-4E85-BB83-5E665F6E4F21}" type="slidenum">
              <a:rPr lang="en-US"/>
              <a:pPr/>
              <a:t>3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Hawaiian Bats</a:t>
            </a:r>
            <a:endParaRPr lang="en-US" dirty="0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334000"/>
          </a:xfrm>
        </p:spPr>
        <p:txBody>
          <a:bodyPr/>
          <a:lstStyle/>
          <a:p>
            <a:r>
              <a:rPr lang="en-US" dirty="0" smtClean="0"/>
              <a:t>Examine Plots on HO – </a:t>
            </a:r>
            <a:r>
              <a:rPr lang="en-US" dirty="0" smtClean="0"/>
              <a:t>Explorations</a:t>
            </a:r>
            <a:endParaRPr lang="en-US" dirty="0" smtClean="0"/>
          </a:p>
          <a:p>
            <a:endParaRPr lang="en-US" sz="1400" dirty="0" smtClean="0"/>
          </a:p>
          <a:p>
            <a:pPr marL="342900" lvl="1" indent="-342900">
              <a:buFontTx/>
              <a:buChar char="•"/>
            </a:pPr>
            <a:r>
              <a:rPr lang="en-US" sz="3200" dirty="0"/>
              <a:t>Define p</a:t>
            </a:r>
            <a:r>
              <a:rPr lang="en-US" sz="3200" baseline="-25000" dirty="0"/>
              <a:t>i</a:t>
            </a:r>
            <a:r>
              <a:rPr lang="en-US" sz="3200" dirty="0"/>
              <a:t> = </a:t>
            </a:r>
            <a:r>
              <a:rPr lang="en-US" sz="3200" dirty="0" err="1">
                <a:latin typeface="Symbol" pitchFamily="18" charset="2"/>
              </a:rPr>
              <a:t>m</a:t>
            </a:r>
            <a:r>
              <a:rPr lang="en-US" sz="3200" baseline="-25000" dirty="0" err="1"/>
              <a:t>Y|X</a:t>
            </a:r>
            <a:r>
              <a:rPr lang="en-US" sz="2000" baseline="-40000" dirty="0" err="1"/>
              <a:t>i</a:t>
            </a:r>
            <a:r>
              <a:rPr lang="en-US" sz="3200" dirty="0"/>
              <a:t> = PR(Y</a:t>
            </a:r>
            <a:r>
              <a:rPr lang="en-US" sz="3200" baseline="-25000" dirty="0"/>
              <a:t>i</a:t>
            </a:r>
            <a:r>
              <a:rPr lang="en-US" sz="3200" dirty="0"/>
              <a:t>=1)</a:t>
            </a:r>
          </a:p>
          <a:p>
            <a:pPr lvl="1"/>
            <a:r>
              <a:rPr lang="en-US" dirty="0"/>
              <a:t>Probability of success (Y=1) for each </a:t>
            </a:r>
            <a:r>
              <a:rPr lang="en-US" dirty="0" smtClean="0"/>
              <a:t>X</a:t>
            </a:r>
            <a:r>
              <a:rPr lang="en-US" baseline="-25000" dirty="0"/>
              <a:t>i</a:t>
            </a:r>
            <a:endParaRPr lang="en-US" dirty="0" smtClean="0"/>
          </a:p>
          <a:p>
            <a:pPr lvl="1"/>
            <a:r>
              <a:rPr lang="en-US" dirty="0" smtClean="0"/>
              <a:t>What is the form of p</a:t>
            </a:r>
            <a:r>
              <a:rPr lang="en-US" baseline="-25000" dirty="0"/>
              <a:t>i</a:t>
            </a:r>
            <a:r>
              <a:rPr lang="en-US" dirty="0" smtClean="0"/>
              <a:t> vs x</a:t>
            </a:r>
            <a:r>
              <a:rPr lang="en-US" baseline="-25000" dirty="0"/>
              <a:t>i</a:t>
            </a:r>
            <a:r>
              <a:rPr lang="en-US" dirty="0" smtClean="0"/>
              <a:t>?</a:t>
            </a:r>
          </a:p>
          <a:p>
            <a:pPr lvl="1"/>
            <a:endParaRPr lang="en-US" sz="3200" dirty="0"/>
          </a:p>
          <a:p>
            <a:r>
              <a:rPr lang="en-US" dirty="0"/>
              <a:t>Define </a:t>
            </a:r>
            <a:r>
              <a:rPr lang="en-US" dirty="0" err="1"/>
              <a:t>odds</a:t>
            </a:r>
            <a:r>
              <a:rPr lang="en-US" baseline="-25000" dirty="0" err="1"/>
              <a:t>i</a:t>
            </a:r>
            <a:r>
              <a:rPr lang="en-US" dirty="0"/>
              <a:t> = </a:t>
            </a:r>
            <a:endParaRPr lang="en-US" dirty="0" smtClean="0"/>
          </a:p>
          <a:p>
            <a:pPr lvl="1"/>
            <a:endParaRPr lang="en-US" sz="2400" dirty="0"/>
          </a:p>
          <a:p>
            <a:pPr lvl="1"/>
            <a:r>
              <a:rPr lang="en-US" dirty="0" smtClean="0"/>
              <a:t>Put this equation into words?</a:t>
            </a:r>
          </a:p>
          <a:p>
            <a:pPr lvl="1"/>
            <a:r>
              <a:rPr lang="en-US" dirty="0" smtClean="0"/>
              <a:t>Compute &amp; interpret some odds (p</a:t>
            </a:r>
            <a:r>
              <a:rPr lang="en-US" baseline="-25000" dirty="0" smtClean="0"/>
              <a:t>i</a:t>
            </a:r>
            <a:r>
              <a:rPr lang="en-US" dirty="0" smtClean="0"/>
              <a:t>=0.25,0.5,0.75)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is the form of </a:t>
            </a:r>
            <a:r>
              <a:rPr lang="en-US" dirty="0" err="1"/>
              <a:t>odds</a:t>
            </a:r>
            <a:r>
              <a:rPr lang="en-US" baseline="-25000" dirty="0" err="1"/>
              <a:t>i</a:t>
            </a:r>
            <a:r>
              <a:rPr lang="en-US" dirty="0"/>
              <a:t> vs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206" y="3886200"/>
            <a:ext cx="15240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3405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A6A66F-3CB9-4CF8-9584-217CBD479FA2}" type="slidenum">
              <a:rPr lang="en-US"/>
              <a:pPr/>
              <a:t>4</a:t>
            </a:fld>
            <a:endParaRPr lang="en-US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err="1" smtClean="0"/>
              <a:t>Logit</a:t>
            </a:r>
            <a:r>
              <a:rPr lang="en-US" dirty="0" smtClean="0"/>
              <a:t> </a:t>
            </a:r>
            <a:r>
              <a:rPr lang="en-US" dirty="0" err="1" smtClean="0"/>
              <a:t>Tranform</a:t>
            </a:r>
            <a:r>
              <a:rPr lang="en-US" dirty="0" smtClean="0"/>
              <a:t> (i.e., “log odds”)</a:t>
            </a:r>
            <a:endParaRPr lang="en-US" dirty="0"/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5334000"/>
          </a:xfrm>
        </p:spPr>
        <p:txBody>
          <a:bodyPr/>
          <a:lstStyle/>
          <a:p>
            <a:r>
              <a:rPr lang="en-US" dirty="0" smtClean="0"/>
              <a:t>Define</a:t>
            </a:r>
            <a:endParaRPr lang="en-US" dirty="0"/>
          </a:p>
          <a:p>
            <a:pPr marL="457200" lvl="1" indent="0">
              <a:buNone/>
            </a:pPr>
            <a:endParaRPr lang="en-US" sz="2400" dirty="0"/>
          </a:p>
          <a:p>
            <a:pPr lvl="1"/>
            <a:r>
              <a:rPr lang="en-US" dirty="0" smtClean="0"/>
              <a:t>Plot </a:t>
            </a:r>
            <a:r>
              <a:rPr lang="en-US" dirty="0"/>
              <a:t>of </a:t>
            </a:r>
            <a:r>
              <a:rPr lang="en-US" dirty="0" err="1"/>
              <a:t>logit</a:t>
            </a:r>
            <a:r>
              <a:rPr lang="en-US" dirty="0"/>
              <a:t>(p</a:t>
            </a:r>
            <a:r>
              <a:rPr lang="en-US" baseline="-25000" dirty="0"/>
              <a:t>i</a:t>
            </a:r>
            <a:r>
              <a:rPr lang="en-US" dirty="0"/>
              <a:t>) versus x</a:t>
            </a:r>
            <a:r>
              <a:rPr lang="en-US" baseline="-25000" dirty="0"/>
              <a:t>i</a:t>
            </a:r>
            <a:r>
              <a:rPr lang="en-US" dirty="0"/>
              <a:t> is generally linear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717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969963"/>
            <a:ext cx="5343525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43200"/>
            <a:ext cx="4114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BC47F6-4FC7-43B3-A422-E8C7E257D3CB}" type="slidenum">
              <a:rPr lang="en-US"/>
              <a:pPr/>
              <a:t>5</a:t>
            </a:fld>
            <a:endParaRPr lang="en-US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 Model</a:t>
            </a:r>
          </a:p>
        </p:txBody>
      </p:sp>
      <p:sp>
        <p:nvSpPr>
          <p:cNvPr id="369668" name="Rectangle 4"/>
          <p:cNvSpPr>
            <a:spLocks noChangeArrowheads="1"/>
          </p:cNvSpPr>
          <p:nvPr/>
        </p:nvSpPr>
        <p:spPr bwMode="auto">
          <a:xfrm>
            <a:off x="381000" y="1143000"/>
            <a:ext cx="853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0" dirty="0"/>
              <a:t>Transformed model then becomes </a:t>
            </a:r>
            <a:r>
              <a:rPr lang="en-US" sz="3200" b="0" dirty="0" smtClean="0"/>
              <a:t>…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0" dirty="0"/>
              <a:t>Examine HO – </a:t>
            </a:r>
            <a:r>
              <a:rPr lang="en-US" sz="3200" b="0" dirty="0" smtClean="0"/>
              <a:t>Model Fitting and …</a:t>
            </a:r>
            <a:endParaRPr lang="en-US" sz="32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050" b="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0" dirty="0" smtClean="0"/>
              <a:t>Interpret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3200" b="0" dirty="0" smtClean="0"/>
              <a:t>Y-intercept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3200" b="0" dirty="0" smtClean="0"/>
              <a:t>Slope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3200" b="0" dirty="0" smtClean="0"/>
              <a:t>Back-transformed slope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endParaRPr lang="en-US" sz="3200" b="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828800"/>
            <a:ext cx="64293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42DE60-079B-4455-9BBA-91ED720A8E2C}" type="slidenum">
              <a:rPr lang="en-US"/>
              <a:pPr/>
              <a:t>6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Slope Coefficient</a:t>
            </a:r>
            <a:endParaRPr lang="en-US"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accent2"/>
                </a:solidFill>
              </a:rPr>
              <a:t>Additive</a:t>
            </a:r>
            <a:r>
              <a:rPr lang="en-US" dirty="0" smtClean="0"/>
              <a:t> </a:t>
            </a:r>
            <a:r>
              <a:rPr lang="en-US" dirty="0"/>
              <a:t>change in </a:t>
            </a:r>
            <a:r>
              <a:rPr lang="en-US" b="1" i="1" dirty="0">
                <a:solidFill>
                  <a:schemeClr val="accent2"/>
                </a:solidFill>
              </a:rPr>
              <a:t>log(odds)</a:t>
            </a:r>
            <a:r>
              <a:rPr lang="en-US" dirty="0"/>
              <a:t> for a unit change in X</a:t>
            </a:r>
            <a:r>
              <a:rPr lang="en-US" dirty="0" smtClean="0"/>
              <a:t>.</a:t>
            </a:r>
            <a:endParaRPr lang="en-US" sz="7200" dirty="0"/>
          </a:p>
          <a:p>
            <a:endParaRPr lang="en-US" sz="7200" dirty="0" smtClean="0"/>
          </a:p>
          <a:p>
            <a:endParaRPr lang="en-US" dirty="0" smtClean="0"/>
          </a:p>
          <a:p>
            <a:r>
              <a:rPr lang="en-US" dirty="0" smtClean="0"/>
              <a:t>Examine HO – </a:t>
            </a:r>
            <a:r>
              <a:rPr lang="en-US" dirty="0" smtClean="0"/>
              <a:t>Interpretation of slope</a:t>
            </a:r>
            <a:endParaRPr lang="en-US" sz="7200" dirty="0"/>
          </a:p>
        </p:txBody>
      </p:sp>
      <p:pic>
        <p:nvPicPr>
          <p:cNvPr id="3768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578100"/>
            <a:ext cx="8289561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42DE60-079B-4455-9BBA-91ED720A8E2C}" type="slidenum">
              <a:rPr lang="en-US"/>
              <a:pPr/>
              <a:t>7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Back-Transformed Slope</a:t>
            </a:r>
            <a:endParaRPr lang="en-US"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accent2"/>
                </a:solidFill>
              </a:rPr>
              <a:t>Multiplicative</a:t>
            </a:r>
            <a:r>
              <a:rPr lang="en-US" dirty="0" smtClean="0"/>
              <a:t> </a:t>
            </a:r>
            <a:r>
              <a:rPr lang="en-US" dirty="0"/>
              <a:t>change in </a:t>
            </a:r>
            <a:r>
              <a:rPr lang="en-US" b="1" i="1" dirty="0">
                <a:solidFill>
                  <a:schemeClr val="accent2"/>
                </a:solidFill>
              </a:rPr>
              <a:t>odds</a:t>
            </a:r>
            <a:r>
              <a:rPr lang="en-US" dirty="0"/>
              <a:t> for a unit change in the explanatory variable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Examine HO – </a:t>
            </a:r>
            <a:r>
              <a:rPr lang="en-US" dirty="0" smtClean="0"/>
              <a:t>Interpretation of slope</a:t>
            </a:r>
            <a:endParaRPr lang="en-US" sz="7200" dirty="0"/>
          </a:p>
        </p:txBody>
      </p:sp>
      <p:pic>
        <p:nvPicPr>
          <p:cNvPr id="37683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599" y="2514600"/>
            <a:ext cx="4847897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4427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B187F3-C247-4929-8D84-17480A8D380C}" type="slidenum">
              <a:rPr lang="en-US"/>
              <a:pPr/>
              <a:t>8</a:t>
            </a:fld>
            <a:endParaRPr lang="en-US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Tests for Slope</a:t>
            </a:r>
            <a:endParaRPr lang="en-US" dirty="0"/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Is there a </a:t>
            </a:r>
            <a:r>
              <a:rPr lang="en-US" dirty="0"/>
              <a:t>significant relationship between log(odds) and the explanatory </a:t>
            </a:r>
            <a:r>
              <a:rPr lang="en-US" dirty="0" smtClean="0"/>
              <a:t>variable?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Does the </a:t>
            </a:r>
            <a:r>
              <a:rPr lang="en-US" dirty="0"/>
              <a:t>additive change in log(odds) for a unit change in explanatory variable </a:t>
            </a:r>
            <a:r>
              <a:rPr lang="en-US" dirty="0" smtClean="0"/>
              <a:t>equal 0</a:t>
            </a:r>
            <a:r>
              <a:rPr lang="en-US" dirty="0"/>
              <a:t>?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OR does the </a:t>
            </a:r>
            <a:r>
              <a:rPr lang="en-US" dirty="0"/>
              <a:t>multiplicative change in odds for a unit change in explanatory variable </a:t>
            </a:r>
            <a:r>
              <a:rPr lang="en-US" dirty="0" smtClean="0"/>
              <a:t>equal 1</a:t>
            </a:r>
            <a:r>
              <a:rPr lang="en-US" dirty="0"/>
              <a:t>?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See HO –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summary() </a:t>
            </a:r>
            <a:r>
              <a:rPr lang="en-US" dirty="0" smtClean="0"/>
              <a:t>results in </a:t>
            </a:r>
            <a:r>
              <a:rPr lang="en-US" dirty="0" smtClean="0"/>
              <a:t>Model fitting and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966C19-15FE-4AB3-83B9-74401BC3D814}" type="slidenum">
              <a:rPr lang="en-US"/>
              <a:pPr/>
              <a:t>9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 I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334000"/>
          </a:xfrm>
        </p:spPr>
        <p:txBody>
          <a:bodyPr/>
          <a:lstStyle/>
          <a:p>
            <a:r>
              <a:rPr lang="en-US" dirty="0" smtClean="0"/>
              <a:t>What is predicted by plugging x</a:t>
            </a:r>
            <a:r>
              <a:rPr lang="en-US" baseline="-25000" dirty="0" smtClean="0"/>
              <a:t>i</a:t>
            </a:r>
            <a:r>
              <a:rPr lang="en-US" dirty="0" smtClean="0"/>
              <a:t> into line?</a:t>
            </a:r>
          </a:p>
          <a:p>
            <a:pPr marL="0" indent="0">
              <a:buNone/>
            </a:pPr>
            <a:endParaRPr lang="en-US" sz="5400" dirty="0" smtClean="0"/>
          </a:p>
          <a:p>
            <a:r>
              <a:rPr lang="en-US" dirty="0" smtClean="0"/>
              <a:t>What is predicted if this is back-transformed?</a:t>
            </a:r>
          </a:p>
          <a:p>
            <a:pPr marL="0" indent="0">
              <a:buNone/>
            </a:pPr>
            <a:endParaRPr lang="en-US" sz="4800" dirty="0"/>
          </a:p>
          <a:p>
            <a:r>
              <a:rPr lang="en-US" dirty="0" smtClean="0"/>
              <a:t>Can we do more/better?</a:t>
            </a:r>
          </a:p>
          <a:p>
            <a:endParaRPr lang="en-US" sz="5400" dirty="0"/>
          </a:p>
          <a:p>
            <a:r>
              <a:rPr lang="en-US" dirty="0" smtClean="0"/>
              <a:t>See Section </a:t>
            </a:r>
            <a:r>
              <a:rPr lang="en-US" dirty="0" smtClean="0"/>
              <a:t>Predicting Probabilities ….</a:t>
            </a:r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15316"/>
            <a:ext cx="4199241" cy="102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6123" y="3276600"/>
            <a:ext cx="30003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23" y="4724400"/>
            <a:ext cx="3174106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613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7021</TotalTime>
  <Words>432</Words>
  <Application>Microsoft Office PowerPoint</Application>
  <PresentationFormat>On-screen Show (4:3)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Symbol</vt:lpstr>
      <vt:lpstr>Default Design</vt:lpstr>
      <vt:lpstr>Linear Models</vt:lpstr>
      <vt:lpstr>Hawaiian Bats</vt:lpstr>
      <vt:lpstr>Hawaiian Bats</vt:lpstr>
      <vt:lpstr>Logit Tranform (i.e., “log odds”)</vt:lpstr>
      <vt:lpstr>Logistic Regression Model</vt:lpstr>
      <vt:lpstr>Slope Coefficient</vt:lpstr>
      <vt:lpstr>Back-Transformed Slope</vt:lpstr>
      <vt:lpstr>Default Tests for Slope</vt:lpstr>
      <vt:lpstr>Predictions I</vt:lpstr>
      <vt:lpstr>Predictions II</vt:lpstr>
      <vt:lpstr>Confidence Intervals</vt:lpstr>
      <vt:lpstr>Another Example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137</cp:revision>
  <dcterms:created xsi:type="dcterms:W3CDTF">2005-12-26T20:44:58Z</dcterms:created>
  <dcterms:modified xsi:type="dcterms:W3CDTF">2017-03-31T00:44:07Z</dcterms:modified>
</cp:coreProperties>
</file>