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266" r:id="rId3"/>
    <p:sldId id="257" r:id="rId4"/>
    <p:sldId id="258" r:id="rId5"/>
    <p:sldId id="259" r:id="rId6"/>
    <p:sldId id="308" r:id="rId7"/>
    <p:sldId id="260" r:id="rId8"/>
    <p:sldId id="261" r:id="rId9"/>
    <p:sldId id="262" r:id="rId10"/>
    <p:sldId id="307" r:id="rId11"/>
    <p:sldId id="276" r:id="rId12"/>
    <p:sldId id="278" r:id="rId13"/>
    <p:sldId id="310" r:id="rId14"/>
    <p:sldId id="281" r:id="rId15"/>
    <p:sldId id="311" r:id="rId16"/>
    <p:sldId id="285" r:id="rId17"/>
    <p:sldId id="286" r:id="rId18"/>
    <p:sldId id="287" r:id="rId19"/>
    <p:sldId id="288" r:id="rId20"/>
    <p:sldId id="289" r:id="rId21"/>
    <p:sldId id="290" r:id="rId22"/>
    <p:sldId id="312" r:id="rId23"/>
    <p:sldId id="292" r:id="rId24"/>
    <p:sldId id="293" r:id="rId25"/>
    <p:sldId id="314" r:id="rId26"/>
    <p:sldId id="317" r:id="rId27"/>
    <p:sldId id="315" r:id="rId28"/>
    <p:sldId id="296" r:id="rId29"/>
    <p:sldId id="298" r:id="rId30"/>
    <p:sldId id="299" r:id="rId31"/>
    <p:sldId id="300" r:id="rId32"/>
    <p:sldId id="305" r:id="rId33"/>
    <p:sldId id="316" r:id="rId34"/>
    <p:sldId id="301" r:id="rId35"/>
    <p:sldId id="302" r:id="rId36"/>
    <p:sldId id="303" r:id="rId37"/>
    <p:sldId id="304" r:id="rId38"/>
    <p:sldId id="306" r:id="rId39"/>
    <p:sldId id="295" r:id="rId40"/>
  </p:sldIdLst>
  <p:sldSz cx="9144000" cy="6858000" type="screen4x3"/>
  <p:notesSz cx="7004050" cy="92900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FF"/>
    <a:srgbClr val="FFFF66"/>
    <a:srgbClr val="CCFFCC"/>
    <a:srgbClr val="99FFCC"/>
    <a:srgbClr val="CC0000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37" autoAdjust="0"/>
  </p:normalViewPr>
  <p:slideViewPr>
    <p:cSldViewPr>
      <p:cViewPr varScale="1">
        <p:scale>
          <a:sx n="70" d="100"/>
          <a:sy n="70" d="100"/>
        </p:scale>
        <p:origin x="438" y="4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0275"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5025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3250"/>
            <a:ext cx="5603875" cy="417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3325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0275"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3325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668129BF-EA4A-4BE9-9DF9-646AC18722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549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D4DC25-2FD2-4AF9-B437-6673AF92B8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041C0C-C718-4E63-8A57-C970F830CF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5ABAFA-ECF4-40CB-9340-EEC46BE16B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B39ADD-4258-43C1-B408-3269BEAB59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053447-DF07-46E3-8772-E9474057C2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11DA09-0101-4392-98D9-B94A587B10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53EBD7-B560-4D1A-84B9-E870C8429F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6579B9-0677-4EBC-98E6-D5878BC1C5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E6EEF43-97AE-4D0E-A2CD-54B02673FC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D517E1-3B08-4871-AC40-EF5CF906F2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51904B-820D-4198-A045-47D900C48F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13">
            <a:alphaModFix amt="9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9E41D55C-83EA-4226-9DDD-65817BDE70B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Linear Models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848600" cy="1752600"/>
          </a:xfrm>
        </p:spPr>
        <p:txBody>
          <a:bodyPr/>
          <a:lstStyle/>
          <a:p>
            <a:r>
              <a:rPr lang="en-US" b="1">
                <a:solidFill>
                  <a:srgbClr val="CC0000"/>
                </a:solidFill>
              </a:rPr>
              <a:t>One-Way Indicator Variable Regression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Sections 2.1 - 2.3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B39ADD-4258-43C1-B408-3269BEAB59D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3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5C1B2D-2C95-4E7D-A269-620D891725DB}" type="slidenum">
              <a:rPr lang="en-US"/>
              <a:pPr/>
              <a:t>11</a:t>
            </a:fld>
            <a:endParaRPr lang="en-US"/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/>
              <a:t>Lines Test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686800" cy="5562600"/>
          </a:xfrm>
        </p:spPr>
        <p:txBody>
          <a:bodyPr/>
          <a:lstStyle/>
          <a:p>
            <a:r>
              <a:rPr lang="en-US" dirty="0" smtClean="0"/>
              <a:t>“Is </a:t>
            </a:r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relationship</a:t>
            </a:r>
            <a:r>
              <a:rPr lang="en-US" dirty="0"/>
              <a:t> between the response and the covariate the same for all groups?”</a:t>
            </a:r>
          </a:p>
          <a:p>
            <a:endParaRPr lang="en-US" sz="1600" dirty="0"/>
          </a:p>
          <a:p>
            <a:r>
              <a:rPr lang="en-US" dirty="0" smtClean="0"/>
              <a:t>Re-examine </a:t>
            </a:r>
            <a:r>
              <a:rPr lang="en-US" dirty="0"/>
              <a:t>salmon </a:t>
            </a:r>
            <a:r>
              <a:rPr lang="en-US" dirty="0" err="1"/>
              <a:t>submodels</a:t>
            </a:r>
            <a:endParaRPr lang="en-US" dirty="0"/>
          </a:p>
          <a:p>
            <a:pPr lvl="1"/>
            <a:r>
              <a:rPr lang="en-US" dirty="0"/>
              <a:t>adults:	  </a:t>
            </a:r>
            <a:r>
              <a:rPr lang="en-US" dirty="0" err="1">
                <a:latin typeface="Symbol" pitchFamily="18" charset="2"/>
              </a:rPr>
              <a:t>m</a:t>
            </a:r>
            <a:r>
              <a:rPr lang="en-US" baseline="-25000" dirty="0" err="1"/>
              <a:t>fert.succ</a:t>
            </a:r>
            <a:r>
              <a:rPr lang="en-US" dirty="0"/>
              <a:t> =  </a:t>
            </a:r>
            <a:r>
              <a:rPr lang="en-US" dirty="0">
                <a:latin typeface="Symbol" pitchFamily="18" charset="2"/>
              </a:rPr>
              <a:t>a        </a:t>
            </a:r>
            <a:r>
              <a:rPr lang="en-US" dirty="0"/>
              <a:t> +  </a:t>
            </a:r>
            <a:r>
              <a:rPr lang="en-US" dirty="0">
                <a:latin typeface="Symbol" pitchFamily="18" charset="2"/>
              </a:rPr>
              <a:t>b</a:t>
            </a:r>
            <a:r>
              <a:rPr lang="en-US" baseline="-25000" dirty="0"/>
              <a:t>1 </a:t>
            </a:r>
            <a:r>
              <a:rPr lang="en-US" dirty="0" err="1"/>
              <a:t>step.len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parr</a:t>
            </a:r>
            <a:r>
              <a:rPr lang="en-US" dirty="0"/>
              <a:t>:      </a:t>
            </a:r>
            <a:r>
              <a:rPr lang="en-US" dirty="0" err="1">
                <a:latin typeface="Symbol" pitchFamily="18" charset="2"/>
              </a:rPr>
              <a:t>m</a:t>
            </a:r>
            <a:r>
              <a:rPr lang="en-US" baseline="-25000" dirty="0" err="1"/>
              <a:t>fert.succ</a:t>
            </a:r>
            <a:r>
              <a:rPr lang="en-US" dirty="0"/>
              <a:t> = (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+</a:t>
            </a:r>
            <a:r>
              <a:rPr lang="en-US" dirty="0">
                <a:latin typeface="Symbol" pitchFamily="18" charset="2"/>
              </a:rPr>
              <a:t>d</a:t>
            </a:r>
            <a:r>
              <a:rPr lang="en-US" baseline="-25000" dirty="0"/>
              <a:t>1</a:t>
            </a:r>
            <a:r>
              <a:rPr lang="en-US" dirty="0"/>
              <a:t>) + (</a:t>
            </a:r>
            <a:r>
              <a:rPr lang="en-US" dirty="0">
                <a:latin typeface="Symbol" pitchFamily="18" charset="2"/>
              </a:rPr>
              <a:t>b</a:t>
            </a:r>
            <a:r>
              <a:rPr lang="en-US" baseline="-25000" dirty="0"/>
              <a:t>1</a:t>
            </a:r>
            <a:r>
              <a:rPr lang="en-US" dirty="0"/>
              <a:t>+</a:t>
            </a:r>
            <a:r>
              <a:rPr lang="en-US" dirty="0">
                <a:latin typeface="Symbol" pitchFamily="18" charset="2"/>
              </a:rPr>
              <a:t>g</a:t>
            </a:r>
            <a:r>
              <a:rPr lang="en-US" baseline="-25000" dirty="0"/>
              <a:t>1</a:t>
            </a:r>
            <a:r>
              <a:rPr lang="en-US" dirty="0"/>
              <a:t>)</a:t>
            </a:r>
            <a:r>
              <a:rPr lang="en-US" dirty="0" err="1"/>
              <a:t>step.len</a:t>
            </a:r>
            <a:endParaRPr lang="en-US" dirty="0"/>
          </a:p>
          <a:p>
            <a:endParaRPr lang="en-US" sz="1800" dirty="0"/>
          </a:p>
          <a:p>
            <a:r>
              <a:rPr lang="en-US" dirty="0"/>
              <a:t>What must be true to have parallel lines?</a:t>
            </a:r>
          </a:p>
          <a:p>
            <a:pPr lvl="1"/>
            <a:r>
              <a:rPr lang="en-US" dirty="0"/>
              <a:t>Thus, </a:t>
            </a:r>
            <a:r>
              <a:rPr lang="en-US" dirty="0" smtClean="0"/>
              <a:t>compare models ...</a:t>
            </a:r>
            <a:endParaRPr lang="en-US" dirty="0"/>
          </a:p>
          <a:p>
            <a:pPr lvl="2"/>
            <a:r>
              <a:rPr lang="en-US" dirty="0" smtClean="0"/>
              <a:t>H</a:t>
            </a:r>
            <a:r>
              <a:rPr lang="en-US" baseline="-25000" dirty="0" smtClean="0"/>
              <a:t>o</a:t>
            </a:r>
            <a:r>
              <a:rPr lang="en-US" dirty="0"/>
              <a:t>: </a:t>
            </a:r>
            <a:r>
              <a:rPr lang="en-US" sz="2200" dirty="0" err="1">
                <a:latin typeface="Symbol" pitchFamily="18" charset="2"/>
              </a:rPr>
              <a:t>m</a:t>
            </a:r>
            <a:r>
              <a:rPr lang="en-US" sz="2200" baseline="-25000" dirty="0" err="1"/>
              <a:t>fert.succ</a:t>
            </a:r>
            <a:r>
              <a:rPr lang="en-US" sz="2200" dirty="0"/>
              <a:t> = </a:t>
            </a:r>
            <a:r>
              <a:rPr lang="en-US" sz="2200" dirty="0">
                <a:latin typeface="Symbol" pitchFamily="18" charset="2"/>
              </a:rPr>
              <a:t>a</a:t>
            </a:r>
            <a:r>
              <a:rPr lang="en-US" sz="2200" dirty="0"/>
              <a:t> + </a:t>
            </a:r>
            <a:r>
              <a:rPr lang="en-US" sz="2200" dirty="0">
                <a:latin typeface="Symbol" pitchFamily="18" charset="2"/>
              </a:rPr>
              <a:t>b</a:t>
            </a:r>
            <a:r>
              <a:rPr lang="en-US" sz="2200" baseline="-25000" dirty="0"/>
              <a:t>1</a:t>
            </a:r>
            <a:r>
              <a:rPr lang="en-US" sz="2200" dirty="0"/>
              <a:t>step.len + </a:t>
            </a:r>
            <a:r>
              <a:rPr lang="en-US" sz="2200" dirty="0">
                <a:latin typeface="Symbol" pitchFamily="18" charset="2"/>
              </a:rPr>
              <a:t>d</a:t>
            </a:r>
            <a:r>
              <a:rPr lang="en-US" sz="2200" baseline="-25000" dirty="0"/>
              <a:t>1</a:t>
            </a:r>
            <a:r>
              <a:rPr lang="en-US" sz="2200" dirty="0"/>
              <a:t>parr</a:t>
            </a:r>
          </a:p>
          <a:p>
            <a:pPr lvl="2">
              <a:buFontTx/>
              <a:buNone/>
            </a:pPr>
            <a:r>
              <a:rPr lang="en-US" dirty="0"/>
              <a:t>	H</a:t>
            </a:r>
            <a:r>
              <a:rPr lang="en-US" baseline="-25000" dirty="0"/>
              <a:t>A</a:t>
            </a:r>
            <a:r>
              <a:rPr lang="en-US" dirty="0"/>
              <a:t>: </a:t>
            </a:r>
            <a:r>
              <a:rPr lang="en-US" sz="2200" dirty="0" err="1">
                <a:latin typeface="Symbol" pitchFamily="18" charset="2"/>
              </a:rPr>
              <a:t>m</a:t>
            </a:r>
            <a:r>
              <a:rPr lang="en-US" sz="2200" baseline="-25000" dirty="0" err="1"/>
              <a:t>fert.succ</a:t>
            </a:r>
            <a:r>
              <a:rPr lang="en-US" sz="2200" dirty="0"/>
              <a:t> = </a:t>
            </a:r>
            <a:r>
              <a:rPr lang="en-US" sz="2200" dirty="0">
                <a:latin typeface="Symbol" pitchFamily="18" charset="2"/>
              </a:rPr>
              <a:t>a</a:t>
            </a:r>
            <a:r>
              <a:rPr lang="en-US" sz="2200" dirty="0"/>
              <a:t> + </a:t>
            </a:r>
            <a:r>
              <a:rPr lang="en-US" sz="2200" dirty="0">
                <a:latin typeface="Symbol" pitchFamily="18" charset="2"/>
              </a:rPr>
              <a:t>b</a:t>
            </a:r>
            <a:r>
              <a:rPr lang="en-US" sz="2200" baseline="-25000" dirty="0"/>
              <a:t>1</a:t>
            </a:r>
            <a:r>
              <a:rPr lang="en-US" sz="2200" dirty="0"/>
              <a:t>step.len + </a:t>
            </a:r>
            <a:r>
              <a:rPr lang="en-US" sz="2200" dirty="0">
                <a:latin typeface="Symbol" pitchFamily="18" charset="2"/>
              </a:rPr>
              <a:t>d</a:t>
            </a:r>
            <a:r>
              <a:rPr lang="en-US" sz="2200" baseline="-25000" dirty="0"/>
              <a:t>1</a:t>
            </a:r>
            <a:r>
              <a:rPr lang="en-US" sz="2200" dirty="0"/>
              <a:t>parr + </a:t>
            </a:r>
            <a:r>
              <a:rPr lang="en-US" sz="2200" dirty="0">
                <a:latin typeface="Symbol" pitchFamily="18" charset="2"/>
              </a:rPr>
              <a:t>g</a:t>
            </a:r>
            <a:r>
              <a:rPr lang="en-US" sz="2200" baseline="-25000" dirty="0"/>
              <a:t>1</a:t>
            </a:r>
            <a:r>
              <a:rPr lang="en-US" sz="2200" dirty="0"/>
              <a:t>parr*</a:t>
            </a:r>
            <a:r>
              <a:rPr lang="en-US" sz="2200" dirty="0" err="1"/>
              <a:t>step.len</a:t>
            </a:r>
            <a:endParaRPr lang="en-US" sz="22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92DA28-C56E-4DEA-8314-5B894C307AE9}" type="slidenum">
              <a:rPr lang="en-US"/>
              <a:pPr/>
              <a:t>12</a:t>
            </a:fld>
            <a:endParaRPr lang="en-US"/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 Test</a:t>
            </a:r>
            <a:endParaRPr lang="en-US" dirty="0"/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562600"/>
          </a:xfrm>
        </p:spPr>
        <p:txBody>
          <a:bodyPr/>
          <a:lstStyle/>
          <a:p>
            <a:r>
              <a:rPr lang="en-US" dirty="0" smtClean="0"/>
              <a:t>Unlike </a:t>
            </a:r>
            <a:r>
              <a:rPr lang="en-US" dirty="0"/>
              <a:t>all </a:t>
            </a:r>
            <a:r>
              <a:rPr lang="en-US" dirty="0" smtClean="0"/>
              <a:t>previous model comparisons, </a:t>
            </a:r>
            <a:r>
              <a:rPr lang="en-US" dirty="0"/>
              <a:t>both models are </a:t>
            </a:r>
            <a:r>
              <a:rPr lang="en-US" dirty="0" smtClean="0"/>
              <a:t>not an </a:t>
            </a:r>
            <a:r>
              <a:rPr lang="en-US" dirty="0"/>
              <a:t>“ultimate” model</a:t>
            </a:r>
          </a:p>
          <a:p>
            <a:pPr lvl="1"/>
            <a:endParaRPr lang="en-US" sz="1400" dirty="0"/>
          </a:p>
          <a:p>
            <a:r>
              <a:rPr lang="en-US" dirty="0" smtClean="0"/>
              <a:t>Any two </a:t>
            </a:r>
            <a:r>
              <a:rPr lang="en-US" dirty="0"/>
              <a:t>models can be compared with …</a:t>
            </a:r>
          </a:p>
          <a:p>
            <a:endParaRPr lang="en-US" dirty="0"/>
          </a:p>
          <a:p>
            <a:endParaRPr lang="en-US" sz="4000" dirty="0"/>
          </a:p>
          <a:p>
            <a:endParaRPr lang="en-US" dirty="0"/>
          </a:p>
          <a:p>
            <a:endParaRPr lang="en-US" sz="2000" dirty="0" smtClean="0"/>
          </a:p>
          <a:p>
            <a:r>
              <a:rPr lang="en-US" dirty="0" smtClean="0"/>
              <a:t>Must </a:t>
            </a:r>
            <a:r>
              <a:rPr lang="en-US" dirty="0"/>
              <a:t>fit both models and extract needed values from the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</a:rPr>
              <a:t>anova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</a:rPr>
              <a:t>()</a:t>
            </a:r>
            <a:r>
              <a:rPr lang="en-US" dirty="0"/>
              <a:t> output</a:t>
            </a:r>
          </a:p>
        </p:txBody>
      </p:sp>
      <p:pic>
        <p:nvPicPr>
          <p:cNvPr id="3317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288" y="3124200"/>
            <a:ext cx="8097837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5C1B2D-2C95-4E7D-A269-620D891725DB}" type="slidenum">
              <a:rPr lang="en-US"/>
              <a:pPr/>
              <a:t>13</a:t>
            </a:fld>
            <a:endParaRPr lang="en-US"/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/>
              <a:t>Lines Test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4343400"/>
            <a:ext cx="8610600" cy="2372497"/>
          </a:xfrm>
        </p:spPr>
        <p:txBody>
          <a:bodyPr/>
          <a:lstStyle/>
          <a:p>
            <a:r>
              <a:rPr lang="en-US" dirty="0" smtClean="0"/>
              <a:t>Examine HO</a:t>
            </a:r>
          </a:p>
          <a:p>
            <a:pPr lvl="1"/>
            <a:r>
              <a:rPr lang="en-US" sz="2400" dirty="0" smtClean="0"/>
              <a:t>Which output is ultimate full, full, and simple models?</a:t>
            </a:r>
          </a:p>
          <a:p>
            <a:pPr lvl="1"/>
            <a:r>
              <a:rPr lang="en-US" sz="2400" dirty="0" smtClean="0"/>
              <a:t>What are the required RSS components?</a:t>
            </a:r>
          </a:p>
          <a:p>
            <a:pPr lvl="1"/>
            <a:r>
              <a:rPr lang="en-US" sz="2400" dirty="0" smtClean="0"/>
              <a:t>What is F, corresponding </a:t>
            </a:r>
            <a:r>
              <a:rPr lang="en-US" sz="2400" dirty="0" err="1" smtClean="0"/>
              <a:t>df</a:t>
            </a:r>
            <a:r>
              <a:rPr lang="en-US" sz="2400" dirty="0" smtClean="0"/>
              <a:t>, and p-value?</a:t>
            </a:r>
          </a:p>
          <a:p>
            <a:pPr lvl="1"/>
            <a:r>
              <a:rPr lang="en-US" sz="2400" dirty="0" smtClean="0"/>
              <a:t>What is the final conclusion?</a:t>
            </a:r>
            <a:endParaRPr lang="en-US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9906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None/>
            </a:pPr>
            <a:r>
              <a:rPr lang="en-US" sz="2400" b="0" dirty="0" smtClean="0"/>
              <a:t>H</a:t>
            </a:r>
            <a:r>
              <a:rPr lang="en-US" sz="2400" b="0" baseline="-25000" dirty="0" smtClean="0"/>
              <a:t>o</a:t>
            </a:r>
            <a:r>
              <a:rPr lang="en-US" sz="2400" b="0" dirty="0" smtClean="0"/>
              <a:t>: </a:t>
            </a:r>
            <a:r>
              <a:rPr lang="en-US" sz="2400" b="0" dirty="0" err="1" smtClean="0">
                <a:latin typeface="Symbol" pitchFamily="18" charset="2"/>
              </a:rPr>
              <a:t>m</a:t>
            </a:r>
            <a:r>
              <a:rPr lang="en-US" sz="2400" b="0" baseline="-25000" dirty="0" err="1" smtClean="0"/>
              <a:t>fert.succ</a:t>
            </a:r>
            <a:r>
              <a:rPr lang="en-US" sz="2400" b="0" dirty="0" smtClean="0"/>
              <a:t> = </a:t>
            </a:r>
            <a:r>
              <a:rPr lang="en-US" sz="2400" b="0" dirty="0" smtClean="0">
                <a:latin typeface="Symbol" pitchFamily="18" charset="2"/>
              </a:rPr>
              <a:t>a</a:t>
            </a:r>
            <a:r>
              <a:rPr lang="en-US" sz="2400" b="0" dirty="0" smtClean="0"/>
              <a:t> + </a:t>
            </a:r>
            <a:r>
              <a:rPr lang="en-US" sz="2400" b="0" dirty="0" smtClean="0">
                <a:latin typeface="Symbol" pitchFamily="18" charset="2"/>
              </a:rPr>
              <a:t>b</a:t>
            </a:r>
            <a:r>
              <a:rPr lang="en-US" sz="2400" b="0" baseline="-25000" dirty="0" smtClean="0"/>
              <a:t>1</a:t>
            </a:r>
            <a:r>
              <a:rPr lang="en-US" sz="2400" b="0" dirty="0" smtClean="0"/>
              <a:t>step.len + </a:t>
            </a:r>
            <a:r>
              <a:rPr lang="en-US" sz="2400" b="0" dirty="0" smtClean="0">
                <a:latin typeface="Symbol" pitchFamily="18" charset="2"/>
              </a:rPr>
              <a:t>d</a:t>
            </a:r>
            <a:r>
              <a:rPr lang="en-US" sz="2400" b="0" baseline="-25000" dirty="0" smtClean="0"/>
              <a:t>1</a:t>
            </a:r>
            <a:r>
              <a:rPr lang="en-US" sz="2400" b="0" dirty="0" smtClean="0"/>
              <a:t>parr</a:t>
            </a:r>
          </a:p>
          <a:p>
            <a:pPr marL="457200" lvl="1" indent="0">
              <a:buNone/>
            </a:pPr>
            <a:r>
              <a:rPr lang="en-US" sz="2400" b="0" dirty="0" smtClean="0"/>
              <a:t>H</a:t>
            </a:r>
            <a:r>
              <a:rPr lang="en-US" sz="2400" b="0" baseline="-25000" dirty="0" smtClean="0"/>
              <a:t>A</a:t>
            </a:r>
            <a:r>
              <a:rPr lang="en-US" sz="2400" b="0" dirty="0" smtClean="0"/>
              <a:t>: </a:t>
            </a:r>
            <a:r>
              <a:rPr lang="en-US" sz="2400" b="0" dirty="0" err="1" smtClean="0">
                <a:latin typeface="Symbol" pitchFamily="18" charset="2"/>
              </a:rPr>
              <a:t>m</a:t>
            </a:r>
            <a:r>
              <a:rPr lang="en-US" sz="2400" b="0" baseline="-25000" dirty="0" err="1" smtClean="0"/>
              <a:t>fert.succ</a:t>
            </a:r>
            <a:r>
              <a:rPr lang="en-US" sz="2400" b="0" dirty="0" smtClean="0"/>
              <a:t> = </a:t>
            </a:r>
            <a:r>
              <a:rPr lang="en-US" sz="2400" b="0" dirty="0" smtClean="0">
                <a:latin typeface="Symbol" pitchFamily="18" charset="2"/>
              </a:rPr>
              <a:t>a</a:t>
            </a:r>
            <a:r>
              <a:rPr lang="en-US" sz="2400" b="0" dirty="0" smtClean="0"/>
              <a:t> + </a:t>
            </a:r>
            <a:r>
              <a:rPr lang="en-US" sz="2400" b="0" dirty="0" smtClean="0">
                <a:latin typeface="Symbol" pitchFamily="18" charset="2"/>
              </a:rPr>
              <a:t>b</a:t>
            </a:r>
            <a:r>
              <a:rPr lang="en-US" sz="2400" b="0" baseline="-25000" dirty="0" smtClean="0"/>
              <a:t>1</a:t>
            </a:r>
            <a:r>
              <a:rPr lang="en-US" sz="2400" b="0" dirty="0" smtClean="0"/>
              <a:t>step.len + </a:t>
            </a:r>
            <a:r>
              <a:rPr lang="en-US" sz="2400" b="0" dirty="0" smtClean="0">
                <a:latin typeface="Symbol" pitchFamily="18" charset="2"/>
              </a:rPr>
              <a:t>d</a:t>
            </a:r>
            <a:r>
              <a:rPr lang="en-US" sz="2400" b="0" baseline="-25000" dirty="0" smtClean="0"/>
              <a:t>1</a:t>
            </a:r>
            <a:r>
              <a:rPr lang="en-US" sz="2400" b="0" dirty="0" smtClean="0"/>
              <a:t>parr + </a:t>
            </a:r>
            <a:r>
              <a:rPr lang="en-US" sz="2400" b="0" dirty="0" smtClean="0">
                <a:latin typeface="Symbol" pitchFamily="18" charset="2"/>
              </a:rPr>
              <a:t>g</a:t>
            </a:r>
            <a:r>
              <a:rPr lang="en-US" sz="2400" b="0" baseline="-25000" dirty="0" smtClean="0"/>
              <a:t>1</a:t>
            </a:r>
            <a:r>
              <a:rPr lang="en-US" sz="2400" b="0" dirty="0" smtClean="0"/>
              <a:t>parr*</a:t>
            </a:r>
            <a:r>
              <a:rPr lang="en-US" sz="2400" b="0" dirty="0" err="1" smtClean="0"/>
              <a:t>step.len</a:t>
            </a:r>
            <a:endParaRPr lang="en-US" sz="2400" b="0" dirty="0" smtClean="0"/>
          </a:p>
          <a:p>
            <a:pPr marL="0" indent="0">
              <a:buNone/>
            </a:pPr>
            <a:endParaRPr lang="en-US" sz="2400" b="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5588" y="2286000"/>
            <a:ext cx="832403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2131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B9EB09-633A-40DE-8152-1947C37A1E42}" type="slidenum">
              <a:rPr lang="en-US"/>
              <a:pPr/>
              <a:t>14</a:t>
            </a:fld>
            <a:endParaRPr lang="en-US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Equal-Intercepts </a:t>
            </a:r>
            <a:r>
              <a:rPr lang="en-US" dirty="0"/>
              <a:t>Test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562600"/>
          </a:xfrm>
        </p:spPr>
        <p:txBody>
          <a:bodyPr/>
          <a:lstStyle/>
          <a:p>
            <a:r>
              <a:rPr lang="en-US" sz="2800" dirty="0" smtClean="0"/>
              <a:t>Only </a:t>
            </a:r>
            <a:r>
              <a:rPr lang="en-US" sz="2800" dirty="0"/>
              <a:t>conducted </a:t>
            </a:r>
            <a:r>
              <a:rPr lang="en-US" sz="2800" b="1" dirty="0">
                <a:solidFill>
                  <a:srgbClr val="FF0000"/>
                </a:solidFill>
              </a:rPr>
              <a:t>IF LINES ARE PARALLEL</a:t>
            </a:r>
          </a:p>
          <a:p>
            <a:endParaRPr lang="en-US" sz="2000" dirty="0"/>
          </a:p>
          <a:p>
            <a:r>
              <a:rPr lang="en-US" sz="2800" dirty="0"/>
              <a:t>Re-examine salmon </a:t>
            </a:r>
            <a:r>
              <a:rPr lang="en-US" sz="2800" dirty="0" err="1"/>
              <a:t>submodels</a:t>
            </a:r>
            <a:r>
              <a:rPr lang="en-US" sz="2800" dirty="0"/>
              <a:t> with parallel lines</a:t>
            </a:r>
          </a:p>
          <a:p>
            <a:pPr lvl="1"/>
            <a:r>
              <a:rPr lang="en-US" sz="2400" dirty="0"/>
              <a:t>adults:	 </a:t>
            </a:r>
            <a:r>
              <a:rPr lang="en-US" sz="2400" dirty="0" err="1">
                <a:latin typeface="Symbol" pitchFamily="18" charset="2"/>
              </a:rPr>
              <a:t>m</a:t>
            </a:r>
            <a:r>
              <a:rPr lang="en-US" sz="2400" baseline="-25000" dirty="0" err="1"/>
              <a:t>fert.succ</a:t>
            </a:r>
            <a:r>
              <a:rPr lang="en-US" sz="2400" dirty="0"/>
              <a:t> =  </a:t>
            </a:r>
            <a:r>
              <a:rPr lang="en-US" sz="2400" dirty="0">
                <a:latin typeface="Symbol" pitchFamily="18" charset="2"/>
              </a:rPr>
              <a:t>a       </a:t>
            </a:r>
            <a:r>
              <a:rPr lang="en-US" sz="2400" dirty="0"/>
              <a:t> + </a:t>
            </a:r>
            <a:r>
              <a:rPr lang="en-US" sz="2400" dirty="0">
                <a:latin typeface="Symbol" pitchFamily="18" charset="2"/>
              </a:rPr>
              <a:t>b</a:t>
            </a:r>
            <a:r>
              <a:rPr lang="en-US" sz="2400" baseline="-25000" dirty="0"/>
              <a:t>1 </a:t>
            </a:r>
            <a:r>
              <a:rPr lang="en-US" sz="2400" dirty="0" err="1"/>
              <a:t>step.len</a:t>
            </a:r>
            <a:r>
              <a:rPr lang="en-US" sz="2400" dirty="0"/>
              <a:t> </a:t>
            </a:r>
          </a:p>
          <a:p>
            <a:pPr lvl="1"/>
            <a:r>
              <a:rPr lang="en-US" sz="2400" dirty="0" err="1"/>
              <a:t>parr</a:t>
            </a:r>
            <a:r>
              <a:rPr lang="en-US" sz="2400" dirty="0"/>
              <a:t>:      </a:t>
            </a:r>
            <a:r>
              <a:rPr lang="en-US" sz="2400" dirty="0" err="1">
                <a:latin typeface="Symbol" pitchFamily="18" charset="2"/>
              </a:rPr>
              <a:t>m</a:t>
            </a:r>
            <a:r>
              <a:rPr lang="en-US" sz="2400" baseline="-25000" dirty="0" err="1"/>
              <a:t>fert.succ</a:t>
            </a:r>
            <a:r>
              <a:rPr lang="en-US" sz="2400" dirty="0"/>
              <a:t> = (</a:t>
            </a:r>
            <a:r>
              <a:rPr lang="en-US" sz="2400" dirty="0">
                <a:latin typeface="Symbol" pitchFamily="18" charset="2"/>
              </a:rPr>
              <a:t>a</a:t>
            </a:r>
            <a:r>
              <a:rPr lang="en-US" sz="2400" dirty="0"/>
              <a:t>+</a:t>
            </a:r>
            <a:r>
              <a:rPr lang="en-US" sz="2400" dirty="0">
                <a:latin typeface="Symbol" pitchFamily="18" charset="2"/>
              </a:rPr>
              <a:t>d</a:t>
            </a:r>
            <a:r>
              <a:rPr lang="en-US" sz="2400" baseline="-25000" dirty="0"/>
              <a:t>1</a:t>
            </a:r>
            <a:r>
              <a:rPr lang="en-US" sz="2400" dirty="0"/>
              <a:t>) + </a:t>
            </a:r>
            <a:r>
              <a:rPr lang="en-US" sz="2400" dirty="0">
                <a:latin typeface="Symbol" pitchFamily="18" charset="2"/>
              </a:rPr>
              <a:t>b</a:t>
            </a:r>
            <a:r>
              <a:rPr lang="en-US" sz="2400" baseline="-25000" dirty="0"/>
              <a:t>1 </a:t>
            </a:r>
            <a:r>
              <a:rPr lang="en-US" sz="2400" dirty="0" err="1"/>
              <a:t>step.len</a:t>
            </a:r>
            <a:endParaRPr lang="en-US" sz="2400" dirty="0"/>
          </a:p>
          <a:p>
            <a:endParaRPr lang="en-US" sz="2000" dirty="0"/>
          </a:p>
          <a:p>
            <a:r>
              <a:rPr lang="en-US" sz="2800" dirty="0" smtClean="0"/>
              <a:t>What must be true to have </a:t>
            </a:r>
            <a:r>
              <a:rPr lang="en-US" sz="2800" dirty="0"/>
              <a:t>equal </a:t>
            </a:r>
            <a:r>
              <a:rPr lang="en-US" sz="2800" dirty="0" smtClean="0"/>
              <a:t>intercepts?</a:t>
            </a:r>
          </a:p>
          <a:p>
            <a:pPr lvl="1"/>
            <a:r>
              <a:rPr lang="en-US" sz="2400" dirty="0"/>
              <a:t>Thus, compare these models …</a:t>
            </a:r>
          </a:p>
          <a:p>
            <a:pPr lvl="2"/>
            <a:r>
              <a:rPr lang="en-US" dirty="0"/>
              <a:t>H</a:t>
            </a:r>
            <a:r>
              <a:rPr lang="en-US" baseline="-25000" dirty="0"/>
              <a:t>o</a:t>
            </a:r>
            <a:r>
              <a:rPr lang="en-US" dirty="0"/>
              <a:t>: </a:t>
            </a:r>
            <a:r>
              <a:rPr lang="en-US" dirty="0" err="1">
                <a:latin typeface="Symbol" pitchFamily="18" charset="2"/>
              </a:rPr>
              <a:t>m</a:t>
            </a:r>
            <a:r>
              <a:rPr lang="en-US" baseline="-25000" dirty="0" err="1"/>
              <a:t>fert.succ</a:t>
            </a:r>
            <a:r>
              <a:rPr lang="en-US" dirty="0"/>
              <a:t> =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 + </a:t>
            </a:r>
            <a:r>
              <a:rPr lang="en-US" dirty="0">
                <a:latin typeface="Symbol" pitchFamily="18" charset="2"/>
              </a:rPr>
              <a:t>b</a:t>
            </a:r>
            <a:r>
              <a:rPr lang="en-US" baseline="-25000" dirty="0"/>
              <a:t>1</a:t>
            </a:r>
            <a:r>
              <a:rPr lang="en-US" dirty="0"/>
              <a:t>step.len</a:t>
            </a:r>
          </a:p>
          <a:p>
            <a:pPr lvl="2">
              <a:buFontTx/>
              <a:buNone/>
            </a:pPr>
            <a:r>
              <a:rPr lang="en-US" dirty="0"/>
              <a:t>	H</a:t>
            </a:r>
            <a:r>
              <a:rPr lang="en-US" baseline="-25000" dirty="0"/>
              <a:t>A</a:t>
            </a:r>
            <a:r>
              <a:rPr lang="en-US" dirty="0"/>
              <a:t>: </a:t>
            </a:r>
            <a:r>
              <a:rPr lang="en-US" dirty="0" err="1">
                <a:latin typeface="Symbol" pitchFamily="18" charset="2"/>
              </a:rPr>
              <a:t>m</a:t>
            </a:r>
            <a:r>
              <a:rPr lang="en-US" baseline="-25000" dirty="0" err="1"/>
              <a:t>fert.succ</a:t>
            </a:r>
            <a:r>
              <a:rPr lang="en-US" dirty="0"/>
              <a:t> =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 + </a:t>
            </a:r>
            <a:r>
              <a:rPr lang="en-US" dirty="0">
                <a:latin typeface="Symbol" pitchFamily="18" charset="2"/>
              </a:rPr>
              <a:t>b</a:t>
            </a:r>
            <a:r>
              <a:rPr lang="en-US" baseline="-25000" dirty="0"/>
              <a:t>1</a:t>
            </a:r>
            <a:r>
              <a:rPr lang="en-US" dirty="0"/>
              <a:t>step.len + </a:t>
            </a:r>
            <a:r>
              <a:rPr lang="en-US" dirty="0">
                <a:latin typeface="Symbol" pitchFamily="18" charset="2"/>
              </a:rPr>
              <a:t>d</a:t>
            </a:r>
            <a:r>
              <a:rPr lang="en-US" baseline="-25000" dirty="0"/>
              <a:t>1</a:t>
            </a:r>
            <a:r>
              <a:rPr lang="en-US" dirty="0"/>
              <a:t>parr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800" dirty="0" smtClean="0"/>
              <a:t>Examine HO – make conclusion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there an easier way?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r>
              <a:rPr lang="en-US" dirty="0" smtClean="0"/>
              <a:t>Examine ANOVA from ultimate full model</a:t>
            </a:r>
          </a:p>
          <a:p>
            <a:pPr lvl="1"/>
            <a:r>
              <a:rPr lang="en-US" dirty="0" smtClean="0"/>
              <a:t>Look at SS, F, and p-values relative to the previous calculations</a:t>
            </a:r>
          </a:p>
          <a:p>
            <a:pPr lvl="1"/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800" dirty="0"/>
              <a:t>Each SS is the SS explained from adding that variable to the model with </a:t>
            </a:r>
            <a:r>
              <a:rPr lang="en-US" sz="2800" dirty="0" smtClean="0"/>
              <a:t>all </a:t>
            </a:r>
            <a:r>
              <a:rPr lang="en-US" sz="2800" dirty="0"/>
              <a:t>previous </a:t>
            </a:r>
            <a:r>
              <a:rPr lang="en-US" sz="2800" dirty="0" smtClean="0"/>
              <a:t>variables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800" dirty="0"/>
              <a:t>Each </a:t>
            </a:r>
            <a:r>
              <a:rPr lang="en-US" sz="2800" dirty="0" smtClean="0"/>
              <a:t>p-value tests </a:t>
            </a:r>
            <a:r>
              <a:rPr lang="en-US" sz="2800" dirty="0"/>
              <a:t>adding that variable to the model with all previous </a:t>
            </a:r>
            <a:r>
              <a:rPr lang="en-US" sz="2800" dirty="0" smtClean="0"/>
              <a:t>variables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interaction line is </a:t>
            </a:r>
            <a:r>
              <a:rPr lang="en-US" sz="2400" dirty="0"/>
              <a:t>a parallel lines test.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factor variable line </a:t>
            </a:r>
            <a:r>
              <a:rPr lang="en-US" sz="2400" dirty="0"/>
              <a:t>is an </a:t>
            </a:r>
            <a:r>
              <a:rPr lang="en-US" sz="2400" dirty="0" smtClean="0"/>
              <a:t>equal-intercepts </a:t>
            </a:r>
            <a:r>
              <a:rPr lang="en-US" sz="2400" dirty="0"/>
              <a:t>test assuming that </a:t>
            </a:r>
            <a:r>
              <a:rPr lang="en-US" sz="2400" dirty="0" smtClean="0"/>
              <a:t>the lines </a:t>
            </a:r>
            <a:r>
              <a:rPr lang="en-US" sz="2400" dirty="0"/>
              <a:t>are parallel</a:t>
            </a:r>
            <a:r>
              <a:rPr lang="en-US" sz="24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covariate line is a relationship test assuming same line for all groups.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B39ADD-4258-43C1-B408-3269BEAB59D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8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3985AB-32D4-4E15-8517-24C21323F5CB}" type="slidenum">
              <a:rPr lang="en-US"/>
              <a:pPr/>
              <a:t>16</a:t>
            </a:fld>
            <a:endParaRPr lang="en-US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Example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Hartman and Brandt (1995) examined the relationship between energy density and percent dry weight for four species</a:t>
            </a:r>
          </a:p>
          <a:p>
            <a:pPr lvl="1"/>
            <a:r>
              <a:rPr lang="en-US" dirty="0"/>
              <a:t>bay </a:t>
            </a:r>
            <a:r>
              <a:rPr lang="en-US" dirty="0" smtClean="0"/>
              <a:t>anchovy </a:t>
            </a:r>
            <a:r>
              <a:rPr lang="en-US" dirty="0"/>
              <a:t>(</a:t>
            </a:r>
            <a:r>
              <a:rPr lang="en-US" i="1" dirty="0" err="1"/>
              <a:t>Anchoa</a:t>
            </a:r>
            <a:r>
              <a:rPr lang="en-US" i="1" dirty="0"/>
              <a:t> </a:t>
            </a:r>
            <a:r>
              <a:rPr lang="en-US" i="1" dirty="0" err="1"/>
              <a:t>mitchilli</a:t>
            </a:r>
            <a:r>
              <a:rPr lang="en-US" dirty="0"/>
              <a:t>),</a:t>
            </a:r>
          </a:p>
          <a:p>
            <a:pPr lvl="1"/>
            <a:r>
              <a:rPr lang="en-US" dirty="0"/>
              <a:t>bluefish (</a:t>
            </a:r>
            <a:r>
              <a:rPr lang="en-US" i="1" dirty="0" err="1"/>
              <a:t>Pomatomus</a:t>
            </a:r>
            <a:r>
              <a:rPr lang="en-US" i="1" dirty="0"/>
              <a:t> </a:t>
            </a:r>
            <a:r>
              <a:rPr lang="en-US" i="1" dirty="0" err="1"/>
              <a:t>saltatrix</a:t>
            </a:r>
            <a:r>
              <a:rPr lang="en-US" dirty="0"/>
              <a:t>),</a:t>
            </a:r>
          </a:p>
          <a:p>
            <a:pPr lvl="1"/>
            <a:r>
              <a:rPr lang="en-US" dirty="0"/>
              <a:t>striped bass (</a:t>
            </a:r>
            <a:r>
              <a:rPr lang="en-US" i="1" dirty="0" err="1"/>
              <a:t>Morone</a:t>
            </a:r>
            <a:r>
              <a:rPr lang="en-US" i="1" dirty="0"/>
              <a:t> </a:t>
            </a:r>
            <a:r>
              <a:rPr lang="en-US" i="1" dirty="0" err="1"/>
              <a:t>saxatilis</a:t>
            </a:r>
            <a:r>
              <a:rPr lang="en-US" dirty="0"/>
              <a:t>), and</a:t>
            </a:r>
          </a:p>
          <a:p>
            <a:pPr lvl="1"/>
            <a:r>
              <a:rPr lang="en-US" dirty="0"/>
              <a:t>weakfish (</a:t>
            </a:r>
            <a:r>
              <a:rPr lang="en-US" i="1" dirty="0" err="1"/>
              <a:t>Cynoscion</a:t>
            </a:r>
            <a:r>
              <a:rPr lang="en-US" i="1" dirty="0"/>
              <a:t> </a:t>
            </a:r>
            <a:r>
              <a:rPr lang="en-US" i="1" dirty="0" err="1"/>
              <a:t>regalis</a:t>
            </a:r>
            <a:r>
              <a:rPr lang="en-US" dirty="0"/>
              <a:t>).</a:t>
            </a:r>
          </a:p>
          <a:p>
            <a:pPr lvl="1"/>
            <a:endParaRPr lang="en-US" dirty="0"/>
          </a:p>
          <a:p>
            <a:r>
              <a:rPr lang="en-US" dirty="0"/>
              <a:t>Describe relationship and determine if there are any differences among species.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CAA311-5B97-4662-8752-DF0D8D89FD50}" type="slidenum">
              <a:rPr lang="en-US"/>
              <a:pPr/>
              <a:t>17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 Model(s) and Tests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334000"/>
          </a:xfrm>
        </p:spPr>
        <p:txBody>
          <a:bodyPr/>
          <a:lstStyle/>
          <a:p>
            <a:r>
              <a:rPr lang="en-US"/>
              <a:t>Assume that bay anchovy will be reference.</a:t>
            </a:r>
          </a:p>
          <a:p>
            <a:endParaRPr lang="en-US" sz="1400"/>
          </a:p>
          <a:p>
            <a:r>
              <a:rPr lang="en-US"/>
              <a:t>Construct indicator variables.</a:t>
            </a:r>
          </a:p>
          <a:p>
            <a:endParaRPr lang="en-US" sz="1400"/>
          </a:p>
          <a:p>
            <a:r>
              <a:rPr lang="en-US"/>
              <a:t>Construct ultimate full model.</a:t>
            </a:r>
          </a:p>
          <a:p>
            <a:endParaRPr lang="en-US" sz="1600"/>
          </a:p>
          <a:p>
            <a:r>
              <a:rPr lang="en-US"/>
              <a:t>Construct submodels.</a:t>
            </a:r>
          </a:p>
          <a:p>
            <a:endParaRPr lang="en-US" sz="1600"/>
          </a:p>
          <a:p>
            <a:r>
              <a:rPr lang="en-US"/>
              <a:t>Construct parallel lines test models.</a:t>
            </a:r>
          </a:p>
          <a:p>
            <a:endParaRPr lang="en-US" sz="1600"/>
          </a:p>
          <a:p>
            <a:r>
              <a:rPr lang="en-US"/>
              <a:t>Construct equal intercepts test models.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2E28AD-5759-4EC0-9BE2-43B330CD69F7}" type="slidenum">
              <a:rPr lang="en-US"/>
              <a:pPr/>
              <a:t>18</a:t>
            </a:fld>
            <a:endParaRPr lang="en-US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Fit Model(s) and Interpret Tests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334000"/>
          </a:xfrm>
        </p:spPr>
        <p:txBody>
          <a:bodyPr/>
          <a:lstStyle/>
          <a:p>
            <a:r>
              <a:rPr lang="en-US" dirty="0" smtClean="0"/>
              <a:t>Examine HO</a:t>
            </a:r>
          </a:p>
          <a:p>
            <a:pPr lvl="1"/>
            <a:r>
              <a:rPr lang="en-US" dirty="0" smtClean="0"/>
              <a:t>Fit </a:t>
            </a:r>
            <a:r>
              <a:rPr lang="en-US" dirty="0"/>
              <a:t>ultimate full model.</a:t>
            </a:r>
          </a:p>
          <a:p>
            <a:endParaRPr lang="en-US" sz="1400" dirty="0"/>
          </a:p>
          <a:p>
            <a:pPr lvl="1"/>
            <a:r>
              <a:rPr lang="en-US" dirty="0"/>
              <a:t>Check assumptions.</a:t>
            </a:r>
          </a:p>
          <a:p>
            <a:endParaRPr lang="en-US" sz="1400" dirty="0"/>
          </a:p>
          <a:p>
            <a:pPr lvl="1"/>
            <a:r>
              <a:rPr lang="en-US" dirty="0"/>
              <a:t>Check ANOVA.</a:t>
            </a:r>
          </a:p>
          <a:p>
            <a:pPr lvl="2"/>
            <a:r>
              <a:rPr lang="en-US" dirty="0"/>
              <a:t>Perform parallel lines test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Perform equal-intercepts test.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6D4219-F5DE-46A4-9424-84C06E10FAD0}" type="slidenum">
              <a:rPr lang="en-US"/>
              <a:pPr/>
              <a:t>19</a:t>
            </a:fld>
            <a:endParaRPr lang="en-US"/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Identify Differences in Slopes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Parallel lines test indicates whether at least one pair of slopes differ.</a:t>
            </a:r>
          </a:p>
          <a:p>
            <a:endParaRPr lang="en-US" sz="1400" dirty="0"/>
          </a:p>
          <a:p>
            <a:r>
              <a:rPr lang="en-US" dirty="0"/>
              <a:t>Coefficient results indicate whether “other” groups differ from the reference group.</a:t>
            </a:r>
          </a:p>
          <a:p>
            <a:endParaRPr lang="en-US" sz="1400" dirty="0"/>
          </a:p>
          <a:p>
            <a:r>
              <a:rPr lang="en-US" dirty="0" smtClean="0"/>
              <a:t>The </a:t>
            </a:r>
            <a:r>
              <a:rPr lang="en-US" dirty="0"/>
              <a:t>reference </a:t>
            </a:r>
            <a:r>
              <a:rPr lang="en-US" dirty="0" smtClean="0"/>
              <a:t>group </a:t>
            </a:r>
            <a:r>
              <a:rPr lang="en-US" dirty="0"/>
              <a:t>must be changed and the model </a:t>
            </a:r>
            <a:r>
              <a:rPr lang="en-US" dirty="0" smtClean="0"/>
              <a:t>re-fit to </a:t>
            </a:r>
            <a:r>
              <a:rPr lang="en-US" dirty="0"/>
              <a:t>make comparisons among “other” </a:t>
            </a:r>
            <a:r>
              <a:rPr lang="en-US" dirty="0" smtClean="0"/>
              <a:t>groups.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702BDE-FDD2-452F-B4A3-CC011DD83A86}" type="slidenum">
              <a:rPr lang="en-US"/>
              <a:pPr/>
              <a:t>2</a:t>
            </a:fld>
            <a:endParaRPr lang="en-US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Indicator Variable Regression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linear regression </a:t>
            </a:r>
            <a:r>
              <a:rPr lang="en-US" dirty="0" smtClean="0"/>
              <a:t>with …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 quantitative explanatory </a:t>
            </a:r>
            <a:r>
              <a:rPr lang="en-US" dirty="0" smtClean="0"/>
              <a:t>variable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called </a:t>
            </a:r>
            <a:r>
              <a:rPr lang="en-US" dirty="0"/>
              <a:t>a covariate.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 factor </a:t>
            </a:r>
            <a:r>
              <a:rPr lang="en-US" dirty="0"/>
              <a:t>explanatory </a:t>
            </a:r>
            <a:r>
              <a:rPr lang="en-US" dirty="0" smtClean="0"/>
              <a:t>variable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indicates </a:t>
            </a:r>
            <a:r>
              <a:rPr lang="en-US" dirty="0"/>
              <a:t>to which </a:t>
            </a:r>
            <a:r>
              <a:rPr lang="en-US" dirty="0" smtClean="0"/>
              <a:t>group </a:t>
            </a:r>
            <a:r>
              <a:rPr lang="en-US" dirty="0"/>
              <a:t>an individual belongs.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</a:t>
            </a:r>
            <a:r>
              <a:rPr lang="en-US" dirty="0" smtClean="0"/>
              <a:t>ombines </a:t>
            </a:r>
            <a:r>
              <a:rPr lang="en-US" dirty="0"/>
              <a:t>aspects of ANOVA and </a:t>
            </a:r>
            <a:r>
              <a:rPr lang="en-US" dirty="0" smtClean="0"/>
              <a:t>SLR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</a:t>
            </a:r>
            <a:r>
              <a:rPr lang="en-US" dirty="0" smtClean="0"/>
              <a:t>pecial case is the </a:t>
            </a:r>
            <a:r>
              <a:rPr lang="en-US" dirty="0" err="1"/>
              <a:t>ANalysis</a:t>
            </a:r>
            <a:r>
              <a:rPr lang="en-US" dirty="0"/>
              <a:t> of </a:t>
            </a:r>
            <a:r>
              <a:rPr lang="en-US" dirty="0" err="1"/>
              <a:t>COVAriance</a:t>
            </a:r>
            <a:r>
              <a:rPr lang="en-US" dirty="0"/>
              <a:t> (ANCOVA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FF9B13-3132-4763-BC1B-E0788098FA99}" type="slidenum">
              <a:rPr lang="en-US"/>
              <a:pPr/>
              <a:t>20</a:t>
            </a:fld>
            <a:endParaRPr lang="en-US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Identify Differences in Slopes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method suffers from the multiple comparison problem of inflated </a:t>
            </a:r>
            <a:r>
              <a:rPr lang="en-US" dirty="0" err="1"/>
              <a:t>experimentwise</a:t>
            </a:r>
            <a:r>
              <a:rPr lang="en-US" dirty="0"/>
              <a:t> error.</a:t>
            </a:r>
          </a:p>
          <a:p>
            <a:endParaRPr lang="en-US" sz="1400" dirty="0"/>
          </a:p>
          <a:p>
            <a:r>
              <a:rPr lang="en-US" dirty="0"/>
              <a:t>Unfortunately ….</a:t>
            </a:r>
          </a:p>
          <a:p>
            <a:pPr lvl="1"/>
            <a:r>
              <a:rPr lang="en-US" dirty="0"/>
              <a:t>There is no </a:t>
            </a:r>
            <a:r>
              <a:rPr lang="en-US" dirty="0" err="1"/>
              <a:t>Tukey</a:t>
            </a:r>
            <a:r>
              <a:rPr lang="en-US" dirty="0"/>
              <a:t>-like method for slopes</a:t>
            </a:r>
          </a:p>
          <a:p>
            <a:pPr lvl="1"/>
            <a:r>
              <a:rPr lang="en-US" dirty="0" err="1"/>
              <a:t>Bonferroni</a:t>
            </a:r>
            <a:r>
              <a:rPr lang="en-US" dirty="0"/>
              <a:t> method (i.e., multiply p-value by k) is too conservative.</a:t>
            </a:r>
          </a:p>
          <a:p>
            <a:pPr lvl="1"/>
            <a:endParaRPr lang="en-US" sz="1400" dirty="0"/>
          </a:p>
          <a:p>
            <a:r>
              <a:rPr lang="en-US" dirty="0"/>
              <a:t>Alternative is to control False Discovery Rate (FDR).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BA6CA0-2B55-4FE5-8FDF-5D8DF8196CB6}" type="slidenum">
              <a:rPr lang="en-US"/>
              <a:pPr/>
              <a:t>21</a:t>
            </a:fld>
            <a:endParaRPr lang="en-US"/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False Discovery Rate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expected proportion of false discoveries (i.e., rejecting H</a:t>
            </a:r>
            <a:r>
              <a:rPr lang="en-US" baseline="-25000"/>
              <a:t>0</a:t>
            </a:r>
            <a:r>
              <a:rPr lang="en-US"/>
              <a:t> when it is in fact true) among the rejected null hypotheses.</a:t>
            </a:r>
          </a:p>
          <a:p>
            <a:endParaRPr lang="en-US" sz="1200"/>
          </a:p>
          <a:p>
            <a:r>
              <a:rPr lang="en-US"/>
              <a:t>A less stringent condition than controlling the experimentwise error rate.</a:t>
            </a:r>
          </a:p>
          <a:p>
            <a:endParaRPr lang="en-US" sz="1200"/>
          </a:p>
          <a:p>
            <a:r>
              <a:rPr lang="en-US"/>
              <a:t>FDR is more powerful than Bonferroni.</a:t>
            </a:r>
          </a:p>
          <a:p>
            <a:endParaRPr lang="en-US" sz="1400"/>
          </a:p>
          <a:p>
            <a:r>
              <a:rPr lang="en-US"/>
              <a:t>Specific calculations are beyond this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compSlopes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in Section 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B39ADD-4258-43C1-B408-3269BEAB59D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3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7E1D20-E159-4A86-9875-C4E79C0C1EDA}" type="slidenum">
              <a:rPr lang="en-US"/>
              <a:pPr/>
              <a:t>23</a:t>
            </a:fld>
            <a:endParaRPr lang="en-US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Identify Differences in Intercepts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/>
              <a:t>If parallel lines </a:t>
            </a:r>
            <a:r>
              <a:rPr lang="en-US" dirty="0" smtClean="0"/>
              <a:t>exist, then equal-intercepts </a:t>
            </a:r>
            <a:r>
              <a:rPr lang="en-US" dirty="0"/>
              <a:t>test indicates if lines are coincident or not.</a:t>
            </a:r>
          </a:p>
          <a:p>
            <a:endParaRPr lang="en-US" sz="1400" dirty="0"/>
          </a:p>
          <a:p>
            <a:r>
              <a:rPr lang="en-US" dirty="0"/>
              <a:t>A rejection indicates at least one pair of intercepts differ.</a:t>
            </a:r>
          </a:p>
          <a:p>
            <a:endParaRPr lang="en-US" sz="1400" dirty="0"/>
          </a:p>
          <a:p>
            <a:r>
              <a:rPr lang="en-US" dirty="0"/>
              <a:t>Same multiple comparison issue as observed with slope.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6CA7F4-0692-4D48-83E4-312B9E1B2306}" type="slidenum">
              <a:rPr lang="en-US"/>
              <a:pPr/>
              <a:t>24</a:t>
            </a:fld>
            <a:endParaRPr lang="en-US"/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Identify Differences in Intercepts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334000"/>
          </a:xfrm>
        </p:spPr>
        <p:txBody>
          <a:bodyPr/>
          <a:lstStyle/>
          <a:p>
            <a:r>
              <a:rPr lang="en-US" dirty="0" smtClean="0"/>
              <a:t>Adjust </a:t>
            </a:r>
            <a:r>
              <a:rPr lang="en-US" dirty="0"/>
              <a:t>all </a:t>
            </a:r>
            <a:r>
              <a:rPr lang="en-US" dirty="0" smtClean="0"/>
              <a:t>observed values of the response to </a:t>
            </a:r>
            <a:r>
              <a:rPr lang="en-US" dirty="0"/>
              <a:t>a common value of the covariate.</a:t>
            </a:r>
          </a:p>
          <a:p>
            <a:pPr lvl="1"/>
            <a:r>
              <a:rPr lang="en-US" dirty="0" smtClean="0"/>
              <a:t>Compute residuals from a common line.</a:t>
            </a:r>
          </a:p>
          <a:p>
            <a:pPr lvl="1"/>
            <a:r>
              <a:rPr lang="en-US" dirty="0" smtClean="0"/>
              <a:t>Add residuals to prediction at covariate value.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Unequal intercepts says that mean adjusted </a:t>
            </a:r>
            <a:r>
              <a:rPr lang="en-US" dirty="0"/>
              <a:t>values </a:t>
            </a:r>
            <a:r>
              <a:rPr lang="en-US" dirty="0" smtClean="0"/>
              <a:t>differ among groups.</a:t>
            </a:r>
            <a:endParaRPr lang="en-US" dirty="0"/>
          </a:p>
          <a:p>
            <a:pPr lvl="1"/>
            <a:r>
              <a:rPr lang="en-US" dirty="0" smtClean="0"/>
              <a:t>A one-way ANOVA on adjusted values.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Perform </a:t>
            </a:r>
            <a:r>
              <a:rPr lang="en-US" dirty="0" err="1"/>
              <a:t>Tukey</a:t>
            </a:r>
            <a:r>
              <a:rPr lang="en-US" dirty="0"/>
              <a:t> HSD test on adjusted values.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6934200" cy="175260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compIntercepts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in </a:t>
            </a:r>
            <a:r>
              <a:rPr lang="en-US" smtClean="0"/>
              <a:t>Section 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B39ADD-4258-43C1-B408-3269BEAB59D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0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B39ADD-4258-43C1-B408-3269BEAB59D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64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Situation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animal raised at two temps</a:t>
            </a:r>
          </a:p>
          <a:p>
            <a:r>
              <a:rPr lang="en-US" dirty="0" smtClean="0"/>
              <a:t>Recorded weight gain</a:t>
            </a:r>
          </a:p>
          <a:p>
            <a:r>
              <a:rPr lang="en-US" dirty="0" smtClean="0"/>
              <a:t>Goal … Was there a significant difference in mean weight gain between the temps?</a:t>
            </a:r>
          </a:p>
          <a:p>
            <a:r>
              <a:rPr lang="en-US" dirty="0" smtClean="0"/>
              <a:t>Which analysis?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B39ADD-4258-43C1-B408-3269BEAB59D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14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113F52-6923-4A2B-AFCA-B2116D881E0F}" type="slidenum">
              <a:rPr lang="en-US"/>
              <a:pPr/>
              <a:t>28</a:t>
            </a:fld>
            <a:endParaRPr lang="en-US"/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ANCOVA</a:t>
            </a:r>
            <a:endParaRPr lang="en-US" dirty="0"/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00600"/>
            <a:ext cx="8229600" cy="1676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Response: wt.gain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u="sng">
                <a:latin typeface="Courier New" pitchFamily="49" charset="0"/>
              </a:rPr>
              <a:t>          df Sum Sq Mean Sq F value Pr(&gt;F)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group      1  14.04   14.04  0.4304 0.5211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Residuals 16 522.12   32.63</a:t>
            </a:r>
          </a:p>
        </p:txBody>
      </p:sp>
      <p:pic>
        <p:nvPicPr>
          <p:cNvPr id="3502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2813"/>
            <a:ext cx="3814763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6058DD-901A-48C6-8E10-18FC5D71E05A}" type="slidenum">
              <a:rPr lang="en-US"/>
              <a:pPr/>
              <a:t>29</a:t>
            </a:fld>
            <a:endParaRPr lang="en-US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ANCOVA</a:t>
            </a:r>
            <a:endParaRPr lang="en-US" dirty="0"/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00600"/>
            <a:ext cx="8229600" cy="1676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Response:wt.gain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              </a:t>
            </a:r>
            <a:r>
              <a:rPr lang="en-US" sz="1800" b="1" u="sng">
                <a:latin typeface="Courier New" pitchFamily="49" charset="0"/>
              </a:rPr>
              <a:t>Df Sum Sq Mean Sq  F value    Pr(&gt;F)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wt.init        1 486.82  486.82 193.2289 1.387e-09 ***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group          1  14.05   14.05   5.5747   0.03325 *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wt.init:group  1   0.02    0.02   0.0096   0.92350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Residuals     14  35.27    2.52</a:t>
            </a:r>
          </a:p>
        </p:txBody>
      </p:sp>
      <p:pic>
        <p:nvPicPr>
          <p:cNvPr id="35226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613" y="912813"/>
            <a:ext cx="3814762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BC5D56-416E-40BE-915F-7AAF76F5CA3C}" type="slidenum">
              <a:rPr lang="en-US"/>
              <a:pPr/>
              <a:t>3</a:t>
            </a:fld>
            <a:endParaRPr lang="en-US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r>
              <a:rPr lang="en-US"/>
              <a:t>Indicator Variables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5692775"/>
          </a:xfrm>
        </p:spPr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umerical </a:t>
            </a:r>
            <a:r>
              <a:rPr lang="en-US" dirty="0"/>
              <a:t>representation of a dichotomous </a:t>
            </a:r>
            <a:r>
              <a:rPr lang="en-US" dirty="0" smtClean="0"/>
              <a:t>factor variable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/>
              <a:t>Indicator variable called </a:t>
            </a:r>
            <a:r>
              <a:rPr lang="en-US" b="1" dirty="0">
                <a:solidFill>
                  <a:schemeClr val="accent2"/>
                </a:solidFill>
              </a:rPr>
              <a:t>PARR</a:t>
            </a:r>
          </a:p>
          <a:p>
            <a:pPr lvl="2"/>
            <a:r>
              <a:rPr lang="en-US" b="1" dirty="0">
                <a:solidFill>
                  <a:schemeClr val="accent2"/>
                </a:solidFill>
              </a:rPr>
              <a:t>PARR = 1</a:t>
            </a:r>
            <a:r>
              <a:rPr lang="en-US" dirty="0"/>
              <a:t> if salmon is </a:t>
            </a:r>
            <a:r>
              <a:rPr lang="en-US" dirty="0" smtClean="0"/>
              <a:t>a </a:t>
            </a:r>
            <a:r>
              <a:rPr lang="en-US" dirty="0" err="1"/>
              <a:t>parr</a:t>
            </a:r>
            <a:endParaRPr lang="en-US" dirty="0"/>
          </a:p>
          <a:p>
            <a:pPr lvl="2"/>
            <a:r>
              <a:rPr lang="en-US" b="1" dirty="0">
                <a:solidFill>
                  <a:schemeClr val="accent2"/>
                </a:solidFill>
              </a:rPr>
              <a:t>PARR = 0</a:t>
            </a:r>
            <a:r>
              <a:rPr lang="en-US" dirty="0"/>
              <a:t> otherwise (i.e., an adult)</a:t>
            </a:r>
          </a:p>
          <a:p>
            <a:endParaRPr lang="en-US" dirty="0" smtClean="0"/>
          </a:p>
          <a:p>
            <a:r>
              <a:rPr lang="en-US" dirty="0" smtClean="0"/>
              <a:t>Named </a:t>
            </a:r>
            <a:r>
              <a:rPr lang="en-US" dirty="0"/>
              <a:t>after “1” group</a:t>
            </a:r>
          </a:p>
          <a:p>
            <a:r>
              <a:rPr lang="en-US" dirty="0"/>
              <a:t>“0” group does not have characteristic</a:t>
            </a:r>
          </a:p>
          <a:p>
            <a:pPr lvl="1"/>
            <a:r>
              <a:rPr lang="en-US" dirty="0"/>
              <a:t>called the “reference” group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488DE3-B5FD-4093-AD8E-70D6C7DBA60E}" type="slidenum">
              <a:rPr lang="en-US"/>
              <a:pPr/>
              <a:t>30</a:t>
            </a:fld>
            <a:endParaRPr lang="en-US"/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ANCOVA</a:t>
            </a:r>
            <a:endParaRPr lang="en-US" dirty="0"/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00600"/>
            <a:ext cx="8229600" cy="1676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Response: adj$adjvals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          </a:t>
            </a:r>
            <a:r>
              <a:rPr lang="en-US" sz="1800" b="1" u="sng">
                <a:latin typeface="Courier New" pitchFamily="49" charset="0"/>
              </a:rPr>
              <a:t>Df Sum Sq Mean Sq F value  Pr(&gt;F)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group      1 14.045  14.045  6.3667 0.02259 *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Residuals 16 35.296   2.206</a:t>
            </a:r>
          </a:p>
        </p:txBody>
      </p:sp>
      <p:pic>
        <p:nvPicPr>
          <p:cNvPr id="35328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2813"/>
            <a:ext cx="3814763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B695DD-796C-42B5-BF68-8A388B7274C0}" type="slidenum">
              <a:rPr lang="en-US"/>
              <a:pPr/>
              <a:t>31</a:t>
            </a:fld>
            <a:endParaRPr lang="en-US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ANCOVA … Increase Power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953000"/>
            <a:ext cx="8229600" cy="1295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>
                <a:solidFill>
                  <a:schemeClr val="accent2"/>
                </a:solidFill>
              </a:rPr>
              <a:t>One-way ANOVA on </a:t>
            </a:r>
            <a:r>
              <a:rPr lang="en-US" sz="1800" b="1" i="1">
                <a:solidFill>
                  <a:schemeClr val="accent2"/>
                </a:solidFill>
              </a:rPr>
              <a:t>ADJUSTED</a:t>
            </a:r>
            <a:r>
              <a:rPr lang="en-US" sz="1800" b="1">
                <a:solidFill>
                  <a:schemeClr val="accent2"/>
                </a:solidFill>
              </a:rPr>
              <a:t> weight gain.</a:t>
            </a:r>
            <a:endParaRPr lang="en-US" sz="18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8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          </a:t>
            </a:r>
            <a:r>
              <a:rPr lang="en-US" sz="1800" b="1" u="sng">
                <a:latin typeface="Courier New" pitchFamily="49" charset="0"/>
              </a:rPr>
              <a:t>Df Sum Sq Mean Sq F value  Pr(&gt;F)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group      1 14.045  14.045  6.3667 0.02259 *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Residuals 16 35.296   2.206</a:t>
            </a:r>
          </a:p>
        </p:txBody>
      </p:sp>
      <p:sp>
        <p:nvSpPr>
          <p:cNvPr id="354309" name="Rectangle 5"/>
          <p:cNvSpPr>
            <a:spLocks noChangeArrowheads="1"/>
          </p:cNvSpPr>
          <p:nvPr/>
        </p:nvSpPr>
        <p:spPr bwMode="auto">
          <a:xfrm>
            <a:off x="152400" y="9144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</a:rPr>
              <a:t>One-way ANOVA on weight gain.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80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          </a:t>
            </a:r>
            <a:r>
              <a:rPr lang="en-US" sz="1800" u="sng">
                <a:latin typeface="Courier New" pitchFamily="49" charset="0"/>
              </a:rPr>
              <a:t>Df Sum Sq Mean Sq F value Pr(&gt;F)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group      1  14.04   14.04  0.4304 0.5211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Residuals 16 522.12   32.63</a:t>
            </a:r>
          </a:p>
        </p:txBody>
      </p:sp>
      <p:sp>
        <p:nvSpPr>
          <p:cNvPr id="354310" name="Rectangle 6"/>
          <p:cNvSpPr>
            <a:spLocks noChangeArrowheads="1"/>
          </p:cNvSpPr>
          <p:nvPr/>
        </p:nvSpPr>
        <p:spPr bwMode="auto">
          <a:xfrm>
            <a:off x="152400" y="2667000"/>
            <a:ext cx="8229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</a:rPr>
              <a:t>IVR on weight gain.</a:t>
            </a:r>
            <a:endParaRPr lang="en-US" sz="180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80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              </a:t>
            </a:r>
            <a:r>
              <a:rPr lang="en-US" sz="1800" u="sng">
                <a:latin typeface="Courier New" pitchFamily="49" charset="0"/>
              </a:rPr>
              <a:t>Df Sum Sq Mean Sq  F value    Pr(&gt;F)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wt.init        1 486.82  486.82 193.2289 1.387e-09 ***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group          1  14.05   14.05   5.5747   0.03325 *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wt.init:group  1   0.02    0.02   0.0096   0.92350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Residuals     14  35.27    2.52</a:t>
            </a:r>
          </a:p>
        </p:txBody>
      </p:sp>
      <p:grpSp>
        <p:nvGrpSpPr>
          <p:cNvPr id="354315" name="Group 11"/>
          <p:cNvGrpSpPr>
            <a:grpSpLocks/>
          </p:cNvGrpSpPr>
          <p:nvPr/>
        </p:nvGrpSpPr>
        <p:grpSpPr bwMode="auto">
          <a:xfrm>
            <a:off x="2895600" y="1028700"/>
            <a:ext cx="6019800" cy="4686300"/>
            <a:chOff x="1824" y="648"/>
            <a:chExt cx="3792" cy="2952"/>
          </a:xfrm>
        </p:grpSpPr>
        <p:sp>
          <p:nvSpPr>
            <p:cNvPr id="354312" name="AutoShape 8"/>
            <p:cNvSpPr>
              <a:spLocks/>
            </p:cNvSpPr>
            <p:nvPr/>
          </p:nvSpPr>
          <p:spPr bwMode="auto">
            <a:xfrm>
              <a:off x="3984" y="648"/>
              <a:ext cx="1632" cy="456"/>
            </a:xfrm>
            <a:prstGeom prst="borderCallout1">
              <a:avLst>
                <a:gd name="adj1" fmla="val 15792"/>
                <a:gd name="adj2" fmla="val -2940"/>
                <a:gd name="adj3" fmla="val 100000"/>
                <a:gd name="adj4" fmla="val -132352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/>
                <a:t>Group always explained same SS</a:t>
              </a:r>
            </a:p>
          </p:txBody>
        </p:sp>
        <p:sp>
          <p:nvSpPr>
            <p:cNvPr id="354313" name="Line 9"/>
            <p:cNvSpPr>
              <a:spLocks noChangeShapeType="1"/>
            </p:cNvSpPr>
            <p:nvPr/>
          </p:nvSpPr>
          <p:spPr bwMode="auto">
            <a:xfrm flipV="1">
              <a:off x="2160" y="720"/>
              <a:ext cx="1776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4314" name="Line 10"/>
            <p:cNvSpPr>
              <a:spLocks noChangeShapeType="1"/>
            </p:cNvSpPr>
            <p:nvPr/>
          </p:nvSpPr>
          <p:spPr bwMode="auto">
            <a:xfrm flipV="1">
              <a:off x="1824" y="720"/>
              <a:ext cx="2112" cy="2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4319" name="Group 15"/>
          <p:cNvGrpSpPr>
            <a:grpSpLocks/>
          </p:cNvGrpSpPr>
          <p:nvPr/>
        </p:nvGrpSpPr>
        <p:grpSpPr bwMode="auto">
          <a:xfrm>
            <a:off x="2895600" y="1943100"/>
            <a:ext cx="6019800" cy="4076700"/>
            <a:chOff x="1824" y="1224"/>
            <a:chExt cx="3792" cy="2568"/>
          </a:xfrm>
        </p:grpSpPr>
        <p:sp>
          <p:nvSpPr>
            <p:cNvPr id="354316" name="AutoShape 12"/>
            <p:cNvSpPr>
              <a:spLocks/>
            </p:cNvSpPr>
            <p:nvPr/>
          </p:nvSpPr>
          <p:spPr bwMode="auto">
            <a:xfrm>
              <a:off x="3984" y="1224"/>
              <a:ext cx="1632" cy="696"/>
            </a:xfrm>
            <a:prstGeom prst="borderCallout1">
              <a:avLst>
                <a:gd name="adj1" fmla="val 10343"/>
                <a:gd name="adj2" fmla="val -2940"/>
                <a:gd name="adj3" fmla="val 17241"/>
                <a:gd name="adj4" fmla="val -132352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/>
                <a:t>SS unexplained decreased dramatically</a:t>
              </a:r>
            </a:p>
          </p:txBody>
        </p:sp>
        <p:sp>
          <p:nvSpPr>
            <p:cNvPr id="354317" name="Line 13"/>
            <p:cNvSpPr>
              <a:spLocks noChangeShapeType="1"/>
            </p:cNvSpPr>
            <p:nvPr/>
          </p:nvSpPr>
          <p:spPr bwMode="auto">
            <a:xfrm flipV="1">
              <a:off x="2160" y="1296"/>
              <a:ext cx="1776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4318" name="Line 14"/>
            <p:cNvSpPr>
              <a:spLocks noChangeShapeType="1"/>
            </p:cNvSpPr>
            <p:nvPr/>
          </p:nvSpPr>
          <p:spPr bwMode="auto">
            <a:xfrm flipV="1">
              <a:off x="1824" y="1296"/>
              <a:ext cx="2112" cy="2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4320" name="Rectangle 16"/>
          <p:cNvSpPr>
            <a:spLocks noChangeArrowheads="1"/>
          </p:cNvSpPr>
          <p:nvPr/>
        </p:nvSpPr>
        <p:spPr bwMode="auto">
          <a:xfrm>
            <a:off x="6324600" y="4419600"/>
            <a:ext cx="2743200" cy="1143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 dirty="0" smtClean="0"/>
              <a:t>ANCOVA </a:t>
            </a:r>
            <a:r>
              <a:rPr lang="en-US" sz="2000" dirty="0"/>
              <a:t>essentially same as ANOVA on adjusted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4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54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54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4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20" grpId="0" animBg="1"/>
      <p:bldP spid="354320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ANCOVA … Increase Power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5551487"/>
            <a:ext cx="8991600" cy="69691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Because of decrease in unexplained variability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694B2-2FB9-42E6-ADB0-92C8DE45EE1E}" type="slidenum">
              <a:rPr lang="en-US"/>
              <a:pPr/>
              <a:t>32</a:t>
            </a:fld>
            <a:endParaRPr lang="en-US"/>
          </a:p>
        </p:txBody>
      </p:sp>
      <p:pic>
        <p:nvPicPr>
          <p:cNvPr id="3594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3814763" cy="379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94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5838" y="1373188"/>
            <a:ext cx="3814762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Situation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animal (fish) from two locations</a:t>
            </a:r>
          </a:p>
          <a:p>
            <a:r>
              <a:rPr lang="en-US" dirty="0" smtClean="0"/>
              <a:t>Recorded gonad weight (weigh of eggs)</a:t>
            </a:r>
          </a:p>
          <a:p>
            <a:r>
              <a:rPr lang="en-US" dirty="0" smtClean="0"/>
              <a:t>Goal … Was there a significant difference in mean gonad weight between locations?</a:t>
            </a:r>
          </a:p>
          <a:p>
            <a:r>
              <a:rPr lang="en-US" dirty="0" smtClean="0"/>
              <a:t>Which analysis?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B39ADD-4258-43C1-B408-3269BEAB59D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99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230D-5F87-4B1B-BD96-F250871C72B0}" type="slidenum">
              <a:rPr lang="en-US"/>
              <a:pPr/>
              <a:t>34</a:t>
            </a:fld>
            <a:endParaRPr lang="en-US"/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ANCOVA … Differences b/c Covariate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00600"/>
            <a:ext cx="8229600" cy="1676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Response: wt.gonad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          </a:t>
            </a:r>
            <a:r>
              <a:rPr lang="en-US" sz="1800" b="1" u="sng">
                <a:latin typeface="Courier New" pitchFamily="49" charset="0"/>
              </a:rPr>
              <a:t>Df  Sum Sq Mean Sq F value    Pr(&gt;F)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loc        1 1378.12 1378.12  45.511 4.696e-06 ***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Residuals 16  484.50   30.28</a:t>
            </a:r>
          </a:p>
        </p:txBody>
      </p:sp>
      <p:pic>
        <p:nvPicPr>
          <p:cNvPr id="35533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613" y="912813"/>
            <a:ext cx="3814762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1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E2277-2875-48A0-9D97-A4CDA145FBD9}" type="slidenum">
              <a:rPr lang="en-US"/>
              <a:pPr/>
              <a:t>35</a:t>
            </a:fld>
            <a:endParaRPr lang="en-US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ANCOVA … Differences b/c Covariate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00600"/>
            <a:ext cx="8229600" cy="1676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Response: wt.gonad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             </a:t>
            </a:r>
            <a:r>
              <a:rPr lang="en-US" sz="1800" b="1" u="sng">
                <a:latin typeface="Courier New" pitchFamily="49" charset="0"/>
              </a:rPr>
              <a:t>Df  Sum Sq Mean Sq  F value    Pr(&gt;F)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wt.somat      1 1824.71 1824.71 675.8915 2.995e-13 ***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loc           1    0.02    0.02   0.0078    0.9309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wt.somat:loc  1    0.10    0.10   0.0378    0.8486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Residuals    14   37.80    2.70</a:t>
            </a:r>
          </a:p>
        </p:txBody>
      </p:sp>
      <p:pic>
        <p:nvPicPr>
          <p:cNvPr id="35635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613" y="912813"/>
            <a:ext cx="3814762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2864CF-D5CD-4613-9E2B-293F2FF7BF8D}" type="slidenum">
              <a:rPr lang="en-US"/>
              <a:pPr/>
              <a:t>36</a:t>
            </a:fld>
            <a:endParaRPr lang="en-US"/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ANCOVA … Differences b/c Covariate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00600"/>
            <a:ext cx="8229600" cy="1676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Response: adj$adjvals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          </a:t>
            </a:r>
            <a:r>
              <a:rPr lang="en-US" sz="1800" b="1" u="sng">
                <a:latin typeface="Courier New" pitchFamily="49" charset="0"/>
              </a:rPr>
              <a:t>Df Sum Sq Mean Sq F value Pr(&gt;F)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loc        1  0.085   0.085  0.0359  0.852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Residuals 16 37.898   2.369</a:t>
            </a:r>
          </a:p>
        </p:txBody>
      </p:sp>
      <p:pic>
        <p:nvPicPr>
          <p:cNvPr id="35738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613" y="912813"/>
            <a:ext cx="3814762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A021CB-2A09-44F1-9B25-7E75D2207273}" type="slidenum">
              <a:rPr lang="en-US"/>
              <a:pPr/>
              <a:t>37</a:t>
            </a:fld>
            <a:endParaRPr lang="en-US"/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ANCOVA … Differences b/c Covariate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800600"/>
            <a:ext cx="7086600" cy="1676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>
                <a:solidFill>
                  <a:schemeClr val="accent2"/>
                </a:solidFill>
              </a:rPr>
              <a:t>One-way ANOVA on adjusted weight gain.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9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Response: adj$adjvals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          </a:t>
            </a:r>
            <a:r>
              <a:rPr lang="en-US" sz="1800" b="1" u="sng">
                <a:latin typeface="Courier New" pitchFamily="49" charset="0"/>
              </a:rPr>
              <a:t>Df Sum Sq Mean Sq F value Pr(&gt;F)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loc        1  0.085   0.085  0.0359  0.852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Residuals 16 37.898   2.369</a:t>
            </a:r>
          </a:p>
        </p:txBody>
      </p:sp>
      <p:sp>
        <p:nvSpPr>
          <p:cNvPr id="358405" name="Rectangle 5"/>
          <p:cNvSpPr>
            <a:spLocks noChangeArrowheads="1"/>
          </p:cNvSpPr>
          <p:nvPr/>
        </p:nvSpPr>
        <p:spPr bwMode="auto">
          <a:xfrm>
            <a:off x="152400" y="990600"/>
            <a:ext cx="7086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</a:rPr>
              <a:t>One-way ANOVA on gonad weight.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80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          </a:t>
            </a:r>
            <a:r>
              <a:rPr lang="en-US" sz="1800" u="sng">
                <a:latin typeface="Courier New" pitchFamily="49" charset="0"/>
              </a:rPr>
              <a:t>Df  Sum Sq Mean Sq F value    Pr(&gt;F)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loc        1 1378.12 1378.12  45.511 4.696e-06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Residuals 16  484.50   30.28</a:t>
            </a:r>
          </a:p>
        </p:txBody>
      </p:sp>
      <p:sp>
        <p:nvSpPr>
          <p:cNvPr id="358406" name="Rectangle 6"/>
          <p:cNvSpPr>
            <a:spLocks noChangeArrowheads="1"/>
          </p:cNvSpPr>
          <p:nvPr/>
        </p:nvSpPr>
        <p:spPr bwMode="auto">
          <a:xfrm>
            <a:off x="152400" y="2590800"/>
            <a:ext cx="7086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</a:rPr>
              <a:t>IVR on weight gain.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80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             </a:t>
            </a:r>
            <a:r>
              <a:rPr lang="en-US" sz="1800" u="sng">
                <a:latin typeface="Courier New" pitchFamily="49" charset="0"/>
              </a:rPr>
              <a:t>Df  Sum Sq Mean Sq  F value    Pr(&gt;F)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wt.somat      1 1824.71 1824.71 675.8915 2.995e-13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loc           1    0.02    0.02   0.0078    0.9309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wt.somat:loc  1    0.10    0.10   0.0378    0.8486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Residuals    14   37.80    2.70</a:t>
            </a:r>
          </a:p>
        </p:txBody>
      </p:sp>
      <p:grpSp>
        <p:nvGrpSpPr>
          <p:cNvPr id="358410" name="Group 10"/>
          <p:cNvGrpSpPr>
            <a:grpSpLocks/>
          </p:cNvGrpSpPr>
          <p:nvPr/>
        </p:nvGrpSpPr>
        <p:grpSpPr bwMode="auto">
          <a:xfrm>
            <a:off x="3429000" y="1981200"/>
            <a:ext cx="5410200" cy="1752600"/>
            <a:chOff x="2160" y="1248"/>
            <a:chExt cx="3408" cy="1104"/>
          </a:xfrm>
        </p:grpSpPr>
        <p:sp>
          <p:nvSpPr>
            <p:cNvPr id="358407" name="AutoShape 7"/>
            <p:cNvSpPr>
              <a:spLocks/>
            </p:cNvSpPr>
            <p:nvPr/>
          </p:nvSpPr>
          <p:spPr bwMode="auto">
            <a:xfrm>
              <a:off x="2832" y="1248"/>
              <a:ext cx="2736" cy="600"/>
            </a:xfrm>
            <a:prstGeom prst="borderCallout1">
              <a:avLst>
                <a:gd name="adj1" fmla="val 12000"/>
                <a:gd name="adj2" fmla="val -1755"/>
                <a:gd name="adj3" fmla="val -8000"/>
                <a:gd name="adj4" fmla="val -35088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/>
                <a:t>Nearly all of the SS explained by location was then explained by somatic weight.</a:t>
              </a:r>
            </a:p>
          </p:txBody>
        </p:sp>
        <p:sp>
          <p:nvSpPr>
            <p:cNvPr id="358408" name="Line 8"/>
            <p:cNvSpPr>
              <a:spLocks noChangeShapeType="1"/>
            </p:cNvSpPr>
            <p:nvPr/>
          </p:nvSpPr>
          <p:spPr bwMode="auto">
            <a:xfrm flipV="1">
              <a:off x="2160" y="1344"/>
              <a:ext cx="624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409" name="Line 9"/>
            <p:cNvSpPr>
              <a:spLocks noChangeShapeType="1"/>
            </p:cNvSpPr>
            <p:nvPr/>
          </p:nvSpPr>
          <p:spPr bwMode="auto">
            <a:xfrm flipV="1">
              <a:off x="2160" y="1344"/>
              <a:ext cx="624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8413" name="Group 13"/>
          <p:cNvGrpSpPr>
            <a:grpSpLocks/>
          </p:cNvGrpSpPr>
          <p:nvPr/>
        </p:nvGrpSpPr>
        <p:grpSpPr bwMode="auto">
          <a:xfrm>
            <a:off x="3429000" y="4229100"/>
            <a:ext cx="5410200" cy="1028700"/>
            <a:chOff x="2160" y="2664"/>
            <a:chExt cx="3408" cy="648"/>
          </a:xfrm>
        </p:grpSpPr>
        <p:sp>
          <p:nvSpPr>
            <p:cNvPr id="358411" name="AutoShape 11"/>
            <p:cNvSpPr>
              <a:spLocks/>
            </p:cNvSpPr>
            <p:nvPr/>
          </p:nvSpPr>
          <p:spPr bwMode="auto">
            <a:xfrm>
              <a:off x="3072" y="2664"/>
              <a:ext cx="2496" cy="648"/>
            </a:xfrm>
            <a:prstGeom prst="borderCallout1">
              <a:avLst>
                <a:gd name="adj1" fmla="val 11111"/>
                <a:gd name="adj2" fmla="val -1921"/>
                <a:gd name="adj3" fmla="val -203704"/>
                <a:gd name="adj4" fmla="val -46153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/>
                <a:t>Much of the unexplained variability was also explained by somatic weight.</a:t>
              </a:r>
            </a:p>
          </p:txBody>
        </p:sp>
        <p:sp>
          <p:nvSpPr>
            <p:cNvPr id="358412" name="Line 12"/>
            <p:cNvSpPr>
              <a:spLocks noChangeShapeType="1"/>
            </p:cNvSpPr>
            <p:nvPr/>
          </p:nvSpPr>
          <p:spPr bwMode="auto">
            <a:xfrm>
              <a:off x="2160" y="2688"/>
              <a:ext cx="86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58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03E86B-D368-48C9-9645-1D907F76278F}" type="slidenum">
              <a:rPr lang="en-US"/>
              <a:pPr/>
              <a:t>38</a:t>
            </a:fld>
            <a:endParaRPr lang="en-US"/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ANCOVA … Differences b/c Covariate</a:t>
            </a:r>
          </a:p>
        </p:txBody>
      </p:sp>
      <p:pic>
        <p:nvPicPr>
          <p:cNvPr id="3604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613" y="1447800"/>
            <a:ext cx="3814762" cy="379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04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5838" y="1449388"/>
            <a:ext cx="3814762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76200" y="5551487"/>
            <a:ext cx="8991600" cy="69691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Because the strong covariate differed between groups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9050D8-F0DD-42AE-9D0B-A23B1C6B696F}" type="slidenum">
              <a:rPr lang="en-US"/>
              <a:pPr/>
              <a:t>39</a:t>
            </a:fld>
            <a:endParaRPr lang="en-US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Covariance (ANCOVA)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791200"/>
          </a:xfrm>
        </p:spPr>
        <p:txBody>
          <a:bodyPr/>
          <a:lstStyle/>
          <a:p>
            <a:r>
              <a:rPr lang="en-US" dirty="0"/>
              <a:t>Tests for </a:t>
            </a:r>
            <a:r>
              <a:rPr lang="en-US" dirty="0" smtClean="0"/>
              <a:t>difference </a:t>
            </a:r>
            <a:r>
              <a:rPr lang="en-US" dirty="0"/>
              <a:t>in </a:t>
            </a:r>
            <a:r>
              <a:rPr lang="en-US" dirty="0" smtClean="0"/>
              <a:t>mean </a:t>
            </a:r>
            <a:r>
              <a:rPr lang="en-US" dirty="0"/>
              <a:t>response </a:t>
            </a:r>
            <a:r>
              <a:rPr lang="en-US" dirty="0" smtClean="0"/>
              <a:t>among groups </a:t>
            </a:r>
            <a:r>
              <a:rPr lang="en-US" dirty="0"/>
              <a:t>AFTER adjusting for the relationship between the </a:t>
            </a:r>
            <a:r>
              <a:rPr lang="en-US" dirty="0" smtClean="0"/>
              <a:t>response </a:t>
            </a:r>
            <a:r>
              <a:rPr lang="en-US" dirty="0"/>
              <a:t>and the covariate.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equal intercepts test assuming parallel lines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“Factors </a:t>
            </a:r>
            <a:r>
              <a:rPr lang="en-US" dirty="0"/>
              <a:t>out</a:t>
            </a:r>
            <a:r>
              <a:rPr lang="en-US" dirty="0" smtClean="0"/>
              <a:t>” </a:t>
            </a:r>
            <a:r>
              <a:rPr lang="en-US" dirty="0"/>
              <a:t>effect of covariate on response.</a:t>
            </a:r>
          </a:p>
          <a:p>
            <a:pPr lvl="1"/>
            <a:r>
              <a:rPr lang="en-US" dirty="0"/>
              <a:t>Increases power to detect differences </a:t>
            </a:r>
            <a:r>
              <a:rPr lang="en-US" dirty="0" smtClean="0"/>
              <a:t>in </a:t>
            </a:r>
            <a:r>
              <a:rPr lang="en-US" dirty="0"/>
              <a:t>response </a:t>
            </a:r>
            <a:r>
              <a:rPr lang="en-US" dirty="0" smtClean="0"/>
              <a:t>among </a:t>
            </a:r>
            <a:r>
              <a:rPr lang="en-US" dirty="0"/>
              <a:t>groups.</a:t>
            </a:r>
          </a:p>
          <a:p>
            <a:pPr lvl="1"/>
            <a:r>
              <a:rPr lang="en-US" dirty="0"/>
              <a:t>Identifies differences in </a:t>
            </a:r>
            <a:r>
              <a:rPr lang="en-US" dirty="0" smtClean="0"/>
              <a:t>response </a:t>
            </a:r>
            <a:r>
              <a:rPr lang="en-US" dirty="0"/>
              <a:t>among groups that are “caused” by the covariate.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BCF89-4BC1-4F26-BE23-0060DBA91D99}" type="slidenum">
              <a:rPr lang="en-US"/>
              <a:pPr/>
              <a:t>4</a:t>
            </a:fld>
            <a:endParaRPr lang="en-US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r>
              <a:rPr lang="en-US"/>
              <a:t>Indicator Variables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One less indicator </a:t>
            </a:r>
            <a:r>
              <a:rPr lang="en-US" dirty="0" smtClean="0"/>
              <a:t>variable </a:t>
            </a:r>
            <a:r>
              <a:rPr lang="en-US" dirty="0"/>
              <a:t>then </a:t>
            </a:r>
            <a:r>
              <a:rPr lang="en-US" dirty="0" smtClean="0"/>
              <a:t>levels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Three locations– </a:t>
            </a:r>
            <a:r>
              <a:rPr lang="en-US" dirty="0"/>
              <a:t>New Brunswick, PEI, Nova Scotia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Indicator </a:t>
            </a:r>
            <a:r>
              <a:rPr lang="en-US" dirty="0"/>
              <a:t>variable called </a:t>
            </a:r>
            <a:r>
              <a:rPr lang="en-US" b="1" dirty="0">
                <a:solidFill>
                  <a:schemeClr val="accent2"/>
                </a:solidFill>
              </a:rPr>
              <a:t>NB</a:t>
            </a:r>
          </a:p>
          <a:p>
            <a:pPr lvl="2">
              <a:lnSpc>
                <a:spcPct val="90000"/>
              </a:lnSpc>
            </a:pPr>
            <a:r>
              <a:rPr lang="en-US" b="1" dirty="0">
                <a:solidFill>
                  <a:schemeClr val="accent2"/>
                </a:solidFill>
              </a:rPr>
              <a:t>NB = 1</a:t>
            </a:r>
            <a:r>
              <a:rPr lang="en-US" dirty="0"/>
              <a:t> if from New Brunswick</a:t>
            </a:r>
          </a:p>
          <a:p>
            <a:pPr lvl="2">
              <a:lnSpc>
                <a:spcPct val="90000"/>
              </a:lnSpc>
            </a:pPr>
            <a:r>
              <a:rPr lang="en-US" b="1" dirty="0">
                <a:solidFill>
                  <a:schemeClr val="accent2"/>
                </a:solidFill>
              </a:rPr>
              <a:t>NB = 0</a:t>
            </a:r>
            <a:r>
              <a:rPr lang="en-US" dirty="0"/>
              <a:t> otherwise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Indicator variable called </a:t>
            </a:r>
            <a:r>
              <a:rPr lang="en-US" b="1" dirty="0">
                <a:solidFill>
                  <a:schemeClr val="accent2"/>
                </a:solidFill>
              </a:rPr>
              <a:t>PEI</a:t>
            </a:r>
          </a:p>
          <a:p>
            <a:pPr lvl="2">
              <a:lnSpc>
                <a:spcPct val="90000"/>
              </a:lnSpc>
            </a:pPr>
            <a:r>
              <a:rPr lang="en-US" b="1" dirty="0">
                <a:solidFill>
                  <a:schemeClr val="accent2"/>
                </a:solidFill>
              </a:rPr>
              <a:t>PEI = 1</a:t>
            </a:r>
            <a:r>
              <a:rPr lang="en-US" dirty="0"/>
              <a:t> if from PEI</a:t>
            </a:r>
          </a:p>
          <a:p>
            <a:pPr lvl="2">
              <a:lnSpc>
                <a:spcPct val="90000"/>
              </a:lnSpc>
            </a:pPr>
            <a:r>
              <a:rPr lang="en-US" b="1" dirty="0">
                <a:solidFill>
                  <a:schemeClr val="accent2"/>
                </a:solidFill>
              </a:rPr>
              <a:t>PEI = 0</a:t>
            </a:r>
            <a:r>
              <a:rPr lang="en-US" dirty="0"/>
              <a:t> otherwise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Why </a:t>
            </a:r>
            <a:r>
              <a:rPr lang="en-US" dirty="0"/>
              <a:t>isn’t a variable called </a:t>
            </a:r>
            <a:r>
              <a:rPr lang="en-US" b="1" dirty="0">
                <a:solidFill>
                  <a:schemeClr val="accent2"/>
                </a:solidFill>
              </a:rPr>
              <a:t>NS</a:t>
            </a:r>
            <a:r>
              <a:rPr lang="en-US" dirty="0"/>
              <a:t> needed?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Nova Scotia (i.e., (0,0)) will be the reference.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C74238-6D24-4FE6-9DC9-BF015D0F4B8B}" type="slidenum">
              <a:rPr lang="en-US"/>
              <a:pPr/>
              <a:t>5</a:t>
            </a:fld>
            <a:endParaRPr lang="en-US"/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r>
              <a:rPr lang="en-US"/>
              <a:t>Interaction Variables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458200" cy="5791200"/>
          </a:xfrm>
        </p:spPr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RECALL --</a:t>
            </a:r>
            <a:r>
              <a:rPr lang="en-US" dirty="0"/>
              <a:t> T</a:t>
            </a:r>
            <a:r>
              <a:rPr lang="en-US" dirty="0" smtClean="0"/>
              <a:t>he </a:t>
            </a:r>
            <a:r>
              <a:rPr lang="en-US" dirty="0"/>
              <a:t>product of two or more other explanatory </a:t>
            </a:r>
            <a:r>
              <a:rPr lang="en-US" dirty="0" smtClean="0"/>
              <a:t>variables</a:t>
            </a:r>
            <a:endParaRPr lang="en-US" dirty="0"/>
          </a:p>
          <a:p>
            <a:endParaRPr lang="en-US" sz="1600" dirty="0"/>
          </a:p>
          <a:p>
            <a:r>
              <a:rPr lang="en-US" i="1" dirty="0">
                <a:solidFill>
                  <a:srgbClr val="FF0000"/>
                </a:solidFill>
              </a:rPr>
              <a:t>RECALL --</a:t>
            </a:r>
            <a:r>
              <a:rPr lang="en-US" dirty="0"/>
              <a:t> Used to determine if the effect of one explanatory variable on the response variable is influenced by the value of another explanatory </a:t>
            </a:r>
            <a:r>
              <a:rPr lang="en-US" dirty="0" smtClean="0"/>
              <a:t>variable</a:t>
            </a:r>
            <a:endParaRPr lang="en-US" dirty="0"/>
          </a:p>
          <a:p>
            <a:endParaRPr lang="en-US" sz="1600" dirty="0"/>
          </a:p>
          <a:p>
            <a:r>
              <a:rPr lang="en-US" dirty="0"/>
              <a:t>Salmon example</a:t>
            </a:r>
          </a:p>
          <a:p>
            <a:pPr lvl="1"/>
            <a:r>
              <a:rPr lang="en-US" dirty="0"/>
              <a:t>interaction between sperm size (</a:t>
            </a:r>
            <a:r>
              <a:rPr lang="en-US" b="1" dirty="0">
                <a:solidFill>
                  <a:schemeClr val="accent2"/>
                </a:solidFill>
              </a:rPr>
              <a:t>STEP.LEN</a:t>
            </a:r>
            <a:r>
              <a:rPr lang="en-US" dirty="0"/>
              <a:t>) and </a:t>
            </a:r>
            <a:r>
              <a:rPr lang="en-US" b="1" dirty="0">
                <a:solidFill>
                  <a:schemeClr val="accent2"/>
                </a:solidFill>
              </a:rPr>
              <a:t>PARR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6FA656-77F8-443A-9621-4AF10EE50275}" type="slidenum">
              <a:rPr lang="en-US"/>
              <a:pPr/>
              <a:t>6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Ultimate Full Model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334000"/>
          </a:xfrm>
        </p:spPr>
        <p:txBody>
          <a:bodyPr/>
          <a:lstStyle/>
          <a:p>
            <a:r>
              <a:rPr lang="en-US" sz="2800" dirty="0"/>
              <a:t>E</a:t>
            </a:r>
            <a:r>
              <a:rPr lang="en-US" sz="2800" dirty="0" smtClean="0"/>
              <a:t>xplanatory </a:t>
            </a:r>
            <a:r>
              <a:rPr lang="en-US" sz="2800" dirty="0"/>
              <a:t>variables </a:t>
            </a:r>
            <a:r>
              <a:rPr lang="en-US" sz="2800" dirty="0" smtClean="0"/>
              <a:t>should be </a:t>
            </a:r>
            <a:r>
              <a:rPr lang="en-US" sz="2800" dirty="0"/>
              <a:t>in this order</a:t>
            </a:r>
          </a:p>
          <a:p>
            <a:pPr lvl="1"/>
            <a:r>
              <a:rPr lang="en-US" sz="2400" dirty="0"/>
              <a:t>Quantitative covariate</a:t>
            </a:r>
          </a:p>
          <a:p>
            <a:pPr lvl="1"/>
            <a:r>
              <a:rPr lang="en-US" sz="2400" dirty="0"/>
              <a:t>Individual indicator variables</a:t>
            </a:r>
          </a:p>
          <a:p>
            <a:pPr lvl="1"/>
            <a:r>
              <a:rPr lang="en-US" sz="2400" dirty="0"/>
              <a:t>Interactions between indicators and covariate</a:t>
            </a:r>
          </a:p>
          <a:p>
            <a:pPr lvl="1"/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For Atlantic salmon …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 </a:t>
            </a:r>
            <a:r>
              <a:rPr lang="en-US" sz="2200" dirty="0" err="1">
                <a:latin typeface="Symbol" pitchFamily="18" charset="2"/>
              </a:rPr>
              <a:t>m</a:t>
            </a:r>
            <a:r>
              <a:rPr lang="en-US" sz="2200" baseline="-25000" dirty="0" err="1"/>
              <a:t>fert.succ</a:t>
            </a:r>
            <a:r>
              <a:rPr lang="en-US" sz="2200" dirty="0"/>
              <a:t> = </a:t>
            </a:r>
            <a:r>
              <a:rPr lang="en-US" sz="2200" dirty="0">
                <a:latin typeface="Symbol" pitchFamily="18" charset="2"/>
              </a:rPr>
              <a:t>a</a:t>
            </a:r>
            <a:r>
              <a:rPr lang="en-US" sz="2200" dirty="0"/>
              <a:t> + </a:t>
            </a:r>
            <a:r>
              <a:rPr lang="en-US" sz="2200" dirty="0">
                <a:latin typeface="Symbol" pitchFamily="18" charset="2"/>
              </a:rPr>
              <a:t>b</a:t>
            </a:r>
            <a:r>
              <a:rPr lang="en-US" sz="2200" baseline="-25000" dirty="0"/>
              <a:t>1</a:t>
            </a:r>
            <a:r>
              <a:rPr lang="en-US" sz="2200" dirty="0"/>
              <a:t>step.len + </a:t>
            </a:r>
            <a:r>
              <a:rPr lang="en-US" sz="2200" dirty="0">
                <a:latin typeface="Symbol" pitchFamily="18" charset="2"/>
              </a:rPr>
              <a:t>d</a:t>
            </a:r>
            <a:r>
              <a:rPr lang="en-US" sz="2200" baseline="-25000" dirty="0"/>
              <a:t>1</a:t>
            </a:r>
            <a:r>
              <a:rPr lang="en-US" sz="2200" dirty="0"/>
              <a:t>parr + </a:t>
            </a:r>
            <a:r>
              <a:rPr lang="en-US" sz="2200" dirty="0">
                <a:latin typeface="Symbol" pitchFamily="18" charset="2"/>
              </a:rPr>
              <a:t>g</a:t>
            </a:r>
            <a:r>
              <a:rPr lang="en-US" sz="2200" baseline="-25000" dirty="0"/>
              <a:t>1</a:t>
            </a:r>
            <a:r>
              <a:rPr lang="en-US" sz="2200" dirty="0"/>
              <a:t>parr*</a:t>
            </a:r>
            <a:r>
              <a:rPr lang="en-US" sz="2200" dirty="0" err="1"/>
              <a:t>step.len</a:t>
            </a:r>
            <a:endParaRPr lang="en-US" sz="2200" dirty="0"/>
          </a:p>
          <a:p>
            <a:endParaRPr lang="en-US" sz="1600" dirty="0" smtClean="0"/>
          </a:p>
          <a:p>
            <a:r>
              <a:rPr lang="en-US" sz="2800" dirty="0" smtClean="0"/>
              <a:t>Coefficients </a:t>
            </a:r>
            <a:r>
              <a:rPr lang="en-US" sz="2800" dirty="0"/>
              <a:t>are …</a:t>
            </a:r>
          </a:p>
          <a:p>
            <a:pPr lvl="1"/>
            <a:r>
              <a:rPr lang="en-US" sz="2400" dirty="0"/>
              <a:t> </a:t>
            </a:r>
            <a:r>
              <a:rPr lang="en-US" sz="2400" dirty="0">
                <a:latin typeface="Symbol" pitchFamily="18" charset="2"/>
              </a:rPr>
              <a:t>a</a:t>
            </a:r>
            <a:r>
              <a:rPr lang="en-US" sz="2400" dirty="0"/>
              <a:t> </a:t>
            </a:r>
            <a:r>
              <a:rPr lang="en-US" sz="2400" dirty="0" smtClean="0"/>
              <a:t>is an intercept</a:t>
            </a:r>
            <a:endParaRPr lang="en-US" sz="2400" dirty="0"/>
          </a:p>
          <a:p>
            <a:pPr lvl="1"/>
            <a:r>
              <a:rPr lang="en-US" sz="2400" dirty="0"/>
              <a:t> </a:t>
            </a:r>
            <a:r>
              <a:rPr lang="en-US" sz="2400" dirty="0" smtClean="0">
                <a:latin typeface="Symbol" pitchFamily="18" charset="2"/>
              </a:rPr>
              <a:t>b</a:t>
            </a:r>
            <a:r>
              <a:rPr lang="en-US" sz="2400" baseline="-25000" dirty="0" smtClean="0">
                <a:latin typeface="Symbol" pitchFamily="18" charset="2"/>
              </a:rPr>
              <a:t>1</a:t>
            </a:r>
            <a:r>
              <a:rPr lang="en-US" sz="2400" dirty="0" smtClean="0"/>
              <a:t> is on the covariate</a:t>
            </a:r>
            <a:endParaRPr lang="en-US" sz="2400" dirty="0"/>
          </a:p>
          <a:p>
            <a:pPr lvl="1"/>
            <a:r>
              <a:rPr lang="en-US" sz="2400" dirty="0"/>
              <a:t> </a:t>
            </a:r>
            <a:r>
              <a:rPr lang="en-US" sz="2400" dirty="0" smtClean="0">
                <a:latin typeface="Symbol" pitchFamily="18" charset="2"/>
              </a:rPr>
              <a:t>d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are on the indicator variables</a:t>
            </a:r>
            <a:endParaRPr lang="en-US" sz="2400" dirty="0"/>
          </a:p>
          <a:p>
            <a:pPr lvl="1"/>
            <a:r>
              <a:rPr lang="en-US" sz="2400" dirty="0"/>
              <a:t> </a:t>
            </a:r>
            <a:r>
              <a:rPr lang="en-US" sz="2400" dirty="0" err="1" smtClean="0">
                <a:latin typeface="Symbol" pitchFamily="18" charset="2"/>
              </a:rPr>
              <a:t>g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are on the interaction variables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76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071942-0193-41CC-94F6-ADE6AF5E0403}" type="slidenum">
              <a:rPr lang="en-US"/>
              <a:pPr/>
              <a:t>7</a:t>
            </a:fld>
            <a:endParaRPr lang="en-US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r>
              <a:rPr lang="en-US" dirty="0" err="1" smtClean="0"/>
              <a:t>Submodels</a:t>
            </a:r>
            <a:endParaRPr lang="en-US" dirty="0"/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Reductions of the ultimate full model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represent each group in data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Recall Atlantic salmon </a:t>
            </a:r>
            <a:r>
              <a:rPr lang="en-US" sz="2800" dirty="0" err="1" smtClean="0"/>
              <a:t>utlimate</a:t>
            </a:r>
            <a:r>
              <a:rPr lang="en-US" sz="2800" dirty="0" smtClean="0"/>
              <a:t> full model …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 </a:t>
            </a:r>
            <a:r>
              <a:rPr lang="en-US" sz="2200" dirty="0" err="1" smtClean="0">
                <a:latin typeface="Symbol" pitchFamily="18" charset="2"/>
              </a:rPr>
              <a:t>m</a:t>
            </a:r>
            <a:r>
              <a:rPr lang="en-US" sz="2200" baseline="-25000" dirty="0" err="1" smtClean="0"/>
              <a:t>fert.succ</a:t>
            </a:r>
            <a:r>
              <a:rPr lang="en-US" sz="2200" dirty="0" smtClean="0"/>
              <a:t> = </a:t>
            </a:r>
            <a:r>
              <a:rPr lang="en-US" sz="2200" dirty="0" smtClean="0">
                <a:latin typeface="Symbol" pitchFamily="18" charset="2"/>
              </a:rPr>
              <a:t>a</a:t>
            </a:r>
            <a:r>
              <a:rPr lang="en-US" sz="2200" dirty="0" smtClean="0"/>
              <a:t> + </a:t>
            </a:r>
            <a:r>
              <a:rPr lang="en-US" sz="2200" dirty="0" smtClean="0">
                <a:latin typeface="Symbol" pitchFamily="18" charset="2"/>
              </a:rPr>
              <a:t>b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step.len + </a:t>
            </a:r>
            <a:r>
              <a:rPr lang="en-US" sz="2200" dirty="0" smtClean="0">
                <a:latin typeface="Symbol" pitchFamily="18" charset="2"/>
              </a:rPr>
              <a:t>d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parr + </a:t>
            </a:r>
            <a:r>
              <a:rPr lang="en-US" sz="2200" dirty="0" smtClean="0">
                <a:latin typeface="Symbol" pitchFamily="18" charset="2"/>
              </a:rPr>
              <a:t>g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parr*</a:t>
            </a:r>
            <a:r>
              <a:rPr lang="en-US" sz="2200" dirty="0" err="1" smtClean="0"/>
              <a:t>step.len</a:t>
            </a:r>
            <a:endParaRPr lang="en-US" sz="2200" dirty="0" smtClean="0"/>
          </a:p>
          <a:p>
            <a:pPr>
              <a:lnSpc>
                <a:spcPct val="90000"/>
              </a:lnSpc>
            </a:pPr>
            <a:endParaRPr lang="en-US" sz="2600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What is sub-model for adults?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What is sub-model for </a:t>
            </a:r>
            <a:r>
              <a:rPr lang="en-US" dirty="0" err="1" smtClean="0"/>
              <a:t>parrs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2E13F5-A0B2-495D-B507-90BAB1723B4A}" type="slidenum">
              <a:rPr lang="en-US"/>
              <a:pPr/>
              <a:t>8</a:t>
            </a:fld>
            <a:endParaRPr lang="en-US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r>
              <a:rPr lang="en-US" dirty="0" err="1"/>
              <a:t>Submodels</a:t>
            </a:r>
            <a:endParaRPr lang="en-US" dirty="0"/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1219200"/>
          </a:xfrm>
        </p:spPr>
        <p:txBody>
          <a:bodyPr/>
          <a:lstStyle/>
          <a:p>
            <a:r>
              <a:rPr lang="en-US" sz="2800" b="1" dirty="0"/>
              <a:t>adults:  </a:t>
            </a:r>
            <a:r>
              <a:rPr lang="en-US" sz="2800" dirty="0" err="1">
                <a:latin typeface="Symbol" pitchFamily="18" charset="2"/>
              </a:rPr>
              <a:t>m</a:t>
            </a:r>
            <a:r>
              <a:rPr lang="en-US" sz="2800" baseline="-25000" dirty="0" err="1"/>
              <a:t>fert.succ</a:t>
            </a:r>
            <a:r>
              <a:rPr lang="en-US" sz="2800" dirty="0"/>
              <a:t> = </a:t>
            </a:r>
            <a:r>
              <a:rPr lang="en-US" sz="2800" dirty="0">
                <a:latin typeface="Symbol" pitchFamily="18" charset="2"/>
              </a:rPr>
              <a:t>a</a:t>
            </a:r>
            <a:r>
              <a:rPr lang="en-US" sz="2800" dirty="0"/>
              <a:t> + </a:t>
            </a:r>
            <a:r>
              <a:rPr lang="en-US" sz="2800" dirty="0">
                <a:latin typeface="Symbol" pitchFamily="18" charset="2"/>
              </a:rPr>
              <a:t>b</a:t>
            </a:r>
            <a:r>
              <a:rPr lang="en-US" sz="2800" baseline="-25000" dirty="0"/>
              <a:t>1</a:t>
            </a:r>
            <a:r>
              <a:rPr lang="en-US" sz="2800" dirty="0"/>
              <a:t>step.len </a:t>
            </a:r>
          </a:p>
          <a:p>
            <a:r>
              <a:rPr lang="en-US" sz="2800" b="1" dirty="0" err="1"/>
              <a:t>parr</a:t>
            </a:r>
            <a:r>
              <a:rPr lang="en-US" sz="2800" b="1" dirty="0"/>
              <a:t>:   </a:t>
            </a:r>
            <a:r>
              <a:rPr lang="en-US" sz="2800" b="1" dirty="0" smtClean="0"/>
              <a:t>   </a:t>
            </a:r>
            <a:r>
              <a:rPr lang="en-US" sz="2800" dirty="0" err="1" smtClean="0">
                <a:latin typeface="Symbol" pitchFamily="18" charset="2"/>
              </a:rPr>
              <a:t>m</a:t>
            </a:r>
            <a:r>
              <a:rPr lang="en-US" sz="2800" baseline="-25000" dirty="0" err="1" smtClean="0"/>
              <a:t>fert.succ</a:t>
            </a:r>
            <a:r>
              <a:rPr lang="en-US" sz="2800" dirty="0" smtClean="0"/>
              <a:t> </a:t>
            </a:r>
            <a:r>
              <a:rPr lang="en-US" sz="2800" dirty="0"/>
              <a:t>= (</a:t>
            </a:r>
            <a:r>
              <a:rPr lang="en-US" sz="2800" dirty="0">
                <a:latin typeface="Symbol" pitchFamily="18" charset="2"/>
              </a:rPr>
              <a:t>a</a:t>
            </a:r>
            <a:r>
              <a:rPr lang="en-US" sz="2800" dirty="0"/>
              <a:t>+</a:t>
            </a:r>
            <a:r>
              <a:rPr lang="en-US" sz="2800" dirty="0">
                <a:latin typeface="Symbol" pitchFamily="18" charset="2"/>
              </a:rPr>
              <a:t>d</a:t>
            </a:r>
            <a:r>
              <a:rPr lang="en-US" sz="2800" baseline="-25000" dirty="0"/>
              <a:t>1</a:t>
            </a:r>
            <a:r>
              <a:rPr lang="en-US" sz="2800" dirty="0"/>
              <a:t>) + (</a:t>
            </a:r>
            <a:r>
              <a:rPr lang="en-US" sz="2800" dirty="0">
                <a:latin typeface="Symbol" pitchFamily="18" charset="2"/>
              </a:rPr>
              <a:t>b</a:t>
            </a:r>
            <a:r>
              <a:rPr lang="en-US" sz="2800" baseline="-25000" dirty="0"/>
              <a:t>1</a:t>
            </a:r>
            <a:r>
              <a:rPr lang="en-US" sz="2800" dirty="0"/>
              <a:t>+</a:t>
            </a:r>
            <a:r>
              <a:rPr lang="en-US" sz="2800" dirty="0">
                <a:latin typeface="Symbol" pitchFamily="18" charset="2"/>
              </a:rPr>
              <a:t>g</a:t>
            </a:r>
            <a:r>
              <a:rPr lang="en-US" sz="2800" baseline="-25000" dirty="0"/>
              <a:t>1</a:t>
            </a:r>
            <a:r>
              <a:rPr lang="en-US" sz="2800" dirty="0"/>
              <a:t>)</a:t>
            </a:r>
            <a:r>
              <a:rPr lang="en-US" sz="2800" dirty="0" err="1"/>
              <a:t>step.len</a:t>
            </a:r>
            <a:endParaRPr lang="en-US" sz="28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689475" y="3976688"/>
            <a:ext cx="43815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ymbol" pitchFamily="18" charset="2"/>
                <a:cs typeface="Arial" pitchFamily="34" charset="0"/>
              </a:rPr>
              <a:t>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10324" name="Group 310323"/>
          <p:cNvGrpSpPr/>
          <p:nvPr/>
        </p:nvGrpSpPr>
        <p:grpSpPr>
          <a:xfrm>
            <a:off x="4056063" y="5376863"/>
            <a:ext cx="973138" cy="503237"/>
            <a:chOff x="2913063" y="5376863"/>
            <a:chExt cx="973138" cy="503237"/>
          </a:xfrm>
        </p:grpSpPr>
        <p:sp>
          <p:nvSpPr>
            <p:cNvPr id="310272" name="Rectangle 31"/>
            <p:cNvSpPr>
              <a:spLocks noChangeArrowheads="1"/>
            </p:cNvSpPr>
            <p:nvPr/>
          </p:nvSpPr>
          <p:spPr bwMode="auto">
            <a:xfrm>
              <a:off x="2913063" y="5376863"/>
              <a:ext cx="438150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Symbol" pitchFamily="18" charset="2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73" name="Rectangle 32"/>
            <p:cNvSpPr>
              <a:spLocks noChangeArrowheads="1"/>
            </p:cNvSpPr>
            <p:nvPr/>
          </p:nvSpPr>
          <p:spPr bwMode="auto">
            <a:xfrm>
              <a:off x="3205163" y="5376863"/>
              <a:ext cx="406400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Symbol" pitchFamily="18" charset="2"/>
                  <a:cs typeface="Arial" pitchFamily="34" charset="0"/>
                </a:rPr>
                <a:t>+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76" name="Rectangle 33"/>
            <p:cNvSpPr>
              <a:spLocks noChangeArrowheads="1"/>
            </p:cNvSpPr>
            <p:nvPr/>
          </p:nvSpPr>
          <p:spPr bwMode="auto">
            <a:xfrm>
              <a:off x="3465513" y="5376863"/>
              <a:ext cx="390525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Symbol" pitchFamily="18" charset="2"/>
                  <a:cs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77" name="Rectangle 34"/>
            <p:cNvSpPr>
              <a:spLocks noChangeArrowheads="1"/>
            </p:cNvSpPr>
            <p:nvPr/>
          </p:nvSpPr>
          <p:spPr bwMode="auto">
            <a:xfrm>
              <a:off x="3643313" y="5575300"/>
              <a:ext cx="2428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0334" name="Group 310333"/>
          <p:cNvGrpSpPr/>
          <p:nvPr/>
        </p:nvGrpSpPr>
        <p:grpSpPr>
          <a:xfrm>
            <a:off x="5257800" y="4235450"/>
            <a:ext cx="438150" cy="0"/>
            <a:chOff x="5257800" y="4235450"/>
            <a:chExt cx="438150" cy="0"/>
          </a:xfrm>
        </p:grpSpPr>
        <p:sp>
          <p:nvSpPr>
            <p:cNvPr id="310279" name="Line 36"/>
            <p:cNvSpPr>
              <a:spLocks noChangeShapeType="1"/>
            </p:cNvSpPr>
            <p:nvPr/>
          </p:nvSpPr>
          <p:spPr bwMode="auto">
            <a:xfrm>
              <a:off x="5257800" y="4235450"/>
              <a:ext cx="492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81" name="Line 37"/>
            <p:cNvSpPr>
              <a:spLocks noChangeShapeType="1"/>
            </p:cNvSpPr>
            <p:nvPr/>
          </p:nvSpPr>
          <p:spPr bwMode="auto">
            <a:xfrm>
              <a:off x="5453063" y="4235450"/>
              <a:ext cx="476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82" name="Line 38"/>
            <p:cNvSpPr>
              <a:spLocks noChangeShapeType="1"/>
            </p:cNvSpPr>
            <p:nvPr/>
          </p:nvSpPr>
          <p:spPr bwMode="auto">
            <a:xfrm>
              <a:off x="5648325" y="4235450"/>
              <a:ext cx="476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0335" name="Group 310334"/>
          <p:cNvGrpSpPr/>
          <p:nvPr/>
        </p:nvGrpSpPr>
        <p:grpSpPr>
          <a:xfrm>
            <a:off x="5745163" y="3914775"/>
            <a:ext cx="0" cy="228601"/>
            <a:chOff x="5745163" y="3914775"/>
            <a:chExt cx="0" cy="228601"/>
          </a:xfrm>
        </p:grpSpPr>
        <p:sp>
          <p:nvSpPr>
            <p:cNvPr id="310283" name="Line 39"/>
            <p:cNvSpPr>
              <a:spLocks noChangeShapeType="1"/>
            </p:cNvSpPr>
            <p:nvPr/>
          </p:nvSpPr>
          <p:spPr bwMode="auto">
            <a:xfrm flipV="1">
              <a:off x="5745163" y="4097338"/>
              <a:ext cx="0" cy="460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84" name="Line 40"/>
            <p:cNvSpPr>
              <a:spLocks noChangeShapeType="1"/>
            </p:cNvSpPr>
            <p:nvPr/>
          </p:nvSpPr>
          <p:spPr bwMode="auto">
            <a:xfrm flipV="1">
              <a:off x="5745163" y="3914775"/>
              <a:ext cx="0" cy="460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0326" name="Group 310325"/>
          <p:cNvGrpSpPr/>
          <p:nvPr/>
        </p:nvGrpSpPr>
        <p:grpSpPr>
          <a:xfrm>
            <a:off x="5891213" y="3794125"/>
            <a:ext cx="422275" cy="487363"/>
            <a:chOff x="4748213" y="3794125"/>
            <a:chExt cx="422275" cy="487363"/>
          </a:xfrm>
        </p:grpSpPr>
        <p:sp>
          <p:nvSpPr>
            <p:cNvPr id="310285" name="Rectangle 41"/>
            <p:cNvSpPr>
              <a:spLocks noChangeArrowheads="1"/>
            </p:cNvSpPr>
            <p:nvPr/>
          </p:nvSpPr>
          <p:spPr bwMode="auto">
            <a:xfrm>
              <a:off x="4748213" y="3794125"/>
              <a:ext cx="422275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b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86" name="Rectangle 42"/>
            <p:cNvSpPr>
              <a:spLocks noChangeArrowheads="1"/>
            </p:cNvSpPr>
            <p:nvPr/>
          </p:nvSpPr>
          <p:spPr bwMode="auto">
            <a:xfrm>
              <a:off x="4926013" y="3976688"/>
              <a:ext cx="2428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0332" name="Group 310331"/>
          <p:cNvGrpSpPr/>
          <p:nvPr/>
        </p:nvGrpSpPr>
        <p:grpSpPr>
          <a:xfrm>
            <a:off x="5257800" y="5651500"/>
            <a:ext cx="438150" cy="0"/>
            <a:chOff x="5257800" y="5651500"/>
            <a:chExt cx="438150" cy="0"/>
          </a:xfrm>
        </p:grpSpPr>
        <p:sp>
          <p:nvSpPr>
            <p:cNvPr id="310288" name="Line 44"/>
            <p:cNvSpPr>
              <a:spLocks noChangeShapeType="1"/>
            </p:cNvSpPr>
            <p:nvPr/>
          </p:nvSpPr>
          <p:spPr bwMode="auto">
            <a:xfrm>
              <a:off x="5257800" y="5651500"/>
              <a:ext cx="4921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89" name="Line 45"/>
            <p:cNvSpPr>
              <a:spLocks noChangeShapeType="1"/>
            </p:cNvSpPr>
            <p:nvPr/>
          </p:nvSpPr>
          <p:spPr bwMode="auto">
            <a:xfrm>
              <a:off x="5453063" y="5651500"/>
              <a:ext cx="4762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90" name="Line 46"/>
            <p:cNvSpPr>
              <a:spLocks noChangeShapeType="1"/>
            </p:cNvSpPr>
            <p:nvPr/>
          </p:nvSpPr>
          <p:spPr bwMode="auto">
            <a:xfrm>
              <a:off x="5648325" y="5651500"/>
              <a:ext cx="4762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0333" name="Group 310332"/>
          <p:cNvGrpSpPr/>
          <p:nvPr/>
        </p:nvGrpSpPr>
        <p:grpSpPr>
          <a:xfrm>
            <a:off x="5745163" y="4965700"/>
            <a:ext cx="0" cy="593726"/>
            <a:chOff x="5745163" y="4965700"/>
            <a:chExt cx="0" cy="593726"/>
          </a:xfrm>
        </p:grpSpPr>
        <p:sp>
          <p:nvSpPr>
            <p:cNvPr id="310291" name="Line 47"/>
            <p:cNvSpPr>
              <a:spLocks noChangeShapeType="1"/>
            </p:cNvSpPr>
            <p:nvPr/>
          </p:nvSpPr>
          <p:spPr bwMode="auto">
            <a:xfrm flipV="1">
              <a:off x="5745163" y="5513388"/>
              <a:ext cx="0" cy="4603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92" name="Line 48"/>
            <p:cNvSpPr>
              <a:spLocks noChangeShapeType="1"/>
            </p:cNvSpPr>
            <p:nvPr/>
          </p:nvSpPr>
          <p:spPr bwMode="auto">
            <a:xfrm flipV="1">
              <a:off x="5745163" y="5330825"/>
              <a:ext cx="0" cy="4603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93" name="Line 49"/>
            <p:cNvSpPr>
              <a:spLocks noChangeShapeType="1"/>
            </p:cNvSpPr>
            <p:nvPr/>
          </p:nvSpPr>
          <p:spPr bwMode="auto">
            <a:xfrm flipV="1">
              <a:off x="5745163" y="5148263"/>
              <a:ext cx="0" cy="4603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94" name="Line 50"/>
            <p:cNvSpPr>
              <a:spLocks noChangeShapeType="1"/>
            </p:cNvSpPr>
            <p:nvPr/>
          </p:nvSpPr>
          <p:spPr bwMode="auto">
            <a:xfrm flipV="1">
              <a:off x="5745163" y="4965700"/>
              <a:ext cx="0" cy="4603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0323" name="Group 310322"/>
          <p:cNvGrpSpPr/>
          <p:nvPr/>
        </p:nvGrpSpPr>
        <p:grpSpPr>
          <a:xfrm>
            <a:off x="5891213" y="5011738"/>
            <a:ext cx="1022350" cy="487363"/>
            <a:chOff x="4748213" y="5011738"/>
            <a:chExt cx="1022350" cy="487363"/>
          </a:xfrm>
        </p:grpSpPr>
        <p:sp>
          <p:nvSpPr>
            <p:cNvPr id="310295" name="Rectangle 51"/>
            <p:cNvSpPr>
              <a:spLocks noChangeArrowheads="1"/>
            </p:cNvSpPr>
            <p:nvPr/>
          </p:nvSpPr>
          <p:spPr bwMode="auto">
            <a:xfrm>
              <a:off x="4748213" y="5011738"/>
              <a:ext cx="422275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Symbol" pitchFamily="18" charset="2"/>
                  <a:cs typeface="Arial" pitchFamily="34" charset="0"/>
                </a:rPr>
                <a:t>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96" name="Rectangle 52"/>
            <p:cNvSpPr>
              <a:spLocks noChangeArrowheads="1"/>
            </p:cNvSpPr>
            <p:nvPr/>
          </p:nvSpPr>
          <p:spPr bwMode="auto">
            <a:xfrm>
              <a:off x="4926013" y="5194300"/>
              <a:ext cx="2428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97" name="Rectangle 53"/>
            <p:cNvSpPr>
              <a:spLocks noChangeArrowheads="1"/>
            </p:cNvSpPr>
            <p:nvPr/>
          </p:nvSpPr>
          <p:spPr bwMode="auto">
            <a:xfrm>
              <a:off x="5121275" y="5011738"/>
              <a:ext cx="406400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Symbol" pitchFamily="18" charset="2"/>
                  <a:cs typeface="Arial" pitchFamily="34" charset="0"/>
                </a:rPr>
                <a:t>+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98" name="Rectangle 54"/>
            <p:cNvSpPr>
              <a:spLocks noChangeArrowheads="1"/>
            </p:cNvSpPr>
            <p:nvPr/>
          </p:nvSpPr>
          <p:spPr bwMode="auto">
            <a:xfrm>
              <a:off x="5381625" y="5011738"/>
              <a:ext cx="357188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Symbol" pitchFamily="18" charset="2"/>
                  <a:cs typeface="Arial" pitchFamily="34" charset="0"/>
                </a:rPr>
                <a:t>g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99" name="Rectangle 55"/>
            <p:cNvSpPr>
              <a:spLocks noChangeArrowheads="1"/>
            </p:cNvSpPr>
            <p:nvPr/>
          </p:nvSpPr>
          <p:spPr bwMode="auto">
            <a:xfrm>
              <a:off x="5527675" y="5194300"/>
              <a:ext cx="2428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0331" name="Group 310330"/>
          <p:cNvGrpSpPr/>
          <p:nvPr/>
        </p:nvGrpSpPr>
        <p:grpSpPr>
          <a:xfrm>
            <a:off x="5062538" y="4418013"/>
            <a:ext cx="0" cy="1141413"/>
            <a:chOff x="5062538" y="4418013"/>
            <a:chExt cx="0" cy="1141413"/>
          </a:xfrm>
        </p:grpSpPr>
        <p:sp>
          <p:nvSpPr>
            <p:cNvPr id="310301" name="Line 57"/>
            <p:cNvSpPr>
              <a:spLocks noChangeShapeType="1"/>
            </p:cNvSpPr>
            <p:nvPr/>
          </p:nvSpPr>
          <p:spPr bwMode="auto">
            <a:xfrm>
              <a:off x="5062538" y="4418013"/>
              <a:ext cx="0" cy="460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02" name="Line 58"/>
            <p:cNvSpPr>
              <a:spLocks noChangeShapeType="1"/>
            </p:cNvSpPr>
            <p:nvPr/>
          </p:nvSpPr>
          <p:spPr bwMode="auto">
            <a:xfrm>
              <a:off x="5062538" y="4600575"/>
              <a:ext cx="0" cy="460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03" name="Line 59"/>
            <p:cNvSpPr>
              <a:spLocks noChangeShapeType="1"/>
            </p:cNvSpPr>
            <p:nvPr/>
          </p:nvSpPr>
          <p:spPr bwMode="auto">
            <a:xfrm>
              <a:off x="5062538" y="4783138"/>
              <a:ext cx="0" cy="460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04" name="Line 60"/>
            <p:cNvSpPr>
              <a:spLocks noChangeShapeType="1"/>
            </p:cNvSpPr>
            <p:nvPr/>
          </p:nvSpPr>
          <p:spPr bwMode="auto">
            <a:xfrm>
              <a:off x="5062538" y="4965700"/>
              <a:ext cx="0" cy="460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05" name="Line 61"/>
            <p:cNvSpPr>
              <a:spLocks noChangeShapeType="1"/>
            </p:cNvSpPr>
            <p:nvPr/>
          </p:nvSpPr>
          <p:spPr bwMode="auto">
            <a:xfrm>
              <a:off x="5062538" y="5148263"/>
              <a:ext cx="0" cy="460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06" name="Line 62"/>
            <p:cNvSpPr>
              <a:spLocks noChangeShapeType="1"/>
            </p:cNvSpPr>
            <p:nvPr/>
          </p:nvSpPr>
          <p:spPr bwMode="auto">
            <a:xfrm>
              <a:off x="5062538" y="5330825"/>
              <a:ext cx="0" cy="460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07" name="Line 63"/>
            <p:cNvSpPr>
              <a:spLocks noChangeShapeType="1"/>
            </p:cNvSpPr>
            <p:nvPr/>
          </p:nvSpPr>
          <p:spPr bwMode="auto">
            <a:xfrm>
              <a:off x="5062538" y="5513388"/>
              <a:ext cx="0" cy="460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0325" name="Group 310324"/>
          <p:cNvGrpSpPr/>
          <p:nvPr/>
        </p:nvGrpSpPr>
        <p:grpSpPr>
          <a:xfrm>
            <a:off x="4608513" y="4676775"/>
            <a:ext cx="420688" cy="487363"/>
            <a:chOff x="3465513" y="4676775"/>
            <a:chExt cx="420688" cy="487363"/>
          </a:xfrm>
        </p:grpSpPr>
        <p:sp>
          <p:nvSpPr>
            <p:cNvPr id="310308" name="Rectangle 64"/>
            <p:cNvSpPr>
              <a:spLocks noChangeArrowheads="1"/>
            </p:cNvSpPr>
            <p:nvPr/>
          </p:nvSpPr>
          <p:spPr bwMode="auto">
            <a:xfrm>
              <a:off x="3465513" y="4676775"/>
              <a:ext cx="390525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Symbol" pitchFamily="18" charset="2"/>
                  <a:cs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309" name="Rectangle 65"/>
            <p:cNvSpPr>
              <a:spLocks noChangeArrowheads="1"/>
            </p:cNvSpPr>
            <p:nvPr/>
          </p:nvSpPr>
          <p:spPr bwMode="auto">
            <a:xfrm>
              <a:off x="3643313" y="4859338"/>
              <a:ext cx="2428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345238" y="4235450"/>
            <a:ext cx="633412" cy="0"/>
            <a:chOff x="6345238" y="4235450"/>
            <a:chExt cx="633412" cy="0"/>
          </a:xfrm>
        </p:grpSpPr>
        <p:sp>
          <p:nvSpPr>
            <p:cNvPr id="310310" name="Line 66"/>
            <p:cNvSpPr>
              <a:spLocks noChangeShapeType="1"/>
            </p:cNvSpPr>
            <p:nvPr/>
          </p:nvSpPr>
          <p:spPr bwMode="auto">
            <a:xfrm>
              <a:off x="6345238" y="4235450"/>
              <a:ext cx="492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11" name="Line 67"/>
            <p:cNvSpPr>
              <a:spLocks noChangeShapeType="1"/>
            </p:cNvSpPr>
            <p:nvPr/>
          </p:nvSpPr>
          <p:spPr bwMode="auto">
            <a:xfrm>
              <a:off x="6540500" y="4235450"/>
              <a:ext cx="492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12" name="Line 68"/>
            <p:cNvSpPr>
              <a:spLocks noChangeShapeType="1"/>
            </p:cNvSpPr>
            <p:nvPr/>
          </p:nvSpPr>
          <p:spPr bwMode="auto">
            <a:xfrm>
              <a:off x="6735763" y="4235450"/>
              <a:ext cx="492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13" name="Line 69"/>
            <p:cNvSpPr>
              <a:spLocks noChangeShapeType="1"/>
            </p:cNvSpPr>
            <p:nvPr/>
          </p:nvSpPr>
          <p:spPr bwMode="auto">
            <a:xfrm>
              <a:off x="6931025" y="4235450"/>
              <a:ext cx="476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027863" y="3914775"/>
            <a:ext cx="0" cy="228601"/>
            <a:chOff x="7027863" y="3914775"/>
            <a:chExt cx="0" cy="228601"/>
          </a:xfrm>
        </p:grpSpPr>
        <p:sp>
          <p:nvSpPr>
            <p:cNvPr id="310314" name="Line 70"/>
            <p:cNvSpPr>
              <a:spLocks noChangeShapeType="1"/>
            </p:cNvSpPr>
            <p:nvPr/>
          </p:nvSpPr>
          <p:spPr bwMode="auto">
            <a:xfrm flipV="1">
              <a:off x="7027863" y="4097338"/>
              <a:ext cx="0" cy="460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15" name="Line 71"/>
            <p:cNvSpPr>
              <a:spLocks noChangeShapeType="1"/>
            </p:cNvSpPr>
            <p:nvPr/>
          </p:nvSpPr>
          <p:spPr bwMode="auto">
            <a:xfrm flipV="1">
              <a:off x="7027863" y="3914775"/>
              <a:ext cx="0" cy="460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027863" y="3489325"/>
            <a:ext cx="0" cy="395288"/>
            <a:chOff x="7027863" y="3489325"/>
            <a:chExt cx="0" cy="395288"/>
          </a:xfrm>
        </p:grpSpPr>
        <p:sp>
          <p:nvSpPr>
            <p:cNvPr id="310316" name="Line 72"/>
            <p:cNvSpPr>
              <a:spLocks noChangeShapeType="1"/>
            </p:cNvSpPr>
            <p:nvPr/>
          </p:nvSpPr>
          <p:spPr bwMode="auto">
            <a:xfrm flipV="1">
              <a:off x="7027863" y="3838575"/>
              <a:ext cx="0" cy="460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17" name="Line 73"/>
            <p:cNvSpPr>
              <a:spLocks noChangeShapeType="1"/>
            </p:cNvSpPr>
            <p:nvPr/>
          </p:nvSpPr>
          <p:spPr bwMode="auto">
            <a:xfrm flipV="1">
              <a:off x="7027863" y="3656013"/>
              <a:ext cx="0" cy="460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18" name="Line 74"/>
            <p:cNvSpPr>
              <a:spLocks noChangeShapeType="1"/>
            </p:cNvSpPr>
            <p:nvPr/>
          </p:nvSpPr>
          <p:spPr bwMode="auto">
            <a:xfrm flipV="1">
              <a:off x="7027863" y="3489325"/>
              <a:ext cx="0" cy="3016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0327" name="Group 310326"/>
          <p:cNvGrpSpPr/>
          <p:nvPr/>
        </p:nvGrpSpPr>
        <p:grpSpPr>
          <a:xfrm>
            <a:off x="7173913" y="3397250"/>
            <a:ext cx="388938" cy="488950"/>
            <a:chOff x="6030913" y="3397250"/>
            <a:chExt cx="388938" cy="488950"/>
          </a:xfrm>
        </p:grpSpPr>
        <p:sp>
          <p:nvSpPr>
            <p:cNvPr id="310319" name="Rectangle 75"/>
            <p:cNvSpPr>
              <a:spLocks noChangeArrowheads="1"/>
            </p:cNvSpPr>
            <p:nvPr/>
          </p:nvSpPr>
          <p:spPr bwMode="auto">
            <a:xfrm>
              <a:off x="6030913" y="3397250"/>
              <a:ext cx="357188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Symbol" pitchFamily="18" charset="2"/>
                  <a:cs typeface="Arial" pitchFamily="34" charset="0"/>
                </a:rPr>
                <a:t>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320" name="Rectangle 76"/>
            <p:cNvSpPr>
              <a:spLocks noChangeArrowheads="1"/>
            </p:cNvSpPr>
            <p:nvPr/>
          </p:nvSpPr>
          <p:spPr bwMode="auto">
            <a:xfrm>
              <a:off x="6176963" y="3581400"/>
              <a:ext cx="2428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0330" name="Group 310329"/>
          <p:cNvGrpSpPr/>
          <p:nvPr/>
        </p:nvGrpSpPr>
        <p:grpSpPr>
          <a:xfrm>
            <a:off x="3348831" y="2209800"/>
            <a:ext cx="5795169" cy="4524376"/>
            <a:chOff x="3348831" y="2209800"/>
            <a:chExt cx="5795169" cy="4524376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860800" y="2316163"/>
              <a:ext cx="4076700" cy="3822700"/>
            </a:xfrm>
            <a:prstGeom prst="rect">
              <a:avLst/>
            </a:prstGeom>
            <a:noFill/>
            <a:ln w="1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680075" y="6230938"/>
              <a:ext cx="422275" cy="503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 rot="16200000">
              <a:off x="3381375" y="3981450"/>
              <a:ext cx="438150" cy="503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10328" name="Group 310327"/>
            <p:cNvGrpSpPr/>
            <p:nvPr/>
          </p:nvGrpSpPr>
          <p:grpSpPr>
            <a:xfrm>
              <a:off x="5004650" y="2819400"/>
              <a:ext cx="2786801" cy="1462200"/>
              <a:chOff x="5004650" y="2819400"/>
              <a:chExt cx="2786801" cy="1462200"/>
            </a:xfrm>
          </p:grpSpPr>
          <p:sp>
            <p:nvSpPr>
              <p:cNvPr id="4" name="Line 5"/>
              <p:cNvSpPr>
                <a:spLocks noChangeShapeType="1"/>
              </p:cNvSpPr>
              <p:nvPr/>
            </p:nvSpPr>
            <p:spPr bwMode="auto">
              <a:xfrm flipV="1">
                <a:off x="5062538" y="2819400"/>
                <a:ext cx="2728913" cy="141605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Oval 19"/>
              <p:cNvSpPr>
                <a:spLocks noChangeArrowheads="1"/>
              </p:cNvSpPr>
              <p:nvPr/>
            </p:nvSpPr>
            <p:spPr bwMode="auto">
              <a:xfrm>
                <a:off x="5004650" y="4159362"/>
                <a:ext cx="130175" cy="122238"/>
              </a:xfrm>
              <a:prstGeom prst="ellipse">
                <a:avLst/>
              </a:prstGeom>
              <a:solidFill>
                <a:schemeClr val="tx1"/>
              </a:solidFill>
              <a:ln w="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10321" name="Rectangle 77"/>
            <p:cNvSpPr>
              <a:spLocks noChangeArrowheads="1"/>
            </p:cNvSpPr>
            <p:nvPr/>
          </p:nvSpPr>
          <p:spPr bwMode="auto">
            <a:xfrm>
              <a:off x="4997793" y="6169025"/>
              <a:ext cx="323850" cy="41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10329" name="Group 310328"/>
            <p:cNvGrpSpPr/>
            <p:nvPr/>
          </p:nvGrpSpPr>
          <p:grpSpPr>
            <a:xfrm>
              <a:off x="5000400" y="2636838"/>
              <a:ext cx="2791051" cy="3078162"/>
              <a:chOff x="5000400" y="2636838"/>
              <a:chExt cx="2791051" cy="3078162"/>
            </a:xfrm>
          </p:grpSpPr>
          <p:sp>
            <p:nvSpPr>
              <p:cNvPr id="10" name="Line 9"/>
              <p:cNvSpPr>
                <a:spLocks noChangeShapeType="1"/>
              </p:cNvSpPr>
              <p:nvPr/>
            </p:nvSpPr>
            <p:spPr bwMode="auto">
              <a:xfrm flipV="1">
                <a:off x="5062538" y="2636838"/>
                <a:ext cx="2728913" cy="3014663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Oval 81"/>
              <p:cNvSpPr>
                <a:spLocks noChangeArrowheads="1"/>
              </p:cNvSpPr>
              <p:nvPr/>
            </p:nvSpPr>
            <p:spPr bwMode="auto">
              <a:xfrm>
                <a:off x="5000400" y="5592762"/>
                <a:ext cx="130175" cy="122238"/>
              </a:xfrm>
              <a:prstGeom prst="ellipse">
                <a:avLst/>
              </a:prstGeom>
              <a:solidFill>
                <a:srgbClr val="0000FF"/>
              </a:solidFill>
              <a:ln w="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10322" name="Rectangle 310321"/>
            <p:cNvSpPr/>
            <p:nvPr/>
          </p:nvSpPr>
          <p:spPr>
            <a:xfrm>
              <a:off x="7899749" y="2667000"/>
              <a:ext cx="124425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adults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7924800" y="2209800"/>
              <a:ext cx="88357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rgbClr val="0000FF"/>
                  </a:solidFill>
                </a:rPr>
                <a:t>parr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101" name="Rectangle 3"/>
          <p:cNvSpPr txBox="1">
            <a:spLocks noChangeArrowheads="1"/>
          </p:cNvSpPr>
          <p:nvPr/>
        </p:nvSpPr>
        <p:spPr bwMode="auto">
          <a:xfrm>
            <a:off x="152400" y="2209800"/>
            <a:ext cx="2590800" cy="3349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b="0" dirty="0" smtClean="0"/>
              <a:t>What is …</a:t>
            </a:r>
          </a:p>
          <a:p>
            <a:pPr lvl="1"/>
            <a:r>
              <a:rPr lang="en-US" sz="2400" b="0" dirty="0" smtClean="0"/>
              <a:t> </a:t>
            </a:r>
            <a:r>
              <a:rPr lang="en-US" sz="2400" b="0" dirty="0" smtClean="0">
                <a:latin typeface="Symbol" pitchFamily="18" charset="2"/>
              </a:rPr>
              <a:t>a</a:t>
            </a:r>
            <a:endParaRPr lang="en-US" sz="2400" b="0" dirty="0" smtClean="0"/>
          </a:p>
          <a:p>
            <a:pPr lvl="1"/>
            <a:r>
              <a:rPr lang="en-US" sz="2400" b="0" dirty="0" smtClean="0"/>
              <a:t> </a:t>
            </a:r>
            <a:r>
              <a:rPr lang="en-US" sz="2400" b="0" dirty="0" smtClean="0">
                <a:latin typeface="Symbol" pitchFamily="18" charset="2"/>
              </a:rPr>
              <a:t>b</a:t>
            </a:r>
            <a:r>
              <a:rPr lang="en-US" sz="2400" b="0" baseline="-25000" dirty="0" smtClean="0">
                <a:latin typeface="Symbol" pitchFamily="18" charset="2"/>
              </a:rPr>
              <a:t>1</a:t>
            </a:r>
          </a:p>
          <a:p>
            <a:pPr lvl="1"/>
            <a:r>
              <a:rPr lang="en-US" sz="2400" b="0" dirty="0"/>
              <a:t> </a:t>
            </a:r>
            <a:r>
              <a:rPr lang="en-US" sz="2400" b="0" dirty="0" smtClean="0">
                <a:latin typeface="Symbol" pitchFamily="18" charset="2"/>
              </a:rPr>
              <a:t>a</a:t>
            </a:r>
            <a:r>
              <a:rPr lang="en-US" sz="2400" b="0" dirty="0" smtClean="0"/>
              <a:t> + </a:t>
            </a:r>
            <a:r>
              <a:rPr lang="en-US" sz="2400" b="0" dirty="0" smtClean="0">
                <a:latin typeface="Symbol" pitchFamily="18" charset="2"/>
              </a:rPr>
              <a:t>d</a:t>
            </a:r>
            <a:r>
              <a:rPr lang="en-US" sz="2400" b="0" baseline="-25000" dirty="0" smtClean="0">
                <a:latin typeface="Symbol" pitchFamily="18" charset="2"/>
              </a:rPr>
              <a:t>1</a:t>
            </a:r>
            <a:endParaRPr lang="en-US" sz="2400" b="0" dirty="0" smtClean="0"/>
          </a:p>
          <a:p>
            <a:pPr lvl="1"/>
            <a:r>
              <a:rPr lang="en-US" sz="2400" b="0" dirty="0" smtClean="0"/>
              <a:t> </a:t>
            </a:r>
            <a:r>
              <a:rPr lang="en-US" sz="2400" b="0" dirty="0" smtClean="0">
                <a:latin typeface="Symbol" pitchFamily="18" charset="2"/>
              </a:rPr>
              <a:t>d</a:t>
            </a:r>
            <a:r>
              <a:rPr lang="en-US" sz="2400" b="0" baseline="-25000" dirty="0" smtClean="0">
                <a:latin typeface="Symbol" pitchFamily="18" charset="2"/>
              </a:rPr>
              <a:t>1</a:t>
            </a:r>
            <a:endParaRPr lang="en-US" sz="2400" b="0" dirty="0" smtClean="0"/>
          </a:p>
          <a:p>
            <a:pPr lvl="1"/>
            <a:r>
              <a:rPr lang="en-US" sz="2400" b="0" dirty="0"/>
              <a:t> </a:t>
            </a:r>
            <a:r>
              <a:rPr lang="en-US" sz="2400" b="0" dirty="0" smtClean="0">
                <a:latin typeface="Symbol" pitchFamily="18" charset="2"/>
              </a:rPr>
              <a:t>b</a:t>
            </a:r>
            <a:r>
              <a:rPr lang="en-US" sz="2400" b="0" baseline="-25000" dirty="0" smtClean="0">
                <a:latin typeface="Symbol" pitchFamily="18" charset="2"/>
              </a:rPr>
              <a:t>1</a:t>
            </a:r>
            <a:r>
              <a:rPr lang="en-US" sz="2400" b="0" dirty="0" smtClean="0">
                <a:latin typeface="Symbol" pitchFamily="18" charset="2"/>
              </a:rPr>
              <a:t> + g</a:t>
            </a:r>
            <a:r>
              <a:rPr lang="en-US" sz="2400" b="0" baseline="-25000" dirty="0" smtClean="0">
                <a:latin typeface="Symbol" pitchFamily="18" charset="2"/>
              </a:rPr>
              <a:t>1</a:t>
            </a:r>
            <a:endParaRPr lang="en-US" sz="2400" b="0" baseline="-25000" dirty="0">
              <a:latin typeface="Symbol" pitchFamily="18" charset="2"/>
            </a:endParaRPr>
          </a:p>
          <a:p>
            <a:pPr lvl="1"/>
            <a:r>
              <a:rPr lang="en-US" sz="2400" b="0" dirty="0" smtClean="0"/>
              <a:t> </a:t>
            </a:r>
            <a:r>
              <a:rPr lang="en-US" sz="2400" b="0" dirty="0" smtClean="0">
                <a:latin typeface="Symbol" pitchFamily="18" charset="2"/>
              </a:rPr>
              <a:t>g</a:t>
            </a:r>
            <a:r>
              <a:rPr lang="en-US" sz="2400" b="0" baseline="-25000" dirty="0" smtClean="0">
                <a:latin typeface="Symbol" pitchFamily="18" charset="2"/>
              </a:rPr>
              <a:t>1</a:t>
            </a:r>
            <a:endParaRPr lang="en-US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0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10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10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0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10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1722D0-BDB9-42AA-A851-9563D3672C38}" type="slidenum">
              <a:rPr lang="en-US"/>
              <a:pPr/>
              <a:t>9</a:t>
            </a:fld>
            <a:endParaRPr lang="en-US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r>
              <a:rPr lang="en-US" dirty="0" err="1" smtClean="0"/>
              <a:t>Submodels</a:t>
            </a:r>
            <a:endParaRPr lang="en-US" dirty="0"/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57590"/>
            <a:ext cx="8915400" cy="1176010"/>
          </a:xfrm>
        </p:spPr>
        <p:txBody>
          <a:bodyPr/>
          <a:lstStyle/>
          <a:p>
            <a:r>
              <a:rPr lang="en-US" sz="2800" dirty="0"/>
              <a:t>What does the interaction term coefficient measure</a:t>
            </a:r>
            <a:r>
              <a:rPr lang="en-US" sz="2800" dirty="0" smtClean="0"/>
              <a:t>?</a:t>
            </a:r>
            <a:endParaRPr lang="en-US" sz="2400" dirty="0"/>
          </a:p>
          <a:p>
            <a:r>
              <a:rPr lang="en-US" sz="2800" dirty="0"/>
              <a:t>What does the indicator term coefficient measure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grpSp>
        <p:nvGrpSpPr>
          <p:cNvPr id="2" name="Group 1"/>
          <p:cNvGrpSpPr/>
          <p:nvPr/>
        </p:nvGrpSpPr>
        <p:grpSpPr>
          <a:xfrm>
            <a:off x="3348831" y="2209800"/>
            <a:ext cx="5795169" cy="4524376"/>
            <a:chOff x="3348831" y="2209800"/>
            <a:chExt cx="5795169" cy="4524376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689475" y="3976688"/>
              <a:ext cx="438150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056063" y="5376863"/>
              <a:ext cx="973138" cy="503237"/>
              <a:chOff x="2913063" y="5376863"/>
              <a:chExt cx="973138" cy="503237"/>
            </a:xfrm>
          </p:grpSpPr>
          <p:sp>
            <p:nvSpPr>
              <p:cNvPr id="9" name="Rectangle 31"/>
              <p:cNvSpPr>
                <a:spLocks noChangeArrowheads="1"/>
              </p:cNvSpPr>
              <p:nvPr/>
            </p:nvSpPr>
            <p:spPr bwMode="auto">
              <a:xfrm>
                <a:off x="2913063" y="5376863"/>
                <a:ext cx="438150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Symbol" pitchFamily="18" charset="2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Rectangle 32"/>
              <p:cNvSpPr>
                <a:spLocks noChangeArrowheads="1"/>
              </p:cNvSpPr>
              <p:nvPr/>
            </p:nvSpPr>
            <p:spPr bwMode="auto">
              <a:xfrm>
                <a:off x="3205163" y="5376863"/>
                <a:ext cx="406400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Symbol" pitchFamily="18" charset="2"/>
                    <a:cs typeface="Arial" pitchFamily="34" charset="0"/>
                  </a:rPr>
                  <a:t>+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" name="Rectangle 33"/>
              <p:cNvSpPr>
                <a:spLocks noChangeArrowheads="1"/>
              </p:cNvSpPr>
              <p:nvPr/>
            </p:nvSpPr>
            <p:spPr bwMode="auto">
              <a:xfrm>
                <a:off x="3465513" y="5376863"/>
                <a:ext cx="390525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Symbol" pitchFamily="18" charset="2"/>
                    <a:cs typeface="Arial" pitchFamily="34" charset="0"/>
                  </a:rPr>
                  <a:t>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" name="Rectangle 34"/>
              <p:cNvSpPr>
                <a:spLocks noChangeArrowheads="1"/>
              </p:cNvSpPr>
              <p:nvPr/>
            </p:nvSpPr>
            <p:spPr bwMode="auto">
              <a:xfrm>
                <a:off x="3643313" y="5575300"/>
                <a:ext cx="24288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257800" y="4235450"/>
              <a:ext cx="438150" cy="0"/>
              <a:chOff x="5257800" y="4235450"/>
              <a:chExt cx="438150" cy="0"/>
            </a:xfrm>
          </p:grpSpPr>
          <p:sp>
            <p:nvSpPr>
              <p:cNvPr id="14" name="Line 36"/>
              <p:cNvSpPr>
                <a:spLocks noChangeShapeType="1"/>
              </p:cNvSpPr>
              <p:nvPr/>
            </p:nvSpPr>
            <p:spPr bwMode="auto">
              <a:xfrm>
                <a:off x="5257800" y="4235450"/>
                <a:ext cx="4921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Line 37"/>
              <p:cNvSpPr>
                <a:spLocks noChangeShapeType="1"/>
              </p:cNvSpPr>
              <p:nvPr/>
            </p:nvSpPr>
            <p:spPr bwMode="auto">
              <a:xfrm>
                <a:off x="5453063" y="4235450"/>
                <a:ext cx="47625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38"/>
              <p:cNvSpPr>
                <a:spLocks noChangeShapeType="1"/>
              </p:cNvSpPr>
              <p:nvPr/>
            </p:nvSpPr>
            <p:spPr bwMode="auto">
              <a:xfrm>
                <a:off x="5648325" y="4235450"/>
                <a:ext cx="47625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745163" y="3914775"/>
              <a:ext cx="0" cy="228601"/>
              <a:chOff x="5745163" y="3914775"/>
              <a:chExt cx="0" cy="228601"/>
            </a:xfrm>
          </p:grpSpPr>
          <p:sp>
            <p:nvSpPr>
              <p:cNvPr id="18" name="Line 39"/>
              <p:cNvSpPr>
                <a:spLocks noChangeShapeType="1"/>
              </p:cNvSpPr>
              <p:nvPr/>
            </p:nvSpPr>
            <p:spPr bwMode="auto">
              <a:xfrm flipV="1">
                <a:off x="5745163" y="4097338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Line 40"/>
              <p:cNvSpPr>
                <a:spLocks noChangeShapeType="1"/>
              </p:cNvSpPr>
              <p:nvPr/>
            </p:nvSpPr>
            <p:spPr bwMode="auto">
              <a:xfrm flipV="1">
                <a:off x="5745163" y="3914775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891213" y="3794125"/>
              <a:ext cx="422275" cy="487363"/>
              <a:chOff x="4748213" y="3794125"/>
              <a:chExt cx="422275" cy="487363"/>
            </a:xfrm>
          </p:grpSpPr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4748213" y="3794125"/>
                <a:ext cx="422275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ymbol" pitchFamily="18" charset="2"/>
                    <a:cs typeface="Arial" pitchFamily="34" charset="0"/>
                  </a:rPr>
                  <a:t>b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" name="Rectangle 42"/>
              <p:cNvSpPr>
                <a:spLocks noChangeArrowheads="1"/>
              </p:cNvSpPr>
              <p:nvPr/>
            </p:nvSpPr>
            <p:spPr bwMode="auto">
              <a:xfrm>
                <a:off x="4926013" y="3976688"/>
                <a:ext cx="24288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5257800" y="5651500"/>
              <a:ext cx="438150" cy="0"/>
              <a:chOff x="5257800" y="5651500"/>
              <a:chExt cx="438150" cy="0"/>
            </a:xfrm>
          </p:grpSpPr>
          <p:sp>
            <p:nvSpPr>
              <p:cNvPr id="24" name="Line 44"/>
              <p:cNvSpPr>
                <a:spLocks noChangeShapeType="1"/>
              </p:cNvSpPr>
              <p:nvPr/>
            </p:nvSpPr>
            <p:spPr bwMode="auto">
              <a:xfrm>
                <a:off x="5257800" y="5651500"/>
                <a:ext cx="49213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Line 45"/>
              <p:cNvSpPr>
                <a:spLocks noChangeShapeType="1"/>
              </p:cNvSpPr>
              <p:nvPr/>
            </p:nvSpPr>
            <p:spPr bwMode="auto">
              <a:xfrm>
                <a:off x="5453063" y="5651500"/>
                <a:ext cx="47625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Line 46"/>
              <p:cNvSpPr>
                <a:spLocks noChangeShapeType="1"/>
              </p:cNvSpPr>
              <p:nvPr/>
            </p:nvSpPr>
            <p:spPr bwMode="auto">
              <a:xfrm>
                <a:off x="5648325" y="5651500"/>
                <a:ext cx="47625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5745163" y="4965700"/>
              <a:ext cx="0" cy="593726"/>
              <a:chOff x="5745163" y="4965700"/>
              <a:chExt cx="0" cy="593726"/>
            </a:xfrm>
          </p:grpSpPr>
          <p:sp>
            <p:nvSpPr>
              <p:cNvPr id="28" name="Line 47"/>
              <p:cNvSpPr>
                <a:spLocks noChangeShapeType="1"/>
              </p:cNvSpPr>
              <p:nvPr/>
            </p:nvSpPr>
            <p:spPr bwMode="auto">
              <a:xfrm flipV="1">
                <a:off x="5745163" y="5513388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Line 48"/>
              <p:cNvSpPr>
                <a:spLocks noChangeShapeType="1"/>
              </p:cNvSpPr>
              <p:nvPr/>
            </p:nvSpPr>
            <p:spPr bwMode="auto">
              <a:xfrm flipV="1">
                <a:off x="5745163" y="5330825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Line 49"/>
              <p:cNvSpPr>
                <a:spLocks noChangeShapeType="1"/>
              </p:cNvSpPr>
              <p:nvPr/>
            </p:nvSpPr>
            <p:spPr bwMode="auto">
              <a:xfrm flipV="1">
                <a:off x="5745163" y="5148263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Line 50"/>
              <p:cNvSpPr>
                <a:spLocks noChangeShapeType="1"/>
              </p:cNvSpPr>
              <p:nvPr/>
            </p:nvSpPr>
            <p:spPr bwMode="auto">
              <a:xfrm flipV="1">
                <a:off x="5745163" y="4965700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891213" y="5011738"/>
              <a:ext cx="1022350" cy="487363"/>
              <a:chOff x="4748213" y="5011738"/>
              <a:chExt cx="1022350" cy="487363"/>
            </a:xfrm>
          </p:grpSpPr>
          <p:sp>
            <p:nvSpPr>
              <p:cNvPr id="33" name="Rectangle 51"/>
              <p:cNvSpPr>
                <a:spLocks noChangeArrowheads="1"/>
              </p:cNvSpPr>
              <p:nvPr/>
            </p:nvSpPr>
            <p:spPr bwMode="auto">
              <a:xfrm>
                <a:off x="4748213" y="5011738"/>
                <a:ext cx="422275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Symbol" pitchFamily="18" charset="2"/>
                    <a:cs typeface="Arial" pitchFamily="34" charset="0"/>
                  </a:rPr>
                  <a:t>b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" name="Rectangle 52"/>
              <p:cNvSpPr>
                <a:spLocks noChangeArrowheads="1"/>
              </p:cNvSpPr>
              <p:nvPr/>
            </p:nvSpPr>
            <p:spPr bwMode="auto">
              <a:xfrm>
                <a:off x="4926013" y="5194300"/>
                <a:ext cx="24288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" name="Rectangle 53"/>
              <p:cNvSpPr>
                <a:spLocks noChangeArrowheads="1"/>
              </p:cNvSpPr>
              <p:nvPr/>
            </p:nvSpPr>
            <p:spPr bwMode="auto">
              <a:xfrm>
                <a:off x="5121275" y="5011738"/>
                <a:ext cx="406400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Symbol" pitchFamily="18" charset="2"/>
                    <a:cs typeface="Arial" pitchFamily="34" charset="0"/>
                  </a:rPr>
                  <a:t>+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" name="Rectangle 54"/>
              <p:cNvSpPr>
                <a:spLocks noChangeArrowheads="1"/>
              </p:cNvSpPr>
              <p:nvPr/>
            </p:nvSpPr>
            <p:spPr bwMode="auto">
              <a:xfrm>
                <a:off x="5381625" y="5011738"/>
                <a:ext cx="357188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Symbol" pitchFamily="18" charset="2"/>
                    <a:cs typeface="Arial" pitchFamily="34" charset="0"/>
                  </a:rPr>
                  <a:t>g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7" name="Rectangle 55"/>
              <p:cNvSpPr>
                <a:spLocks noChangeArrowheads="1"/>
              </p:cNvSpPr>
              <p:nvPr/>
            </p:nvSpPr>
            <p:spPr bwMode="auto">
              <a:xfrm>
                <a:off x="5527675" y="5194300"/>
                <a:ext cx="24288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5062538" y="4418013"/>
              <a:ext cx="0" cy="1141413"/>
              <a:chOff x="5062538" y="4418013"/>
              <a:chExt cx="0" cy="1141413"/>
            </a:xfrm>
          </p:grpSpPr>
          <p:sp>
            <p:nvSpPr>
              <p:cNvPr id="39" name="Line 57"/>
              <p:cNvSpPr>
                <a:spLocks noChangeShapeType="1"/>
              </p:cNvSpPr>
              <p:nvPr/>
            </p:nvSpPr>
            <p:spPr bwMode="auto">
              <a:xfrm>
                <a:off x="5062538" y="4418013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Line 58"/>
              <p:cNvSpPr>
                <a:spLocks noChangeShapeType="1"/>
              </p:cNvSpPr>
              <p:nvPr/>
            </p:nvSpPr>
            <p:spPr bwMode="auto">
              <a:xfrm>
                <a:off x="5062538" y="4600575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Line 59"/>
              <p:cNvSpPr>
                <a:spLocks noChangeShapeType="1"/>
              </p:cNvSpPr>
              <p:nvPr/>
            </p:nvSpPr>
            <p:spPr bwMode="auto">
              <a:xfrm>
                <a:off x="5062538" y="4783138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Line 60"/>
              <p:cNvSpPr>
                <a:spLocks noChangeShapeType="1"/>
              </p:cNvSpPr>
              <p:nvPr/>
            </p:nvSpPr>
            <p:spPr bwMode="auto">
              <a:xfrm>
                <a:off x="5062538" y="4965700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Line 61"/>
              <p:cNvSpPr>
                <a:spLocks noChangeShapeType="1"/>
              </p:cNvSpPr>
              <p:nvPr/>
            </p:nvSpPr>
            <p:spPr bwMode="auto">
              <a:xfrm>
                <a:off x="5062538" y="5148263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Line 62"/>
              <p:cNvSpPr>
                <a:spLocks noChangeShapeType="1"/>
              </p:cNvSpPr>
              <p:nvPr/>
            </p:nvSpPr>
            <p:spPr bwMode="auto">
              <a:xfrm>
                <a:off x="5062538" y="5330825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Line 63"/>
              <p:cNvSpPr>
                <a:spLocks noChangeShapeType="1"/>
              </p:cNvSpPr>
              <p:nvPr/>
            </p:nvSpPr>
            <p:spPr bwMode="auto">
              <a:xfrm>
                <a:off x="5062538" y="5513388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4608513" y="4676775"/>
              <a:ext cx="420688" cy="487363"/>
              <a:chOff x="3465513" y="4676775"/>
              <a:chExt cx="420688" cy="487363"/>
            </a:xfrm>
          </p:grpSpPr>
          <p:sp>
            <p:nvSpPr>
              <p:cNvPr id="47" name="Rectangle 64"/>
              <p:cNvSpPr>
                <a:spLocks noChangeArrowheads="1"/>
              </p:cNvSpPr>
              <p:nvPr/>
            </p:nvSpPr>
            <p:spPr bwMode="auto">
              <a:xfrm>
                <a:off x="3465513" y="4676775"/>
                <a:ext cx="390525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Symbol" pitchFamily="18" charset="2"/>
                    <a:cs typeface="Arial" pitchFamily="34" charset="0"/>
                  </a:rPr>
                  <a:t>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" name="Rectangle 65"/>
              <p:cNvSpPr>
                <a:spLocks noChangeArrowheads="1"/>
              </p:cNvSpPr>
              <p:nvPr/>
            </p:nvSpPr>
            <p:spPr bwMode="auto">
              <a:xfrm>
                <a:off x="3643313" y="4859338"/>
                <a:ext cx="24288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345238" y="4235450"/>
              <a:ext cx="633412" cy="0"/>
              <a:chOff x="6345238" y="4235450"/>
              <a:chExt cx="633412" cy="0"/>
            </a:xfrm>
          </p:grpSpPr>
          <p:sp>
            <p:nvSpPr>
              <p:cNvPr id="50" name="Line 66"/>
              <p:cNvSpPr>
                <a:spLocks noChangeShapeType="1"/>
              </p:cNvSpPr>
              <p:nvPr/>
            </p:nvSpPr>
            <p:spPr bwMode="auto">
              <a:xfrm>
                <a:off x="6345238" y="4235450"/>
                <a:ext cx="4921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Line 67"/>
              <p:cNvSpPr>
                <a:spLocks noChangeShapeType="1"/>
              </p:cNvSpPr>
              <p:nvPr/>
            </p:nvSpPr>
            <p:spPr bwMode="auto">
              <a:xfrm>
                <a:off x="6540500" y="4235450"/>
                <a:ext cx="4921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Line 68"/>
              <p:cNvSpPr>
                <a:spLocks noChangeShapeType="1"/>
              </p:cNvSpPr>
              <p:nvPr/>
            </p:nvSpPr>
            <p:spPr bwMode="auto">
              <a:xfrm>
                <a:off x="6735763" y="4235450"/>
                <a:ext cx="4921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Line 69"/>
              <p:cNvSpPr>
                <a:spLocks noChangeShapeType="1"/>
              </p:cNvSpPr>
              <p:nvPr/>
            </p:nvSpPr>
            <p:spPr bwMode="auto">
              <a:xfrm>
                <a:off x="6931025" y="4235450"/>
                <a:ext cx="47625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7027863" y="3914775"/>
              <a:ext cx="0" cy="228601"/>
              <a:chOff x="7027863" y="3914775"/>
              <a:chExt cx="0" cy="228601"/>
            </a:xfrm>
          </p:grpSpPr>
          <p:sp>
            <p:nvSpPr>
              <p:cNvPr id="55" name="Line 70"/>
              <p:cNvSpPr>
                <a:spLocks noChangeShapeType="1"/>
              </p:cNvSpPr>
              <p:nvPr/>
            </p:nvSpPr>
            <p:spPr bwMode="auto">
              <a:xfrm flipV="1">
                <a:off x="7027863" y="4097338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Line 71"/>
              <p:cNvSpPr>
                <a:spLocks noChangeShapeType="1"/>
              </p:cNvSpPr>
              <p:nvPr/>
            </p:nvSpPr>
            <p:spPr bwMode="auto">
              <a:xfrm flipV="1">
                <a:off x="7027863" y="3914775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7027863" y="3489325"/>
              <a:ext cx="0" cy="395288"/>
              <a:chOff x="7027863" y="3489325"/>
              <a:chExt cx="0" cy="395288"/>
            </a:xfrm>
          </p:grpSpPr>
          <p:sp>
            <p:nvSpPr>
              <p:cNvPr id="58" name="Line 72"/>
              <p:cNvSpPr>
                <a:spLocks noChangeShapeType="1"/>
              </p:cNvSpPr>
              <p:nvPr/>
            </p:nvSpPr>
            <p:spPr bwMode="auto">
              <a:xfrm flipV="1">
                <a:off x="7027863" y="3838575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Line 73"/>
              <p:cNvSpPr>
                <a:spLocks noChangeShapeType="1"/>
              </p:cNvSpPr>
              <p:nvPr/>
            </p:nvSpPr>
            <p:spPr bwMode="auto">
              <a:xfrm flipV="1">
                <a:off x="7027863" y="3656013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Line 74"/>
              <p:cNvSpPr>
                <a:spLocks noChangeShapeType="1"/>
              </p:cNvSpPr>
              <p:nvPr/>
            </p:nvSpPr>
            <p:spPr bwMode="auto">
              <a:xfrm flipV="1">
                <a:off x="7027863" y="3489325"/>
                <a:ext cx="0" cy="30163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7173913" y="3397250"/>
              <a:ext cx="388938" cy="488950"/>
              <a:chOff x="6030913" y="3397250"/>
              <a:chExt cx="388938" cy="488950"/>
            </a:xfrm>
          </p:grpSpPr>
          <p:sp>
            <p:nvSpPr>
              <p:cNvPr id="62" name="Rectangle 75"/>
              <p:cNvSpPr>
                <a:spLocks noChangeArrowheads="1"/>
              </p:cNvSpPr>
              <p:nvPr/>
            </p:nvSpPr>
            <p:spPr bwMode="auto">
              <a:xfrm>
                <a:off x="6030913" y="3397250"/>
                <a:ext cx="357188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Symbol" pitchFamily="18" charset="2"/>
                    <a:cs typeface="Arial" pitchFamily="34" charset="0"/>
                  </a:rPr>
                  <a:t>g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" name="Rectangle 76"/>
              <p:cNvSpPr>
                <a:spLocks noChangeArrowheads="1"/>
              </p:cNvSpPr>
              <p:nvPr/>
            </p:nvSpPr>
            <p:spPr bwMode="auto">
              <a:xfrm>
                <a:off x="6176963" y="3581400"/>
                <a:ext cx="24288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3348831" y="2209800"/>
              <a:ext cx="5795169" cy="4524376"/>
              <a:chOff x="3348831" y="2209800"/>
              <a:chExt cx="5795169" cy="4524376"/>
            </a:xfrm>
          </p:grpSpPr>
          <p:sp>
            <p:nvSpPr>
              <p:cNvPr id="65" name="Rectangle 64"/>
              <p:cNvSpPr>
                <a:spLocks noChangeArrowheads="1"/>
              </p:cNvSpPr>
              <p:nvPr/>
            </p:nvSpPr>
            <p:spPr bwMode="auto">
              <a:xfrm>
                <a:off x="3860800" y="2316163"/>
                <a:ext cx="4076700" cy="3822700"/>
              </a:xfrm>
              <a:prstGeom prst="rect">
                <a:avLst/>
              </a:prstGeom>
              <a:noFill/>
              <a:ln w="1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Rectangle 65"/>
              <p:cNvSpPr>
                <a:spLocks noChangeArrowheads="1"/>
              </p:cNvSpPr>
              <p:nvPr/>
            </p:nvSpPr>
            <p:spPr bwMode="auto">
              <a:xfrm>
                <a:off x="5680075" y="6230938"/>
                <a:ext cx="422275" cy="503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X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7" name="Rectangle 66"/>
              <p:cNvSpPr>
                <a:spLocks noChangeArrowheads="1"/>
              </p:cNvSpPr>
              <p:nvPr/>
            </p:nvSpPr>
            <p:spPr bwMode="auto">
              <a:xfrm rot="16200000">
                <a:off x="3381375" y="3981450"/>
                <a:ext cx="438150" cy="503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Y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5004650" y="2819400"/>
                <a:ext cx="2786801" cy="1462200"/>
                <a:chOff x="5004650" y="2819400"/>
                <a:chExt cx="2786801" cy="1462200"/>
              </a:xfrm>
            </p:grpSpPr>
            <p:sp>
              <p:nvSpPr>
                <p:cNvPr id="75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5062538" y="2819400"/>
                  <a:ext cx="2728913" cy="141605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Oval 75"/>
                <p:cNvSpPr>
                  <a:spLocks noChangeArrowheads="1"/>
                </p:cNvSpPr>
                <p:nvPr/>
              </p:nvSpPr>
              <p:spPr bwMode="auto">
                <a:xfrm>
                  <a:off x="5004650" y="4159362"/>
                  <a:ext cx="130175" cy="122238"/>
                </a:xfrm>
                <a:prstGeom prst="ellipse">
                  <a:avLst/>
                </a:prstGeom>
                <a:solidFill>
                  <a:schemeClr val="tx1"/>
                </a:solidFill>
                <a:ln w="1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9" name="Rectangle 77"/>
              <p:cNvSpPr>
                <a:spLocks noChangeArrowheads="1"/>
              </p:cNvSpPr>
              <p:nvPr/>
            </p:nvSpPr>
            <p:spPr bwMode="auto">
              <a:xfrm>
                <a:off x="4997793" y="6169025"/>
                <a:ext cx="323850" cy="411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70" name="Group 69"/>
              <p:cNvGrpSpPr/>
              <p:nvPr/>
            </p:nvGrpSpPr>
            <p:grpSpPr>
              <a:xfrm>
                <a:off x="5000400" y="2636838"/>
                <a:ext cx="2791051" cy="3078162"/>
                <a:chOff x="5000400" y="2636838"/>
                <a:chExt cx="2791051" cy="3078162"/>
              </a:xfrm>
            </p:grpSpPr>
            <p:sp>
              <p:nvSpPr>
                <p:cNvPr id="73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5062538" y="2636838"/>
                  <a:ext cx="2728913" cy="3014663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Oval 73"/>
                <p:cNvSpPr>
                  <a:spLocks noChangeArrowheads="1"/>
                </p:cNvSpPr>
                <p:nvPr/>
              </p:nvSpPr>
              <p:spPr bwMode="auto">
                <a:xfrm>
                  <a:off x="5000400" y="5592762"/>
                  <a:ext cx="130175" cy="122238"/>
                </a:xfrm>
                <a:prstGeom prst="ellipse">
                  <a:avLst/>
                </a:prstGeom>
                <a:solidFill>
                  <a:srgbClr val="0000FF"/>
                </a:solidFill>
                <a:ln w="1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1" name="Rectangle 70"/>
              <p:cNvSpPr/>
              <p:nvPr/>
            </p:nvSpPr>
            <p:spPr>
              <a:xfrm>
                <a:off x="7899749" y="2667000"/>
                <a:ext cx="124425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adults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7924800" y="2209800"/>
                <a:ext cx="88357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 smtClean="0">
                    <a:solidFill>
                      <a:srgbClr val="0000FF"/>
                    </a:solidFill>
                  </a:rPr>
                  <a:t>parr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</p:grpSp>
      <p:sp>
        <p:nvSpPr>
          <p:cNvPr id="78" name="Rectangle 3"/>
          <p:cNvSpPr txBox="1">
            <a:spLocks noChangeArrowheads="1"/>
          </p:cNvSpPr>
          <p:nvPr/>
        </p:nvSpPr>
        <p:spPr bwMode="auto">
          <a:xfrm>
            <a:off x="152400" y="2973387"/>
            <a:ext cx="8686800" cy="281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endParaRPr lang="en-US" sz="2400" b="0" dirty="0" smtClean="0"/>
          </a:p>
          <a:p>
            <a:r>
              <a:rPr lang="en-US" sz="2800" b="0" dirty="0" smtClean="0"/>
              <a:t>Parameter type are …</a:t>
            </a:r>
          </a:p>
          <a:p>
            <a:pPr lvl="1"/>
            <a:r>
              <a:rPr lang="en-US" sz="2400" b="0" dirty="0" smtClean="0"/>
              <a:t> </a:t>
            </a:r>
            <a:r>
              <a:rPr lang="en-US" sz="2400" b="0" dirty="0" smtClean="0">
                <a:latin typeface="Symbol" pitchFamily="18" charset="2"/>
              </a:rPr>
              <a:t>a</a:t>
            </a:r>
            <a:r>
              <a:rPr lang="en-US" sz="2400" b="0" dirty="0" smtClean="0"/>
              <a:t> = intercept of reference group</a:t>
            </a:r>
          </a:p>
          <a:p>
            <a:pPr lvl="1"/>
            <a:r>
              <a:rPr lang="en-US" sz="2400" b="0" dirty="0" smtClean="0"/>
              <a:t> </a:t>
            </a:r>
            <a:r>
              <a:rPr lang="en-US" sz="2400" b="0" dirty="0" smtClean="0">
                <a:latin typeface="Symbol" pitchFamily="18" charset="2"/>
              </a:rPr>
              <a:t>b</a:t>
            </a:r>
            <a:r>
              <a:rPr lang="en-US" sz="2400" b="0" baseline="-25000" dirty="0" smtClean="0">
                <a:latin typeface="Symbol" pitchFamily="18" charset="2"/>
              </a:rPr>
              <a:t>1</a:t>
            </a:r>
            <a:r>
              <a:rPr lang="en-US" sz="2400" b="0" dirty="0" smtClean="0"/>
              <a:t> = slope of reference group</a:t>
            </a:r>
          </a:p>
          <a:p>
            <a:pPr lvl="1"/>
            <a:r>
              <a:rPr lang="en-US" sz="2400" b="0" dirty="0" smtClean="0"/>
              <a:t> </a:t>
            </a:r>
            <a:r>
              <a:rPr lang="en-US" sz="2400" b="0" dirty="0" smtClean="0">
                <a:latin typeface="Symbol" pitchFamily="18" charset="2"/>
              </a:rPr>
              <a:t>d</a:t>
            </a:r>
            <a:r>
              <a:rPr lang="en-US" sz="2400" b="0" baseline="-25000" dirty="0" smtClean="0"/>
              <a:t>i</a:t>
            </a:r>
            <a:r>
              <a:rPr lang="en-US" sz="2400" b="0" dirty="0" smtClean="0"/>
              <a:t> = difference in </a:t>
            </a:r>
            <a:r>
              <a:rPr lang="en-US" sz="2400" b="0" dirty="0" err="1" smtClean="0"/>
              <a:t>i</a:t>
            </a:r>
            <a:r>
              <a:rPr lang="en-US" sz="2400" b="0" baseline="30000" dirty="0" err="1" smtClean="0"/>
              <a:t>th</a:t>
            </a:r>
            <a:r>
              <a:rPr lang="en-US" sz="2400" b="0" dirty="0" smtClean="0"/>
              <a:t> intercept from reference group</a:t>
            </a:r>
          </a:p>
          <a:p>
            <a:pPr lvl="1"/>
            <a:r>
              <a:rPr lang="en-US" sz="2400" b="0" dirty="0" smtClean="0"/>
              <a:t> </a:t>
            </a:r>
            <a:r>
              <a:rPr lang="en-US" sz="2400" b="0" dirty="0" err="1" smtClean="0">
                <a:latin typeface="Symbol" pitchFamily="18" charset="2"/>
              </a:rPr>
              <a:t>g</a:t>
            </a:r>
            <a:r>
              <a:rPr lang="en-US" sz="2400" b="0" baseline="-25000" dirty="0" err="1" smtClean="0"/>
              <a:t>i</a:t>
            </a:r>
            <a:r>
              <a:rPr lang="en-US" sz="2400" b="0" dirty="0" smtClean="0"/>
              <a:t> = difference in </a:t>
            </a:r>
            <a:r>
              <a:rPr lang="en-US" sz="2400" b="0" dirty="0" err="1" smtClean="0"/>
              <a:t>i</a:t>
            </a:r>
            <a:r>
              <a:rPr lang="en-US" sz="2400" b="0" baseline="30000" dirty="0" err="1" smtClean="0"/>
              <a:t>th</a:t>
            </a:r>
            <a:r>
              <a:rPr lang="en-US" sz="2400" b="0" dirty="0" smtClean="0"/>
              <a:t> slope from reference group</a:t>
            </a:r>
            <a:endParaRPr lang="en-US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uiExpand="1" build="p"/>
      <p:bldP spid="78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6166</TotalTime>
  <Words>1797</Words>
  <Application>Microsoft Office PowerPoint</Application>
  <PresentationFormat>On-screen Show (4:3)</PresentationFormat>
  <Paragraphs>421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Courier New</vt:lpstr>
      <vt:lpstr>Symbol</vt:lpstr>
      <vt:lpstr>Wingdings</vt:lpstr>
      <vt:lpstr>Default Design</vt:lpstr>
      <vt:lpstr>Linear Models</vt:lpstr>
      <vt:lpstr>Indicator Variable Regression</vt:lpstr>
      <vt:lpstr>Indicator Variables</vt:lpstr>
      <vt:lpstr>Indicator Variables</vt:lpstr>
      <vt:lpstr>Interaction Variables</vt:lpstr>
      <vt:lpstr>Ultimate Full Model</vt:lpstr>
      <vt:lpstr>Submodels</vt:lpstr>
      <vt:lpstr>Submodels</vt:lpstr>
      <vt:lpstr>Submodels</vt:lpstr>
      <vt:lpstr>Examine Handout</vt:lpstr>
      <vt:lpstr>Parallel Lines Test</vt:lpstr>
      <vt:lpstr>General F Test</vt:lpstr>
      <vt:lpstr>Parallel Lines Test</vt:lpstr>
      <vt:lpstr>Equal-Intercepts Test</vt:lpstr>
      <vt:lpstr>Is there an easier way?</vt:lpstr>
      <vt:lpstr>Another Example</vt:lpstr>
      <vt:lpstr>Develop Model(s) and Tests</vt:lpstr>
      <vt:lpstr>Fit Model(s) and Interpret Tests</vt:lpstr>
      <vt:lpstr>Identify Differences in Slopes</vt:lpstr>
      <vt:lpstr>Identify Differences in Slopes</vt:lpstr>
      <vt:lpstr>False Discovery Rate</vt:lpstr>
      <vt:lpstr>Examine Handout</vt:lpstr>
      <vt:lpstr>Identify Differences in Intercepts</vt:lpstr>
      <vt:lpstr>Identify Differences in Intercepts</vt:lpstr>
      <vt:lpstr>Examine Handout</vt:lpstr>
      <vt:lpstr>PowerPoint Presentation</vt:lpstr>
      <vt:lpstr>Situation #1</vt:lpstr>
      <vt:lpstr>ANCOVA</vt:lpstr>
      <vt:lpstr>ANCOVA</vt:lpstr>
      <vt:lpstr>ANCOVA</vt:lpstr>
      <vt:lpstr>ANCOVA … Increase Power</vt:lpstr>
      <vt:lpstr>ANCOVA … Increase Power</vt:lpstr>
      <vt:lpstr>Situation #2</vt:lpstr>
      <vt:lpstr>ANCOVA … Differences b/c Covariate</vt:lpstr>
      <vt:lpstr>ANCOVA … Differences b/c Covariate</vt:lpstr>
      <vt:lpstr>ANCOVA … Differences b/c Covariate</vt:lpstr>
      <vt:lpstr>ANCOVA … Differences b/c Covariate</vt:lpstr>
      <vt:lpstr>ANCOVA … Differences b/c Covariate</vt:lpstr>
      <vt:lpstr>Analysis of Covariance (ANCOVA)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140</cp:revision>
  <dcterms:created xsi:type="dcterms:W3CDTF">2005-12-26T20:44:58Z</dcterms:created>
  <dcterms:modified xsi:type="dcterms:W3CDTF">2016-03-18T17:59:08Z</dcterms:modified>
</cp:coreProperties>
</file>