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9" r:id="rId4"/>
    <p:sldId id="257" r:id="rId5"/>
    <p:sldId id="309" r:id="rId6"/>
    <p:sldId id="262" r:id="rId7"/>
    <p:sldId id="276" r:id="rId8"/>
    <p:sldId id="263" r:id="rId9"/>
    <p:sldId id="264" r:id="rId10"/>
    <p:sldId id="278" r:id="rId11"/>
    <p:sldId id="281" r:id="rId12"/>
    <p:sldId id="283" r:id="rId13"/>
    <p:sldId id="267" r:id="rId14"/>
    <p:sldId id="268" r:id="rId15"/>
    <p:sldId id="269" r:id="rId16"/>
    <p:sldId id="310" r:id="rId17"/>
    <p:sldId id="270" r:id="rId18"/>
    <p:sldId id="271" r:id="rId19"/>
    <p:sldId id="272" r:id="rId20"/>
    <p:sldId id="273" r:id="rId21"/>
    <p:sldId id="285" r:id="rId22"/>
    <p:sldId id="311" r:id="rId23"/>
    <p:sldId id="287" r:id="rId24"/>
    <p:sldId id="297" r:id="rId25"/>
    <p:sldId id="312" r:id="rId26"/>
    <p:sldId id="288" r:id="rId27"/>
    <p:sldId id="289" r:id="rId28"/>
    <p:sldId id="290" r:id="rId2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 varScale="1">
        <p:scale>
          <a:sx n="72" d="100"/>
          <a:sy n="72" d="100"/>
        </p:scale>
        <p:origin x="1285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6CFD9EF-76AF-4664-A7EC-EEDEB5BCB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C1674-762F-43AB-ADF4-4345904F6D18}" type="slidenum">
              <a:rPr lang="en-US"/>
              <a:pPr/>
              <a:t>28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594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B5A13-5C75-4448-95A8-6D799280D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D97D9A-E9D4-466D-873B-5CABF47B5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1A45B-758D-46F3-AACB-B2B739870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25AE1-EB79-4178-94CA-BEB76E526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DF42F-24DD-4069-90AE-8EBB9F541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5428A-F055-4BC4-BBF7-0844BD6F3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024C5-12C2-491A-9010-E12AF255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C31B2-F5E1-42F3-9AF5-7F8F483F8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A1418-E778-4BE2-AC0B-31BC2D70B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E1681-478E-4485-B6B6-D01051133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F79F13-4E07-4473-A5AD-E51ACF8CB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A6D566-52D9-4EA6-AEF6-DABCA0F1CE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Simple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22725-B372-46F1-B587-3B71C84B5102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Tests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4478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does the default hypothesis test for the slope actually test?  What does it tell us?</a:t>
            </a:r>
          </a:p>
        </p:txBody>
      </p:sp>
      <p:pic>
        <p:nvPicPr>
          <p:cNvPr id="3276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36576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689" name="AutoShape 9"/>
          <p:cNvSpPr>
            <a:spLocks/>
          </p:cNvSpPr>
          <p:nvPr/>
        </p:nvSpPr>
        <p:spPr bwMode="auto">
          <a:xfrm>
            <a:off x="6096000" y="445928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=0</a:t>
            </a:r>
          </a:p>
        </p:txBody>
      </p:sp>
      <p:sp>
        <p:nvSpPr>
          <p:cNvPr id="327690" name="AutoShape 10"/>
          <p:cNvSpPr>
            <a:spLocks/>
          </p:cNvSpPr>
          <p:nvPr/>
        </p:nvSpPr>
        <p:spPr bwMode="auto">
          <a:xfrm>
            <a:off x="6248400" y="320198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327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DB189-4141-4A3C-9F91-42F541273E9D}" type="slidenum">
              <a:rPr lang="en-US"/>
              <a:pPr/>
              <a:t>11</a:t>
            </a:fld>
            <a:endParaRPr lang="en-US"/>
          </a:p>
        </p:txBody>
      </p:sp>
      <p:pic>
        <p:nvPicPr>
          <p:cNvPr id="33178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1149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9813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3600" b="1" dirty="0"/>
              <a:t>Two types of predictions</a:t>
            </a:r>
          </a:p>
          <a:p>
            <a:pPr lvl="1"/>
            <a:r>
              <a:rPr lang="en-US" sz="3200" dirty="0" smtClean="0"/>
              <a:t>Predict </a:t>
            </a:r>
            <a:r>
              <a:rPr lang="en-US" sz="3200" b="1" dirty="0">
                <a:solidFill>
                  <a:srgbClr val="FF0000"/>
                </a:solidFill>
              </a:rPr>
              <a:t>mean</a:t>
            </a:r>
            <a:r>
              <a:rPr lang="en-US" sz="3200" dirty="0"/>
              <a:t>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dirty="0"/>
              <a:t> individuals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Predict </a:t>
            </a:r>
            <a:r>
              <a:rPr lang="en-US" sz="3200" dirty="0"/>
              <a:t>value for </a:t>
            </a:r>
            <a:r>
              <a:rPr lang="en-US" sz="3200" b="1" dirty="0">
                <a:solidFill>
                  <a:srgbClr val="FF0000"/>
                </a:solidFill>
              </a:rPr>
              <a:t>an</a:t>
            </a:r>
            <a:r>
              <a:rPr lang="en-US" sz="3200" dirty="0"/>
              <a:t> individual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331784" name="AutoShape 8"/>
          <p:cNvSpPr>
            <a:spLocks/>
          </p:cNvSpPr>
          <p:nvPr/>
        </p:nvSpPr>
        <p:spPr bwMode="auto">
          <a:xfrm>
            <a:off x="6400800" y="2738438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104907"/>
              <a:gd name="adj5" fmla="val 111861"/>
              <a:gd name="adj6" fmla="val -21048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1785" name="AutoShape 9"/>
          <p:cNvSpPr>
            <a:spLocks/>
          </p:cNvSpPr>
          <p:nvPr/>
        </p:nvSpPr>
        <p:spPr bwMode="auto">
          <a:xfrm>
            <a:off x="6248400" y="49530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84120"/>
              <a:gd name="adj5" fmla="val 102884"/>
              <a:gd name="adj6" fmla="val -16858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  <p:bldP spid="331784" grpId="0" animBg="1"/>
      <p:bldP spid="3317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DD567-B768-4AA8-A875-F62BE42A7F38}" type="slidenum">
              <a:rPr lang="en-US"/>
              <a:pPr/>
              <a:t>12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3830" name="AutoShape 6"/>
          <p:cNvSpPr>
            <a:spLocks/>
          </p:cNvSpPr>
          <p:nvPr/>
        </p:nvSpPr>
        <p:spPr bwMode="auto">
          <a:xfrm>
            <a:off x="6400800" y="2133600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79569"/>
              <a:gd name="adj5" fmla="val 239421"/>
              <a:gd name="adj6" fmla="val -158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3831" name="AutoShape 7"/>
          <p:cNvSpPr>
            <a:spLocks/>
          </p:cNvSpPr>
          <p:nvPr/>
        </p:nvSpPr>
        <p:spPr bwMode="auto">
          <a:xfrm>
            <a:off x="6248400" y="27813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64079"/>
              <a:gd name="adj5" fmla="val 107370"/>
              <a:gd name="adj6" fmla="val -1277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  <p:pic>
        <p:nvPicPr>
          <p:cNvPr id="3338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44638"/>
            <a:ext cx="48006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3719513" y="3495675"/>
            <a:ext cx="0" cy="182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>
            <a:off x="1828800" y="3500438"/>
            <a:ext cx="187483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3417888" y="52578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752600" y="310515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20.93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1" grpId="0" animBg="1"/>
      <p:bldP spid="333834" grpId="0" animBg="1"/>
      <p:bldP spid="333835" grpId="0" animBg="1"/>
      <p:bldP spid="333836" grpId="0"/>
      <p:bldP spid="3338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625C-9BF7-4711-AC27-D85B0E62D059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4000" dirty="0" smtClean="0"/>
              <a:t>SE </a:t>
            </a:r>
            <a:r>
              <a:rPr lang="en-US" sz="4000" dirty="0"/>
              <a:t>of </a:t>
            </a:r>
            <a:r>
              <a:rPr lang="en-US" sz="4000" dirty="0" smtClean="0"/>
              <a:t>fitted </a:t>
            </a:r>
            <a:r>
              <a:rPr lang="en-US" sz="4000" dirty="0"/>
              <a:t>value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line placement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prediction of mean</a:t>
            </a:r>
            <a:endParaRPr lang="en-US" sz="3600" dirty="0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3957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4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0" y="2457450"/>
            <a:ext cx="410845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B0515-3523-4359-A710-51D87488E1E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4000" dirty="0" smtClean="0"/>
              <a:t>SE of </a:t>
            </a:r>
            <a:r>
              <a:rPr lang="en-US" sz="4000" dirty="0"/>
              <a:t>predicted value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placement of individual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predicting individuals</a:t>
            </a:r>
            <a:endParaRPr lang="en-US" sz="3600" dirty="0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38488"/>
            <a:ext cx="49530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1524000" y="4341813"/>
            <a:ext cx="3505200" cy="228600"/>
            <a:chOff x="960" y="2544"/>
            <a:chExt cx="2208" cy="144"/>
          </a:xfrm>
        </p:grpSpPr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960" y="254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48" name="Group 8"/>
          <p:cNvGrpSpPr>
            <a:grpSpLocks/>
          </p:cNvGrpSpPr>
          <p:nvPr/>
        </p:nvGrpSpPr>
        <p:grpSpPr bwMode="auto">
          <a:xfrm>
            <a:off x="533400" y="4341813"/>
            <a:ext cx="609600" cy="228600"/>
            <a:chOff x="336" y="2544"/>
            <a:chExt cx="384" cy="144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336" y="254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>
              <a:off x="528" y="2544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695450" y="4606925"/>
            <a:ext cx="328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Variability in Line Placement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6200" y="4646613"/>
            <a:ext cx="1524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Variability in </a:t>
            </a:r>
          </a:p>
          <a:p>
            <a:pPr algn="ctr"/>
            <a:r>
              <a:rPr lang="en-US" sz="1800" b="1">
                <a:solidFill>
                  <a:srgbClr val="FF0000"/>
                </a:solidFill>
              </a:rPr>
              <a:t>Individuals</a:t>
            </a:r>
          </a:p>
        </p:txBody>
      </p:sp>
      <p:sp>
        <p:nvSpPr>
          <p:cNvPr id="317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  <a:noFill/>
          <a:ln/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pic>
        <p:nvPicPr>
          <p:cNvPr id="31745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550" y="2690813"/>
            <a:ext cx="3956050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  <p:bldP spid="317451" grpId="0"/>
      <p:bldP spid="3174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377F5-80CC-47C0-B731-E6A7E82A0F3F}" type="slidenum">
              <a:rPr lang="en-US"/>
              <a:pPr/>
              <a:t>15</a:t>
            </a:fld>
            <a:endParaRPr lang="en-US"/>
          </a:p>
        </p:txBody>
      </p:sp>
      <p:pic>
        <p:nvPicPr>
          <p:cNvPr id="31847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550" y="2690813"/>
            <a:ext cx="3956050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2800" dirty="0"/>
              <a:t>Predict </a:t>
            </a:r>
            <a:r>
              <a:rPr lang="en-US" sz="2800" b="1" i="1" dirty="0"/>
              <a:t>mean</a:t>
            </a:r>
            <a:r>
              <a:rPr lang="en-US" sz="2800" dirty="0"/>
              <a:t> </a:t>
            </a:r>
            <a:r>
              <a:rPr lang="en-US" sz="2800" dirty="0" err="1"/>
              <a:t>fert.succ</a:t>
            </a:r>
            <a:r>
              <a:rPr lang="en-US" sz="2800" dirty="0"/>
              <a:t> for </a:t>
            </a:r>
            <a:r>
              <a:rPr lang="en-US" sz="2800" dirty="0" smtClean="0"/>
              <a:t>all individuals </a:t>
            </a:r>
            <a:r>
              <a:rPr lang="en-US" sz="2800" dirty="0"/>
              <a:t>with a </a:t>
            </a:r>
            <a:r>
              <a:rPr lang="en-US" sz="2800" dirty="0" err="1"/>
              <a:t>step.len</a:t>
            </a:r>
            <a:r>
              <a:rPr lang="en-US" sz="2800" dirty="0"/>
              <a:t> of 3.5</a:t>
            </a:r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fit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20.93 17.60 24.26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52400" y="3124200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Predict </a:t>
            </a:r>
            <a:r>
              <a:rPr lang="en-US" dirty="0" err="1"/>
              <a:t>fert.succ</a:t>
            </a:r>
            <a:r>
              <a:rPr lang="en-US" dirty="0"/>
              <a:t> for an </a:t>
            </a:r>
            <a:r>
              <a:rPr lang="en-US" b="1" i="1" dirty="0"/>
              <a:t>individual</a:t>
            </a:r>
            <a:r>
              <a:rPr lang="en-US" dirty="0"/>
              <a:t> with a </a:t>
            </a:r>
            <a:r>
              <a:rPr lang="en-US" dirty="0" err="1"/>
              <a:t>step.len</a:t>
            </a:r>
            <a:r>
              <a:rPr lang="en-US" dirty="0"/>
              <a:t> of 3.5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fit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20.93 10.51 31.353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V="1">
            <a:off x="7415213" y="4330700"/>
            <a:ext cx="0" cy="147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7148513" y="57753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7410450" y="4146550"/>
            <a:ext cx="0" cy="349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7410450" y="3851275"/>
            <a:ext cx="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 flipH="1" flipV="1">
            <a:off x="5848350" y="4330700"/>
            <a:ext cx="15430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5765800" y="4013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20.93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build="p"/>
      <p:bldP spid="318470" grpId="0" animBg="1"/>
      <p:bldP spid="318470" grpId="1" animBg="1"/>
      <p:bldP spid="318470" grpId="2" animBg="1"/>
      <p:bldP spid="318471" grpId="0"/>
      <p:bldP spid="318471" grpId="1"/>
      <p:bldP spid="318471" grpId="2"/>
      <p:bldP spid="318472" grpId="0" animBg="1"/>
      <p:bldP spid="318472" grpId="1" animBg="1"/>
      <p:bldP spid="318473" grpId="0" animBg="1"/>
      <p:bldP spid="318474" grpId="0" animBg="1"/>
      <p:bldP spid="318474" grpId="1" animBg="1"/>
      <p:bldP spid="318474" grpId="2" animBg="1"/>
      <p:bldP spid="318475" grpId="0"/>
      <p:bldP spid="318475" grpId="1"/>
      <p:bldP spid="31847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confint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predict()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predictionPlot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3A3CE-E5FB-475A-B978-415AEC41196D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A </a:t>
            </a:r>
            <a:r>
              <a:rPr lang="en-US" dirty="0" smtClean="0"/>
              <a:t>non-horizontal 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lvl="2"/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A horizontal </a:t>
            </a:r>
            <a:r>
              <a:rPr lang="en-US" dirty="0" smtClean="0"/>
              <a:t>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=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    OR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BCF91-103D-445C-95E2-14B6E8B07F8A}" type="slidenum">
              <a:rPr lang="en-US"/>
              <a:pPr/>
              <a:t>18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-- Models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=</a:t>
            </a:r>
            <a:r>
              <a:rPr lang="en-US"/>
              <a:t>0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7010400" y="483622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=0</a:t>
            </a:r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7162800" y="338683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</p:txBody>
      </p:sp>
      <p:sp>
        <p:nvSpPr>
          <p:cNvPr id="320521" name="AutoShape 9"/>
          <p:cNvSpPr>
            <a:spLocks/>
          </p:cNvSpPr>
          <p:nvPr/>
        </p:nvSpPr>
        <p:spPr bwMode="auto">
          <a:xfrm>
            <a:off x="609600" y="4933062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48921"/>
              <a:gd name="adj5" fmla="val -34898"/>
              <a:gd name="adj6" fmla="val 169398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=</a:t>
            </a:r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</a:p>
        </p:txBody>
      </p:sp>
      <p:sp>
        <p:nvSpPr>
          <p:cNvPr id="320522" name="AutoShape 10"/>
          <p:cNvSpPr>
            <a:spLocks/>
          </p:cNvSpPr>
          <p:nvPr/>
        </p:nvSpPr>
        <p:spPr bwMode="auto">
          <a:xfrm>
            <a:off x="685800" y="3234437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61421"/>
              <a:gd name="adj5" fmla="val 135417"/>
              <a:gd name="adj6" fmla="val 221625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>
              <a:spcBef>
                <a:spcPct val="20000"/>
              </a:spcBef>
            </a:pP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=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+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X</a:t>
            </a:r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474025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5791200" y="146208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chemeClr val="accent2"/>
                </a:solidFill>
              </a:rPr>
              <a:t>Y|X</a:t>
            </a:r>
            <a:r>
              <a:rPr lang="en-US" b="1">
                <a:solidFill>
                  <a:schemeClr val="accent2"/>
                </a:solidFill>
              </a:rPr>
              <a:t> =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chemeClr val="accent2"/>
                </a:solidFill>
              </a:rPr>
              <a:t> +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791200" y="199548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Y|X</a:t>
            </a:r>
            <a:r>
              <a:rPr lang="en-US" b="1">
                <a:solidFill>
                  <a:srgbClr val="FF0000"/>
                </a:solidFill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rgbClr val="FF0000"/>
                </a:solidFill>
              </a:rPr>
              <a:t> =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  <p:bldP spid="320518" grpId="0" animBg="1"/>
      <p:bldP spid="320521" grpId="0" animBg="1"/>
      <p:bldP spid="320522" grpId="0" animBg="1"/>
      <p:bldP spid="320525" grpId="0"/>
      <p:bldP spid="3205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20E1C8-0492-43DD-9271-91280E40F1CC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 Fits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+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</a:p>
          <a:p>
            <a:pPr lvl="2"/>
            <a:endParaRPr lang="en-US"/>
          </a:p>
        </p:txBody>
      </p:sp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19625"/>
            <a:ext cx="34290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0"/>
            <a:ext cx="7543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5D6A5-1DBB-414F-BFF0-12DC6AEA6989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from Introductory Stats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  <a:noFill/>
          <a:ln/>
        </p:spPr>
        <p:txBody>
          <a:bodyPr/>
          <a:lstStyle/>
          <a:p>
            <a:r>
              <a:rPr lang="en-US" b="1" dirty="0"/>
              <a:t>Slope</a:t>
            </a:r>
          </a:p>
          <a:p>
            <a:pPr lvl="1"/>
            <a:r>
              <a:rPr lang="en-US" dirty="0"/>
              <a:t>rate of change of the response </a:t>
            </a:r>
            <a:r>
              <a:rPr lang="en-US" dirty="0" smtClean="0"/>
              <a:t>for </a:t>
            </a:r>
            <a:r>
              <a:rPr lang="en-US" dirty="0"/>
              <a:t>each unit increase of the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b="1" dirty="0"/>
              <a:t>Intercept</a:t>
            </a:r>
          </a:p>
          <a:p>
            <a:pPr lvl="1"/>
            <a:r>
              <a:rPr lang="en-US" dirty="0"/>
              <a:t>value of the </a:t>
            </a:r>
            <a:r>
              <a:rPr lang="en-US" dirty="0" smtClean="0"/>
              <a:t>response </a:t>
            </a:r>
            <a:r>
              <a:rPr lang="en-US" dirty="0"/>
              <a:t>when the explanatory </a:t>
            </a:r>
            <a:r>
              <a:rPr lang="en-US" dirty="0" smtClean="0"/>
              <a:t>=0</a:t>
            </a:r>
            <a:endParaRPr lang="en-US" dirty="0"/>
          </a:p>
          <a:p>
            <a:pPr lvl="1"/>
            <a:endParaRPr lang="en-US" sz="1400" dirty="0"/>
          </a:p>
          <a:p>
            <a:r>
              <a:rPr lang="en-US" sz="3400" b="1" dirty="0"/>
              <a:t>Best-fit line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line of all possible lines through the two sample means that minimizes the RSS</a:t>
            </a:r>
          </a:p>
          <a:p>
            <a:pPr lvl="2"/>
            <a:r>
              <a:rPr lang="en-US" sz="2500" dirty="0"/>
              <a:t>examine the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8A8D2-80C4-4031-AC05-73E1F11E9540}" type="slidenum">
              <a:rPr lang="en-US"/>
              <a:pPr/>
              <a:t>20</a:t>
            </a:fld>
            <a:endParaRPr lang="en-US"/>
          </a:p>
        </p:txBody>
      </p:sp>
      <p:pic>
        <p:nvPicPr>
          <p:cNvPr id="322586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2388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 flipV="1">
            <a:off x="3905250" y="4994275"/>
            <a:ext cx="0" cy="476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6" name="Line 6"/>
          <p:cNvSpPr>
            <a:spLocks noChangeShapeType="1"/>
          </p:cNvSpPr>
          <p:nvPr/>
        </p:nvSpPr>
        <p:spPr bwMode="auto">
          <a:xfrm flipV="1">
            <a:off x="4019550" y="4864100"/>
            <a:ext cx="0" cy="1079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 flipV="1">
            <a:off x="3619500" y="525780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3648075" y="4940300"/>
            <a:ext cx="0" cy="2921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3200400" y="5435600"/>
            <a:ext cx="0" cy="2095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 flipV="1">
            <a:off x="3140075" y="5740400"/>
            <a:ext cx="0" cy="95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 flipV="1">
            <a:off x="2978150" y="5807075"/>
            <a:ext cx="0" cy="95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 flipV="1">
            <a:off x="5486400" y="337820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auto">
          <a:xfrm flipV="1">
            <a:off x="5883275" y="296545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4" name="Line 14"/>
          <p:cNvSpPr>
            <a:spLocks noChangeShapeType="1"/>
          </p:cNvSpPr>
          <p:nvPr/>
        </p:nvSpPr>
        <p:spPr bwMode="auto">
          <a:xfrm flipH="1" flipV="1">
            <a:off x="5156200" y="2959100"/>
            <a:ext cx="6350" cy="741363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5" name="Line 15"/>
          <p:cNvSpPr>
            <a:spLocks noChangeShapeType="1"/>
          </p:cNvSpPr>
          <p:nvPr/>
        </p:nvSpPr>
        <p:spPr bwMode="auto">
          <a:xfrm flipV="1">
            <a:off x="5154613" y="2947988"/>
            <a:ext cx="3175" cy="18542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6" name="Line 16"/>
          <p:cNvSpPr>
            <a:spLocks noChangeShapeType="1"/>
          </p:cNvSpPr>
          <p:nvPr/>
        </p:nvSpPr>
        <p:spPr bwMode="auto">
          <a:xfrm flipV="1">
            <a:off x="5486400" y="3581400"/>
            <a:ext cx="3175" cy="1228725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V="1">
            <a:off x="5876925" y="3143250"/>
            <a:ext cx="6350" cy="16637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8" name="Line 18"/>
          <p:cNvSpPr>
            <a:spLocks noChangeShapeType="1"/>
          </p:cNvSpPr>
          <p:nvPr/>
        </p:nvSpPr>
        <p:spPr bwMode="auto">
          <a:xfrm flipV="1">
            <a:off x="4019550" y="4810125"/>
            <a:ext cx="6350" cy="165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9" name="Line 19"/>
          <p:cNvSpPr>
            <a:spLocks noChangeShapeType="1"/>
          </p:cNvSpPr>
          <p:nvPr/>
        </p:nvSpPr>
        <p:spPr bwMode="auto">
          <a:xfrm flipH="1" flipV="1">
            <a:off x="3895725" y="4813300"/>
            <a:ext cx="6350" cy="673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auto">
          <a:xfrm flipH="1" flipV="1">
            <a:off x="3714750" y="4813300"/>
            <a:ext cx="0" cy="355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1" name="Line 21"/>
          <p:cNvSpPr>
            <a:spLocks noChangeShapeType="1"/>
          </p:cNvSpPr>
          <p:nvPr/>
        </p:nvSpPr>
        <p:spPr bwMode="auto">
          <a:xfrm flipH="1" flipV="1">
            <a:off x="3622675" y="4772025"/>
            <a:ext cx="6350" cy="673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2" name="Line 22"/>
          <p:cNvSpPr>
            <a:spLocks noChangeShapeType="1"/>
          </p:cNvSpPr>
          <p:nvPr/>
        </p:nvSpPr>
        <p:spPr bwMode="auto">
          <a:xfrm flipH="1" flipV="1">
            <a:off x="3663950" y="4826000"/>
            <a:ext cx="0" cy="1079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3" name="Line 23"/>
          <p:cNvSpPr>
            <a:spLocks noChangeShapeType="1"/>
          </p:cNvSpPr>
          <p:nvPr/>
        </p:nvSpPr>
        <p:spPr bwMode="auto">
          <a:xfrm flipH="1" flipV="1">
            <a:off x="3200400" y="4816475"/>
            <a:ext cx="6350" cy="6286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4" name="Line 24"/>
          <p:cNvSpPr>
            <a:spLocks noChangeShapeType="1"/>
          </p:cNvSpPr>
          <p:nvPr/>
        </p:nvSpPr>
        <p:spPr bwMode="auto">
          <a:xfrm flipH="1" flipV="1">
            <a:off x="3130550" y="4810125"/>
            <a:ext cx="19050" cy="10350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5" name="Line 25"/>
          <p:cNvSpPr>
            <a:spLocks noChangeShapeType="1"/>
          </p:cNvSpPr>
          <p:nvPr/>
        </p:nvSpPr>
        <p:spPr bwMode="auto">
          <a:xfrm flipH="1" flipV="1">
            <a:off x="2971800" y="4803775"/>
            <a:ext cx="6350" cy="9779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uiExpand="1" build="p"/>
      <p:bldP spid="322565" grpId="0" animBg="1"/>
      <p:bldP spid="322565" grpId="1" animBg="1"/>
      <p:bldP spid="322566" grpId="0" animBg="1"/>
      <p:bldP spid="322566" grpId="1" animBg="1"/>
      <p:bldP spid="322567" grpId="0" animBg="1"/>
      <p:bldP spid="322567" grpId="1" animBg="1"/>
      <p:bldP spid="322568" grpId="0" animBg="1"/>
      <p:bldP spid="322568" grpId="1" animBg="1"/>
      <p:bldP spid="322569" grpId="0" animBg="1"/>
      <p:bldP spid="322569" grpId="1" animBg="1"/>
      <p:bldP spid="322570" grpId="0" animBg="1"/>
      <p:bldP spid="322570" grpId="1" animBg="1"/>
      <p:bldP spid="322571" grpId="0" animBg="1"/>
      <p:bldP spid="322571" grpId="1" animBg="1"/>
      <p:bldP spid="322572" grpId="0" animBg="1"/>
      <p:bldP spid="322572" grpId="1" animBg="1"/>
      <p:bldP spid="322573" grpId="0" animBg="1"/>
      <p:bldP spid="322573" grpId="1" animBg="1"/>
      <p:bldP spid="322574" grpId="0" animBg="1"/>
      <p:bldP spid="322574" grpId="1" animBg="1"/>
      <p:bldP spid="322575" grpId="0" animBg="1"/>
      <p:bldP spid="322576" grpId="0" animBg="1"/>
      <p:bldP spid="322577" grpId="0" animBg="1"/>
      <p:bldP spid="322578" grpId="0" animBg="1"/>
      <p:bldP spid="322579" grpId="0" animBg="1"/>
      <p:bldP spid="322580" grpId="0" animBg="1"/>
      <p:bldP spid="322581" grpId="0" animBg="1"/>
      <p:bldP spid="322582" grpId="0" animBg="1"/>
      <p:bldP spid="322583" grpId="0" animBg="1"/>
      <p:bldP spid="322584" grpId="0" animBg="1"/>
      <p:bldP spid="3225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2B92B-A80A-494F-8608-7A3AB626F15C}" type="slidenum">
              <a:rPr lang="en-US"/>
              <a:pPr/>
              <a:t>21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</a:t>
            </a:r>
            <a:r>
              <a:rPr lang="en-US" baseline="-25000"/>
              <a:t>Regression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</a:t>
            </a:r>
            <a:r>
              <a:rPr lang="en-US" dirty="0" smtClean="0"/>
              <a:t>partitions</a:t>
            </a:r>
            <a:endParaRPr lang="en-US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Residual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still </a:t>
            </a:r>
            <a:r>
              <a:rPr lang="en-US" dirty="0"/>
              <a:t>not explained by full model</a:t>
            </a:r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Regression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explained </a:t>
            </a:r>
            <a:r>
              <a:rPr lang="en-US" dirty="0"/>
              <a:t>by full model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“better” the full </a:t>
            </a:r>
            <a:r>
              <a:rPr lang="en-US" dirty="0" smtClean="0"/>
              <a:t>fits than </a:t>
            </a:r>
            <a:r>
              <a:rPr lang="en-US" dirty="0"/>
              <a:t>the simple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Find and label the SS parts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Where do the MS come from?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does the F come from?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does it test?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Compare to default t-tests in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summary()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41B17-9B71-4F40-AE18-84E8527323C2}" type="slidenum">
              <a:rPr lang="en-US"/>
              <a:pPr/>
              <a:t>23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Assumptions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b="1" dirty="0"/>
              <a:t>Independence among individuals</a:t>
            </a:r>
          </a:p>
          <a:p>
            <a:r>
              <a:rPr lang="en-US" b="1" dirty="0"/>
              <a:t>Linearity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  <a:endParaRPr lang="en-US" dirty="0"/>
          </a:p>
          <a:p>
            <a:r>
              <a:rPr lang="en-US" b="1" dirty="0"/>
              <a:t>Homoscedasticity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</a:p>
          <a:p>
            <a:r>
              <a:rPr lang="en-US" b="1" dirty="0" smtClean="0"/>
              <a:t>Normality </a:t>
            </a:r>
            <a:r>
              <a:rPr lang="en-US" b="1" dirty="0"/>
              <a:t>of residuals</a:t>
            </a:r>
          </a:p>
          <a:p>
            <a:pPr lvl="1"/>
            <a:r>
              <a:rPr lang="en-US" dirty="0"/>
              <a:t>assess with Anderson-Darling </a:t>
            </a:r>
            <a:r>
              <a:rPr lang="en-US" dirty="0" smtClean="0"/>
              <a:t>test </a:t>
            </a:r>
            <a:r>
              <a:rPr lang="en-US" dirty="0"/>
              <a:t>&amp; histogram</a:t>
            </a:r>
          </a:p>
          <a:p>
            <a:r>
              <a:rPr lang="en-US" b="1" dirty="0"/>
              <a:t>No outliers (</a:t>
            </a:r>
            <a:r>
              <a:rPr lang="en-US" b="1" i="1" dirty="0"/>
              <a:t>or highly influential points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assess with outlier </a:t>
            </a:r>
            <a:r>
              <a:rPr lang="en-US" dirty="0" smtClean="0"/>
              <a:t>test &amp; residual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9D3D1-0A14-448F-9B96-A30B8CF3BD0A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362200"/>
          </a:xfrm>
        </p:spPr>
        <p:txBody>
          <a:bodyPr/>
          <a:lstStyle/>
          <a:p>
            <a:r>
              <a:rPr lang="en-US" dirty="0" smtClean="0"/>
              <a:t>An individual with </a:t>
            </a:r>
            <a:r>
              <a:rPr lang="en-US" dirty="0"/>
              <a:t>a strong effect on </a:t>
            </a:r>
            <a:r>
              <a:rPr lang="en-US" dirty="0" smtClean="0"/>
              <a:t>the fitted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i.e., if the point is removed/included the model results are </a:t>
            </a:r>
            <a:r>
              <a:rPr lang="en-US" dirty="0" smtClean="0"/>
              <a:t>very </a:t>
            </a:r>
            <a:r>
              <a:rPr lang="en-US" dirty="0"/>
              <a:t>different</a:t>
            </a:r>
          </a:p>
        </p:txBody>
      </p:sp>
      <p:sp>
        <p:nvSpPr>
          <p:cNvPr id="351318" name="Oval 86"/>
          <p:cNvSpPr>
            <a:spLocks noChangeArrowheads="1"/>
          </p:cNvSpPr>
          <p:nvPr/>
        </p:nvSpPr>
        <p:spPr bwMode="auto">
          <a:xfrm>
            <a:off x="6477000" y="3429000"/>
            <a:ext cx="96838" cy="920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1323" name="Group 91"/>
          <p:cNvGrpSpPr>
            <a:grpSpLocks/>
          </p:cNvGrpSpPr>
          <p:nvPr/>
        </p:nvGrpSpPr>
        <p:grpSpPr bwMode="auto">
          <a:xfrm>
            <a:off x="1600200" y="3276600"/>
            <a:ext cx="5245100" cy="3625850"/>
            <a:chOff x="1008" y="2064"/>
            <a:chExt cx="3304" cy="2284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1653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2055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2458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837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3240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642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4045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4" name="Line 12"/>
            <p:cNvSpPr>
              <a:spLocks noChangeShapeType="1"/>
            </p:cNvSpPr>
            <p:nvPr/>
          </p:nvSpPr>
          <p:spPr bwMode="auto">
            <a:xfrm>
              <a:off x="1751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2153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6" name="Line 14"/>
            <p:cNvSpPr>
              <a:spLocks noChangeShapeType="1"/>
            </p:cNvSpPr>
            <p:nvPr/>
          </p:nvSpPr>
          <p:spPr bwMode="auto">
            <a:xfrm>
              <a:off x="2556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7" name="Line 15"/>
            <p:cNvSpPr>
              <a:spLocks noChangeShapeType="1"/>
            </p:cNvSpPr>
            <p:nvPr/>
          </p:nvSpPr>
          <p:spPr bwMode="auto">
            <a:xfrm>
              <a:off x="2959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>
              <a:off x="3367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>
              <a:off x="3770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4173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406" y="356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1406" y="331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1406" y="30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1305" y="281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5" name="Rectangle 23"/>
            <p:cNvSpPr>
              <a:spLocks noChangeArrowheads="1"/>
            </p:cNvSpPr>
            <p:nvPr/>
          </p:nvSpPr>
          <p:spPr bwMode="auto">
            <a:xfrm>
              <a:off x="1305" y="256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1305" y="23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1305" y="206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 flipH="1">
              <a:off x="1592" y="3672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1592" y="3423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1592" y="3174"/>
              <a:ext cx="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H="1">
              <a:off x="1592" y="292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1592" y="267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1592" y="242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 flipH="1">
              <a:off x="1592" y="2170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1720" y="3777"/>
              <a:ext cx="2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2886" y="4070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X</a:t>
              </a:r>
              <a:endParaRPr lang="en-US" sz="3600" b="1">
                <a:latin typeface="Times New Roman" pitchFamily="18" charset="0"/>
              </a:endParaRPr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1677" y="2170"/>
              <a:ext cx="1" cy="15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 rot="16200000">
              <a:off x="1069" y="2762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Y</a:t>
              </a:r>
              <a:endParaRPr lang="en-US" sz="3600" b="1">
                <a:latin typeface="Times New Roman" pitchFamily="18" charset="0"/>
              </a:endParaRPr>
            </a:p>
          </p:txBody>
        </p:sp>
        <p:grpSp>
          <p:nvGrpSpPr>
            <p:cNvPr id="351320" name="Group 88"/>
            <p:cNvGrpSpPr>
              <a:grpSpLocks/>
            </p:cNvGrpSpPr>
            <p:nvPr/>
          </p:nvGrpSpPr>
          <p:grpSpPr bwMode="auto">
            <a:xfrm>
              <a:off x="1763" y="2234"/>
              <a:ext cx="2391" cy="1503"/>
              <a:chOff x="1763" y="2234"/>
              <a:chExt cx="2391" cy="1503"/>
            </a:xfrm>
          </p:grpSpPr>
          <p:sp>
            <p:nvSpPr>
              <p:cNvPr id="351269" name="Oval 37"/>
              <p:cNvSpPr>
                <a:spLocks noChangeArrowheads="1"/>
              </p:cNvSpPr>
              <p:nvPr/>
            </p:nvSpPr>
            <p:spPr bwMode="auto">
              <a:xfrm>
                <a:off x="2550" y="2715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0" name="Oval 38"/>
              <p:cNvSpPr>
                <a:spLocks noChangeArrowheads="1"/>
              </p:cNvSpPr>
              <p:nvPr/>
            </p:nvSpPr>
            <p:spPr bwMode="auto">
              <a:xfrm>
                <a:off x="3581" y="320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1" name="Oval 39"/>
              <p:cNvSpPr>
                <a:spLocks noChangeArrowheads="1"/>
              </p:cNvSpPr>
              <p:nvPr/>
            </p:nvSpPr>
            <p:spPr bwMode="auto">
              <a:xfrm>
                <a:off x="3294" y="32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2" name="Oval 40"/>
              <p:cNvSpPr>
                <a:spLocks noChangeArrowheads="1"/>
              </p:cNvSpPr>
              <p:nvPr/>
            </p:nvSpPr>
            <p:spPr bwMode="auto">
              <a:xfrm>
                <a:off x="1763" y="223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3" name="Oval 41"/>
              <p:cNvSpPr>
                <a:spLocks noChangeArrowheads="1"/>
              </p:cNvSpPr>
              <p:nvPr/>
            </p:nvSpPr>
            <p:spPr bwMode="auto">
              <a:xfrm>
                <a:off x="2294" y="251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4" name="Oval 42"/>
              <p:cNvSpPr>
                <a:spLocks noChangeArrowheads="1"/>
              </p:cNvSpPr>
              <p:nvPr/>
            </p:nvSpPr>
            <p:spPr bwMode="auto">
              <a:xfrm>
                <a:off x="2928" y="297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5" name="Oval 43"/>
              <p:cNvSpPr>
                <a:spLocks noChangeArrowheads="1"/>
              </p:cNvSpPr>
              <p:nvPr/>
            </p:nvSpPr>
            <p:spPr bwMode="auto">
              <a:xfrm>
                <a:off x="3044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6" name="Oval 44"/>
              <p:cNvSpPr>
                <a:spLocks noChangeArrowheads="1"/>
              </p:cNvSpPr>
              <p:nvPr/>
            </p:nvSpPr>
            <p:spPr bwMode="auto">
              <a:xfrm>
                <a:off x="3080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7" name="Oval 45"/>
              <p:cNvSpPr>
                <a:spLocks noChangeArrowheads="1"/>
              </p:cNvSpPr>
              <p:nvPr/>
            </p:nvSpPr>
            <p:spPr bwMode="auto">
              <a:xfrm>
                <a:off x="3276" y="325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8" name="Oval 46"/>
              <p:cNvSpPr>
                <a:spLocks noChangeArrowheads="1"/>
              </p:cNvSpPr>
              <p:nvPr/>
            </p:nvSpPr>
            <p:spPr bwMode="auto">
              <a:xfrm>
                <a:off x="3026" y="2797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9" name="Oval 47"/>
              <p:cNvSpPr>
                <a:spLocks noChangeArrowheads="1"/>
              </p:cNvSpPr>
              <p:nvPr/>
            </p:nvSpPr>
            <p:spPr bwMode="auto">
              <a:xfrm>
                <a:off x="3611" y="344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0" name="Oval 48"/>
              <p:cNvSpPr>
                <a:spLocks noChangeArrowheads="1"/>
              </p:cNvSpPr>
              <p:nvPr/>
            </p:nvSpPr>
            <p:spPr bwMode="auto">
              <a:xfrm>
                <a:off x="2818" y="266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1" name="Oval 49"/>
              <p:cNvSpPr>
                <a:spLocks noChangeArrowheads="1"/>
              </p:cNvSpPr>
              <p:nvPr/>
            </p:nvSpPr>
            <p:spPr bwMode="auto">
              <a:xfrm>
                <a:off x="2348" y="2779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2" name="Oval 50"/>
              <p:cNvSpPr>
                <a:spLocks noChangeArrowheads="1"/>
              </p:cNvSpPr>
              <p:nvPr/>
            </p:nvSpPr>
            <p:spPr bwMode="auto">
              <a:xfrm>
                <a:off x="2934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3" name="Oval 51"/>
              <p:cNvSpPr>
                <a:spLocks noChangeArrowheads="1"/>
              </p:cNvSpPr>
              <p:nvPr/>
            </p:nvSpPr>
            <p:spPr bwMode="auto">
              <a:xfrm>
                <a:off x="3465" y="334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4" name="Oval 52"/>
              <p:cNvSpPr>
                <a:spLocks noChangeArrowheads="1"/>
              </p:cNvSpPr>
              <p:nvPr/>
            </p:nvSpPr>
            <p:spPr bwMode="auto">
              <a:xfrm>
                <a:off x="2861" y="255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5" name="Oval 53"/>
              <p:cNvSpPr>
                <a:spLocks noChangeArrowheads="1"/>
              </p:cNvSpPr>
              <p:nvPr/>
            </p:nvSpPr>
            <p:spPr bwMode="auto">
              <a:xfrm>
                <a:off x="4093" y="3678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6" name="Oval 54"/>
              <p:cNvSpPr>
                <a:spLocks noChangeArrowheads="1"/>
              </p:cNvSpPr>
              <p:nvPr/>
            </p:nvSpPr>
            <p:spPr bwMode="auto">
              <a:xfrm>
                <a:off x="2586" y="268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7" name="Oval 55"/>
              <p:cNvSpPr>
                <a:spLocks noChangeArrowheads="1"/>
              </p:cNvSpPr>
              <p:nvPr/>
            </p:nvSpPr>
            <p:spPr bwMode="auto">
              <a:xfrm>
                <a:off x="1989" y="2461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8" name="Oval 56"/>
              <p:cNvSpPr>
                <a:spLocks noChangeArrowheads="1"/>
              </p:cNvSpPr>
              <p:nvPr/>
            </p:nvSpPr>
            <p:spPr bwMode="auto">
              <a:xfrm>
                <a:off x="1866" y="229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9" name="Oval 57"/>
              <p:cNvSpPr>
                <a:spLocks noChangeArrowheads="1"/>
              </p:cNvSpPr>
              <p:nvPr/>
            </p:nvSpPr>
            <p:spPr bwMode="auto">
              <a:xfrm>
                <a:off x="3648" y="341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0" name="Oval 58"/>
              <p:cNvSpPr>
                <a:spLocks noChangeArrowheads="1"/>
              </p:cNvSpPr>
              <p:nvPr/>
            </p:nvSpPr>
            <p:spPr bwMode="auto">
              <a:xfrm>
                <a:off x="2489" y="251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1" name="Oval 59"/>
              <p:cNvSpPr>
                <a:spLocks noChangeArrowheads="1"/>
              </p:cNvSpPr>
              <p:nvPr/>
            </p:nvSpPr>
            <p:spPr bwMode="auto">
              <a:xfrm>
                <a:off x="3264" y="3127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2" name="Oval 60"/>
              <p:cNvSpPr>
                <a:spLocks noChangeArrowheads="1"/>
              </p:cNvSpPr>
              <p:nvPr/>
            </p:nvSpPr>
            <p:spPr bwMode="auto">
              <a:xfrm>
                <a:off x="3306" y="311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3" name="Oval 61"/>
              <p:cNvSpPr>
                <a:spLocks noChangeArrowheads="1"/>
              </p:cNvSpPr>
              <p:nvPr/>
            </p:nvSpPr>
            <p:spPr bwMode="auto">
              <a:xfrm>
                <a:off x="2934" y="2924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4" name="Oval 62"/>
              <p:cNvSpPr>
                <a:spLocks noChangeArrowheads="1"/>
              </p:cNvSpPr>
              <p:nvPr/>
            </p:nvSpPr>
            <p:spPr bwMode="auto">
              <a:xfrm>
                <a:off x="2678" y="267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5" name="Oval 63"/>
              <p:cNvSpPr>
                <a:spLocks noChangeArrowheads="1"/>
              </p:cNvSpPr>
              <p:nvPr/>
            </p:nvSpPr>
            <p:spPr bwMode="auto">
              <a:xfrm>
                <a:off x="2977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6" name="Oval 64"/>
              <p:cNvSpPr>
                <a:spLocks noChangeArrowheads="1"/>
              </p:cNvSpPr>
              <p:nvPr/>
            </p:nvSpPr>
            <p:spPr bwMode="auto">
              <a:xfrm>
                <a:off x="3428" y="3150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7" name="Oval 65"/>
              <p:cNvSpPr>
                <a:spLocks noChangeArrowheads="1"/>
              </p:cNvSpPr>
              <p:nvPr/>
            </p:nvSpPr>
            <p:spPr bwMode="auto">
              <a:xfrm>
                <a:off x="3013" y="282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8" name="Oval 66"/>
              <p:cNvSpPr>
                <a:spLocks noChangeArrowheads="1"/>
              </p:cNvSpPr>
              <p:nvPr/>
            </p:nvSpPr>
            <p:spPr bwMode="auto">
              <a:xfrm>
                <a:off x="2714" y="272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9" name="Oval 67"/>
              <p:cNvSpPr>
                <a:spLocks noChangeArrowheads="1"/>
              </p:cNvSpPr>
              <p:nvPr/>
            </p:nvSpPr>
            <p:spPr bwMode="auto">
              <a:xfrm>
                <a:off x="2281" y="2414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0" name="Oval 68"/>
              <p:cNvSpPr>
                <a:spLocks noChangeArrowheads="1"/>
              </p:cNvSpPr>
              <p:nvPr/>
            </p:nvSpPr>
            <p:spPr bwMode="auto">
              <a:xfrm>
                <a:off x="3398" y="298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1" name="Oval 69"/>
              <p:cNvSpPr>
                <a:spLocks noChangeArrowheads="1"/>
              </p:cNvSpPr>
              <p:nvPr/>
            </p:nvSpPr>
            <p:spPr bwMode="auto">
              <a:xfrm>
                <a:off x="2727" y="264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2" name="Oval 70"/>
              <p:cNvSpPr>
                <a:spLocks noChangeArrowheads="1"/>
              </p:cNvSpPr>
              <p:nvPr/>
            </p:nvSpPr>
            <p:spPr bwMode="auto">
              <a:xfrm>
                <a:off x="3153" y="3226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3" name="Oval 71"/>
              <p:cNvSpPr>
                <a:spLocks noChangeArrowheads="1"/>
              </p:cNvSpPr>
              <p:nvPr/>
            </p:nvSpPr>
            <p:spPr bwMode="auto">
              <a:xfrm>
                <a:off x="2751" y="28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4" name="Oval 72"/>
              <p:cNvSpPr>
                <a:spLocks noChangeArrowheads="1"/>
              </p:cNvSpPr>
              <p:nvPr/>
            </p:nvSpPr>
            <p:spPr bwMode="auto">
              <a:xfrm>
                <a:off x="3459" y="3376"/>
                <a:ext cx="60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5" name="Oval 73"/>
              <p:cNvSpPr>
                <a:spLocks noChangeArrowheads="1"/>
              </p:cNvSpPr>
              <p:nvPr/>
            </p:nvSpPr>
            <p:spPr bwMode="auto">
              <a:xfrm>
                <a:off x="2300" y="243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6" name="Oval 74"/>
              <p:cNvSpPr>
                <a:spLocks noChangeArrowheads="1"/>
              </p:cNvSpPr>
              <p:nvPr/>
            </p:nvSpPr>
            <p:spPr bwMode="auto">
              <a:xfrm>
                <a:off x="3276" y="309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7" name="Oval 75"/>
              <p:cNvSpPr>
                <a:spLocks noChangeArrowheads="1"/>
              </p:cNvSpPr>
              <p:nvPr/>
            </p:nvSpPr>
            <p:spPr bwMode="auto">
              <a:xfrm>
                <a:off x="3190" y="319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8" name="Oval 76"/>
              <p:cNvSpPr>
                <a:spLocks noChangeArrowheads="1"/>
              </p:cNvSpPr>
              <p:nvPr/>
            </p:nvSpPr>
            <p:spPr bwMode="auto">
              <a:xfrm>
                <a:off x="2244" y="259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9" name="Oval 77"/>
              <p:cNvSpPr>
                <a:spLocks noChangeArrowheads="1"/>
              </p:cNvSpPr>
              <p:nvPr/>
            </p:nvSpPr>
            <p:spPr bwMode="auto">
              <a:xfrm>
                <a:off x="2879" y="280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0" name="Oval 78"/>
              <p:cNvSpPr>
                <a:spLocks noChangeArrowheads="1"/>
              </p:cNvSpPr>
              <p:nvPr/>
            </p:nvSpPr>
            <p:spPr bwMode="auto">
              <a:xfrm>
                <a:off x="3678" y="3365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1" name="Oval 79"/>
              <p:cNvSpPr>
                <a:spLocks noChangeArrowheads="1"/>
              </p:cNvSpPr>
              <p:nvPr/>
            </p:nvSpPr>
            <p:spPr bwMode="auto">
              <a:xfrm>
                <a:off x="2208" y="239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2" name="Oval 80"/>
              <p:cNvSpPr>
                <a:spLocks noChangeArrowheads="1"/>
              </p:cNvSpPr>
              <p:nvPr/>
            </p:nvSpPr>
            <p:spPr bwMode="auto">
              <a:xfrm>
                <a:off x="3093" y="3035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3" name="Oval 81"/>
              <p:cNvSpPr>
                <a:spLocks noChangeArrowheads="1"/>
              </p:cNvSpPr>
              <p:nvPr/>
            </p:nvSpPr>
            <p:spPr bwMode="auto">
              <a:xfrm>
                <a:off x="2355" y="2501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4" name="Oval 82"/>
              <p:cNvSpPr>
                <a:spLocks noChangeArrowheads="1"/>
              </p:cNvSpPr>
              <p:nvPr/>
            </p:nvSpPr>
            <p:spPr bwMode="auto">
              <a:xfrm>
                <a:off x="2867" y="2983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5" name="Oval 83"/>
              <p:cNvSpPr>
                <a:spLocks noChangeArrowheads="1"/>
              </p:cNvSpPr>
              <p:nvPr/>
            </p:nvSpPr>
            <p:spPr bwMode="auto">
              <a:xfrm>
                <a:off x="2232" y="2628"/>
                <a:ext cx="62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6" name="Oval 84"/>
              <p:cNvSpPr>
                <a:spLocks noChangeArrowheads="1"/>
              </p:cNvSpPr>
              <p:nvPr/>
            </p:nvSpPr>
            <p:spPr bwMode="auto">
              <a:xfrm>
                <a:off x="3190" y="290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7" name="Oval 85"/>
              <p:cNvSpPr>
                <a:spLocks noChangeArrowheads="1"/>
              </p:cNvSpPr>
              <p:nvPr/>
            </p:nvSpPr>
            <p:spPr bwMode="auto">
              <a:xfrm>
                <a:off x="2446" y="276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>
              <a:off x="1728" y="2160"/>
              <a:ext cx="2400" cy="15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22" name="Line 90"/>
          <p:cNvSpPr>
            <a:spLocks noChangeShapeType="1"/>
          </p:cNvSpPr>
          <p:nvPr/>
        </p:nvSpPr>
        <p:spPr bwMode="auto">
          <a:xfrm>
            <a:off x="2819400" y="4114800"/>
            <a:ext cx="3733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  <p:bldP spid="351318" grpId="0" animBg="1"/>
      <p:bldP spid="3513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residPlot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leveneTest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adTest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outlierTest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BD40B-611D-462B-862F-D143133CEAC9}" type="slidenum">
              <a:rPr lang="en-US"/>
              <a:pPr/>
              <a:t>26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/>
              <a:t>Response variable</a:t>
            </a:r>
          </a:p>
          <a:p>
            <a:pPr lvl="1"/>
            <a:r>
              <a:rPr lang="en-US" dirty="0"/>
              <a:t>If theory </a:t>
            </a:r>
            <a:r>
              <a:rPr lang="en-US" dirty="0" smtClean="0"/>
              <a:t>suggests (</a:t>
            </a:r>
            <a:r>
              <a:rPr lang="en-US" dirty="0"/>
              <a:t>we will explore soon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/>
              <a:t>Experience</a:t>
            </a:r>
          </a:p>
          <a:p>
            <a:pPr lvl="2"/>
            <a:r>
              <a:rPr lang="en-US" dirty="0"/>
              <a:t>e.g.,  sin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(Y)) for proportions or </a:t>
            </a:r>
            <a:r>
              <a:rPr lang="en-US" dirty="0" smtClean="0"/>
              <a:t>percentages</a:t>
            </a:r>
          </a:p>
          <a:p>
            <a:pPr lvl="2"/>
            <a:endParaRPr lang="en-US" dirty="0"/>
          </a:p>
          <a:p>
            <a:r>
              <a:rPr lang="en-US" b="1" dirty="0" smtClean="0"/>
              <a:t>Explanatory </a:t>
            </a:r>
            <a:r>
              <a:rPr lang="en-US" b="1" dirty="0"/>
              <a:t>variable</a:t>
            </a:r>
          </a:p>
          <a:p>
            <a:pPr lvl="1"/>
            <a:r>
              <a:rPr lang="en-US" dirty="0"/>
              <a:t>If theory suggests </a:t>
            </a:r>
            <a:endParaRPr lang="en-US" dirty="0" smtClean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logs if max/min &gt; 10 (Weisberg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F2AB8-8D93-4E2D-9CF3-E8F54F7FFDAB}" type="slidenum">
              <a:rPr lang="en-US"/>
              <a:pPr/>
              <a:t>27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Response variable (cont)</a:t>
            </a:r>
          </a:p>
          <a:p>
            <a:pPr lvl="1"/>
            <a:r>
              <a:rPr lang="en-US"/>
              <a:t>Theory</a:t>
            </a:r>
          </a:p>
          <a:p>
            <a:pPr lvl="2"/>
            <a:r>
              <a:rPr lang="en-US"/>
              <a:t>Power function </a:t>
            </a:r>
            <a:r>
              <a:rPr lang="en-US">
                <a:sym typeface="Wingdings" pitchFamily="2" charset="2"/>
              </a:rPr>
              <a:t> Y=aX</a:t>
            </a:r>
            <a:r>
              <a:rPr lang="en-US" baseline="30000">
                <a:sym typeface="Wingdings" pitchFamily="2" charset="2"/>
              </a:rPr>
              <a:t>b</a:t>
            </a:r>
          </a:p>
          <a:p>
            <a:pPr lvl="2"/>
            <a:endParaRPr lang="en-US"/>
          </a:p>
          <a:p>
            <a:pPr lvl="2"/>
            <a:r>
              <a:rPr lang="en-US"/>
              <a:t>Exponential function </a:t>
            </a:r>
            <a:r>
              <a:rPr lang="en-US">
                <a:sym typeface="Wingdings" pitchFamily="2" charset="2"/>
              </a:rPr>
              <a:t> Y=ae</a:t>
            </a:r>
            <a:r>
              <a:rPr lang="en-US" baseline="30000">
                <a:sym typeface="Wingdings" pitchFamily="2" charset="2"/>
              </a:rPr>
              <a:t>bX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1490B5-3A81-4121-A97E-74D1BDA21367}" type="slidenum">
              <a:rPr lang="en-US"/>
              <a:pPr/>
              <a:t>28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Example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dirty="0" err="1"/>
              <a:t>Croxall</a:t>
            </a:r>
            <a:r>
              <a:rPr lang="en-US" dirty="0"/>
              <a:t> (1982) examined the weight loss of adult petrels during periods of egg incubation.</a:t>
            </a:r>
          </a:p>
          <a:p>
            <a:r>
              <a:rPr lang="en-US" dirty="0"/>
              <a:t>13 species were examined.</a:t>
            </a:r>
          </a:p>
          <a:p>
            <a:r>
              <a:rPr lang="en-US" dirty="0"/>
              <a:t>Some had measurements for both sexes – thus 19 measurements </a:t>
            </a:r>
          </a:p>
          <a:p>
            <a:r>
              <a:rPr lang="en-US" dirty="0"/>
              <a:t>These were recorded for each species …</a:t>
            </a:r>
          </a:p>
          <a:p>
            <a:pPr lvl="1"/>
            <a:r>
              <a:rPr lang="en-US" dirty="0"/>
              <a:t>mean initial weight (g)</a:t>
            </a:r>
          </a:p>
          <a:p>
            <a:pPr lvl="1"/>
            <a:r>
              <a:rPr lang="en-US" dirty="0"/>
              <a:t>mean weight lost (g g</a:t>
            </a:r>
            <a:r>
              <a:rPr lang="en-US" baseline="30000" dirty="0"/>
              <a:t>-1</a:t>
            </a:r>
            <a:r>
              <a:rPr lang="en-US" dirty="0"/>
              <a:t> d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r>
              <a:rPr lang="en-US" dirty="0"/>
              <a:t>Data are </a:t>
            </a:r>
            <a:r>
              <a:rPr lang="en-US"/>
              <a:t>in </a:t>
            </a:r>
            <a:r>
              <a:rPr lang="en-US" b="1" smtClean="0">
                <a:solidFill>
                  <a:schemeClr val="accent2"/>
                </a:solidFill>
              </a:rPr>
              <a:t>Petrels.txt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8000"/>
                </a:solidFill>
              </a:rPr>
              <a:t>Croxall, J.P.  1982.  Energy costs of incubation and moult in petrels and penguins.  J. Anim. Ecol. 51:177-194.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528"/>
            <a:ext cx="3276600" cy="435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  <p:bldP spid="3409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9289D-2A9A-4939-8B4C-2A30A105BE80}" type="slidenum">
              <a:rPr lang="en-US"/>
              <a:pPr/>
              <a:t>3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r>
              <a:rPr lang="en-US" sz="3400" dirty="0"/>
              <a:t>Assumptions</a:t>
            </a:r>
          </a:p>
          <a:p>
            <a:pPr lvl="1"/>
            <a:r>
              <a:rPr lang="en-US" sz="3000" dirty="0"/>
              <a:t>Independent Observations</a:t>
            </a:r>
          </a:p>
          <a:p>
            <a:pPr lvl="1"/>
            <a:r>
              <a:rPr lang="en-US" sz="3000" dirty="0" smtClean="0"/>
              <a:t>Homoscedasticity</a:t>
            </a:r>
          </a:p>
          <a:p>
            <a:pPr lvl="1"/>
            <a:r>
              <a:rPr lang="en-US" sz="3000" dirty="0" smtClean="0"/>
              <a:t>Normality </a:t>
            </a:r>
            <a:r>
              <a:rPr lang="en-US" sz="3000" dirty="0"/>
              <a:t>in the Residuals</a:t>
            </a:r>
          </a:p>
          <a:p>
            <a:pPr lvl="1"/>
            <a:r>
              <a:rPr lang="en-US" sz="3000" dirty="0"/>
              <a:t>No Outliers</a:t>
            </a:r>
          </a:p>
          <a:p>
            <a:pPr lvl="1"/>
            <a:r>
              <a:rPr lang="en-US" sz="3000" dirty="0" smtClean="0"/>
              <a:t>Linearity</a:t>
            </a:r>
            <a:endParaRPr lang="en-US" sz="3000" dirty="0" smtClean="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Recall from Introductory 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512A2-C74D-495F-B5D0-3442F9766020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Example – Atlantic Salmon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895600"/>
          </a:xfrm>
        </p:spPr>
        <p:txBody>
          <a:bodyPr/>
          <a:lstStyle/>
          <a:p>
            <a:r>
              <a:rPr lang="en-US" sz="3000" dirty="0" err="1"/>
              <a:t>Vladic</a:t>
            </a:r>
            <a:r>
              <a:rPr lang="en-US" sz="3000" dirty="0"/>
              <a:t> </a:t>
            </a:r>
            <a:r>
              <a:rPr lang="en-US" sz="3000" i="1" dirty="0"/>
              <a:t>et al.</a:t>
            </a:r>
            <a:r>
              <a:rPr lang="en-US" sz="3000" dirty="0"/>
              <a:t> (2002) recorded </a:t>
            </a:r>
            <a:r>
              <a:rPr lang="en-US" sz="2600" dirty="0"/>
              <a:t>(in SalmonSperm.txt)</a:t>
            </a:r>
          </a:p>
          <a:p>
            <a:pPr lvl="1"/>
            <a:r>
              <a:rPr lang="en-US" sz="2600" dirty="0"/>
              <a:t>probability of successful egg fertilization (</a:t>
            </a:r>
            <a:r>
              <a:rPr lang="en-US" sz="2600" dirty="0" err="1">
                <a:solidFill>
                  <a:schemeClr val="accent2"/>
                </a:solidFill>
              </a:rPr>
              <a:t>fert.success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the length of sperm tail end piece (</a:t>
            </a:r>
            <a:r>
              <a:rPr lang="en-US" sz="2600" dirty="0" err="1">
                <a:solidFill>
                  <a:schemeClr val="accent2"/>
                </a:solidFill>
              </a:rPr>
              <a:t>step.len</a:t>
            </a:r>
            <a:r>
              <a:rPr lang="en-US" sz="2600" dirty="0"/>
              <a:t>)</a:t>
            </a:r>
          </a:p>
          <a:p>
            <a:pPr lvl="1"/>
            <a:endParaRPr lang="en-US" sz="1400" dirty="0"/>
          </a:p>
          <a:p>
            <a:r>
              <a:rPr lang="en-US" sz="3000" dirty="0"/>
              <a:t>Asked “Are fertilization success and length of sperm related?”</a:t>
            </a:r>
          </a:p>
        </p:txBody>
      </p:sp>
      <p:sp useBgFill="1">
        <p:nvSpPr>
          <p:cNvPr id="306181" name="Rectangle 5"/>
          <p:cNvSpPr>
            <a:spLocks noChangeArrowheads="1"/>
          </p:cNvSpPr>
          <p:nvPr/>
        </p:nvSpPr>
        <p:spPr bwMode="auto">
          <a:xfrm>
            <a:off x="6019800" y="6553200"/>
            <a:ext cx="3124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122613"/>
            <a:ext cx="380365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From HO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Review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lm()</a:t>
            </a:r>
            <a:r>
              <a:rPr lang="en-US" dirty="0"/>
              <a:t> from </a:t>
            </a:r>
            <a:r>
              <a:rPr lang="en-US" dirty="0" smtClean="0"/>
              <a:t>intro class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Interpret </a:t>
            </a:r>
            <a:r>
              <a:rPr lang="en-US" dirty="0"/>
              <a:t>slope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Interpret intercept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Predict @ </a:t>
            </a:r>
            <a:r>
              <a:rPr lang="en-US" dirty="0" err="1"/>
              <a:t>step.len</a:t>
            </a:r>
            <a:r>
              <a:rPr lang="en-US" dirty="0"/>
              <a:t>=3.5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D60CD-1638-4160-A3EF-32202D583655}" type="slidenum">
              <a:rPr lang="en-US"/>
              <a:pPr/>
              <a:t>6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Furthering – Linear Regression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sz="3000" dirty="0"/>
              <a:t>If another sample </a:t>
            </a:r>
            <a:r>
              <a:rPr lang="en-US" sz="3000" dirty="0" smtClean="0"/>
              <a:t>was </a:t>
            </a:r>
            <a:r>
              <a:rPr lang="en-US" sz="3000" dirty="0"/>
              <a:t>taken would we expect </a:t>
            </a:r>
            <a:r>
              <a:rPr lang="en-US" sz="3000" dirty="0" smtClean="0"/>
              <a:t>the </a:t>
            </a:r>
            <a:r>
              <a:rPr lang="en-US" sz="3000" dirty="0"/>
              <a:t>exact same …</a:t>
            </a:r>
          </a:p>
          <a:p>
            <a:pPr lvl="1"/>
            <a:r>
              <a:rPr lang="en-US" sz="2600" dirty="0"/>
              <a:t>best line fit?</a:t>
            </a:r>
          </a:p>
          <a:p>
            <a:pPr lvl="1"/>
            <a:r>
              <a:rPr lang="en-US" sz="2600" dirty="0"/>
              <a:t>slope?</a:t>
            </a:r>
          </a:p>
          <a:p>
            <a:pPr lvl="1"/>
            <a:r>
              <a:rPr lang="en-US" sz="2600" dirty="0"/>
              <a:t>y-intercept?</a:t>
            </a:r>
          </a:p>
          <a:p>
            <a:pPr lvl="1"/>
            <a:r>
              <a:rPr lang="en-US" sz="2600" dirty="0"/>
              <a:t>predictions?</a:t>
            </a:r>
          </a:p>
          <a:p>
            <a:pPr lvl="1"/>
            <a:endParaRPr lang="en-US" sz="1800" dirty="0"/>
          </a:p>
          <a:p>
            <a:r>
              <a:rPr lang="en-US" sz="3000" dirty="0" smtClean="0"/>
              <a:t>All are statistics</a:t>
            </a:r>
          </a:p>
          <a:p>
            <a:pPr lvl="1"/>
            <a:r>
              <a:rPr lang="en-US" sz="2600" dirty="0" smtClean="0"/>
              <a:t>subject </a:t>
            </a:r>
            <a:r>
              <a:rPr lang="en-US" sz="2600" dirty="0"/>
              <a:t>to sampling </a:t>
            </a:r>
            <a:r>
              <a:rPr lang="en-US" sz="2600" dirty="0" smtClean="0"/>
              <a:t>variability</a:t>
            </a:r>
          </a:p>
          <a:p>
            <a:pPr lvl="1"/>
            <a:r>
              <a:rPr lang="en-US" sz="2600" dirty="0" smtClean="0"/>
              <a:t>have </a:t>
            </a:r>
            <a:r>
              <a:rPr lang="en-US" sz="2600" dirty="0"/>
              <a:t>a standard </a:t>
            </a:r>
            <a:r>
              <a:rPr lang="en-US" sz="2600" dirty="0" smtClean="0"/>
              <a:t>error</a:t>
            </a:r>
          </a:p>
          <a:p>
            <a:pPr lvl="1"/>
            <a:r>
              <a:rPr lang="en-US" sz="2600" dirty="0" smtClean="0"/>
              <a:t>summarized </a:t>
            </a:r>
            <a:r>
              <a:rPr lang="en-US" sz="2600" dirty="0"/>
              <a:t>with CIs and hypothesis </a:t>
            </a:r>
            <a:r>
              <a:rPr lang="en-US" sz="2600" dirty="0" smtClean="0"/>
              <a:t>tests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65F34-8D31-4B1B-9769-B30C25C5819E}" type="slidenum">
              <a:rPr lang="en-US"/>
              <a:pPr/>
              <a:t>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 of a Line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b="1" dirty="0" smtClean="0"/>
              <a:t>Population Model </a:t>
            </a:r>
            <a:r>
              <a:rPr lang="en-US" b="1" dirty="0"/>
              <a:t>for an Individual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where </a:t>
            </a:r>
          </a:p>
        </p:txBody>
      </p:sp>
      <p:pic>
        <p:nvPicPr>
          <p:cNvPr id="325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09532"/>
            <a:ext cx="3609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490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1362D5-9F13-4A4E-9E97-918C7925D11B}" type="slidenum">
              <a:rPr lang="en-US"/>
              <a:pPr/>
              <a:t>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Variability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143000"/>
          </a:xfrm>
        </p:spPr>
        <p:txBody>
          <a:bodyPr/>
          <a:lstStyle/>
          <a:p>
            <a:r>
              <a:rPr lang="en-US" dirty="0" smtClean="0"/>
              <a:t>Natural variability </a:t>
            </a:r>
            <a:r>
              <a:rPr lang="en-US" dirty="0"/>
              <a:t>about the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828800"/>
            <a:ext cx="4953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52400" y="44196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The variability in the response variable </a:t>
            </a:r>
            <a:r>
              <a:rPr lang="en-US" sz="3200" dirty="0" smtClean="0"/>
              <a:t>“unexplained</a:t>
            </a:r>
            <a:r>
              <a:rPr lang="en-US" sz="3200" dirty="0"/>
              <a:t>” by the best-fit line</a:t>
            </a:r>
            <a:r>
              <a:rPr lang="en-US" sz="3200" dirty="0" smtClean="0"/>
              <a:t>.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−"/>
            </a:pPr>
            <a:r>
              <a:rPr lang="en-US" dirty="0" smtClean="0"/>
              <a:t>residual standard error on HO</a:t>
            </a:r>
            <a:endParaRPr lang="en-US" dirty="0"/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 rot="5400000">
            <a:off x="7419975" y="2867025"/>
            <a:ext cx="552450" cy="457200"/>
          </a:xfrm>
          <a:prstGeom prst="leftRightArrow">
            <a:avLst>
              <a:gd name="adj1" fmla="val 50000"/>
              <a:gd name="adj2" fmla="val 24167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23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544638"/>
            <a:ext cx="373380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/>
      <p:bldP spid="312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C38AE-3824-4205-A98B-485BD36BAE50}" type="slidenum">
              <a:rPr lang="en-US"/>
              <a:pPr/>
              <a:t>9</a:t>
            </a:fld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22238"/>
            <a:ext cx="8991600" cy="792162"/>
          </a:xfrm>
        </p:spPr>
        <p:txBody>
          <a:bodyPr/>
          <a:lstStyle/>
          <a:p>
            <a:r>
              <a:rPr lang="en-US" dirty="0"/>
              <a:t>Linear Regression – </a:t>
            </a:r>
            <a:r>
              <a:rPr lang="en-US" dirty="0" smtClean="0"/>
              <a:t>SEs &amp; Tests</a:t>
            </a:r>
            <a:endParaRPr lang="en-US" dirty="0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Find &amp; interpret slope &amp; y-intercept SE on HO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/>
              <a:t>Hypotheses:  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 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Test Statistic: 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b="1" dirty="0"/>
              <a:t>Default Hypotheses: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dirty="0" smtClean="0"/>
              <a:t>Find and interpret on HO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03754"/>
            <a:ext cx="28289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14095</TotalTime>
  <Words>1007</Words>
  <Application>Microsoft Office PowerPoint</Application>
  <PresentationFormat>On-screen Show (4:3)</PresentationFormat>
  <Paragraphs>278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Symbol</vt:lpstr>
      <vt:lpstr>Times New Roman</vt:lpstr>
      <vt:lpstr>Wingdings</vt:lpstr>
      <vt:lpstr>Default Design</vt:lpstr>
      <vt:lpstr>Linear Models</vt:lpstr>
      <vt:lpstr>Recall from Introductory Stats</vt:lpstr>
      <vt:lpstr>Recall from Introductory Stats</vt:lpstr>
      <vt:lpstr>Example – Atlantic Salmon</vt:lpstr>
      <vt:lpstr>Simple Linear Regression in R</vt:lpstr>
      <vt:lpstr>Furthering – Linear Regression</vt:lpstr>
      <vt:lpstr>Equation of a Line</vt:lpstr>
      <vt:lpstr>Linear Regression – Variability</vt:lpstr>
      <vt:lpstr>Linear Regression – SEs &amp; Tests</vt:lpstr>
      <vt:lpstr>Linear Regression – Tests</vt:lpstr>
      <vt:lpstr>Linear Regression – Predictions</vt:lpstr>
      <vt:lpstr>Linear Regression – Predictions</vt:lpstr>
      <vt:lpstr>Linear Regression – Predictions</vt:lpstr>
      <vt:lpstr>Linear Regression – Predictions</vt:lpstr>
      <vt:lpstr>Linear Regression – Predictions</vt:lpstr>
      <vt:lpstr>Simple Linear Regression in R</vt:lpstr>
      <vt:lpstr>Linear Regression – Models</vt:lpstr>
      <vt:lpstr>Linear Regression -- Models</vt:lpstr>
      <vt:lpstr>Linear Regression – Model Fits</vt:lpstr>
      <vt:lpstr>Linear Regression – Models</vt:lpstr>
      <vt:lpstr>SSRegression</vt:lpstr>
      <vt:lpstr>Simple Linear Regression in R</vt:lpstr>
      <vt:lpstr>SLR Assumptions</vt:lpstr>
      <vt:lpstr>Influential Point</vt:lpstr>
      <vt:lpstr>Simple Linear Regression in R</vt:lpstr>
      <vt:lpstr>SLR Transformations</vt:lpstr>
      <vt:lpstr>SLR Transformations</vt:lpstr>
      <vt:lpstr>SLR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147</cp:revision>
  <dcterms:created xsi:type="dcterms:W3CDTF">2005-12-26T20:44:58Z</dcterms:created>
  <dcterms:modified xsi:type="dcterms:W3CDTF">2017-02-22T19:43:59Z</dcterms:modified>
</cp:coreProperties>
</file>