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98" r:id="rId3"/>
    <p:sldId id="299" r:id="rId4"/>
    <p:sldId id="300" r:id="rId5"/>
    <p:sldId id="301" r:id="rId6"/>
    <p:sldId id="302" r:id="rId7"/>
    <p:sldId id="304" r:id="rId8"/>
    <p:sldId id="306" r:id="rId9"/>
    <p:sldId id="307" r:id="rId10"/>
    <p:sldId id="309" r:id="rId11"/>
    <p:sldId id="310" r:id="rId12"/>
    <p:sldId id="311" r:id="rId13"/>
    <p:sldId id="350" r:id="rId14"/>
    <p:sldId id="312" r:id="rId15"/>
    <p:sldId id="318" r:id="rId16"/>
    <p:sldId id="319" r:id="rId17"/>
    <p:sldId id="322" r:id="rId18"/>
    <p:sldId id="320" r:id="rId19"/>
    <p:sldId id="321" r:id="rId20"/>
    <p:sldId id="323" r:id="rId21"/>
    <p:sldId id="324" r:id="rId22"/>
    <p:sldId id="325" r:id="rId23"/>
    <p:sldId id="326" r:id="rId24"/>
    <p:sldId id="327" r:id="rId25"/>
    <p:sldId id="329" r:id="rId26"/>
    <p:sldId id="330" r:id="rId27"/>
    <p:sldId id="343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9" r:id="rId40"/>
    <p:sldId id="297" r:id="rId41"/>
    <p:sldId id="347" r:id="rId42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03" autoAdjust="0"/>
  </p:normalViewPr>
  <p:slideViewPr>
    <p:cSldViewPr>
      <p:cViewPr varScale="1">
        <p:scale>
          <a:sx n="74" d="100"/>
          <a:sy n="74" d="100"/>
        </p:scale>
        <p:origin x="1407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E79CF97-040C-49B1-9B64-2E819A30F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8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windows(8,4)</a:t>
            </a:r>
          </a:p>
          <a:p>
            <a:r>
              <a:rPr lang="en-US" dirty="0" smtClean="0"/>
              <a:t>par(mar=c(3.5,3.5,1,1), </a:t>
            </a:r>
            <a:r>
              <a:rPr lang="en-US" dirty="0" err="1" smtClean="0"/>
              <a:t>mgp</a:t>
            </a:r>
            <a:r>
              <a:rPr lang="en-US" dirty="0" smtClean="0"/>
              <a:t>=c(2,0.25,0),</a:t>
            </a:r>
            <a:r>
              <a:rPr lang="en-US" dirty="0" err="1" smtClean="0"/>
              <a:t>mfrow</a:t>
            </a:r>
            <a:r>
              <a:rPr lang="en-US" dirty="0" smtClean="0"/>
              <a:t>=c(1,2),</a:t>
            </a:r>
            <a:r>
              <a:rPr lang="en-US" dirty="0" err="1" smtClean="0"/>
              <a:t>cex</a:t>
            </a:r>
            <a:r>
              <a:rPr lang="en-US" dirty="0" smtClean="0"/>
              <a:t>=1.5)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&lt;- rep(c("20%","40%","60%","80%"),times=2)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rep(c("10C","15C"),each=4)</a:t>
            </a:r>
          </a:p>
          <a:p>
            <a:r>
              <a:rPr lang="en-US" dirty="0" smtClean="0"/>
              <a:t>r &lt;- c(55,55,55,55,55,55,55,55)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c(40,50,60,60,50,40)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2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c(40,50,60,50,60,40)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c(50,60,40,60,70,50)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c(50,60,40,70,70,70)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rf</a:t>
            </a:r>
            <a:r>
              <a:rPr lang="en-US" dirty="0" smtClean="0"/>
              <a:t> &lt;- rep(c("A","B","C"),times=3)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rep(c("I","II","III"),each=3)</a:t>
            </a:r>
          </a:p>
          <a:p>
            <a:r>
              <a:rPr lang="en-US" dirty="0" smtClean="0"/>
              <a:t>r &lt;- c(45,45,45,50,50,50,60,60,60)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c(65,55,45,50,50,50,60,60,60)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74A47-55F6-426E-8955-36337D1E71B0}" type="slidenum">
              <a:rPr lang="en-US"/>
              <a:pPr/>
              <a:t>41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 70,55,50,40)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c(65,65,65,65,50,50,50,50)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c(70,55,50,40,65,50,45,35)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c(70,55,50,40,40,55,60,65)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</a:t>
            </a:r>
            <a:r>
              <a:rPr lang="en-US" baseline="0" dirty="0" smtClean="0"/>
              <a:t> Growth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="Humidity",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Growth</a:t>
            </a:r>
            <a:r>
              <a:rPr lang="en-US" baseline="0" dirty="0" smtClean="0"/>
              <a:t> Rate</a:t>
            </a:r>
            <a:r>
              <a:rPr lang="en-US" dirty="0" smtClean="0"/>
              <a:t>",</a:t>
            </a:r>
            <a:r>
              <a:rPr lang="en-US" dirty="0" err="1" smtClean="0"/>
              <a:t>xlab</a:t>
            </a:r>
            <a:r>
              <a:rPr lang="en-US" dirty="0" smtClean="0"/>
              <a:t>="Temp",</a:t>
            </a:r>
            <a:r>
              <a:rPr lang="en-US" dirty="0" err="1" smtClean="0"/>
              <a:t>ylim</a:t>
            </a:r>
            <a:r>
              <a:rPr lang="en-US" dirty="0" smtClean="0"/>
              <a:t>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=15:18,legend=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windows(8,4)</a:t>
            </a:r>
          </a:p>
          <a:p>
            <a:r>
              <a:rPr lang="en-US" dirty="0" smtClean="0"/>
              <a:t>par(mar=c(3.5,3.5,1,1), </a:t>
            </a:r>
            <a:r>
              <a:rPr lang="en-US" dirty="0" err="1" smtClean="0"/>
              <a:t>mgp</a:t>
            </a:r>
            <a:r>
              <a:rPr lang="en-US" dirty="0" smtClean="0"/>
              <a:t>=c(2,0.25,0),</a:t>
            </a:r>
            <a:r>
              <a:rPr lang="en-US" dirty="0" err="1" smtClean="0"/>
              <a:t>mfrow</a:t>
            </a:r>
            <a:r>
              <a:rPr lang="en-US" dirty="0" smtClean="0"/>
              <a:t>=c(1,2),</a:t>
            </a:r>
            <a:r>
              <a:rPr lang="en-US" dirty="0" err="1" smtClean="0"/>
              <a:t>cex</a:t>
            </a:r>
            <a:r>
              <a:rPr lang="en-US" dirty="0" smtClean="0"/>
              <a:t>=1.5)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&lt;- rep(c("A","B","C"),times=2)</a:t>
            </a:r>
          </a:p>
          <a:p>
            <a:r>
              <a:rPr lang="en-US" dirty="0" err="1" smtClean="0"/>
              <a:t>cf</a:t>
            </a:r>
            <a:r>
              <a:rPr lang="en-US" dirty="0" smtClean="0"/>
              <a:t> &lt;- rep(c("I","II"),each=3)</a:t>
            </a:r>
          </a:p>
          <a:p>
            <a:r>
              <a:rPr lang="en-US" dirty="0" smtClean="0"/>
              <a:t>r &lt;- c(40,50,60,50,60,70)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c(40,50,60,40,50,60)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6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c(70,62.5,55,40,47.5,55)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&lt;- c(50,50,50,40,40,40)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1",ylim=c(35,75),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rf,cf,r,yaxt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=15:17,legend=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n",legend</a:t>
            </a:r>
            <a:r>
              <a:rPr lang="en-US" dirty="0" smtClean="0"/>
              <a:t>=</a:t>
            </a:r>
            <a:r>
              <a:rPr lang="en-US" dirty="0" err="1" smtClean="0"/>
              <a:t>FALSE,ylab</a:t>
            </a:r>
            <a:r>
              <a:rPr lang="en-US" dirty="0" smtClean="0"/>
              <a:t>="Mean of Response",</a:t>
            </a:r>
            <a:r>
              <a:rPr lang="en-US" dirty="0" err="1" smtClean="0"/>
              <a:t>xlab</a:t>
            </a:r>
            <a:r>
              <a:rPr lang="en-US" dirty="0" smtClean="0"/>
              <a:t>="Factor 2",ylim=c(35,75),</a:t>
            </a:r>
            <a:r>
              <a:rPr lang="en-US" dirty="0" err="1" smtClean="0"/>
              <a:t>lwd</a:t>
            </a:r>
            <a:r>
              <a:rPr lang="en-US" dirty="0" smtClean="0"/>
              <a:t>=3)</a:t>
            </a:r>
          </a:p>
          <a:p>
            <a:r>
              <a:rPr lang="en-US" dirty="0" err="1" smtClean="0"/>
              <a:t>interaction.plot</a:t>
            </a:r>
            <a:r>
              <a:rPr lang="en-US" dirty="0" smtClean="0"/>
              <a:t>(</a:t>
            </a:r>
            <a:r>
              <a:rPr lang="en-US" dirty="0" err="1" smtClean="0"/>
              <a:t>cf,rf,r,yaxt</a:t>
            </a:r>
            <a:r>
              <a:rPr lang="en-US" dirty="0" smtClean="0"/>
              <a:t>="</a:t>
            </a:r>
            <a:r>
              <a:rPr lang="en-US" dirty="0" err="1" smtClean="0"/>
              <a:t>n",type</a:t>
            </a:r>
            <a:r>
              <a:rPr lang="en-US" dirty="0" smtClean="0"/>
              <a:t>="p",</a:t>
            </a:r>
            <a:r>
              <a:rPr lang="en-US" dirty="0" err="1" smtClean="0"/>
              <a:t>pch</a:t>
            </a:r>
            <a:r>
              <a:rPr lang="en-US" dirty="0" smtClean="0"/>
              <a:t>=15:16,legend=</a:t>
            </a:r>
            <a:r>
              <a:rPr lang="en-US" dirty="0" err="1" smtClean="0"/>
              <a:t>FALSE,add</a:t>
            </a:r>
            <a:r>
              <a:rPr lang="en-US" dirty="0" smtClean="0"/>
              <a:t>=TRUE)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CF97-040C-49B1-9B64-2E819A30FAD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E5FD7-8F76-459F-A808-40E237843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943D9D-DDCD-4F43-8BF7-AAF19A82A7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1BFCE-4FF8-47F3-BF78-EABBE6451A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EEAAF-5691-4CB2-A473-B5D10C9EA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99E86B-8099-4AFE-BBEE-E077BE97D8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A15D52-F887-47B6-AA1D-AFE0406B3A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3FE12E-F1AD-4707-A274-A988CF52D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63D24A-D5F4-4A25-9A76-65C8884C34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B5AE1-4D12-4CC2-9B48-A73F1E59EF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9EBAD-4494-43ED-97C3-F4753BE6C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D25CA-650D-4E90-971B-0DD47ED95A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ANOVA 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D3C58A-2749-4D94-BC2C-4956EA0BB5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Two-Way 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6DBF1-DB41-40EC-9DD6-31E29B14AD91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Effects</a:t>
            </a:r>
          </a:p>
        </p:txBody>
      </p:sp>
      <p:pic>
        <p:nvPicPr>
          <p:cNvPr id="263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C4116-F9BD-40DB-9893-500F38DCD49D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Effect Only</a:t>
            </a:r>
            <a:endParaRPr lang="en-US" dirty="0"/>
          </a:p>
        </p:txBody>
      </p:sp>
      <p:pic>
        <p:nvPicPr>
          <p:cNvPr id="264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86E0D-78F3-4D92-ADC2-C1EB51CC232F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Effect Only</a:t>
            </a:r>
            <a:endParaRPr lang="en-US" dirty="0"/>
          </a:p>
        </p:txBody>
      </p:sp>
      <p:pic>
        <p:nvPicPr>
          <p:cNvPr id="2652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A86E0D-78F3-4D92-ADC2-C1EB51CC232F}" type="slidenum">
              <a:rPr lang="en-US"/>
              <a:pPr/>
              <a:t>13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Humidity and Temperature Effects</a:t>
            </a:r>
            <a:endParaRPr lang="en-US" dirty="0"/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3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F4192-80D2-46B4-B492-5C4DD7075FCE}" type="slidenum">
              <a:rPr lang="en-US"/>
              <a:pPr/>
              <a:t>14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/>
              <a:t>Interaction Effect</a:t>
            </a:r>
            <a:endParaRPr lang="en-US" sz="3200"/>
          </a:p>
        </p:txBody>
      </p:sp>
      <p:pic>
        <p:nvPicPr>
          <p:cNvPr id="266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97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40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E25CE-5B57-406F-A8BC-BB713F53CF20}" type="slidenum">
              <a:rPr lang="en-US"/>
              <a:pPr/>
              <a:t>15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0" y="2614613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0" y="2614613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 rot="357144">
            <a:off x="1895475" y="57005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 rot="357144">
            <a:off x="1905000" y="62339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2" grpId="1"/>
      <p:bldP spid="272393" grpId="1"/>
      <p:bldP spid="2723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2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FB9CF1-F2E5-4003-BEEB-EB68B81EA8AA}" type="slidenum">
              <a:rPr lang="en-US"/>
              <a:pPr/>
              <a:t>16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#2</a:t>
            </a:r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 rot="357144">
            <a:off x="1895475" y="57005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1905000" y="631010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/>
      <p:bldP spid="273421" grpId="0"/>
      <p:bldP spid="2734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BA782-7127-4A1D-A09B-E90B10847884}" type="slidenum">
              <a:rPr lang="en-US"/>
              <a:pPr/>
              <a:t>17</a:t>
            </a:fld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  <p:bldP spid="276490" grpId="0" animBg="1"/>
      <p:bldP spid="2764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5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926D3-3C35-4ED1-8642-F62283922383}" type="slidenum">
              <a:rPr lang="en-US"/>
              <a:pPr/>
              <a:t>18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2286000" y="5129025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911350" y="5129025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 rot="357144">
            <a:off x="1895475" y="6272025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1905000" y="5662425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/>
      <p:bldP spid="274443" grpId="0"/>
      <p:bldP spid="2744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7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F4302-ACBA-4E24-922E-E3CDDD21BA1E}" type="slidenum">
              <a:rPr lang="en-US"/>
              <a:pPr/>
              <a:t>19</a:t>
            </a:fld>
            <a:endParaRPr 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275466" name="Text Box 10"/>
          <p:cNvSpPr txBox="1">
            <a:spLocks noChangeArrowheads="1"/>
          </p:cNvSpPr>
          <p:nvPr/>
        </p:nvSpPr>
        <p:spPr bwMode="auto">
          <a:xfrm rot="357144">
            <a:off x="1895475" y="516255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6" grpId="0"/>
      <p:bldP spid="275467" grpId="0" animBg="1"/>
      <p:bldP spid="275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31454-3FA8-40AA-BF6E-F487F3B7A6EC}" type="slidenum">
              <a:rPr lang="en-US"/>
              <a:pPr/>
              <a:t>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601662"/>
          </a:xfrm>
        </p:spPr>
        <p:txBody>
          <a:bodyPr/>
          <a:lstStyle/>
          <a:p>
            <a:r>
              <a:rPr lang="en-US"/>
              <a:t>Example -- Background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8763000" cy="5592762"/>
          </a:xfrm>
        </p:spPr>
        <p:txBody>
          <a:bodyPr/>
          <a:lstStyle/>
          <a:p>
            <a:r>
              <a:rPr lang="en-US" sz="2800" dirty="0" smtClean="0"/>
              <a:t>Bacteria -- effect </a:t>
            </a:r>
            <a:r>
              <a:rPr lang="en-US" sz="2800" dirty="0"/>
              <a:t>of temperature (10</a:t>
            </a:r>
            <a:r>
              <a:rPr lang="en-US" sz="2800" baseline="30000" dirty="0"/>
              <a:t>o</a:t>
            </a:r>
            <a:r>
              <a:rPr lang="en-US" sz="2800" dirty="0"/>
              <a:t>C &amp; 15</a:t>
            </a:r>
            <a:r>
              <a:rPr lang="en-US" sz="2800" baseline="30000" dirty="0"/>
              <a:t>o</a:t>
            </a:r>
            <a:r>
              <a:rPr lang="en-US" sz="2800" dirty="0"/>
              <a:t>C) and relative humidity (20%, 40%, 60%, 80%) on growth rate (cells/d</a:t>
            </a:r>
            <a:r>
              <a:rPr lang="en-US" sz="2800" dirty="0" smtClean="0"/>
              <a:t>).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120 </a:t>
            </a:r>
            <a:r>
              <a:rPr lang="en-US" sz="2800" dirty="0" smtClean="0"/>
              <a:t>petri </a:t>
            </a:r>
            <a:r>
              <a:rPr lang="en-US" sz="2800" dirty="0"/>
              <a:t>dishes with a growth </a:t>
            </a:r>
            <a:r>
              <a:rPr lang="en-US" sz="2800" dirty="0" smtClean="0"/>
              <a:t>medium available</a:t>
            </a:r>
          </a:p>
          <a:p>
            <a:r>
              <a:rPr lang="en-US" sz="2800" dirty="0" smtClean="0"/>
              <a:t>Growth </a:t>
            </a:r>
            <a:r>
              <a:rPr lang="en-US" sz="2800" dirty="0"/>
              <a:t>chambers where all environmental variables can be controlled.</a:t>
            </a:r>
          </a:p>
          <a:p>
            <a:endParaRPr lang="en-US" sz="1200" dirty="0"/>
          </a:p>
          <a:p>
            <a:r>
              <a:rPr lang="en-US" sz="2800" dirty="0">
                <a:solidFill>
                  <a:srgbClr val="CC0000"/>
                </a:solidFill>
              </a:rPr>
              <a:t>What is the response variable, factor(s), level(s), treatment(s), replicates per treatment?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2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2448AF-4D04-4B21-8870-2087A671900F}" type="slidenum">
              <a:rPr lang="en-US"/>
              <a:pPr/>
              <a:t>20</a:t>
            </a:fld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#6</a:t>
            </a:r>
          </a:p>
        </p:txBody>
      </p:sp>
      <p:sp>
        <p:nvSpPr>
          <p:cNvPr id="277513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3" grpId="0"/>
      <p:bldP spid="277514" grpId="0" animBg="1"/>
      <p:bldP spid="2775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4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656389-9C54-4C34-8DC0-585B795E9984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#7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2286000" y="5126269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1911350" y="5126269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 rot="357144">
            <a:off x="1895475" y="5704119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 rot="357144">
            <a:off x="1905000" y="6313719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/>
      <p:bldP spid="278538" grpId="0"/>
      <p:bldP spid="2785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7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96CB2-B86C-473B-BCC6-E3920162CBBD}" type="slidenum">
              <a:rPr lang="en-US"/>
              <a:pPr/>
              <a:t>22</a:t>
            </a:fld>
            <a:endParaRPr lang="en-US"/>
          </a:p>
        </p:txBody>
      </p:sp>
      <p:sp>
        <p:nvSpPr>
          <p:cNvPr id="279560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#8</a:t>
            </a:r>
          </a:p>
        </p:txBody>
      </p:sp>
      <p:sp>
        <p:nvSpPr>
          <p:cNvPr id="279561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1" grpId="0"/>
      <p:bldP spid="279562" grpId="0" animBg="1"/>
      <p:bldP spid="2795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9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EAFE6-ED3B-4D01-B6BE-2E80CA8E0DD8}" type="slidenum">
              <a:rPr lang="en-US"/>
              <a:pPr/>
              <a:t>23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#9</a:t>
            </a:r>
          </a:p>
        </p:txBody>
      </p: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2286000" y="5122653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/>
              <a:t>Interaction Effect</a:t>
            </a:r>
          </a:p>
          <a:p>
            <a:r>
              <a:rPr lang="en-US" sz="3600" b="1" dirty="0"/>
              <a:t>Factor 1 Main Effect</a:t>
            </a:r>
          </a:p>
          <a:p>
            <a:r>
              <a:rPr lang="en-US" sz="3600" b="1" dirty="0"/>
              <a:t>Factor 2 Main Effect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1911350" y="51226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1905000" y="5656053"/>
            <a:ext cx="450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×</a:t>
            </a: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 rot="357144">
            <a:off x="1895475" y="6310103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/>
      <p:bldP spid="280586" grpId="0"/>
      <p:bldP spid="280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EA9D8-3271-4949-8702-09925FFCC253}" type="slidenum">
              <a:rPr lang="en-US"/>
              <a:pPr/>
              <a:t>24</a:t>
            </a:fld>
            <a:endParaRPr lang="en-US"/>
          </a:p>
        </p:txBody>
      </p:sp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286000" y="5118100"/>
            <a:ext cx="464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/>
              <a:t>Interaction Effect</a:t>
            </a:r>
          </a:p>
          <a:p>
            <a:r>
              <a:rPr lang="en-US" sz="3600" b="1"/>
              <a:t>Factor 1 Main Effect</a:t>
            </a:r>
          </a:p>
          <a:p>
            <a:r>
              <a:rPr lang="en-US" sz="3600" b="1"/>
              <a:t>Factor 2 Main Effect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Example #10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 rot="357144">
            <a:off x="1895475" y="5194300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2286000" y="59944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2286000" y="6565900"/>
            <a:ext cx="464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/>
      <p:bldP spid="281610" grpId="0" animBg="1"/>
      <p:bldP spid="2816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4804A-158A-40BB-B379-C2906F934BB8}" type="slidenum">
              <a:rPr lang="en-US"/>
              <a:pPr/>
              <a:t>25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Terminology / Symbols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562600"/>
          </a:xfrm>
        </p:spPr>
        <p:txBody>
          <a:bodyPr/>
          <a:lstStyle/>
          <a:p>
            <a:r>
              <a:rPr lang="en-US" dirty="0"/>
              <a:t>One factor </a:t>
            </a:r>
            <a:r>
              <a:rPr lang="en-US" dirty="0" smtClean="0"/>
              <a:t>is “row”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r = number of </a:t>
            </a:r>
            <a:r>
              <a:rPr lang="en-US" dirty="0" smtClean="0"/>
              <a:t>levels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factor is </a:t>
            </a:r>
            <a:r>
              <a:rPr lang="en-US" dirty="0" smtClean="0"/>
              <a:t>“column”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c = number of </a:t>
            </a:r>
            <a:r>
              <a:rPr lang="en-US" dirty="0" smtClean="0"/>
              <a:t>levels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ijk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response </a:t>
            </a:r>
            <a:r>
              <a:rPr lang="en-US" dirty="0"/>
              <a:t>variable </a:t>
            </a:r>
            <a:r>
              <a:rPr lang="en-US" dirty="0" smtClean="0"/>
              <a:t>for </a:t>
            </a:r>
            <a:r>
              <a:rPr lang="en-US" dirty="0"/>
              <a:t>k</a:t>
            </a:r>
            <a:r>
              <a:rPr lang="en-US" baseline="30000" dirty="0"/>
              <a:t>th</a:t>
            </a:r>
            <a:r>
              <a:rPr lang="en-US" dirty="0"/>
              <a:t> individual in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level of row factor and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level of column </a:t>
            </a:r>
            <a:r>
              <a:rPr lang="en-US" dirty="0" smtClean="0"/>
              <a:t>factor</a:t>
            </a:r>
          </a:p>
          <a:p>
            <a:pPr marL="742950" lvl="2" indent="-342900"/>
            <a:r>
              <a:rPr lang="en-US" dirty="0" smtClean="0"/>
              <a:t>for </a:t>
            </a:r>
            <a:r>
              <a:rPr lang="en-US" dirty="0"/>
              <a:t>simplicity, assume n is same for all </a:t>
            </a:r>
            <a:r>
              <a:rPr lang="en-US" dirty="0" err="1" smtClean="0"/>
              <a:t>i,j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0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6826A-E0C8-4216-8897-5869A1196945}" type="slidenum">
              <a:rPr lang="en-US"/>
              <a:pPr/>
              <a:t>26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Terminology / Symbols</a:t>
            </a:r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/>
        </p:nvGraphicFramePr>
        <p:xfrm>
          <a:off x="304800" y="1397000"/>
          <a:ext cx="8077200" cy="4301808"/>
        </p:xfrm>
        <a:graphic>
          <a:graphicData uri="http://schemas.openxmlformats.org/drawingml/2006/table">
            <a:tbl>
              <a:tblPr/>
              <a:tblGrid>
                <a:gridCol w="1371600"/>
                <a:gridCol w="936625"/>
                <a:gridCol w="1154113"/>
                <a:gridCol w="1152525"/>
                <a:gridCol w="1154112"/>
                <a:gridCol w="1154113"/>
                <a:gridCol w="115411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Factor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755" name="Rectangle 83"/>
          <p:cNvSpPr>
            <a:spLocks noChangeArrowheads="1"/>
          </p:cNvSpPr>
          <p:nvPr/>
        </p:nvSpPr>
        <p:spPr bwMode="auto">
          <a:xfrm>
            <a:off x="2667000" y="256381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11</a:t>
            </a:r>
            <a:r>
              <a:rPr lang="en-US" sz="3200"/>
              <a:t>.</a:t>
            </a:r>
          </a:p>
        </p:txBody>
      </p:sp>
      <p:sp>
        <p:nvSpPr>
          <p:cNvPr id="284756" name="Rectangle 84"/>
          <p:cNvSpPr>
            <a:spLocks noChangeArrowheads="1"/>
          </p:cNvSpPr>
          <p:nvPr/>
        </p:nvSpPr>
        <p:spPr bwMode="auto">
          <a:xfrm>
            <a:off x="3810000" y="258127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12</a:t>
            </a:r>
            <a:r>
              <a:rPr lang="en-US" sz="3200"/>
              <a:t>.</a:t>
            </a:r>
          </a:p>
        </p:txBody>
      </p:sp>
      <p:sp>
        <p:nvSpPr>
          <p:cNvPr id="284757" name="Rectangle 85"/>
          <p:cNvSpPr>
            <a:spLocks noChangeArrowheads="1"/>
          </p:cNvSpPr>
          <p:nvPr/>
        </p:nvSpPr>
        <p:spPr bwMode="auto">
          <a:xfrm>
            <a:off x="6167438" y="2581275"/>
            <a:ext cx="966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1c</a:t>
            </a:r>
            <a:r>
              <a:rPr lang="en-US" sz="3200"/>
              <a:t>.</a:t>
            </a:r>
          </a:p>
        </p:txBody>
      </p:sp>
      <p:sp>
        <p:nvSpPr>
          <p:cNvPr id="284758" name="Rectangle 86"/>
          <p:cNvSpPr>
            <a:spLocks noChangeArrowheads="1"/>
          </p:cNvSpPr>
          <p:nvPr/>
        </p:nvSpPr>
        <p:spPr bwMode="auto">
          <a:xfrm>
            <a:off x="2667000" y="3200400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21</a:t>
            </a:r>
            <a:r>
              <a:rPr lang="en-US" sz="3200"/>
              <a:t>.</a:t>
            </a:r>
          </a:p>
        </p:txBody>
      </p:sp>
      <p:sp>
        <p:nvSpPr>
          <p:cNvPr id="284759" name="Rectangle 87"/>
          <p:cNvSpPr>
            <a:spLocks noChangeArrowheads="1"/>
          </p:cNvSpPr>
          <p:nvPr/>
        </p:nvSpPr>
        <p:spPr bwMode="auto">
          <a:xfrm>
            <a:off x="3810000" y="321786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22</a:t>
            </a:r>
            <a:r>
              <a:rPr lang="en-US" sz="3200"/>
              <a:t>.</a:t>
            </a:r>
          </a:p>
        </p:txBody>
      </p:sp>
      <p:sp>
        <p:nvSpPr>
          <p:cNvPr id="284760" name="Rectangle 88"/>
          <p:cNvSpPr>
            <a:spLocks noChangeArrowheads="1"/>
          </p:cNvSpPr>
          <p:nvPr/>
        </p:nvSpPr>
        <p:spPr bwMode="auto">
          <a:xfrm>
            <a:off x="6167438" y="3217863"/>
            <a:ext cx="966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2c</a:t>
            </a:r>
            <a:r>
              <a:rPr lang="en-US" sz="3200"/>
              <a:t>.</a:t>
            </a:r>
          </a:p>
        </p:txBody>
      </p:sp>
      <p:sp>
        <p:nvSpPr>
          <p:cNvPr id="284761" name="Rectangle 89"/>
          <p:cNvSpPr>
            <a:spLocks noChangeArrowheads="1"/>
          </p:cNvSpPr>
          <p:nvPr/>
        </p:nvSpPr>
        <p:spPr bwMode="auto">
          <a:xfrm>
            <a:off x="2667000" y="4419600"/>
            <a:ext cx="927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r1</a:t>
            </a:r>
            <a:r>
              <a:rPr lang="en-US" sz="3200"/>
              <a:t>.</a:t>
            </a:r>
          </a:p>
        </p:txBody>
      </p:sp>
      <p:sp>
        <p:nvSpPr>
          <p:cNvPr id="284762" name="Rectangle 90"/>
          <p:cNvSpPr>
            <a:spLocks noChangeArrowheads="1"/>
          </p:cNvSpPr>
          <p:nvPr/>
        </p:nvSpPr>
        <p:spPr bwMode="auto">
          <a:xfrm>
            <a:off x="3810000" y="4437063"/>
            <a:ext cx="92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r2</a:t>
            </a:r>
            <a:r>
              <a:rPr lang="en-US" sz="3200"/>
              <a:t>.</a:t>
            </a:r>
          </a:p>
        </p:txBody>
      </p:sp>
      <p:sp>
        <p:nvSpPr>
          <p:cNvPr id="284763" name="Rectangle 91"/>
          <p:cNvSpPr>
            <a:spLocks noChangeArrowheads="1"/>
          </p:cNvSpPr>
          <p:nvPr/>
        </p:nvSpPr>
        <p:spPr bwMode="auto">
          <a:xfrm>
            <a:off x="6167438" y="4437063"/>
            <a:ext cx="912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rc</a:t>
            </a:r>
            <a:r>
              <a:rPr lang="en-US" sz="3200"/>
              <a:t>.</a:t>
            </a:r>
          </a:p>
        </p:txBody>
      </p:sp>
      <p:sp>
        <p:nvSpPr>
          <p:cNvPr id="284764" name="Rectangle 92"/>
          <p:cNvSpPr>
            <a:spLocks noChangeArrowheads="1"/>
          </p:cNvSpPr>
          <p:nvPr/>
        </p:nvSpPr>
        <p:spPr bwMode="auto">
          <a:xfrm>
            <a:off x="2667000" y="50292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1</a:t>
            </a:r>
            <a:r>
              <a:rPr lang="en-US" sz="3200"/>
              <a:t>.</a:t>
            </a:r>
          </a:p>
        </p:txBody>
      </p:sp>
      <p:sp>
        <p:nvSpPr>
          <p:cNvPr id="284766" name="Rectangle 94"/>
          <p:cNvSpPr>
            <a:spLocks noChangeArrowheads="1"/>
          </p:cNvSpPr>
          <p:nvPr/>
        </p:nvSpPr>
        <p:spPr bwMode="auto">
          <a:xfrm>
            <a:off x="6167438" y="5046663"/>
            <a:ext cx="944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c</a:t>
            </a:r>
            <a:r>
              <a:rPr lang="en-US" sz="3200"/>
              <a:t>.</a:t>
            </a:r>
          </a:p>
        </p:txBody>
      </p:sp>
      <p:sp>
        <p:nvSpPr>
          <p:cNvPr id="284767" name="Rectangle 95"/>
          <p:cNvSpPr>
            <a:spLocks noChangeArrowheads="1"/>
          </p:cNvSpPr>
          <p:nvPr/>
        </p:nvSpPr>
        <p:spPr bwMode="auto">
          <a:xfrm>
            <a:off x="3827463" y="50292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</a:t>
            </a:r>
            <a:r>
              <a:rPr lang="en-US" baseline="-25000"/>
              <a:t>2</a:t>
            </a:r>
            <a:r>
              <a:rPr lang="en-US" sz="3200"/>
              <a:t>.</a:t>
            </a:r>
          </a:p>
        </p:txBody>
      </p:sp>
      <p:sp>
        <p:nvSpPr>
          <p:cNvPr id="284768" name="Rectangle 96"/>
          <p:cNvSpPr>
            <a:spLocks noChangeArrowheads="1"/>
          </p:cNvSpPr>
          <p:nvPr/>
        </p:nvSpPr>
        <p:spPr bwMode="auto">
          <a:xfrm>
            <a:off x="7315200" y="256381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 sz="3200"/>
              <a:t>..</a:t>
            </a:r>
          </a:p>
        </p:txBody>
      </p:sp>
      <p:sp>
        <p:nvSpPr>
          <p:cNvPr id="284770" name="Rectangle 98"/>
          <p:cNvSpPr>
            <a:spLocks noChangeArrowheads="1"/>
          </p:cNvSpPr>
          <p:nvPr/>
        </p:nvSpPr>
        <p:spPr bwMode="auto">
          <a:xfrm>
            <a:off x="7315200" y="321786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</a:t>
            </a:r>
            <a:r>
              <a:rPr lang="en-US" sz="3200"/>
              <a:t>..</a:t>
            </a:r>
          </a:p>
        </p:txBody>
      </p:sp>
      <p:sp>
        <p:nvSpPr>
          <p:cNvPr id="284771" name="Rectangle 99"/>
          <p:cNvSpPr>
            <a:spLocks noChangeArrowheads="1"/>
          </p:cNvSpPr>
          <p:nvPr/>
        </p:nvSpPr>
        <p:spPr bwMode="auto">
          <a:xfrm>
            <a:off x="7315200" y="4437063"/>
            <a:ext cx="904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</a:t>
            </a:r>
            <a:r>
              <a:rPr lang="en-US" sz="3200"/>
              <a:t>..</a:t>
            </a:r>
          </a:p>
        </p:txBody>
      </p:sp>
      <p:sp>
        <p:nvSpPr>
          <p:cNvPr id="284772" name="Rectangle 100"/>
          <p:cNvSpPr>
            <a:spLocks noChangeArrowheads="1"/>
          </p:cNvSpPr>
          <p:nvPr/>
        </p:nvSpPr>
        <p:spPr bwMode="auto">
          <a:xfrm>
            <a:off x="7315200" y="5046663"/>
            <a:ext cx="936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sz="3200"/>
              <a:t>...</a:t>
            </a:r>
          </a:p>
        </p:txBody>
      </p:sp>
      <p:sp>
        <p:nvSpPr>
          <p:cNvPr id="284773" name="Text Box 101"/>
          <p:cNvSpPr txBox="1">
            <a:spLocks noChangeArrowheads="1"/>
          </p:cNvSpPr>
          <p:nvPr/>
        </p:nvSpPr>
        <p:spPr bwMode="auto">
          <a:xfrm>
            <a:off x="3032125" y="26558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4774" name="Text Box 102"/>
          <p:cNvSpPr txBox="1">
            <a:spLocks noChangeArrowheads="1"/>
          </p:cNvSpPr>
          <p:nvPr/>
        </p:nvSpPr>
        <p:spPr bwMode="auto">
          <a:xfrm>
            <a:off x="304800" y="1066800"/>
            <a:ext cx="297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Treatment means</a:t>
            </a:r>
          </a:p>
        </p:txBody>
      </p:sp>
      <p:sp>
        <p:nvSpPr>
          <p:cNvPr id="284775" name="Text Box 103"/>
          <p:cNvSpPr txBox="1">
            <a:spLocks noChangeArrowheads="1"/>
          </p:cNvSpPr>
          <p:nvPr/>
        </p:nvSpPr>
        <p:spPr bwMode="auto">
          <a:xfrm>
            <a:off x="304800" y="1066800"/>
            <a:ext cx="220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Level means</a:t>
            </a:r>
          </a:p>
        </p:txBody>
      </p:sp>
      <p:sp>
        <p:nvSpPr>
          <p:cNvPr id="284776" name="Text Box 104"/>
          <p:cNvSpPr txBox="1">
            <a:spLocks noChangeArrowheads="1"/>
          </p:cNvSpPr>
          <p:nvPr/>
        </p:nvSpPr>
        <p:spPr bwMode="auto">
          <a:xfrm>
            <a:off x="300038" y="1066800"/>
            <a:ext cx="216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Grand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84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55" grpId="0"/>
      <p:bldP spid="284756" grpId="0"/>
      <p:bldP spid="284757" grpId="0"/>
      <p:bldP spid="284758" grpId="0"/>
      <p:bldP spid="284759" grpId="0"/>
      <p:bldP spid="284760" grpId="0"/>
      <p:bldP spid="284761" grpId="0"/>
      <p:bldP spid="284762" grpId="0"/>
      <p:bldP spid="284763" grpId="0"/>
      <p:bldP spid="284764" grpId="0"/>
      <p:bldP spid="284766" grpId="0"/>
      <p:bldP spid="284767" grpId="0"/>
      <p:bldP spid="284768" grpId="0"/>
      <p:bldP spid="284770" grpId="0"/>
      <p:bldP spid="284771" grpId="0"/>
      <p:bldP spid="284772" grpId="0"/>
      <p:bldP spid="284774" grpId="0"/>
      <p:bldP spid="284774" grpId="1"/>
      <p:bldP spid="284775" grpId="0"/>
      <p:bldP spid="284775" grpId="1"/>
      <p:bldP spid="2847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FE4B7-DA3C-4D27-A910-8AFDF0DE027C}" type="slidenum">
              <a:rPr lang="en-US"/>
              <a:pPr/>
              <a:t>27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3505200"/>
          </a:xfrm>
        </p:spPr>
        <p:txBody>
          <a:bodyPr/>
          <a:lstStyle/>
          <a:p>
            <a:r>
              <a:rPr lang="en-US"/>
              <a:t>What is the optimal </a:t>
            </a:r>
            <a:r>
              <a:rPr lang="en-US">
                <a:solidFill>
                  <a:srgbClr val="FF0000"/>
                </a:solidFill>
              </a:rPr>
              <a:t>temperature</a:t>
            </a:r>
            <a:r>
              <a:rPr lang="en-US"/>
              <a:t> (27,35,43</a:t>
            </a:r>
            <a:r>
              <a:rPr lang="en-US" baseline="30000"/>
              <a:t>o</a:t>
            </a:r>
            <a:r>
              <a:rPr lang="en-US"/>
              <a:t>C) and </a:t>
            </a:r>
            <a:r>
              <a:rPr lang="en-US">
                <a:solidFill>
                  <a:srgbClr val="FF0000"/>
                </a:solidFill>
              </a:rPr>
              <a:t>concentration</a:t>
            </a:r>
            <a:r>
              <a:rPr lang="en-US"/>
              <a:t> (0.6,0.8,1.0,1.2,1.4% by weight) of the nutrient, tryptone, for culturing the </a:t>
            </a:r>
            <a:r>
              <a:rPr lang="en-US" i="1"/>
              <a:t>Staphylococcus aureus</a:t>
            </a:r>
            <a:r>
              <a:rPr lang="en-US"/>
              <a:t> bacterium.  Each treatment was repeated twice. The number of bacteria was recorded in millions CFU/mL (CFU=Colony Forming Units).</a:t>
            </a:r>
          </a:p>
        </p:txBody>
      </p:sp>
      <p:pic>
        <p:nvPicPr>
          <p:cNvPr id="297988" name="Picture 4" descr="staphylococcu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4419600"/>
            <a:ext cx="241458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944697-88A9-4E36-9429-71CB1577A962}" type="slidenum">
              <a:rPr lang="en-US"/>
              <a:pPr/>
              <a:t>28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Example -- Bacteria</a:t>
            </a:r>
          </a:p>
        </p:txBody>
      </p:sp>
      <p:graphicFrame>
        <p:nvGraphicFramePr>
          <p:cNvPr id="2856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2422"/>
              </p:ext>
            </p:extLst>
          </p:nvPr>
        </p:nvGraphicFramePr>
        <p:xfrm>
          <a:off x="228600" y="1219200"/>
          <a:ext cx="8686800" cy="3482976"/>
        </p:xfrm>
        <a:graphic>
          <a:graphicData uri="http://schemas.openxmlformats.org/drawingml/2006/table">
            <a:tbl>
              <a:tblPr/>
              <a:tblGrid>
                <a:gridCol w="1290638"/>
                <a:gridCol w="881062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Concentration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78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7315200" cy="762000"/>
          </a:xfrm>
        </p:spPr>
        <p:txBody>
          <a:bodyPr/>
          <a:lstStyle/>
          <a:p>
            <a:r>
              <a:rPr lang="en-US"/>
              <a:t>What kind of effects are apparent?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7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FC3C7-F0C8-476F-98EA-69A37D8DEEC0}" type="slidenum">
              <a:rPr lang="en-US"/>
              <a:pPr/>
              <a:t>29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Example -- Bacteria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315200" cy="762000"/>
          </a:xfrm>
        </p:spPr>
        <p:txBody>
          <a:bodyPr/>
          <a:lstStyle/>
          <a:p>
            <a:r>
              <a:rPr lang="en-US"/>
              <a:t>What kind of effects are apparent?</a:t>
            </a:r>
          </a:p>
        </p:txBody>
      </p:sp>
      <p:pic>
        <p:nvPicPr>
          <p:cNvPr id="286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48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8473A5-EE6F-42E8-8E23-6A39BE50A532}" type="slidenum">
              <a:rPr lang="en-US"/>
              <a:pPr/>
              <a:t>3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6858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treatment is a combination of both factors.</a:t>
            </a:r>
          </a:p>
        </p:txBody>
      </p:sp>
      <p:graphicFrame>
        <p:nvGraphicFramePr>
          <p:cNvPr id="2529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67508"/>
              </p:ext>
            </p:extLst>
          </p:nvPr>
        </p:nvGraphicFramePr>
        <p:xfrm>
          <a:off x="990600" y="259080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841EC-411B-4F0B-AAD6-E8C34AA4DFE2}" type="slidenum">
              <a:rPr lang="en-US"/>
              <a:pPr/>
              <a:t>30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2-Way ANOVA Purpose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334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etermine significance </a:t>
            </a:r>
            <a:r>
              <a:rPr lang="en-US" dirty="0"/>
              <a:t>of </a:t>
            </a:r>
            <a:r>
              <a:rPr lang="en-US" dirty="0" smtClean="0"/>
              <a:t>interaction and, if appropriate, two </a:t>
            </a:r>
            <a:r>
              <a:rPr lang="en-US" dirty="0"/>
              <a:t>main </a:t>
            </a:r>
            <a:r>
              <a:rPr lang="en-US" dirty="0" smtClean="0"/>
              <a:t>effects.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Are differences </a:t>
            </a:r>
            <a:r>
              <a:rPr lang="en-US" dirty="0"/>
              <a:t>in </a:t>
            </a:r>
            <a:r>
              <a:rPr lang="en-US" dirty="0" smtClean="0"/>
              <a:t>means </a:t>
            </a:r>
            <a:r>
              <a:rPr lang="en-US" dirty="0"/>
              <a:t>“different enough” given sampling </a:t>
            </a:r>
            <a:r>
              <a:rPr lang="en-US" dirty="0" smtClean="0"/>
              <a:t>variability?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50C3DE-2185-4BC3-9D89-5BCD2F590057}" type="slidenum">
              <a:rPr lang="en-US"/>
              <a:pPr/>
              <a:t>31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is variability about </a:t>
            </a:r>
            <a:r>
              <a:rPr lang="en-US" sz="2800" dirty="0" smtClean="0"/>
              <a:t>ultimate full </a:t>
            </a:r>
            <a:r>
              <a:rPr lang="en-US" sz="2800" dirty="0"/>
              <a:t>model</a:t>
            </a:r>
          </a:p>
          <a:p>
            <a:r>
              <a:rPr lang="en-US" sz="2800" dirty="0" err="1"/>
              <a:t>MS</a:t>
            </a:r>
            <a:r>
              <a:rPr lang="en-US" sz="2800" baseline="-25000" dirty="0" err="1"/>
              <a:t>Total</a:t>
            </a:r>
            <a:r>
              <a:rPr lang="en-US" sz="2800" dirty="0"/>
              <a:t> is variability about </a:t>
            </a:r>
            <a:r>
              <a:rPr lang="en-US" sz="2800" dirty="0" smtClean="0"/>
              <a:t>ultimate simple </a:t>
            </a:r>
            <a:r>
              <a:rPr lang="en-US" sz="2800" dirty="0"/>
              <a:t>model</a:t>
            </a:r>
          </a:p>
          <a:p>
            <a:endParaRPr lang="en-US" sz="1400" dirty="0"/>
          </a:p>
          <a:p>
            <a:r>
              <a:rPr lang="en-US" sz="2800" dirty="0"/>
              <a:t>if </a:t>
            </a:r>
            <a:r>
              <a:rPr lang="en-US" sz="2800" dirty="0" err="1"/>
              <a:t>MS</a:t>
            </a:r>
            <a:r>
              <a:rPr lang="en-US" sz="2800" baseline="-25000" dirty="0" err="1"/>
              <a:t>Among</a:t>
            </a:r>
            <a:r>
              <a:rPr lang="en-US" sz="2800" dirty="0"/>
              <a:t> is large relative to </a:t>
            </a:r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then </a:t>
            </a:r>
            <a:r>
              <a:rPr lang="en-US" sz="2800" dirty="0" smtClean="0"/>
              <a:t>ultimate full </a:t>
            </a:r>
            <a:r>
              <a:rPr lang="en-US" sz="2800" dirty="0"/>
              <a:t>model is </a:t>
            </a:r>
            <a:r>
              <a:rPr lang="en-US" sz="2800" dirty="0" smtClean="0"/>
              <a:t>warranted</a:t>
            </a:r>
          </a:p>
          <a:p>
            <a:pPr lvl="1"/>
            <a:r>
              <a:rPr lang="en-US" sz="2400" dirty="0" smtClean="0"/>
              <a:t>i.e</a:t>
            </a:r>
            <a:r>
              <a:rPr lang="en-US" sz="2400" dirty="0"/>
              <a:t>., some </a:t>
            </a:r>
            <a:r>
              <a:rPr lang="en-US" sz="2400" dirty="0" smtClean="0"/>
              <a:t>difference in treatment means</a:t>
            </a:r>
            <a:endParaRPr lang="en-US" sz="2400" dirty="0"/>
          </a:p>
          <a:p>
            <a:pPr lvl="1"/>
            <a:r>
              <a:rPr lang="en-US" sz="2400" dirty="0"/>
              <a:t>implies differences due to row factor, column factor, or interaction between the two</a:t>
            </a:r>
          </a:p>
          <a:p>
            <a:pPr lvl="1"/>
            <a:endParaRPr lang="en-US" sz="1400" dirty="0"/>
          </a:p>
          <a:p>
            <a:r>
              <a:rPr lang="en-US" sz="2800" dirty="0" err="1"/>
              <a:t>SS</a:t>
            </a:r>
            <a:r>
              <a:rPr lang="en-US" sz="2800" baseline="-25000" dirty="0" err="1"/>
              <a:t>Among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Row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Col</a:t>
            </a:r>
            <a:r>
              <a:rPr lang="en-US" sz="2800" dirty="0" smtClean="0"/>
              <a:t> +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Interaction</a:t>
            </a:r>
            <a:endParaRPr lang="en-US" sz="2800" baseline="-25000" dirty="0"/>
          </a:p>
          <a:p>
            <a:endParaRPr lang="en-US" sz="1400" dirty="0"/>
          </a:p>
          <a:p>
            <a:r>
              <a:rPr lang="en-US" sz="2800" dirty="0"/>
              <a:t>If </a:t>
            </a:r>
            <a:r>
              <a:rPr lang="en-US" sz="2800" dirty="0" err="1"/>
              <a:t>MS</a:t>
            </a:r>
            <a:r>
              <a:rPr lang="en-US" sz="2800" baseline="-25000" dirty="0" err="1"/>
              <a:t>Row</a:t>
            </a:r>
            <a:r>
              <a:rPr lang="en-US" sz="2800" dirty="0"/>
              <a:t> is large relative to </a:t>
            </a:r>
            <a:r>
              <a:rPr lang="en-US" sz="2800" dirty="0" err="1"/>
              <a:t>MS</a:t>
            </a:r>
            <a:r>
              <a:rPr lang="en-US" sz="2800" baseline="-25000" dirty="0" err="1"/>
              <a:t>Within</a:t>
            </a:r>
            <a:r>
              <a:rPr lang="en-US" sz="2800" dirty="0"/>
              <a:t> then a difference due to the row factor is indicated</a:t>
            </a:r>
          </a:p>
          <a:p>
            <a:pPr lvl="1"/>
            <a:r>
              <a:rPr lang="en-US" sz="2400" dirty="0"/>
              <a:t>Similar argument for column and interaction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D405E4-7BE5-4890-852C-6D8B7FF313DF}" type="slidenum">
              <a:rPr lang="en-US"/>
              <a:pPr/>
              <a:t>32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381000" y="960438"/>
          <a:ext cx="40227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8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60438"/>
                        <a:ext cx="402272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228600" y="2406650"/>
          <a:ext cx="4140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9" name="Equation" r:id="rId5" imgW="1727200" imgH="457200" progId="Equation.3">
                  <p:embed/>
                </p:oleObj>
              </mc:Choice>
              <mc:Fallback>
                <p:oleObj name="Equation" r:id="rId5" imgW="17272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06650"/>
                        <a:ext cx="41402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4754563" y="2420938"/>
          <a:ext cx="41576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0" name="Equation" r:id="rId7" imgW="1726920" imgH="444240" progId="Equation.3">
                  <p:embed/>
                </p:oleObj>
              </mc:Choice>
              <mc:Fallback>
                <p:oleObj name="Equation" r:id="rId7" imgW="172692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420938"/>
                        <a:ext cx="4157662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633413" y="4281488"/>
            <a:ext cx="6605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SS</a:t>
            </a:r>
            <a:r>
              <a:rPr lang="en-US" baseline="-25000"/>
              <a:t>Among</a:t>
            </a:r>
            <a:r>
              <a:rPr lang="en-US"/>
              <a:t> = SS</a:t>
            </a:r>
            <a:r>
              <a:rPr lang="en-US" baseline="-25000"/>
              <a:t>Row</a:t>
            </a:r>
            <a:r>
              <a:rPr lang="en-US"/>
              <a:t> + SS</a:t>
            </a:r>
            <a:r>
              <a:rPr lang="en-US" baseline="-25000"/>
              <a:t>Column</a:t>
            </a:r>
            <a:r>
              <a:rPr lang="en-US"/>
              <a:t> + SS</a:t>
            </a:r>
            <a:r>
              <a:rPr lang="en-US" baseline="-25000"/>
              <a:t>Interaction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BD5C2-8B15-4F07-B068-CBB35990FD16}" type="slidenum">
              <a:rPr lang="en-US"/>
              <a:pPr/>
              <a:t>33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/>
              <a:t>2-Way ANOVA Calculations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91036" name="Group 220"/>
          <p:cNvGrpSpPr>
            <a:grpSpLocks/>
          </p:cNvGrpSpPr>
          <p:nvPr/>
        </p:nvGrpSpPr>
        <p:grpSpPr bwMode="auto">
          <a:xfrm>
            <a:off x="449263" y="987425"/>
            <a:ext cx="3621088" cy="1069975"/>
            <a:chOff x="283" y="622"/>
            <a:chExt cx="2281" cy="674"/>
          </a:xfrm>
        </p:grpSpPr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283" y="801"/>
              <a:ext cx="1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/>
                <a:t>SS</a:t>
              </a:r>
              <a:r>
                <a:rPr lang="en-US" baseline="-25000" dirty="0" err="1"/>
                <a:t>Row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en-US" dirty="0" err="1" smtClean="0"/>
                <a:t>cn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0905" name="AutoShape 89"/>
            <p:cNvSpPr>
              <a:spLocks noChangeAspect="1" noChangeArrowheads="1" noTextEdit="1"/>
            </p:cNvSpPr>
            <p:nvPr/>
          </p:nvSpPr>
          <p:spPr bwMode="auto">
            <a:xfrm>
              <a:off x="1320" y="622"/>
              <a:ext cx="124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06" name="Line 90"/>
            <p:cNvSpPr>
              <a:spLocks noChangeShapeType="1"/>
            </p:cNvSpPr>
            <p:nvPr/>
          </p:nvSpPr>
          <p:spPr bwMode="auto">
            <a:xfrm>
              <a:off x="2115" y="852"/>
              <a:ext cx="131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07" name="Rectangle 91"/>
            <p:cNvSpPr>
              <a:spLocks noChangeArrowheads="1"/>
            </p:cNvSpPr>
            <p:nvPr/>
          </p:nvSpPr>
          <p:spPr bwMode="auto">
            <a:xfrm>
              <a:off x="1637" y="679"/>
              <a:ext cx="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1800"/>
            </a:p>
          </p:txBody>
        </p:sp>
        <p:sp>
          <p:nvSpPr>
            <p:cNvPr id="290908" name="Rectangle 92"/>
            <p:cNvSpPr>
              <a:spLocks noChangeArrowheads="1"/>
            </p:cNvSpPr>
            <p:nvPr/>
          </p:nvSpPr>
          <p:spPr bwMode="auto">
            <a:xfrm>
              <a:off x="2375" y="679"/>
              <a:ext cx="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1800"/>
            </a:p>
          </p:txBody>
        </p:sp>
        <p:sp>
          <p:nvSpPr>
            <p:cNvPr id="290909" name="Rectangle 93"/>
            <p:cNvSpPr>
              <a:spLocks noChangeArrowheads="1"/>
            </p:cNvSpPr>
            <p:nvPr/>
          </p:nvSpPr>
          <p:spPr bwMode="auto">
            <a:xfrm>
              <a:off x="1354" y="725"/>
              <a:ext cx="257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1800" dirty="0"/>
            </a:p>
          </p:txBody>
        </p:sp>
        <p:sp>
          <p:nvSpPr>
            <p:cNvPr id="290910" name="Rectangle 94"/>
            <p:cNvSpPr>
              <a:spLocks noChangeArrowheads="1"/>
            </p:cNvSpPr>
            <p:nvPr/>
          </p:nvSpPr>
          <p:spPr bwMode="auto">
            <a:xfrm>
              <a:off x="1432" y="1117"/>
              <a:ext cx="7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800"/>
            </a:p>
          </p:txBody>
        </p:sp>
        <p:sp>
          <p:nvSpPr>
            <p:cNvPr id="290911" name="Rectangle 95"/>
            <p:cNvSpPr>
              <a:spLocks noChangeArrowheads="1"/>
            </p:cNvSpPr>
            <p:nvPr/>
          </p:nvSpPr>
          <p:spPr bwMode="auto">
            <a:xfrm>
              <a:off x="1967" y="81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1800"/>
            </a:p>
          </p:txBody>
        </p:sp>
        <p:sp>
          <p:nvSpPr>
            <p:cNvPr id="290912" name="Rectangle 96"/>
            <p:cNvSpPr>
              <a:spLocks noChangeArrowheads="1"/>
            </p:cNvSpPr>
            <p:nvPr/>
          </p:nvSpPr>
          <p:spPr bwMode="auto">
            <a:xfrm>
              <a:off x="1453" y="662"/>
              <a:ext cx="4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r</a:t>
              </a:r>
              <a:endParaRPr lang="en-US" sz="1800"/>
            </a:p>
          </p:txBody>
        </p:sp>
        <p:sp>
          <p:nvSpPr>
            <p:cNvPr id="290913" name="Rectangle 97"/>
            <p:cNvSpPr>
              <a:spLocks noChangeArrowheads="1"/>
            </p:cNvSpPr>
            <p:nvPr/>
          </p:nvSpPr>
          <p:spPr bwMode="auto">
            <a:xfrm>
              <a:off x="1509" y="113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290914" name="Rectangle 98"/>
            <p:cNvSpPr>
              <a:spLocks noChangeArrowheads="1"/>
            </p:cNvSpPr>
            <p:nvPr/>
          </p:nvSpPr>
          <p:spPr bwMode="auto">
            <a:xfrm>
              <a:off x="1392" y="1131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i</a:t>
              </a:r>
              <a:endParaRPr lang="en-US" sz="1800"/>
            </a:p>
          </p:txBody>
        </p:sp>
        <p:sp>
          <p:nvSpPr>
            <p:cNvPr id="290915" name="Rectangle 99"/>
            <p:cNvSpPr>
              <a:spLocks noChangeArrowheads="1"/>
            </p:cNvSpPr>
            <p:nvPr/>
          </p:nvSpPr>
          <p:spPr bwMode="auto">
            <a:xfrm>
              <a:off x="2468" y="7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</a:t>
              </a:r>
              <a:endParaRPr lang="en-US" sz="1800"/>
            </a:p>
          </p:txBody>
        </p:sp>
        <p:sp>
          <p:nvSpPr>
            <p:cNvPr id="290916" name="Rectangle 100"/>
            <p:cNvSpPr>
              <a:spLocks noChangeArrowheads="1"/>
            </p:cNvSpPr>
            <p:nvPr/>
          </p:nvSpPr>
          <p:spPr bwMode="auto">
            <a:xfrm>
              <a:off x="2234" y="943"/>
              <a:ext cx="11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accent2"/>
                  </a:solidFill>
                </a:rPr>
                <a:t>...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17" name="Rectangle 101"/>
            <p:cNvSpPr>
              <a:spLocks noChangeArrowheads="1"/>
            </p:cNvSpPr>
            <p:nvPr/>
          </p:nvSpPr>
          <p:spPr bwMode="auto">
            <a:xfrm>
              <a:off x="1872" y="943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..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18" name="Rectangle 102"/>
            <p:cNvSpPr>
              <a:spLocks noChangeArrowheads="1"/>
            </p:cNvSpPr>
            <p:nvPr/>
          </p:nvSpPr>
          <p:spPr bwMode="auto">
            <a:xfrm>
              <a:off x="1848" y="980"/>
              <a:ext cx="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FF0000"/>
                  </a:solidFill>
                </a:rPr>
                <a:t>i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19" name="Rectangle 103"/>
            <p:cNvSpPr>
              <a:spLocks noChangeArrowheads="1"/>
            </p:cNvSpPr>
            <p:nvPr/>
          </p:nvSpPr>
          <p:spPr bwMode="auto">
            <a:xfrm>
              <a:off x="2121" y="838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chemeClr val="accent2"/>
                  </a:solidFill>
                </a:rPr>
                <a:t>Y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20" name="Rectangle 104"/>
            <p:cNvSpPr>
              <a:spLocks noChangeArrowheads="1"/>
            </p:cNvSpPr>
            <p:nvPr/>
          </p:nvSpPr>
          <p:spPr bwMode="auto">
            <a:xfrm>
              <a:off x="1730" y="838"/>
              <a:ext cx="13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FF0000"/>
                  </a:solidFill>
                </a:rPr>
                <a:t>Y</a:t>
              </a: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921" name="Line 105"/>
            <p:cNvSpPr>
              <a:spLocks noChangeShapeType="1"/>
            </p:cNvSpPr>
            <p:nvPr/>
          </p:nvSpPr>
          <p:spPr bwMode="auto">
            <a:xfrm>
              <a:off x="1724" y="851"/>
              <a:ext cx="131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8200" y="1054100"/>
            <a:ext cx="3962400" cy="1003301"/>
            <a:chOff x="4648200" y="1054100"/>
            <a:chExt cx="3962400" cy="1003301"/>
          </a:xfrm>
        </p:grpSpPr>
        <p:sp>
          <p:nvSpPr>
            <p:cNvPr id="290922" name="Rectangle 106"/>
            <p:cNvSpPr>
              <a:spLocks noChangeArrowheads="1"/>
            </p:cNvSpPr>
            <p:nvPr/>
          </p:nvSpPr>
          <p:spPr bwMode="auto">
            <a:xfrm>
              <a:off x="4648200" y="1263650"/>
              <a:ext cx="25527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dirty="0" err="1"/>
                <a:t>SS</a:t>
              </a:r>
              <a:r>
                <a:rPr lang="en-US" baseline="-25000" dirty="0" err="1"/>
                <a:t>Column</a:t>
              </a:r>
              <a:r>
                <a:rPr lang="en-US" dirty="0"/>
                <a:t> </a:t>
              </a:r>
              <a:r>
                <a:rPr lang="en-US" dirty="0" smtClean="0"/>
                <a:t>=</a:t>
              </a:r>
              <a:r>
                <a:rPr lang="en-US" dirty="0" err="1" smtClean="0"/>
                <a:t>rn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90923" name="Line 107"/>
            <p:cNvSpPr>
              <a:spLocks noChangeShapeType="1"/>
            </p:cNvSpPr>
            <p:nvPr/>
          </p:nvSpPr>
          <p:spPr bwMode="auto">
            <a:xfrm>
              <a:off x="7929563" y="1355725"/>
              <a:ext cx="2079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924" name="Rectangle 108"/>
            <p:cNvSpPr>
              <a:spLocks noChangeArrowheads="1"/>
            </p:cNvSpPr>
            <p:nvPr/>
          </p:nvSpPr>
          <p:spPr bwMode="auto">
            <a:xfrm>
              <a:off x="7170738" y="1081088"/>
              <a:ext cx="1778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1800"/>
            </a:p>
          </p:txBody>
        </p:sp>
        <p:sp>
          <p:nvSpPr>
            <p:cNvPr id="290925" name="Rectangle 109"/>
            <p:cNvSpPr>
              <a:spLocks noChangeArrowheads="1"/>
            </p:cNvSpPr>
            <p:nvPr/>
          </p:nvSpPr>
          <p:spPr bwMode="auto">
            <a:xfrm>
              <a:off x="8342313" y="1081088"/>
              <a:ext cx="1778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2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1800"/>
            </a:p>
          </p:txBody>
        </p:sp>
        <p:sp>
          <p:nvSpPr>
            <p:cNvPr id="290926" name="Rectangle 110"/>
            <p:cNvSpPr>
              <a:spLocks noChangeArrowheads="1"/>
            </p:cNvSpPr>
            <p:nvPr/>
          </p:nvSpPr>
          <p:spPr bwMode="auto">
            <a:xfrm>
              <a:off x="6721475" y="1154113"/>
              <a:ext cx="40798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50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1800" dirty="0"/>
            </a:p>
          </p:txBody>
        </p:sp>
        <p:sp>
          <p:nvSpPr>
            <p:cNvPr id="290927" name="Rectangle 111"/>
            <p:cNvSpPr>
              <a:spLocks noChangeArrowheads="1"/>
            </p:cNvSpPr>
            <p:nvPr/>
          </p:nvSpPr>
          <p:spPr bwMode="auto">
            <a:xfrm>
              <a:off x="6845300" y="1776413"/>
              <a:ext cx="1190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800"/>
            </a:p>
          </p:txBody>
        </p:sp>
        <p:sp>
          <p:nvSpPr>
            <p:cNvPr id="290928" name="Rectangle 112"/>
            <p:cNvSpPr>
              <a:spLocks noChangeArrowheads="1"/>
            </p:cNvSpPr>
            <p:nvPr/>
          </p:nvSpPr>
          <p:spPr bwMode="auto">
            <a:xfrm>
              <a:off x="7694613" y="1303338"/>
              <a:ext cx="1746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1800"/>
            </a:p>
          </p:txBody>
        </p:sp>
        <p:sp>
          <p:nvSpPr>
            <p:cNvPr id="290929" name="Rectangle 113"/>
            <p:cNvSpPr>
              <a:spLocks noChangeArrowheads="1"/>
            </p:cNvSpPr>
            <p:nvPr/>
          </p:nvSpPr>
          <p:spPr bwMode="auto">
            <a:xfrm>
              <a:off x="6878638" y="1054100"/>
              <a:ext cx="10900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c</a:t>
              </a:r>
              <a:endParaRPr lang="en-US" sz="1800" dirty="0"/>
            </a:p>
          </p:txBody>
        </p:sp>
        <p:sp>
          <p:nvSpPr>
            <p:cNvPr id="290930" name="Rectangle 114"/>
            <p:cNvSpPr>
              <a:spLocks noChangeArrowheads="1"/>
            </p:cNvSpPr>
            <p:nvPr/>
          </p:nvSpPr>
          <p:spPr bwMode="auto">
            <a:xfrm>
              <a:off x="6967538" y="1798638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 sz="1800"/>
            </a:p>
          </p:txBody>
        </p:sp>
        <p:sp>
          <p:nvSpPr>
            <p:cNvPr id="290931" name="Rectangle 115"/>
            <p:cNvSpPr>
              <a:spLocks noChangeArrowheads="1"/>
            </p:cNvSpPr>
            <p:nvPr/>
          </p:nvSpPr>
          <p:spPr bwMode="auto">
            <a:xfrm>
              <a:off x="6781800" y="1798638"/>
              <a:ext cx="476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i</a:t>
              </a:r>
              <a:endParaRPr lang="en-US" sz="1800"/>
            </a:p>
          </p:txBody>
        </p:sp>
        <p:sp>
          <p:nvSpPr>
            <p:cNvPr id="290932" name="Rectangle 116"/>
            <p:cNvSpPr>
              <a:spLocks noChangeArrowheads="1"/>
            </p:cNvSpPr>
            <p:nvPr/>
          </p:nvSpPr>
          <p:spPr bwMode="auto">
            <a:xfrm>
              <a:off x="8489950" y="1136650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2</a:t>
              </a:r>
              <a:endParaRPr lang="en-US" sz="1800"/>
            </a:p>
          </p:txBody>
        </p:sp>
        <p:sp>
          <p:nvSpPr>
            <p:cNvPr id="290933" name="Rectangle 117"/>
            <p:cNvSpPr>
              <a:spLocks noChangeArrowheads="1"/>
            </p:cNvSpPr>
            <p:nvPr/>
          </p:nvSpPr>
          <p:spPr bwMode="auto">
            <a:xfrm>
              <a:off x="8118475" y="1500188"/>
              <a:ext cx="180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chemeClr val="accent2"/>
                  </a:solidFill>
                </a:rPr>
                <a:t>...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34" name="Rectangle 118"/>
            <p:cNvSpPr>
              <a:spLocks noChangeArrowheads="1"/>
            </p:cNvSpPr>
            <p:nvPr/>
          </p:nvSpPr>
          <p:spPr bwMode="auto">
            <a:xfrm>
              <a:off x="7499350" y="1500188"/>
              <a:ext cx="180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9900"/>
                  </a:solidFill>
                </a:rPr>
                <a:t>. .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5" name="Rectangle 119"/>
            <p:cNvSpPr>
              <a:spLocks noChangeArrowheads="1"/>
            </p:cNvSpPr>
            <p:nvPr/>
          </p:nvSpPr>
          <p:spPr bwMode="auto">
            <a:xfrm>
              <a:off x="7562850" y="1543050"/>
              <a:ext cx="476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9900"/>
                  </a:solidFill>
                </a:rPr>
                <a:t>j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7939088" y="1333500"/>
              <a:ext cx="2111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chemeClr val="accent2"/>
                  </a:solidFill>
                </a:rPr>
                <a:t>Y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0937" name="Rectangle 121"/>
            <p:cNvSpPr>
              <a:spLocks noChangeArrowheads="1"/>
            </p:cNvSpPr>
            <p:nvPr/>
          </p:nvSpPr>
          <p:spPr bwMode="auto">
            <a:xfrm>
              <a:off x="7318375" y="1333500"/>
              <a:ext cx="2111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9900"/>
                  </a:solidFill>
                </a:rPr>
                <a:t>Y</a:t>
              </a:r>
              <a:endParaRPr lang="en-US" sz="1800">
                <a:solidFill>
                  <a:srgbClr val="009900"/>
                </a:solidFill>
              </a:endParaRPr>
            </a:p>
          </p:txBody>
        </p:sp>
        <p:sp>
          <p:nvSpPr>
            <p:cNvPr id="290938" name="Line 122"/>
            <p:cNvSpPr>
              <a:spLocks noChangeShapeType="1"/>
            </p:cNvSpPr>
            <p:nvPr/>
          </p:nvSpPr>
          <p:spPr bwMode="auto">
            <a:xfrm>
              <a:off x="7321550" y="1344613"/>
              <a:ext cx="207963" cy="1588"/>
            </a:xfrm>
            <a:prstGeom prst="line">
              <a:avLst/>
            </a:prstGeom>
            <a:noFill/>
            <a:ln w="158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0939" name="Group 123"/>
          <p:cNvGraphicFramePr>
            <a:graphicFrameLocks noGrp="1"/>
          </p:cNvGraphicFramePr>
          <p:nvPr/>
        </p:nvGraphicFramePr>
        <p:xfrm>
          <a:off x="457200" y="2100263"/>
          <a:ext cx="8077200" cy="4301808"/>
        </p:xfrm>
        <a:graphic>
          <a:graphicData uri="http://schemas.openxmlformats.org/drawingml/2006/table">
            <a:tbl>
              <a:tblPr/>
              <a:tblGrid>
                <a:gridCol w="1371600"/>
                <a:gridCol w="936625"/>
                <a:gridCol w="1154113"/>
                <a:gridCol w="1152525"/>
                <a:gridCol w="1154112"/>
                <a:gridCol w="1154113"/>
                <a:gridCol w="115411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 Factor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019" name="Rectangle 203"/>
          <p:cNvSpPr>
            <a:spLocks noChangeArrowheads="1"/>
          </p:cNvSpPr>
          <p:nvPr/>
        </p:nvSpPr>
        <p:spPr bwMode="auto">
          <a:xfrm>
            <a:off x="2819400" y="326707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11</a:t>
            </a:r>
            <a:r>
              <a:rPr lang="en-US" sz="3200"/>
              <a:t>.</a:t>
            </a:r>
          </a:p>
        </p:txBody>
      </p:sp>
      <p:sp>
        <p:nvSpPr>
          <p:cNvPr id="291020" name="Rectangle 204"/>
          <p:cNvSpPr>
            <a:spLocks noChangeArrowheads="1"/>
          </p:cNvSpPr>
          <p:nvPr/>
        </p:nvSpPr>
        <p:spPr bwMode="auto">
          <a:xfrm>
            <a:off x="3962400" y="3284538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12</a:t>
            </a:r>
            <a:r>
              <a:rPr lang="en-US" sz="3200"/>
              <a:t>.</a:t>
            </a:r>
          </a:p>
        </p:txBody>
      </p:sp>
      <p:sp>
        <p:nvSpPr>
          <p:cNvPr id="291021" name="Rectangle 205"/>
          <p:cNvSpPr>
            <a:spLocks noChangeArrowheads="1"/>
          </p:cNvSpPr>
          <p:nvPr/>
        </p:nvSpPr>
        <p:spPr bwMode="auto">
          <a:xfrm>
            <a:off x="6319838" y="3284538"/>
            <a:ext cx="966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1c</a:t>
            </a:r>
            <a:r>
              <a:rPr lang="en-US" sz="3200"/>
              <a:t>.</a:t>
            </a:r>
          </a:p>
        </p:txBody>
      </p:sp>
      <p:sp>
        <p:nvSpPr>
          <p:cNvPr id="291022" name="Rectangle 206"/>
          <p:cNvSpPr>
            <a:spLocks noChangeArrowheads="1"/>
          </p:cNvSpPr>
          <p:nvPr/>
        </p:nvSpPr>
        <p:spPr bwMode="auto">
          <a:xfrm>
            <a:off x="2819400" y="3903663"/>
            <a:ext cx="98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21</a:t>
            </a:r>
            <a:r>
              <a:rPr lang="en-US" sz="3200"/>
              <a:t>.</a:t>
            </a:r>
          </a:p>
        </p:txBody>
      </p:sp>
      <p:sp>
        <p:nvSpPr>
          <p:cNvPr id="291023" name="Rectangle 207"/>
          <p:cNvSpPr>
            <a:spLocks noChangeArrowheads="1"/>
          </p:cNvSpPr>
          <p:nvPr/>
        </p:nvSpPr>
        <p:spPr bwMode="auto">
          <a:xfrm>
            <a:off x="3962400" y="3921125"/>
            <a:ext cx="981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22</a:t>
            </a:r>
            <a:r>
              <a:rPr lang="en-US" sz="3200"/>
              <a:t>.</a:t>
            </a:r>
          </a:p>
        </p:txBody>
      </p:sp>
      <p:sp>
        <p:nvSpPr>
          <p:cNvPr id="291024" name="Rectangle 208"/>
          <p:cNvSpPr>
            <a:spLocks noChangeArrowheads="1"/>
          </p:cNvSpPr>
          <p:nvPr/>
        </p:nvSpPr>
        <p:spPr bwMode="auto">
          <a:xfrm>
            <a:off x="6319838" y="3921125"/>
            <a:ext cx="966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2c</a:t>
            </a:r>
            <a:r>
              <a:rPr lang="en-US" sz="3200"/>
              <a:t>.</a:t>
            </a:r>
          </a:p>
        </p:txBody>
      </p:sp>
      <p:sp>
        <p:nvSpPr>
          <p:cNvPr id="291025" name="Rectangle 209"/>
          <p:cNvSpPr>
            <a:spLocks noChangeArrowheads="1"/>
          </p:cNvSpPr>
          <p:nvPr/>
        </p:nvSpPr>
        <p:spPr bwMode="auto">
          <a:xfrm>
            <a:off x="2819400" y="5122863"/>
            <a:ext cx="927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r1</a:t>
            </a:r>
            <a:r>
              <a:rPr lang="en-US" sz="3200"/>
              <a:t>.</a:t>
            </a:r>
          </a:p>
        </p:txBody>
      </p:sp>
      <p:sp>
        <p:nvSpPr>
          <p:cNvPr id="291026" name="Rectangle 210"/>
          <p:cNvSpPr>
            <a:spLocks noChangeArrowheads="1"/>
          </p:cNvSpPr>
          <p:nvPr/>
        </p:nvSpPr>
        <p:spPr bwMode="auto">
          <a:xfrm>
            <a:off x="3962400" y="5140325"/>
            <a:ext cx="927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r2</a:t>
            </a:r>
            <a:r>
              <a:rPr lang="en-US" sz="3200"/>
              <a:t>.</a:t>
            </a:r>
          </a:p>
        </p:txBody>
      </p:sp>
      <p:sp>
        <p:nvSpPr>
          <p:cNvPr id="291027" name="Rectangle 211"/>
          <p:cNvSpPr>
            <a:spLocks noChangeArrowheads="1"/>
          </p:cNvSpPr>
          <p:nvPr/>
        </p:nvSpPr>
        <p:spPr bwMode="auto">
          <a:xfrm>
            <a:off x="6319838" y="5140325"/>
            <a:ext cx="912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  <a:r>
              <a:rPr lang="en-US" baseline="-25000"/>
              <a:t>rc</a:t>
            </a:r>
            <a:r>
              <a:rPr lang="en-US" sz="3200"/>
              <a:t>.</a:t>
            </a:r>
          </a:p>
        </p:txBody>
      </p:sp>
      <p:sp>
        <p:nvSpPr>
          <p:cNvPr id="291028" name="Rectangle 212"/>
          <p:cNvSpPr>
            <a:spLocks noChangeArrowheads="1"/>
          </p:cNvSpPr>
          <p:nvPr/>
        </p:nvSpPr>
        <p:spPr bwMode="auto">
          <a:xfrm>
            <a:off x="2819400" y="58039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29" name="Rectangle 213"/>
          <p:cNvSpPr>
            <a:spLocks noChangeArrowheads="1"/>
          </p:cNvSpPr>
          <p:nvPr/>
        </p:nvSpPr>
        <p:spPr bwMode="auto">
          <a:xfrm>
            <a:off x="6319838" y="5821363"/>
            <a:ext cx="95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c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30" name="Rectangle 214"/>
          <p:cNvSpPr>
            <a:spLocks noChangeArrowheads="1"/>
          </p:cNvSpPr>
          <p:nvPr/>
        </p:nvSpPr>
        <p:spPr bwMode="auto">
          <a:xfrm>
            <a:off x="3979863" y="5803900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008000"/>
                </a:solidFill>
              </a:rPr>
              <a:t>Y</a:t>
            </a:r>
            <a:r>
              <a:rPr lang="en-US" sz="3200" b="1">
                <a:solidFill>
                  <a:srgbClr val="008000"/>
                </a:solidFill>
              </a:rPr>
              <a:t>.</a:t>
            </a:r>
            <a:r>
              <a:rPr lang="en-US" b="1" baseline="-25000">
                <a:solidFill>
                  <a:srgbClr val="008000"/>
                </a:solidFill>
              </a:rPr>
              <a:t>2</a:t>
            </a:r>
            <a:r>
              <a:rPr lang="en-US" sz="3200" b="1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291031" name="Rectangle 215"/>
          <p:cNvSpPr>
            <a:spLocks noChangeArrowheads="1"/>
          </p:cNvSpPr>
          <p:nvPr/>
        </p:nvSpPr>
        <p:spPr bwMode="auto">
          <a:xfrm>
            <a:off x="7467600" y="3267075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1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2" name="Rectangle 216"/>
          <p:cNvSpPr>
            <a:spLocks noChangeArrowheads="1"/>
          </p:cNvSpPr>
          <p:nvPr/>
        </p:nvSpPr>
        <p:spPr bwMode="auto">
          <a:xfrm>
            <a:off x="7467600" y="3921125"/>
            <a:ext cx="958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3" name="Rectangle 217"/>
          <p:cNvSpPr>
            <a:spLocks noChangeArrowheads="1"/>
          </p:cNvSpPr>
          <p:nvPr/>
        </p:nvSpPr>
        <p:spPr bwMode="auto">
          <a:xfrm>
            <a:off x="7467600" y="5140325"/>
            <a:ext cx="917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  <a:r>
              <a:rPr lang="en-US" b="1" baseline="-25000">
                <a:solidFill>
                  <a:srgbClr val="FF0000"/>
                </a:solidFill>
              </a:rPr>
              <a:t>r</a:t>
            </a:r>
            <a:r>
              <a:rPr lang="en-US" sz="3200" b="1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91034" name="Rectangle 218"/>
          <p:cNvSpPr>
            <a:spLocks noChangeArrowheads="1"/>
          </p:cNvSpPr>
          <p:nvPr/>
        </p:nvSpPr>
        <p:spPr bwMode="auto">
          <a:xfrm>
            <a:off x="7467600" y="5821363"/>
            <a:ext cx="936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chemeClr val="accent2"/>
                </a:solidFill>
              </a:rPr>
              <a:t>Y</a:t>
            </a:r>
            <a:r>
              <a:rPr lang="en-US" sz="3200" b="1">
                <a:solidFill>
                  <a:schemeClr val="accent2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7016A-FA57-4F05-AD62-268400832AED}" type="slidenum">
              <a:rPr lang="en-US"/>
              <a:pPr/>
              <a:t>34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Two-Way ANOVA Table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u="sng" dirty="0" smtClean="0">
                <a:latin typeface="Courier New" pitchFamily="49" charset="0"/>
              </a:rPr>
              <a:t>Source        </a:t>
            </a:r>
            <a:r>
              <a:rPr lang="en-US" sz="1800" b="1" u="sng" dirty="0" err="1">
                <a:latin typeface="Courier New" pitchFamily="49" charset="0"/>
              </a:rPr>
              <a:t>df</a:t>
            </a:r>
            <a:r>
              <a:rPr lang="en-US" sz="1800" b="1" u="sng" dirty="0">
                <a:latin typeface="Courier New" pitchFamily="49" charset="0"/>
              </a:rPr>
              <a:t>       SS    </a:t>
            </a:r>
            <a:r>
              <a:rPr lang="en-US" sz="1800" b="1" u="sng" dirty="0" smtClean="0">
                <a:latin typeface="Courier New" pitchFamily="49" charset="0"/>
              </a:rPr>
              <a:t>       </a:t>
            </a:r>
            <a:r>
              <a:rPr lang="en-US" sz="1800" b="1" u="sng" dirty="0">
                <a:latin typeface="Courier New" pitchFamily="49" charset="0"/>
              </a:rPr>
              <a:t>MS    </a:t>
            </a:r>
            <a:r>
              <a:rPr lang="en-US" sz="1800" b="1" u="sng" dirty="0" smtClean="0">
                <a:latin typeface="Courier New" pitchFamily="49" charset="0"/>
              </a:rPr>
              <a:t>              </a:t>
            </a:r>
            <a:r>
              <a:rPr lang="en-US" sz="1800" b="1" u="sng" dirty="0">
                <a:latin typeface="Courier New" pitchFamily="49" charset="0"/>
              </a:rPr>
              <a:t>F    </a:t>
            </a:r>
            <a:r>
              <a:rPr lang="en-US" sz="800" b="1" u="sng" dirty="0">
                <a:latin typeface="Courier New" pitchFamily="49" charset="0"/>
              </a:rPr>
              <a:t>.</a:t>
            </a:r>
            <a:endParaRPr lang="en-US" sz="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Row          </a:t>
            </a:r>
            <a:r>
              <a:rPr lang="en-US" sz="1800" dirty="0">
                <a:latin typeface="Courier New" pitchFamily="49" charset="0"/>
              </a:rPr>
              <a:t>r-1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/[r-1]       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Row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Column       </a:t>
            </a:r>
            <a:r>
              <a:rPr lang="en-US" sz="1800" dirty="0">
                <a:latin typeface="Courier New" pitchFamily="49" charset="0"/>
              </a:rPr>
              <a:t>c-1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/[c-1]       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Col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Inter    </a:t>
            </a:r>
            <a:r>
              <a:rPr lang="en-US" sz="1800" dirty="0">
                <a:latin typeface="Courier New" pitchFamily="49" charset="0"/>
              </a:rPr>
              <a:t>(r-1)(c-1</a:t>
            </a:r>
            <a:r>
              <a:rPr lang="en-US" sz="1800" dirty="0" smtClean="0">
                <a:latin typeface="Courier New" pitchFamily="49" charset="0"/>
              </a:rPr>
              <a:t>)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SS</a:t>
            </a:r>
            <a:r>
              <a:rPr lang="en-US" sz="1800" baseline="-25000" dirty="0" err="1" smtClean="0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/[(r-1)(c-1)]   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MS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Within     </a:t>
            </a:r>
            <a:r>
              <a:rPr lang="en-US" sz="1800" dirty="0" err="1">
                <a:latin typeface="Courier New" pitchFamily="49" charset="0"/>
              </a:rPr>
              <a:t>rc</a:t>
            </a:r>
            <a:r>
              <a:rPr lang="en-US" sz="1800" dirty="0">
                <a:latin typeface="Courier New" pitchFamily="49" charset="0"/>
              </a:rPr>
              <a:t>(n-1)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Within</a:t>
            </a:r>
            <a:r>
              <a:rPr lang="en-US" sz="1800" dirty="0">
                <a:latin typeface="Courier New" pitchFamily="49" charset="0"/>
              </a:rPr>
              <a:t>/[</a:t>
            </a:r>
            <a:r>
              <a:rPr lang="en-US" sz="1800" dirty="0" err="1">
                <a:latin typeface="Courier New" pitchFamily="49" charset="0"/>
              </a:rPr>
              <a:t>rc</a:t>
            </a:r>
            <a:r>
              <a:rPr lang="en-US" sz="1800" dirty="0">
                <a:latin typeface="Courier New" pitchFamily="49" charset="0"/>
              </a:rPr>
              <a:t>(n-1)]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Total       rcn-1    </a:t>
            </a:r>
            <a:r>
              <a:rPr lang="en-US" sz="1800" dirty="0" err="1">
                <a:latin typeface="Courier New" pitchFamily="49" charset="0"/>
              </a:rPr>
              <a:t>SS</a:t>
            </a:r>
            <a:r>
              <a:rPr lang="en-US" sz="1800" baseline="-25000" dirty="0" err="1">
                <a:latin typeface="Courier New" pitchFamily="49" charset="0"/>
              </a:rPr>
              <a:t>Total</a:t>
            </a:r>
            <a:endParaRPr lang="en-US" sz="1800" baseline="-25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baseline="-250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88150-6E09-4B5F-82B4-B69D1DA036DF}" type="slidenum">
              <a:rPr lang="en-US"/>
              <a:pPr/>
              <a:t>35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9038"/>
            <a:ext cx="86868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Analysis of Variance Table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Response: cells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       </a:t>
            </a:r>
            <a:r>
              <a:rPr lang="en-US" sz="2400" dirty="0" smtClean="0">
                <a:latin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</a:rPr>
              <a:t>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49" charset="0"/>
              </a:rPr>
              <a:t>f</a:t>
            </a:r>
            <a:r>
              <a:rPr lang="en-US" sz="2400" dirty="0" err="1" smtClean="0">
                <a:latin typeface="Courier New" pitchFamily="49" charset="0"/>
              </a:rPr>
              <a:t>temp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>
                <a:latin typeface="Courier New" pitchFamily="49" charset="0"/>
              </a:rPr>
              <a:t>2   1313     656  0.8557   0.44473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fconc</a:t>
            </a:r>
            <a:r>
              <a:rPr lang="en-US" sz="2400" dirty="0" smtClean="0">
                <a:latin typeface="Courier New" pitchFamily="49" charset="0"/>
              </a:rPr>
              <a:t>       </a:t>
            </a:r>
            <a:r>
              <a:rPr lang="en-US" sz="2400" dirty="0">
                <a:latin typeface="Courier New" pitchFamily="49" charset="0"/>
              </a:rPr>
              <a:t>4  51596   12899 16.8154 2.041e-05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ftemp:fconc</a:t>
            </a:r>
            <a:r>
              <a:rPr lang="en-US" sz="2400" dirty="0" smtClean="0">
                <a:latin typeface="Courier New" pitchFamily="49" charset="0"/>
              </a:rPr>
              <a:t> 8  </a:t>
            </a:r>
            <a:r>
              <a:rPr lang="en-US" sz="2400" dirty="0">
                <a:latin typeface="Courier New" pitchFamily="49" charset="0"/>
              </a:rPr>
              <a:t>14703    1838  2.3958   0.06886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Residuals  </a:t>
            </a:r>
            <a:r>
              <a:rPr lang="en-US" sz="2400" dirty="0">
                <a:latin typeface="Courier New" pitchFamily="49" charset="0"/>
              </a:rPr>
              <a:t>15  11507     767</a:t>
            </a:r>
          </a:p>
        </p:txBody>
      </p:sp>
      <p:sp>
        <p:nvSpPr>
          <p:cNvPr id="292868" name="AutoShape 4"/>
          <p:cNvSpPr>
            <a:spLocks/>
          </p:cNvSpPr>
          <p:nvPr/>
        </p:nvSpPr>
        <p:spPr bwMode="auto">
          <a:xfrm>
            <a:off x="1333500" y="6019800"/>
            <a:ext cx="5562600" cy="533400"/>
          </a:xfrm>
          <a:prstGeom prst="borderCallout1">
            <a:avLst>
              <a:gd name="adj1" fmla="val 21431"/>
              <a:gd name="adj2" fmla="val 101370"/>
              <a:gd name="adj3" fmla="val -438097"/>
              <a:gd name="adj4" fmla="val 1205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Weak Interaction; </a:t>
            </a:r>
            <a:r>
              <a:rPr lang="en-US" b="1" dirty="0" err="1">
                <a:solidFill>
                  <a:srgbClr val="FF0000"/>
                </a:solidFill>
              </a:rPr>
              <a:t>Nonsignificant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2869" name="AutoShape 5"/>
          <p:cNvSpPr>
            <a:spLocks/>
          </p:cNvSpPr>
          <p:nvPr/>
        </p:nvSpPr>
        <p:spPr bwMode="auto">
          <a:xfrm>
            <a:off x="876300" y="5105400"/>
            <a:ext cx="5410200" cy="533400"/>
          </a:xfrm>
          <a:prstGeom prst="borderCallout1">
            <a:avLst>
              <a:gd name="adj1" fmla="val 21431"/>
              <a:gd name="adj2" fmla="val 101407"/>
              <a:gd name="adj3" fmla="val -333333"/>
              <a:gd name="adj4" fmla="val 12112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Significant</a:t>
            </a:r>
            <a:r>
              <a:rPr lang="en-US"/>
              <a:t> concentration effect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92870" name="AutoShape 6"/>
          <p:cNvSpPr>
            <a:spLocks/>
          </p:cNvSpPr>
          <p:nvPr/>
        </p:nvSpPr>
        <p:spPr bwMode="auto">
          <a:xfrm>
            <a:off x="342900" y="4191000"/>
            <a:ext cx="5715000" cy="533400"/>
          </a:xfrm>
          <a:prstGeom prst="borderCallout1">
            <a:avLst>
              <a:gd name="adj1" fmla="val 21431"/>
              <a:gd name="adj2" fmla="val 101333"/>
              <a:gd name="adj3" fmla="val -252380"/>
              <a:gd name="adj4" fmla="val 1248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Nonsignificant</a:t>
            </a:r>
            <a:r>
              <a:rPr lang="en-US"/>
              <a:t> temperature effect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  <p:bldP spid="292869" grpId="0" animBg="1"/>
      <p:bldP spid="2928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F5A46D-2849-496E-89F7-496689A905CC}" type="slidenum">
              <a:rPr lang="en-US"/>
              <a:pPr/>
              <a:t>36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pic>
        <p:nvPicPr>
          <p:cNvPr id="293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62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CB0A5D-25A7-41D6-AF54-70EF4ADFF74C}" type="slidenum">
              <a:rPr lang="en-US"/>
              <a:pPr/>
              <a:t>37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916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Linear Hypotheses: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               Estimate Std. Error t value p value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0.8 - 0.6 == 0    36.00      15.99   2.251  0.2144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1 - 0.6 == 0      46.67      15.99   2.918  0.0680 .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1.2 - 0.6 == 0   126.83      15.99   7.932   &lt;0.01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1.4 - 0.6 == 0    56.17      15.99   3.512  0.0226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1 - 0.8 == 0      10.67      15.99   0.667  0.9611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1.2 - 0.8 == 0    90.83      15.99   5.680   &lt;0.01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1.4 - 0.8 == 0    20.17      15.99   1.261  0.7195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1.2 - 1 == 0      80.17      15.99   5.013   &lt;0.01 **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1.4 - 1 == 0       9.50      15.99   0.594  0.9737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>
                <a:latin typeface="Courier New" pitchFamily="49" charset="0"/>
              </a:rPr>
              <a:t>1.4 - 1.2 == 0   -70.67      15.99  -4.419   &lt;0.01 **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b="1">
              <a:latin typeface="Courier New" pitchFamily="49" charset="0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2270125" y="6084888"/>
            <a:ext cx="344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0.6  0.8  1.0  1.4  1.2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2362200" y="6096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3048000" y="6019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8" grpId="0" animBg="1"/>
      <p:bldP spid="2949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DEDFF-6720-484F-AA52-00EDEB565EA7}" type="slidenum">
              <a:rPr lang="en-US"/>
              <a:pPr/>
              <a:t>38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Example -- ANOVA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5589588" y="4953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6199188" y="40386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6985000" y="41529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ab</a:t>
            </a:r>
          </a:p>
        </p:txBody>
      </p:sp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77724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8485188" y="39624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pic>
        <p:nvPicPr>
          <p:cNvPr id="2959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3400"/>
            <a:ext cx="91440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5467350" y="1208088"/>
            <a:ext cx="3448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0.6  0.8  1.0  1.4  1.2</a:t>
            </a:r>
          </a:p>
        </p:txBody>
      </p:sp>
      <p:sp>
        <p:nvSpPr>
          <p:cNvPr id="295947" name="Line 11"/>
          <p:cNvSpPr>
            <a:spLocks noChangeShapeType="1"/>
          </p:cNvSpPr>
          <p:nvPr/>
        </p:nvSpPr>
        <p:spPr bwMode="auto">
          <a:xfrm>
            <a:off x="5559425" y="12192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6245225" y="11430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6197600" y="4038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985000" y="41529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42" grpId="0"/>
      <p:bldP spid="295943" grpId="0"/>
      <p:bldP spid="295944" grpId="0"/>
      <p:bldP spid="295949" grpId="0"/>
      <p:bldP spid="2959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Handout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glht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addSigLetters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ANOVA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EEAAF-5691-4CB2-A473-B5D10C9EA47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CF2C3-4F06-4D62-B907-29D61C005705}" type="slidenum">
              <a:rPr lang="en-US"/>
              <a:pPr/>
              <a:t>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524000"/>
          </a:xfrm>
        </p:spPr>
        <p:txBody>
          <a:bodyPr/>
          <a:lstStyle/>
          <a:p>
            <a:r>
              <a:rPr lang="en-US" b="1"/>
              <a:t>Advantages (over two OFAT experiments)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Efficiency</a:t>
            </a:r>
            <a:r>
              <a:rPr lang="en-US"/>
              <a:t> – each individual “gives information” about each level of BOTH factors.</a:t>
            </a:r>
          </a:p>
        </p:txBody>
      </p:sp>
      <p:graphicFrame>
        <p:nvGraphicFramePr>
          <p:cNvPr id="2539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32466"/>
              </p:ext>
            </p:extLst>
          </p:nvPr>
        </p:nvGraphicFramePr>
        <p:xfrm>
          <a:off x="990600" y="441960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3991" name="Group 39"/>
          <p:cNvGraphicFramePr>
            <a:graphicFrameLocks noGrp="1"/>
          </p:cNvGraphicFramePr>
          <p:nvPr/>
        </p:nvGraphicFramePr>
        <p:xfrm>
          <a:off x="990600" y="2590800"/>
          <a:ext cx="7391400" cy="1561783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304800"/>
                <a:gridCol w="1219200"/>
                <a:gridCol w="1219200"/>
                <a:gridCol w="1219200"/>
                <a:gridCol w="1219200"/>
              </a:tblGrid>
              <a:tr h="508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4028" name="WordArt 76"/>
          <p:cNvSpPr>
            <a:spLocks noChangeArrowheads="1" noChangeShapeType="1" noTextEdit="1"/>
          </p:cNvSpPr>
          <p:nvPr/>
        </p:nvSpPr>
        <p:spPr bwMode="auto">
          <a:xfrm rot="5400000">
            <a:off x="-209550" y="3028950"/>
            <a:ext cx="1371600" cy="6477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OFAT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0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48218-B02B-4951-8D8F-5503C329EB48}" type="slidenum">
              <a:rPr lang="en-US"/>
              <a:pPr/>
              <a:t>40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Checking in R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for </a:t>
            </a:r>
            <a:r>
              <a:rPr lang="en-US" dirty="0"/>
              <a:t>the one-way </a:t>
            </a:r>
            <a:r>
              <a:rPr lang="en-US" dirty="0" smtClean="0"/>
              <a:t>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E8CDB-C438-43F1-B59F-083F01B3FB2F}" type="slidenum">
              <a:rPr lang="en-US"/>
              <a:pPr/>
              <a:t>41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/>
              <a:t>Measured soil phosphorous levels in plots near Sydney, Australia.</a:t>
            </a:r>
          </a:p>
          <a:p>
            <a:r>
              <a:rPr lang="en-US"/>
              <a:t>Each plot was characterized by type of soil (shale- or sandstone-derived) and “topographic” location (valley, north, south, or hillside).</a:t>
            </a:r>
          </a:p>
          <a:p>
            <a:r>
              <a:rPr lang="en-US"/>
              <a:t>Data in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SoilPhosphorous.txt</a:t>
            </a:r>
          </a:p>
          <a:p>
            <a:r>
              <a:rPr lang="en-US"/>
              <a:t>Does mean soil phosphorous level differ by soil type or topographic location?</a:t>
            </a:r>
          </a:p>
          <a:p>
            <a:r>
              <a:rPr lang="en-US"/>
              <a:t>Is there an interaction effect?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6894C-B626-42F6-84E4-537A3BD3A9F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Factorial or Crossed Design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b="1" dirty="0"/>
              <a:t>Advantages (over two OFAT experiments)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 – </a:t>
            </a:r>
            <a:r>
              <a:rPr lang="en-US" dirty="0" smtClean="0"/>
              <a:t>individuals </a:t>
            </a:r>
            <a:r>
              <a:rPr lang="en-US" dirty="0"/>
              <a:t>“</a:t>
            </a:r>
            <a:r>
              <a:rPr lang="en-US" dirty="0" smtClean="0"/>
              <a:t>give </a:t>
            </a:r>
            <a:r>
              <a:rPr lang="en-US" dirty="0"/>
              <a:t>information” about each level of BOTH factors.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Power</a:t>
            </a:r>
            <a:r>
              <a:rPr lang="en-US" sz="2800" dirty="0"/>
              <a:t> – increased due to increased effective n.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Effect Size</a:t>
            </a:r>
            <a:r>
              <a:rPr lang="en-US" sz="2800" dirty="0"/>
              <a:t> – detect </a:t>
            </a:r>
            <a:r>
              <a:rPr lang="en-US" sz="2800"/>
              <a:t>smaller </a:t>
            </a:r>
            <a:r>
              <a:rPr lang="en-US" sz="2800" smtClean="0"/>
              <a:t>differences</a:t>
            </a:r>
            <a:endParaRPr lang="en-US" sz="2800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Interaction effect</a:t>
            </a:r>
            <a:r>
              <a:rPr lang="en-US" dirty="0"/>
              <a:t> </a:t>
            </a:r>
            <a:r>
              <a:rPr lang="en-US" dirty="0" smtClean="0"/>
              <a:t>– can be detected.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7F40C-BF41-43F2-A221-3AC954F55619}" type="slidenum">
              <a:rPr lang="en-US"/>
              <a:pPr/>
              <a:t>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Interaction Effect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ffect </a:t>
            </a:r>
            <a:r>
              <a:rPr lang="en-US" dirty="0"/>
              <a:t>of one factor on the response variable </a:t>
            </a:r>
            <a:r>
              <a:rPr lang="en-US" dirty="0">
                <a:solidFill>
                  <a:srgbClr val="FF0000"/>
                </a:solidFill>
              </a:rPr>
              <a:t>differs</a:t>
            </a:r>
            <a:r>
              <a:rPr lang="en-US" dirty="0"/>
              <a:t> depending on </a:t>
            </a:r>
            <a:r>
              <a:rPr lang="en-US" dirty="0" smtClean="0"/>
              <a:t>level </a:t>
            </a:r>
            <a:r>
              <a:rPr lang="en-US" dirty="0"/>
              <a:t>of the other factor.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56004" name="Picture 4" descr="ExpD_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2286000"/>
            <a:ext cx="6109588" cy="4114800"/>
          </a:xfrm>
          <a:prstGeom prst="rect">
            <a:avLst/>
          </a:prstGeom>
          <a:noFill/>
        </p:spPr>
      </p:pic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32045"/>
              </p:ext>
            </p:extLst>
          </p:nvPr>
        </p:nvGraphicFramePr>
        <p:xfrm>
          <a:off x="990600" y="3130550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D7E11-69D2-4883-9F77-4443C5113096}" type="slidenum">
              <a:rPr lang="en-US"/>
              <a:pPr/>
              <a:t>7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No Interaction Effect</a:t>
            </a:r>
          </a:p>
        </p:txBody>
      </p:sp>
      <p:pic>
        <p:nvPicPr>
          <p:cNvPr id="258052" name="Picture 4" descr="ExpD_N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2286000"/>
            <a:ext cx="6196356" cy="4114800"/>
          </a:xfrm>
          <a:prstGeom prst="rect">
            <a:avLst/>
          </a:prstGeom>
          <a:noFill/>
        </p:spPr>
      </p:pic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44289"/>
              </p:ext>
            </p:extLst>
          </p:nvPr>
        </p:nvGraphicFramePr>
        <p:xfrm>
          <a:off x="990600" y="3203575"/>
          <a:ext cx="7315200" cy="210312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C61F5-DD46-4CAC-BF4F-70F7DEF2BE19}" type="slidenum">
              <a:rPr lang="en-US"/>
              <a:pPr/>
              <a:t>8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601662"/>
          </a:xfrm>
        </p:spPr>
        <p:txBody>
          <a:bodyPr/>
          <a:lstStyle/>
          <a:p>
            <a:r>
              <a:rPr lang="en-US"/>
              <a:t>Main Effects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Differences </a:t>
            </a:r>
            <a:r>
              <a:rPr lang="en-US" dirty="0"/>
              <a:t>in “level” means for a </a:t>
            </a:r>
            <a:r>
              <a:rPr lang="en-US" dirty="0" smtClean="0"/>
              <a:t>factor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“Strong” relative humidity main effect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9900"/>
                </a:solidFill>
              </a:rPr>
              <a:t>“Weak” temperature main effect.</a:t>
            </a: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06224"/>
              </p:ext>
            </p:extLst>
          </p:nvPr>
        </p:nvGraphicFramePr>
        <p:xfrm>
          <a:off x="304800" y="2286000"/>
          <a:ext cx="8534400" cy="2644459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Humidity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47" name="Text Box 51"/>
          <p:cNvSpPr txBox="1">
            <a:spLocks noChangeArrowheads="1"/>
          </p:cNvSpPr>
          <p:nvPr/>
        </p:nvSpPr>
        <p:spPr bwMode="auto">
          <a:xfrm>
            <a:off x="2968625" y="4452938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6.5</a:t>
            </a:r>
          </a:p>
        </p:txBody>
      </p:sp>
      <p:sp>
        <p:nvSpPr>
          <p:cNvPr id="260148" name="Text Box 52"/>
          <p:cNvSpPr txBox="1">
            <a:spLocks noChangeArrowheads="1"/>
          </p:cNvSpPr>
          <p:nvPr/>
        </p:nvSpPr>
        <p:spPr bwMode="auto">
          <a:xfrm>
            <a:off x="4264025" y="4452938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9.5</a:t>
            </a:r>
          </a:p>
        </p:txBody>
      </p:sp>
      <p:sp>
        <p:nvSpPr>
          <p:cNvPr id="260149" name="Text Box 53"/>
          <p:cNvSpPr txBox="1">
            <a:spLocks noChangeArrowheads="1"/>
          </p:cNvSpPr>
          <p:nvPr/>
        </p:nvSpPr>
        <p:spPr bwMode="auto">
          <a:xfrm>
            <a:off x="5324475" y="44529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12.5</a:t>
            </a:r>
          </a:p>
        </p:txBody>
      </p:sp>
      <p:sp>
        <p:nvSpPr>
          <p:cNvPr id="260150" name="Text Box 54"/>
          <p:cNvSpPr txBox="1">
            <a:spLocks noChangeArrowheads="1"/>
          </p:cNvSpPr>
          <p:nvPr/>
        </p:nvSpPr>
        <p:spPr bwMode="auto">
          <a:xfrm>
            <a:off x="6543675" y="445293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14.5</a:t>
            </a:r>
          </a:p>
        </p:txBody>
      </p:sp>
      <p:sp>
        <p:nvSpPr>
          <p:cNvPr id="260151" name="Text Box 55"/>
          <p:cNvSpPr txBox="1">
            <a:spLocks noChangeArrowheads="1"/>
          </p:cNvSpPr>
          <p:nvPr/>
        </p:nvSpPr>
        <p:spPr bwMode="auto">
          <a:xfrm>
            <a:off x="7677150" y="33528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11.25</a:t>
            </a:r>
          </a:p>
        </p:txBody>
      </p:sp>
      <p:sp>
        <p:nvSpPr>
          <p:cNvPr id="260152" name="Text Box 56"/>
          <p:cNvSpPr txBox="1">
            <a:spLocks noChangeArrowheads="1"/>
          </p:cNvSpPr>
          <p:nvPr/>
        </p:nvSpPr>
        <p:spPr bwMode="auto">
          <a:xfrm>
            <a:off x="7686675" y="387985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10.25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/>
      <p:bldP spid="260147" grpId="0"/>
      <p:bldP spid="260148" grpId="0"/>
      <p:bldP spid="260149" grpId="0"/>
      <p:bldP spid="260150" grpId="0"/>
      <p:bldP spid="260151" grpId="0"/>
      <p:bldP spid="2601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ANOVA 2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E45B9-B0F0-4159-8F76-56E4ABE4A6B5}" type="slidenum">
              <a:rPr lang="en-US"/>
              <a:pPr/>
              <a:t>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Main Effects</a:t>
            </a:r>
          </a:p>
        </p:txBody>
      </p:sp>
      <p:pic>
        <p:nvPicPr>
          <p:cNvPr id="261123" name="Picture 3" descr="ExpD_N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673" y="990599"/>
            <a:ext cx="6472714" cy="4297680"/>
          </a:xfrm>
          <a:prstGeom prst="rect">
            <a:avLst/>
          </a:prstGeom>
          <a:noFill/>
        </p:spPr>
      </p:pic>
      <p:grpSp>
        <p:nvGrpSpPr>
          <p:cNvPr id="261124" name="Group 4"/>
          <p:cNvGrpSpPr>
            <a:grpSpLocks/>
          </p:cNvGrpSpPr>
          <p:nvPr/>
        </p:nvGrpSpPr>
        <p:grpSpPr bwMode="auto">
          <a:xfrm>
            <a:off x="2362200" y="1793631"/>
            <a:ext cx="4800600" cy="2250832"/>
            <a:chOff x="1446" y="1104"/>
            <a:chExt cx="2874" cy="1324"/>
          </a:xfrm>
        </p:grpSpPr>
        <p:sp>
          <p:nvSpPr>
            <p:cNvPr id="261125" name="Line 5"/>
            <p:cNvSpPr>
              <a:spLocks noChangeShapeType="1"/>
            </p:cNvSpPr>
            <p:nvPr/>
          </p:nvSpPr>
          <p:spPr bwMode="auto">
            <a:xfrm>
              <a:off x="1446" y="2428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6" name="Line 6"/>
            <p:cNvSpPr>
              <a:spLocks noChangeShapeType="1"/>
            </p:cNvSpPr>
            <p:nvPr/>
          </p:nvSpPr>
          <p:spPr bwMode="auto">
            <a:xfrm>
              <a:off x="2365" y="2071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>
              <a:off x="3216" y="1550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4032" y="1104"/>
              <a:ext cx="28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29" name="Group 9"/>
          <p:cNvGrpSpPr>
            <a:grpSpLocks/>
          </p:cNvGrpSpPr>
          <p:nvPr/>
        </p:nvGrpSpPr>
        <p:grpSpPr bwMode="auto">
          <a:xfrm>
            <a:off x="4724400" y="2614246"/>
            <a:ext cx="457200" cy="586154"/>
            <a:chOff x="2832" y="1666"/>
            <a:chExt cx="288" cy="254"/>
          </a:xfrm>
        </p:grpSpPr>
        <p:sp>
          <p:nvSpPr>
            <p:cNvPr id="261130" name="Line 10"/>
            <p:cNvSpPr>
              <a:spLocks noChangeShapeType="1"/>
            </p:cNvSpPr>
            <p:nvPr/>
          </p:nvSpPr>
          <p:spPr bwMode="auto">
            <a:xfrm>
              <a:off x="2832" y="1920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131" name="Line 11"/>
            <p:cNvSpPr>
              <a:spLocks noChangeShapeType="1"/>
            </p:cNvSpPr>
            <p:nvPr/>
          </p:nvSpPr>
          <p:spPr bwMode="auto">
            <a:xfrm>
              <a:off x="2832" y="1666"/>
              <a:ext cx="288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1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839200" cy="12192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“Strong” relative humidity main effect</a:t>
            </a:r>
          </a:p>
          <a:p>
            <a:r>
              <a:rPr lang="en-US">
                <a:solidFill>
                  <a:srgbClr val="009900"/>
                </a:solidFill>
              </a:rPr>
              <a:t>“Weak” temperature main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5126</TotalTime>
  <Words>2493</Words>
  <Application>Microsoft Office PowerPoint</Application>
  <PresentationFormat>On-screen Show (4:3)</PresentationFormat>
  <Paragraphs>614</Paragraphs>
  <Slides>41</Slides>
  <Notes>16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Courier New</vt:lpstr>
      <vt:lpstr>Symbol</vt:lpstr>
      <vt:lpstr>Times New Roman</vt:lpstr>
      <vt:lpstr>Default Design</vt:lpstr>
      <vt:lpstr>Equation</vt:lpstr>
      <vt:lpstr>Linear Models</vt:lpstr>
      <vt:lpstr>Example -- Background</vt:lpstr>
      <vt:lpstr>Factorial or Crossed Design</vt:lpstr>
      <vt:lpstr>Factorial or Crossed Design</vt:lpstr>
      <vt:lpstr>Factorial or Crossed Design</vt:lpstr>
      <vt:lpstr>Interaction Effect</vt:lpstr>
      <vt:lpstr>No Interaction Effect</vt:lpstr>
      <vt:lpstr>Main Effects</vt:lpstr>
      <vt:lpstr>Main Effects</vt:lpstr>
      <vt:lpstr>No Effects</vt:lpstr>
      <vt:lpstr>Humidity Effect Only</vt:lpstr>
      <vt:lpstr>Temperature Effect Only</vt:lpstr>
      <vt:lpstr>Humidity and Temperature Effects</vt:lpstr>
      <vt:lpstr>Interaction Effect</vt:lpstr>
      <vt:lpstr>Example #1</vt:lpstr>
      <vt:lpstr>Example #2</vt:lpstr>
      <vt:lpstr>Example #3</vt:lpstr>
      <vt:lpstr>Example #4</vt:lpstr>
      <vt:lpstr>Example #5</vt:lpstr>
      <vt:lpstr>Example #6</vt:lpstr>
      <vt:lpstr>Example #7</vt:lpstr>
      <vt:lpstr>Example #8</vt:lpstr>
      <vt:lpstr>Example #9</vt:lpstr>
      <vt:lpstr>Example #10</vt:lpstr>
      <vt:lpstr>Terminology / Symbols</vt:lpstr>
      <vt:lpstr>Terminology / Symbols</vt:lpstr>
      <vt:lpstr>Example</vt:lpstr>
      <vt:lpstr>Example -- Bacteria</vt:lpstr>
      <vt:lpstr>Example -- Bacteria</vt:lpstr>
      <vt:lpstr>2-Way ANOVA Purpose</vt:lpstr>
      <vt:lpstr>2-Way ANOVA Calculations</vt:lpstr>
      <vt:lpstr>2-Way ANOVA Calculations</vt:lpstr>
      <vt:lpstr>2-Way ANOVA Calculations</vt:lpstr>
      <vt:lpstr>Two-Way ANOVA Table</vt:lpstr>
      <vt:lpstr>Example -- ANOVA</vt:lpstr>
      <vt:lpstr>Example -- ANOVA</vt:lpstr>
      <vt:lpstr>Example -- ANOVA</vt:lpstr>
      <vt:lpstr>Example -- ANOVA</vt:lpstr>
      <vt:lpstr>Review Handout – Example 1</vt:lpstr>
      <vt:lpstr>Assumptions and Checking in R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122</cp:revision>
  <dcterms:created xsi:type="dcterms:W3CDTF">2005-12-26T20:44:58Z</dcterms:created>
  <dcterms:modified xsi:type="dcterms:W3CDTF">2015-02-02T17:00:39Z</dcterms:modified>
</cp:coreProperties>
</file>