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sldIdLst>
    <p:sldId id="256" r:id="rId2"/>
    <p:sldId id="300" r:id="rId3"/>
    <p:sldId id="301" r:id="rId4"/>
    <p:sldId id="257" r:id="rId5"/>
    <p:sldId id="291" r:id="rId6"/>
    <p:sldId id="293" r:id="rId7"/>
    <p:sldId id="297" r:id="rId8"/>
    <p:sldId id="298" r:id="rId9"/>
    <p:sldId id="299" r:id="rId10"/>
    <p:sldId id="259" r:id="rId11"/>
    <p:sldId id="260" r:id="rId12"/>
    <p:sldId id="302" r:id="rId13"/>
    <p:sldId id="303" r:id="rId14"/>
    <p:sldId id="263" r:id="rId15"/>
    <p:sldId id="284" r:id="rId16"/>
    <p:sldId id="294" r:id="rId17"/>
    <p:sldId id="295" r:id="rId18"/>
    <p:sldId id="266" r:id="rId19"/>
    <p:sldId id="267" r:id="rId20"/>
    <p:sldId id="268" r:id="rId21"/>
    <p:sldId id="269" r:id="rId22"/>
    <p:sldId id="270" r:id="rId23"/>
    <p:sldId id="271" r:id="rId24"/>
    <p:sldId id="272" r:id="rId25"/>
    <p:sldId id="273" r:id="rId26"/>
    <p:sldId id="285" r:id="rId27"/>
    <p:sldId id="275" r:id="rId28"/>
    <p:sldId id="277" r:id="rId29"/>
    <p:sldId id="278" r:id="rId30"/>
    <p:sldId id="290" r:id="rId31"/>
    <p:sldId id="296" r:id="rId32"/>
    <p:sldId id="280" r:id="rId33"/>
    <p:sldId id="287" r:id="rId34"/>
  </p:sldIdLst>
  <p:sldSz cx="9144000" cy="6858000" type="screen4x3"/>
  <p:notesSz cx="6858000" cy="9144000"/>
  <p:defaultTextStyle>
    <a:defPPr>
      <a:defRPr lang="en-US"/>
    </a:defPPr>
    <a:lvl1pPr algn="l" rtl="0" fontAlgn="base">
      <a:spcBef>
        <a:spcPct val="0"/>
      </a:spcBef>
      <a:spcAft>
        <a:spcPct val="0"/>
      </a:spcAft>
      <a:defRPr sz="2800" kern="1200">
        <a:solidFill>
          <a:schemeClr val="tx1"/>
        </a:solidFill>
        <a:latin typeface="Arial" charset="0"/>
        <a:ea typeface="+mn-ea"/>
        <a:cs typeface="+mn-cs"/>
      </a:defRPr>
    </a:lvl1pPr>
    <a:lvl2pPr marL="457200" algn="l" rtl="0" fontAlgn="base">
      <a:spcBef>
        <a:spcPct val="0"/>
      </a:spcBef>
      <a:spcAft>
        <a:spcPct val="0"/>
      </a:spcAft>
      <a:defRPr sz="2800" kern="1200">
        <a:solidFill>
          <a:schemeClr val="tx1"/>
        </a:solidFill>
        <a:latin typeface="Arial" charset="0"/>
        <a:ea typeface="+mn-ea"/>
        <a:cs typeface="+mn-cs"/>
      </a:defRPr>
    </a:lvl2pPr>
    <a:lvl3pPr marL="914400" algn="l" rtl="0" fontAlgn="base">
      <a:spcBef>
        <a:spcPct val="0"/>
      </a:spcBef>
      <a:spcAft>
        <a:spcPct val="0"/>
      </a:spcAft>
      <a:defRPr sz="2800" kern="1200">
        <a:solidFill>
          <a:schemeClr val="tx1"/>
        </a:solidFill>
        <a:latin typeface="Arial" charset="0"/>
        <a:ea typeface="+mn-ea"/>
        <a:cs typeface="+mn-cs"/>
      </a:defRPr>
    </a:lvl3pPr>
    <a:lvl4pPr marL="1371600" algn="l" rtl="0" fontAlgn="base">
      <a:spcBef>
        <a:spcPct val="0"/>
      </a:spcBef>
      <a:spcAft>
        <a:spcPct val="0"/>
      </a:spcAft>
      <a:defRPr sz="2800" kern="1200">
        <a:solidFill>
          <a:schemeClr val="tx1"/>
        </a:solidFill>
        <a:latin typeface="Arial" charset="0"/>
        <a:ea typeface="+mn-ea"/>
        <a:cs typeface="+mn-cs"/>
      </a:defRPr>
    </a:lvl4pPr>
    <a:lvl5pPr marL="1828800" algn="l" rtl="0" fontAlgn="base">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99"/>
    <a:srgbClr val="0066FF"/>
    <a:srgbClr val="FF0000"/>
    <a:srgbClr val="FFFF66"/>
    <a:srgbClr val="CCFFCC"/>
    <a:srgbClr val="99FFCC"/>
    <a:srgbClr val="CC0000"/>
    <a:srgbClr val="008000"/>
    <a:srgbClr val="E2F7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3391" autoAdjust="0"/>
  </p:normalViewPr>
  <p:slideViewPr>
    <p:cSldViewPr>
      <p:cViewPr varScale="1">
        <p:scale>
          <a:sx n="76" d="100"/>
          <a:sy n="76" d="100"/>
        </p:scale>
        <p:origin x="554"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66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66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66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66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B94D3C2-BF88-419A-8074-EDDDAB1399B2}" type="slidenum">
              <a:rPr lang="en-US"/>
              <a:pPr/>
              <a:t>‹#›</a:t>
            </a:fld>
            <a:endParaRPr lang="en-US"/>
          </a:p>
        </p:txBody>
      </p:sp>
    </p:spTree>
    <p:extLst>
      <p:ext uri="{BB962C8B-B14F-4D97-AF65-F5344CB8AC3E}">
        <p14:creationId xmlns:p14="http://schemas.microsoft.com/office/powerpoint/2010/main" val="128417758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95F6ED-6644-4B80-8BAB-DF3A941B6440}" type="slidenum">
              <a:rPr lang="en-US"/>
              <a:pPr/>
              <a:t>33</a:t>
            </a:fld>
            <a:endParaRPr lang="en-US"/>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080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p:txBody>
          <a:bodyPr/>
          <a:lstStyle>
            <a:lvl1pPr>
              <a:defRPr/>
            </a:lvl1pPr>
          </a:lstStyle>
          <a:p>
            <a:r>
              <a:rPr lang="en-US"/>
              <a:t>LM Foundation</a:t>
            </a:r>
          </a:p>
        </p:txBody>
      </p:sp>
      <p:sp>
        <p:nvSpPr>
          <p:cNvPr id="5" name="Slide Number Placeholder 4"/>
          <p:cNvSpPr>
            <a:spLocks noGrp="1"/>
          </p:cNvSpPr>
          <p:nvPr>
            <p:ph type="sldNum" sz="quarter" idx="11"/>
          </p:nvPr>
        </p:nvSpPr>
        <p:spPr/>
        <p:txBody>
          <a:bodyPr/>
          <a:lstStyle>
            <a:lvl1pPr>
              <a:defRPr/>
            </a:lvl1pPr>
          </a:lstStyle>
          <a:p>
            <a:fld id="{954FD8FC-18FF-4794-B6D1-A444E0C193C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LM Foundation</a:t>
            </a:r>
          </a:p>
        </p:txBody>
      </p:sp>
      <p:sp>
        <p:nvSpPr>
          <p:cNvPr id="5" name="Slide Number Placeholder 4"/>
          <p:cNvSpPr>
            <a:spLocks noGrp="1"/>
          </p:cNvSpPr>
          <p:nvPr>
            <p:ph type="sldNum" sz="quarter" idx="11"/>
          </p:nvPr>
        </p:nvSpPr>
        <p:spPr/>
        <p:txBody>
          <a:bodyPr/>
          <a:lstStyle>
            <a:lvl1pPr>
              <a:defRPr/>
            </a:lvl1pPr>
          </a:lstStyle>
          <a:p>
            <a:fld id="{D0961084-9580-4289-8E0D-F1FBED3412B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4663" y="122238"/>
            <a:ext cx="2252662" cy="63547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088" y="122238"/>
            <a:ext cx="6607175" cy="6354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LM Foundation</a:t>
            </a:r>
          </a:p>
        </p:txBody>
      </p:sp>
      <p:sp>
        <p:nvSpPr>
          <p:cNvPr id="5" name="Slide Number Placeholder 4"/>
          <p:cNvSpPr>
            <a:spLocks noGrp="1"/>
          </p:cNvSpPr>
          <p:nvPr>
            <p:ph type="sldNum" sz="quarter" idx="11"/>
          </p:nvPr>
        </p:nvSpPr>
        <p:spPr/>
        <p:txBody>
          <a:bodyPr/>
          <a:lstStyle>
            <a:lvl1pPr>
              <a:defRPr/>
            </a:lvl1pPr>
          </a:lstStyle>
          <a:p>
            <a:fld id="{7AB34BE6-94A3-49CD-BD2E-20695598B071}"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LM Foundation</a:t>
            </a:r>
          </a:p>
        </p:txBody>
      </p:sp>
      <p:sp>
        <p:nvSpPr>
          <p:cNvPr id="5" name="Slide Number Placeholder 4"/>
          <p:cNvSpPr>
            <a:spLocks noGrp="1"/>
          </p:cNvSpPr>
          <p:nvPr>
            <p:ph type="sldNum" sz="quarter" idx="11"/>
          </p:nvPr>
        </p:nvSpPr>
        <p:spPr/>
        <p:txBody>
          <a:bodyPr/>
          <a:lstStyle>
            <a:lvl1pPr>
              <a:defRPr/>
            </a:lvl1pPr>
          </a:lstStyle>
          <a:p>
            <a:fld id="{2DF5461C-7FAD-4378-B074-D0FEBA4BBCD3}"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t>LM Foundation</a:t>
            </a:r>
          </a:p>
        </p:txBody>
      </p:sp>
      <p:sp>
        <p:nvSpPr>
          <p:cNvPr id="5" name="Slide Number Placeholder 4"/>
          <p:cNvSpPr>
            <a:spLocks noGrp="1"/>
          </p:cNvSpPr>
          <p:nvPr>
            <p:ph type="sldNum" sz="quarter" idx="11"/>
          </p:nvPr>
        </p:nvSpPr>
        <p:spPr/>
        <p:txBody>
          <a:bodyPr/>
          <a:lstStyle>
            <a:lvl1pPr>
              <a:defRPr/>
            </a:lvl1pPr>
          </a:lstStyle>
          <a:p>
            <a:fld id="{7F1B180F-4631-439F-99A7-BD403146B454}"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30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t>LM Foundation</a:t>
            </a:r>
          </a:p>
        </p:txBody>
      </p:sp>
      <p:sp>
        <p:nvSpPr>
          <p:cNvPr id="6" name="Slide Number Placeholder 5"/>
          <p:cNvSpPr>
            <a:spLocks noGrp="1"/>
          </p:cNvSpPr>
          <p:nvPr>
            <p:ph type="sldNum" sz="quarter" idx="11"/>
          </p:nvPr>
        </p:nvSpPr>
        <p:spPr/>
        <p:txBody>
          <a:bodyPr/>
          <a:lstStyle>
            <a:lvl1pPr>
              <a:defRPr/>
            </a:lvl1pPr>
          </a:lstStyle>
          <a:p>
            <a:fld id="{2D15CEB1-3D52-4B3A-8834-1618A5C45ED7}"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t>LM Foundation</a:t>
            </a:r>
          </a:p>
        </p:txBody>
      </p:sp>
      <p:sp>
        <p:nvSpPr>
          <p:cNvPr id="8" name="Slide Number Placeholder 7"/>
          <p:cNvSpPr>
            <a:spLocks noGrp="1"/>
          </p:cNvSpPr>
          <p:nvPr>
            <p:ph type="sldNum" sz="quarter" idx="11"/>
          </p:nvPr>
        </p:nvSpPr>
        <p:spPr/>
        <p:txBody>
          <a:bodyPr/>
          <a:lstStyle>
            <a:lvl1pPr>
              <a:defRPr/>
            </a:lvl1pPr>
          </a:lstStyle>
          <a:p>
            <a:fld id="{EA372129-D17C-4F58-9224-698C7B0CED1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t>LM Foundation</a:t>
            </a:r>
          </a:p>
        </p:txBody>
      </p:sp>
      <p:sp>
        <p:nvSpPr>
          <p:cNvPr id="4" name="Slide Number Placeholder 3"/>
          <p:cNvSpPr>
            <a:spLocks noGrp="1"/>
          </p:cNvSpPr>
          <p:nvPr>
            <p:ph type="sldNum" sz="quarter" idx="11"/>
          </p:nvPr>
        </p:nvSpPr>
        <p:spPr/>
        <p:txBody>
          <a:bodyPr/>
          <a:lstStyle>
            <a:lvl1pPr>
              <a:defRPr/>
            </a:lvl1pPr>
          </a:lstStyle>
          <a:p>
            <a:fld id="{94469B59-8435-4054-851C-F21F63D23B8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LM Foundation</a:t>
            </a:r>
          </a:p>
        </p:txBody>
      </p:sp>
      <p:sp>
        <p:nvSpPr>
          <p:cNvPr id="3" name="Slide Number Placeholder 2"/>
          <p:cNvSpPr>
            <a:spLocks noGrp="1"/>
          </p:cNvSpPr>
          <p:nvPr>
            <p:ph type="sldNum" sz="quarter" idx="11"/>
          </p:nvPr>
        </p:nvSpPr>
        <p:spPr/>
        <p:txBody>
          <a:bodyPr/>
          <a:lstStyle>
            <a:lvl1pPr>
              <a:defRPr/>
            </a:lvl1pPr>
          </a:lstStyle>
          <a:p>
            <a:fld id="{A2F876AD-5B87-40F2-95B4-23D36254454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LM Foundation</a:t>
            </a:r>
          </a:p>
        </p:txBody>
      </p:sp>
      <p:sp>
        <p:nvSpPr>
          <p:cNvPr id="6" name="Slide Number Placeholder 5"/>
          <p:cNvSpPr>
            <a:spLocks noGrp="1"/>
          </p:cNvSpPr>
          <p:nvPr>
            <p:ph type="sldNum" sz="quarter" idx="11"/>
          </p:nvPr>
        </p:nvSpPr>
        <p:spPr/>
        <p:txBody>
          <a:bodyPr/>
          <a:lstStyle>
            <a:lvl1pPr>
              <a:defRPr/>
            </a:lvl1pPr>
          </a:lstStyle>
          <a:p>
            <a:fld id="{810E4BE9-995D-4F15-B364-CF4019B8E6B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LM Foundation</a:t>
            </a:r>
          </a:p>
        </p:txBody>
      </p:sp>
      <p:sp>
        <p:nvSpPr>
          <p:cNvPr id="6" name="Slide Number Placeholder 5"/>
          <p:cNvSpPr>
            <a:spLocks noGrp="1"/>
          </p:cNvSpPr>
          <p:nvPr>
            <p:ph type="sldNum" sz="quarter" idx="11"/>
          </p:nvPr>
        </p:nvSpPr>
        <p:spPr/>
        <p:txBody>
          <a:bodyPr/>
          <a:lstStyle>
            <a:lvl1pPr>
              <a:defRPr/>
            </a:lvl1pPr>
          </a:lstStyle>
          <a:p>
            <a:fld id="{3E7D8B25-DB0C-4EDD-98C2-A0FB190901FB}"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blipFill dpi="0" rotWithShape="1">
          <a:blip r:embed="rId13">
            <a:alphaModFix amt="75000"/>
            <a:lum/>
          </a:blip>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088" y="122238"/>
            <a:ext cx="9012237" cy="8683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143000"/>
            <a:ext cx="8229600" cy="533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5486400" y="65532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r>
              <a:rPr lang="en-US"/>
              <a:t>LM Foundation</a:t>
            </a:r>
          </a:p>
        </p:txBody>
      </p:sp>
      <p:sp>
        <p:nvSpPr>
          <p:cNvPr id="1030" name="Rectangle 6"/>
          <p:cNvSpPr>
            <a:spLocks noGrp="1" noChangeArrowheads="1"/>
          </p:cNvSpPr>
          <p:nvPr>
            <p:ph type="sldNum" sz="quarter" idx="4"/>
          </p:nvPr>
        </p:nvSpPr>
        <p:spPr bwMode="auto">
          <a:xfrm>
            <a:off x="8458200" y="6550025"/>
            <a:ext cx="609600" cy="307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3302B22-EB6A-41FD-B936-E9A3588E7EA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7.wmf"/><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8.wmf"/></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9.w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image" Target="../media/image20.png"/><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7.wmf"/><Relationship Id="rId5" Type="http://schemas.openxmlformats.org/officeDocument/2006/relationships/image" Target="../media/image21.wmf"/><Relationship Id="rId4" Type="http://schemas.openxmlformats.org/officeDocument/2006/relationships/oleObject" Target="../embeddings/oleObject3.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ctrTitle"/>
          </p:nvPr>
        </p:nvSpPr>
        <p:spPr/>
        <p:txBody>
          <a:bodyPr/>
          <a:lstStyle/>
          <a:p>
            <a:r>
              <a:rPr lang="en-US"/>
              <a:t>Linear Models -- Foundation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LM Foundation</a:t>
            </a:r>
          </a:p>
        </p:txBody>
      </p:sp>
      <p:sp>
        <p:nvSpPr>
          <p:cNvPr id="5" name="Slide Number Placeholder 4"/>
          <p:cNvSpPr>
            <a:spLocks noGrp="1"/>
          </p:cNvSpPr>
          <p:nvPr>
            <p:ph type="sldNum" sz="quarter" idx="11"/>
          </p:nvPr>
        </p:nvSpPr>
        <p:spPr/>
        <p:txBody>
          <a:bodyPr/>
          <a:lstStyle/>
          <a:p>
            <a:fld id="{BCE2B70E-1790-410C-8474-796ED8699327}" type="slidenum">
              <a:rPr lang="en-US"/>
              <a:pPr/>
              <a:t>10</a:t>
            </a:fld>
            <a:endParaRPr lang="en-US"/>
          </a:p>
        </p:txBody>
      </p:sp>
      <p:sp>
        <p:nvSpPr>
          <p:cNvPr id="167938" name="Rectangle 2"/>
          <p:cNvSpPr>
            <a:spLocks noGrp="1" noChangeArrowheads="1"/>
          </p:cNvSpPr>
          <p:nvPr>
            <p:ph type="title"/>
          </p:nvPr>
        </p:nvSpPr>
        <p:spPr>
          <a:xfrm>
            <a:off x="228600" y="228600"/>
            <a:ext cx="8610600" cy="762000"/>
          </a:xfrm>
        </p:spPr>
        <p:txBody>
          <a:bodyPr/>
          <a:lstStyle/>
          <a:p>
            <a:r>
              <a:rPr lang="en-US"/>
              <a:t>Example Data – Sex &amp; Direction</a:t>
            </a:r>
          </a:p>
        </p:txBody>
      </p:sp>
      <p:sp>
        <p:nvSpPr>
          <p:cNvPr id="167939" name="Rectangle 3"/>
          <p:cNvSpPr>
            <a:spLocks noGrp="1" noChangeArrowheads="1"/>
          </p:cNvSpPr>
          <p:nvPr>
            <p:ph type="body" idx="1"/>
          </p:nvPr>
        </p:nvSpPr>
        <p:spPr>
          <a:xfrm>
            <a:off x="228600" y="1066800"/>
            <a:ext cx="8610600" cy="5638800"/>
          </a:xfrm>
        </p:spPr>
        <p:txBody>
          <a:bodyPr/>
          <a:lstStyle/>
          <a:p>
            <a:pPr marL="0" indent="0">
              <a:buNone/>
            </a:pPr>
            <a:r>
              <a:rPr lang="en-US" dirty="0"/>
              <a:t>A sample of 30 males and 30 females was taken to an unfamiliar wooded park and given spatial orientation tests, including pointing to the south.  The absolute pointing error, in degrees, was recorded.  The results are in the </a:t>
            </a:r>
            <a:r>
              <a:rPr lang="en-US" b="1" dirty="0">
                <a:solidFill>
                  <a:schemeClr val="accent2"/>
                </a:solidFill>
              </a:rPr>
              <a:t>SexDirection.txt </a:t>
            </a:r>
            <a:r>
              <a:rPr lang="en-US" dirty="0"/>
              <a:t>file on the webpage.  Is there a difference in sense of direction between men and women?</a:t>
            </a:r>
          </a:p>
          <a:p>
            <a:endParaRPr lang="en-US" dirty="0"/>
          </a:p>
          <a:p>
            <a:pPr>
              <a:buFontTx/>
              <a:buNone/>
            </a:pPr>
            <a:r>
              <a:rPr lang="en-US" sz="1800" dirty="0">
                <a:solidFill>
                  <a:schemeClr val="accent2"/>
                </a:solidFill>
              </a:rPr>
              <a:t>from </a:t>
            </a:r>
            <a:r>
              <a:rPr lang="en-US" sz="1800" dirty="0" err="1">
                <a:solidFill>
                  <a:schemeClr val="accent2"/>
                </a:solidFill>
              </a:rPr>
              <a:t>Sholl</a:t>
            </a:r>
            <a:r>
              <a:rPr lang="en-US" sz="1800" dirty="0">
                <a:solidFill>
                  <a:schemeClr val="accent2"/>
                </a:solidFill>
              </a:rPr>
              <a:t>, M.J., J.C. </a:t>
            </a:r>
            <a:r>
              <a:rPr lang="en-US" sz="1800" dirty="0" err="1">
                <a:solidFill>
                  <a:schemeClr val="accent2"/>
                </a:solidFill>
              </a:rPr>
              <a:t>Acacio</a:t>
            </a:r>
            <a:r>
              <a:rPr lang="en-US" sz="1800" dirty="0">
                <a:solidFill>
                  <a:schemeClr val="accent2"/>
                </a:solidFill>
              </a:rPr>
              <a:t>, R.O. Makar, and C. Leon.  2000.  The relation of sex and sense of direction to spatial orientation in an unfamiliar environment.  Journal of Environmental Psychology.  20:17-28.</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LM Foundation</a:t>
            </a:r>
          </a:p>
        </p:txBody>
      </p:sp>
      <p:sp>
        <p:nvSpPr>
          <p:cNvPr id="5" name="Slide Number Placeholder 4"/>
          <p:cNvSpPr>
            <a:spLocks noGrp="1"/>
          </p:cNvSpPr>
          <p:nvPr>
            <p:ph type="sldNum" sz="quarter" idx="11"/>
          </p:nvPr>
        </p:nvSpPr>
        <p:spPr/>
        <p:txBody>
          <a:bodyPr/>
          <a:lstStyle/>
          <a:p>
            <a:fld id="{56FAE41D-D92A-4900-8FE6-0712747FCD6D}" type="slidenum">
              <a:rPr lang="en-US"/>
              <a:pPr/>
              <a:t>11</a:t>
            </a:fld>
            <a:endParaRPr lang="en-US"/>
          </a:p>
        </p:txBody>
      </p:sp>
      <p:sp>
        <p:nvSpPr>
          <p:cNvPr id="168962" name="Rectangle 2"/>
          <p:cNvSpPr>
            <a:spLocks noGrp="1" noChangeArrowheads="1"/>
          </p:cNvSpPr>
          <p:nvPr>
            <p:ph type="title"/>
          </p:nvPr>
        </p:nvSpPr>
        <p:spPr>
          <a:xfrm>
            <a:off x="228600" y="228600"/>
            <a:ext cx="8610600" cy="762000"/>
          </a:xfrm>
        </p:spPr>
        <p:txBody>
          <a:bodyPr/>
          <a:lstStyle/>
          <a:p>
            <a:r>
              <a:rPr lang="en-US" dirty="0"/>
              <a:t>Example Data – Sex &amp; Direction</a:t>
            </a:r>
          </a:p>
        </p:txBody>
      </p:sp>
      <p:sp>
        <p:nvSpPr>
          <p:cNvPr id="168963" name="Rectangle 3"/>
          <p:cNvSpPr>
            <a:spLocks noGrp="1" noChangeArrowheads="1"/>
          </p:cNvSpPr>
          <p:nvPr>
            <p:ph type="body" idx="1"/>
          </p:nvPr>
        </p:nvSpPr>
        <p:spPr>
          <a:xfrm>
            <a:off x="228600" y="1371600"/>
            <a:ext cx="8610600" cy="4800600"/>
          </a:xfrm>
        </p:spPr>
        <p:txBody>
          <a:bodyPr/>
          <a:lstStyle/>
          <a:p>
            <a:r>
              <a:rPr lang="en-US" sz="3600" dirty="0"/>
              <a:t>What are the hypotheses?</a:t>
            </a:r>
          </a:p>
          <a:p>
            <a:pPr lvl="1"/>
            <a:r>
              <a:rPr lang="en-US" sz="3200" b="1" dirty="0">
                <a:solidFill>
                  <a:schemeClr val="accent2"/>
                </a:solidFill>
              </a:rPr>
              <a:t>H</a:t>
            </a:r>
            <a:r>
              <a:rPr lang="en-US" sz="3200" b="1" baseline="-25000" dirty="0">
                <a:solidFill>
                  <a:schemeClr val="accent2"/>
                </a:solidFill>
              </a:rPr>
              <a:t>O</a:t>
            </a:r>
            <a:r>
              <a:rPr lang="en-US" sz="3200" b="1" dirty="0">
                <a:solidFill>
                  <a:schemeClr val="accent2"/>
                </a:solidFill>
              </a:rPr>
              <a:t>: </a:t>
            </a:r>
            <a:r>
              <a:rPr lang="en-US" sz="3200" b="1" dirty="0">
                <a:solidFill>
                  <a:schemeClr val="accent2"/>
                </a:solidFill>
                <a:latin typeface="Symbol" pitchFamily="18" charset="2"/>
              </a:rPr>
              <a:t>m</a:t>
            </a:r>
            <a:r>
              <a:rPr lang="en-US" sz="3200" b="1" baseline="-25000" dirty="0">
                <a:solidFill>
                  <a:schemeClr val="accent2"/>
                </a:solidFill>
              </a:rPr>
              <a:t>m</a:t>
            </a:r>
            <a:r>
              <a:rPr lang="en-US" sz="3200" b="1" dirty="0">
                <a:solidFill>
                  <a:schemeClr val="accent2"/>
                </a:solidFill>
              </a:rPr>
              <a:t>-</a:t>
            </a:r>
            <a:r>
              <a:rPr lang="en-US" sz="3200" b="1" dirty="0">
                <a:solidFill>
                  <a:schemeClr val="accent2"/>
                </a:solidFill>
                <a:latin typeface="Symbol" pitchFamily="18" charset="2"/>
              </a:rPr>
              <a:t>m</a:t>
            </a:r>
            <a:r>
              <a:rPr lang="en-US" sz="3200" b="1" baseline="-25000" dirty="0">
                <a:solidFill>
                  <a:schemeClr val="accent2"/>
                </a:solidFill>
              </a:rPr>
              <a:t>f</a:t>
            </a:r>
            <a:r>
              <a:rPr lang="en-US" sz="3200" b="1" dirty="0">
                <a:solidFill>
                  <a:schemeClr val="accent2"/>
                </a:solidFill>
              </a:rPr>
              <a:t>=0       H</a:t>
            </a:r>
            <a:r>
              <a:rPr lang="en-US" sz="3200" b="1" baseline="-25000" dirty="0">
                <a:solidFill>
                  <a:schemeClr val="accent2"/>
                </a:solidFill>
              </a:rPr>
              <a:t>A</a:t>
            </a:r>
            <a:r>
              <a:rPr lang="en-US" sz="3200" b="1" dirty="0">
                <a:solidFill>
                  <a:schemeClr val="accent2"/>
                </a:solidFill>
              </a:rPr>
              <a:t>: </a:t>
            </a:r>
            <a:r>
              <a:rPr lang="en-US" sz="3200" b="1" dirty="0">
                <a:solidFill>
                  <a:schemeClr val="accent2"/>
                </a:solidFill>
                <a:latin typeface="Symbol" pitchFamily="18" charset="2"/>
              </a:rPr>
              <a:t>m</a:t>
            </a:r>
            <a:r>
              <a:rPr lang="en-US" sz="3200" b="1" baseline="-25000" dirty="0">
                <a:solidFill>
                  <a:schemeClr val="accent2"/>
                </a:solidFill>
              </a:rPr>
              <a:t>m</a:t>
            </a:r>
            <a:r>
              <a:rPr lang="en-US" sz="3200" b="1" dirty="0">
                <a:solidFill>
                  <a:schemeClr val="accent2"/>
                </a:solidFill>
              </a:rPr>
              <a:t>- </a:t>
            </a:r>
            <a:r>
              <a:rPr lang="en-US" sz="3200" b="1" dirty="0">
                <a:solidFill>
                  <a:schemeClr val="accent2"/>
                </a:solidFill>
                <a:latin typeface="Symbol" pitchFamily="18" charset="2"/>
              </a:rPr>
              <a:t>m</a:t>
            </a:r>
            <a:r>
              <a:rPr lang="en-US" sz="3200" b="1" baseline="-25000" dirty="0">
                <a:solidFill>
                  <a:schemeClr val="accent2"/>
                </a:solidFill>
              </a:rPr>
              <a:t>f</a:t>
            </a:r>
            <a:r>
              <a:rPr lang="en-US" sz="3200" b="1" dirty="0">
                <a:solidFill>
                  <a:schemeClr val="accent2"/>
                </a:solidFill>
              </a:rPr>
              <a:t> </a:t>
            </a:r>
            <a:r>
              <a:rPr lang="en-US" b="1" dirty="0">
                <a:solidFill>
                  <a:schemeClr val="accent2"/>
                </a:solidFill>
                <a:cs typeface="Arial" charset="0"/>
              </a:rPr>
              <a:t>≠ 0</a:t>
            </a:r>
            <a:endParaRPr lang="en-US" sz="3200" b="1" dirty="0">
              <a:solidFill>
                <a:schemeClr val="accent2"/>
              </a:solidFill>
            </a:endParaRPr>
          </a:p>
          <a:p>
            <a:endParaRPr lang="en-US" sz="3600" b="1" dirty="0">
              <a:solidFill>
                <a:schemeClr val="accent2"/>
              </a:solidFill>
            </a:endParaRPr>
          </a:p>
          <a:p>
            <a:r>
              <a:rPr lang="en-US" sz="3600" dirty="0"/>
              <a:t>Use which hypothesis test?</a:t>
            </a:r>
          </a:p>
          <a:p>
            <a:pPr lvl="1"/>
            <a:r>
              <a:rPr lang="en-US" b="1" dirty="0">
                <a:solidFill>
                  <a:schemeClr val="accent2"/>
                </a:solidFill>
              </a:rPr>
              <a:t>Two </a:t>
            </a:r>
            <a:r>
              <a:rPr lang="en-US" b="1" dirty="0">
                <a:solidFill>
                  <a:srgbClr val="333399"/>
                </a:solidFill>
              </a:rPr>
              <a:t>Sample</a:t>
            </a:r>
            <a:r>
              <a:rPr lang="en-US" b="1" dirty="0">
                <a:solidFill>
                  <a:schemeClr val="accent2"/>
                </a:solidFill>
              </a:rPr>
              <a:t> T-test</a:t>
            </a:r>
          </a:p>
          <a:p>
            <a:pPr lvl="1"/>
            <a:endParaRPr lang="en-US" b="1" dirty="0">
              <a:solidFill>
                <a:schemeClr val="accent2"/>
              </a:solidFill>
            </a:endParaRPr>
          </a:p>
          <a:p>
            <a:r>
              <a:rPr lang="en-US" sz="3600" dirty="0"/>
              <a:t>What is conclusion from handout</a:t>
            </a:r>
            <a:r>
              <a:rPr lang="en-US" sz="3600" dirty="0" smtClean="0"/>
              <a:t>?</a:t>
            </a:r>
          </a:p>
          <a:p>
            <a:pPr lvl="1"/>
            <a:r>
              <a:rPr lang="en-US" b="1" dirty="0" smtClean="0">
                <a:solidFill>
                  <a:srgbClr val="333399"/>
                </a:solidFill>
              </a:rPr>
              <a:t>No significant difference in mean APE between males and females</a:t>
            </a:r>
            <a:endParaRPr lang="en-US" b="1" dirty="0">
              <a:solidFill>
                <a:srgbClr val="3333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963">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68963">
                                            <p:txEl>
                                              <p:pRg st="4" end="4"/>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689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Competing Models</a:t>
            </a:r>
            <a:endParaRPr lang="en-US" dirty="0"/>
          </a:p>
        </p:txBody>
      </p:sp>
      <p:sp>
        <p:nvSpPr>
          <p:cNvPr id="4" name="Footer Placeholder 3"/>
          <p:cNvSpPr>
            <a:spLocks noGrp="1"/>
          </p:cNvSpPr>
          <p:nvPr>
            <p:ph type="ftr" sz="quarter" idx="10"/>
          </p:nvPr>
        </p:nvSpPr>
        <p:spPr/>
        <p:txBody>
          <a:bodyPr/>
          <a:lstStyle/>
          <a:p>
            <a:r>
              <a:rPr lang="en-US" smtClean="0"/>
              <a:t>LM Foundation</a:t>
            </a:r>
            <a:endParaRPr lang="en-US"/>
          </a:p>
        </p:txBody>
      </p:sp>
      <p:sp>
        <p:nvSpPr>
          <p:cNvPr id="5" name="Slide Number Placeholder 4"/>
          <p:cNvSpPr>
            <a:spLocks noGrp="1"/>
          </p:cNvSpPr>
          <p:nvPr>
            <p:ph type="sldNum" sz="quarter" idx="11"/>
          </p:nvPr>
        </p:nvSpPr>
        <p:spPr/>
        <p:txBody>
          <a:bodyPr/>
          <a:lstStyle/>
          <a:p>
            <a:fld id="{2DF5461C-7FAD-4378-B074-D0FEBA4BBCD3}" type="slidenum">
              <a:rPr lang="en-US" smtClean="0"/>
              <a:pPr/>
              <a:t>12</a:t>
            </a:fld>
            <a:endParaRPr lang="en-US"/>
          </a:p>
        </p:txBody>
      </p:sp>
      <p:graphicFrame>
        <p:nvGraphicFramePr>
          <p:cNvPr id="14" name="Table 13"/>
          <p:cNvGraphicFramePr>
            <a:graphicFrameLocks noGrp="1"/>
          </p:cNvGraphicFramePr>
          <p:nvPr>
            <p:extLst>
              <p:ext uri="{D42A27DB-BD31-4B8C-83A1-F6EECF244321}">
                <p14:modId xmlns:p14="http://schemas.microsoft.com/office/powerpoint/2010/main" val="694431811"/>
              </p:ext>
            </p:extLst>
          </p:nvPr>
        </p:nvGraphicFramePr>
        <p:xfrm>
          <a:off x="457200" y="2346960"/>
          <a:ext cx="8229600" cy="2072640"/>
        </p:xfrm>
        <a:graphic>
          <a:graphicData uri="http://schemas.openxmlformats.org/drawingml/2006/table">
            <a:tbl>
              <a:tblPr firstRow="1" bandRow="1">
                <a:tableStyleId>{00A15C55-8517-42AA-B614-E9B94910E393}</a:tableStyleId>
              </a:tblPr>
              <a:tblGrid>
                <a:gridCol w="2743200"/>
                <a:gridCol w="2743200"/>
                <a:gridCol w="2743200"/>
              </a:tblGrid>
              <a:tr h="370840">
                <a:tc>
                  <a:txBody>
                    <a:bodyPr/>
                    <a:lstStyle/>
                    <a:p>
                      <a:pPr algn="l"/>
                      <a:r>
                        <a:rPr lang="en-US" sz="2800" dirty="0" smtClean="0"/>
                        <a:t>Characteristic</a:t>
                      </a:r>
                      <a:endParaRPr lang="en-US" sz="2800" dirty="0"/>
                    </a:p>
                  </a:txBody>
                  <a:tcPr/>
                </a:tc>
                <a:tc>
                  <a:txBody>
                    <a:bodyPr/>
                    <a:lstStyle/>
                    <a:p>
                      <a:pPr algn="ctr"/>
                      <a:r>
                        <a:rPr lang="en-US" sz="2800" dirty="0" smtClean="0"/>
                        <a:t>Full Model</a:t>
                      </a:r>
                      <a:endParaRPr lang="en-US" sz="2800" dirty="0"/>
                    </a:p>
                  </a:txBody>
                  <a:tcPr/>
                </a:tc>
                <a:tc>
                  <a:txBody>
                    <a:bodyPr/>
                    <a:lstStyle/>
                    <a:p>
                      <a:pPr algn="ctr"/>
                      <a:r>
                        <a:rPr lang="en-US" sz="2800" dirty="0" smtClean="0"/>
                        <a:t>Simple Model</a:t>
                      </a:r>
                      <a:endParaRPr lang="en-US" sz="2800" dirty="0"/>
                    </a:p>
                  </a:txBody>
                  <a:tcPr/>
                </a:tc>
              </a:tr>
              <a:tr h="370840">
                <a:tc>
                  <a:txBody>
                    <a:bodyPr/>
                    <a:lstStyle/>
                    <a:p>
                      <a:pPr algn="l"/>
                      <a:endParaRPr lang="en-US" sz="2800" dirty="0"/>
                    </a:p>
                  </a:txBody>
                  <a:tcPr/>
                </a:tc>
                <a:tc>
                  <a:txBody>
                    <a:bodyPr/>
                    <a:lstStyle/>
                    <a:p>
                      <a:pPr algn="ctr"/>
                      <a:endParaRPr lang="en-US" sz="2800" baseline="-25000" dirty="0"/>
                    </a:p>
                  </a:txBody>
                  <a:tcPr/>
                </a:tc>
                <a:tc>
                  <a:txBody>
                    <a:bodyPr/>
                    <a:lstStyle/>
                    <a:p>
                      <a:pPr algn="ctr"/>
                      <a:endParaRPr lang="en-US" sz="2800" baseline="-25000" dirty="0"/>
                    </a:p>
                  </a:txBody>
                  <a:tcPr/>
                </a:tc>
              </a:tr>
              <a:tr h="370840">
                <a:tc>
                  <a:txBody>
                    <a:bodyPr/>
                    <a:lstStyle/>
                    <a:p>
                      <a:pPr algn="l"/>
                      <a:endParaRPr lang="en-US" sz="2800" dirty="0"/>
                    </a:p>
                  </a:txBody>
                  <a:tcPr/>
                </a:tc>
                <a:tc>
                  <a:txBody>
                    <a:bodyPr/>
                    <a:lstStyle/>
                    <a:p>
                      <a:pPr algn="ctr"/>
                      <a:endParaRPr lang="en-US" sz="2800" dirty="0"/>
                    </a:p>
                  </a:txBody>
                  <a:tcPr/>
                </a:tc>
                <a:tc>
                  <a:txBody>
                    <a:bodyPr/>
                    <a:lstStyle/>
                    <a:p>
                      <a:pPr algn="ctr"/>
                      <a:endParaRPr lang="en-US" sz="2800" dirty="0"/>
                    </a:p>
                  </a:txBody>
                  <a:tcPr/>
                </a:tc>
              </a:tr>
              <a:tr h="370840">
                <a:tc>
                  <a:txBody>
                    <a:bodyPr/>
                    <a:lstStyle/>
                    <a:p>
                      <a:pPr algn="l"/>
                      <a:endParaRPr lang="en-US" sz="2800" dirty="0"/>
                    </a:p>
                  </a:txBody>
                  <a:tcPr/>
                </a:tc>
                <a:tc>
                  <a:txBody>
                    <a:bodyPr/>
                    <a:lstStyle/>
                    <a:p>
                      <a:pPr algn="ctr"/>
                      <a:endParaRPr lang="en-US" sz="2800" dirty="0"/>
                    </a:p>
                  </a:txBody>
                  <a:tcPr/>
                </a:tc>
                <a:tc>
                  <a:txBody>
                    <a:bodyPr/>
                    <a:lstStyle/>
                    <a:p>
                      <a:pPr algn="ctr"/>
                      <a:endParaRPr lang="en-US" sz="2800" dirty="0"/>
                    </a:p>
                  </a:txBody>
                  <a:tcPr/>
                </a:tc>
              </a:tr>
            </a:tbl>
          </a:graphicData>
        </a:graphic>
      </p:graphicFrame>
      <p:sp>
        <p:nvSpPr>
          <p:cNvPr id="15" name="TextBox 14"/>
          <p:cNvSpPr txBox="1"/>
          <p:nvPr/>
        </p:nvSpPr>
        <p:spPr>
          <a:xfrm>
            <a:off x="4023797" y="3394576"/>
            <a:ext cx="1005403" cy="523220"/>
          </a:xfrm>
          <a:prstGeom prst="rect">
            <a:avLst/>
          </a:prstGeom>
          <a:noFill/>
        </p:spPr>
        <p:txBody>
          <a:bodyPr wrap="none" rtlCol="0">
            <a:spAutoFit/>
          </a:bodyPr>
          <a:lstStyle/>
          <a:p>
            <a:r>
              <a:rPr lang="en-US" dirty="0" smtClean="0">
                <a:solidFill>
                  <a:srgbClr val="FF0000"/>
                </a:solidFill>
              </a:rPr>
              <a:t>More</a:t>
            </a:r>
            <a:endParaRPr lang="en-US" dirty="0">
              <a:solidFill>
                <a:srgbClr val="FF0000"/>
              </a:solidFill>
            </a:endParaRPr>
          </a:p>
        </p:txBody>
      </p:sp>
      <p:sp>
        <p:nvSpPr>
          <p:cNvPr id="16" name="TextBox 15"/>
          <p:cNvSpPr txBox="1"/>
          <p:nvPr/>
        </p:nvSpPr>
        <p:spPr>
          <a:xfrm>
            <a:off x="6843197" y="3384396"/>
            <a:ext cx="944489" cy="523220"/>
          </a:xfrm>
          <a:prstGeom prst="rect">
            <a:avLst/>
          </a:prstGeom>
          <a:noFill/>
        </p:spPr>
        <p:txBody>
          <a:bodyPr wrap="none" rtlCol="0">
            <a:spAutoFit/>
          </a:bodyPr>
          <a:lstStyle/>
          <a:p>
            <a:r>
              <a:rPr lang="en-US" dirty="0" smtClean="0">
                <a:solidFill>
                  <a:srgbClr val="00B050"/>
                </a:solidFill>
              </a:rPr>
              <a:t>Less</a:t>
            </a:r>
            <a:endParaRPr lang="en-US" dirty="0">
              <a:solidFill>
                <a:srgbClr val="00B050"/>
              </a:solidFill>
            </a:endParaRPr>
          </a:p>
        </p:txBody>
      </p:sp>
      <p:sp>
        <p:nvSpPr>
          <p:cNvPr id="17" name="TextBox 16"/>
          <p:cNvSpPr txBox="1"/>
          <p:nvPr/>
        </p:nvSpPr>
        <p:spPr>
          <a:xfrm>
            <a:off x="3962400" y="3896380"/>
            <a:ext cx="1143262" cy="523220"/>
          </a:xfrm>
          <a:prstGeom prst="rect">
            <a:avLst/>
          </a:prstGeom>
          <a:noFill/>
        </p:spPr>
        <p:txBody>
          <a:bodyPr wrap="none" rtlCol="0">
            <a:spAutoFit/>
          </a:bodyPr>
          <a:lstStyle/>
          <a:p>
            <a:r>
              <a:rPr lang="en-US" dirty="0" smtClean="0">
                <a:solidFill>
                  <a:srgbClr val="00B050"/>
                </a:solidFill>
              </a:rPr>
              <a:t>Better</a:t>
            </a:r>
            <a:endParaRPr lang="en-US" dirty="0">
              <a:solidFill>
                <a:srgbClr val="00B050"/>
              </a:solidFill>
            </a:endParaRPr>
          </a:p>
        </p:txBody>
      </p:sp>
      <p:sp>
        <p:nvSpPr>
          <p:cNvPr id="18" name="TextBox 17"/>
          <p:cNvSpPr txBox="1"/>
          <p:nvPr/>
        </p:nvSpPr>
        <p:spPr>
          <a:xfrm>
            <a:off x="6705600" y="3896380"/>
            <a:ext cx="1216936" cy="523220"/>
          </a:xfrm>
          <a:prstGeom prst="rect">
            <a:avLst/>
          </a:prstGeom>
          <a:noFill/>
        </p:spPr>
        <p:txBody>
          <a:bodyPr wrap="none" rtlCol="0">
            <a:spAutoFit/>
          </a:bodyPr>
          <a:lstStyle/>
          <a:p>
            <a:r>
              <a:rPr lang="en-US" dirty="0" smtClean="0">
                <a:solidFill>
                  <a:srgbClr val="FF0000"/>
                </a:solidFill>
              </a:rPr>
              <a:t>Worse</a:t>
            </a:r>
            <a:endParaRPr lang="en-US" dirty="0">
              <a:solidFill>
                <a:srgbClr val="FF0000"/>
              </a:solidFill>
            </a:endParaRPr>
          </a:p>
        </p:txBody>
      </p:sp>
      <p:sp>
        <p:nvSpPr>
          <p:cNvPr id="19" name="TextBox 18"/>
          <p:cNvSpPr txBox="1"/>
          <p:nvPr/>
        </p:nvSpPr>
        <p:spPr>
          <a:xfrm>
            <a:off x="533400" y="3918682"/>
            <a:ext cx="1983235" cy="523220"/>
          </a:xfrm>
          <a:prstGeom prst="rect">
            <a:avLst/>
          </a:prstGeom>
          <a:noFill/>
        </p:spPr>
        <p:txBody>
          <a:bodyPr wrap="none" rtlCol="0">
            <a:spAutoFit/>
          </a:bodyPr>
          <a:lstStyle/>
          <a:p>
            <a:r>
              <a:rPr lang="en-US" dirty="0" smtClean="0"/>
              <a:t>Relative Fit</a:t>
            </a:r>
            <a:endParaRPr lang="en-US" dirty="0"/>
          </a:p>
        </p:txBody>
      </p:sp>
      <p:sp>
        <p:nvSpPr>
          <p:cNvPr id="20" name="TextBox 19"/>
          <p:cNvSpPr txBox="1"/>
          <p:nvPr/>
        </p:nvSpPr>
        <p:spPr>
          <a:xfrm>
            <a:off x="533400" y="3385282"/>
            <a:ext cx="2343911" cy="523220"/>
          </a:xfrm>
          <a:prstGeom prst="rect">
            <a:avLst/>
          </a:prstGeom>
          <a:noFill/>
        </p:spPr>
        <p:txBody>
          <a:bodyPr wrap="none" rtlCol="0">
            <a:spAutoFit/>
          </a:bodyPr>
          <a:lstStyle/>
          <a:p>
            <a:r>
              <a:rPr lang="en-US" dirty="0" smtClean="0"/>
              <a:t># Parameters</a:t>
            </a:r>
            <a:endParaRPr lang="en-US" dirty="0"/>
          </a:p>
        </p:txBody>
      </p:sp>
      <p:sp>
        <p:nvSpPr>
          <p:cNvPr id="21" name="TextBox 20"/>
          <p:cNvSpPr txBox="1"/>
          <p:nvPr/>
        </p:nvSpPr>
        <p:spPr>
          <a:xfrm>
            <a:off x="533400" y="2861176"/>
            <a:ext cx="1963999" cy="523220"/>
          </a:xfrm>
          <a:prstGeom prst="rect">
            <a:avLst/>
          </a:prstGeom>
          <a:noFill/>
        </p:spPr>
        <p:txBody>
          <a:bodyPr wrap="none" rtlCol="0">
            <a:spAutoFit/>
          </a:bodyPr>
          <a:lstStyle/>
          <a:p>
            <a:r>
              <a:rPr lang="en-US" dirty="0" smtClean="0"/>
              <a:t>Hypothesis</a:t>
            </a:r>
            <a:endParaRPr lang="en-US" dirty="0"/>
          </a:p>
        </p:txBody>
      </p:sp>
      <p:sp>
        <p:nvSpPr>
          <p:cNvPr id="22" name="TextBox 21"/>
          <p:cNvSpPr txBox="1"/>
          <p:nvPr/>
        </p:nvSpPr>
        <p:spPr>
          <a:xfrm>
            <a:off x="4224171" y="2838346"/>
            <a:ext cx="604653" cy="523220"/>
          </a:xfrm>
          <a:prstGeom prst="rect">
            <a:avLst/>
          </a:prstGeom>
          <a:noFill/>
        </p:spPr>
        <p:txBody>
          <a:bodyPr wrap="none" rtlCol="0">
            <a:spAutoFit/>
          </a:bodyPr>
          <a:lstStyle/>
          <a:p>
            <a:r>
              <a:rPr lang="en-US" dirty="0" smtClean="0"/>
              <a:t>H</a:t>
            </a:r>
            <a:r>
              <a:rPr lang="en-US" baseline="-25000" dirty="0" smtClean="0"/>
              <a:t>A</a:t>
            </a:r>
            <a:endParaRPr lang="en-US" baseline="-25000" dirty="0"/>
          </a:p>
        </p:txBody>
      </p:sp>
      <p:sp>
        <p:nvSpPr>
          <p:cNvPr id="23" name="TextBox 22"/>
          <p:cNvSpPr txBox="1"/>
          <p:nvPr/>
        </p:nvSpPr>
        <p:spPr>
          <a:xfrm>
            <a:off x="7025367" y="2840817"/>
            <a:ext cx="577402" cy="523220"/>
          </a:xfrm>
          <a:prstGeom prst="rect">
            <a:avLst/>
          </a:prstGeom>
          <a:noFill/>
        </p:spPr>
        <p:txBody>
          <a:bodyPr wrap="none" rtlCol="0">
            <a:spAutoFit/>
          </a:bodyPr>
          <a:lstStyle/>
          <a:p>
            <a:r>
              <a:rPr lang="en-US" dirty="0" smtClean="0"/>
              <a:t>H</a:t>
            </a:r>
            <a:r>
              <a:rPr lang="en-US" baseline="-25000" dirty="0"/>
              <a:t>0</a:t>
            </a:r>
          </a:p>
        </p:txBody>
      </p:sp>
    </p:spTree>
    <p:extLst>
      <p:ext uri="{BB962C8B-B14F-4D97-AF65-F5344CB8AC3E}">
        <p14:creationId xmlns:p14="http://schemas.microsoft.com/office/powerpoint/2010/main" val="3944065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500"/>
                                  </p:stCondLst>
                                  <p:childTnLst>
                                    <p:set>
                                      <p:cBhvr>
                                        <p:cTn id="25" dur="1" fill="hold">
                                          <p:stCondLst>
                                            <p:cond delay="0"/>
                                          </p:stCondLst>
                                        </p:cTn>
                                        <p:tgtEl>
                                          <p:spTgt spid="1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0" nodeType="afterEffect">
                                  <p:stCondLst>
                                    <p:cond delay="50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P spid="20" grpId="0"/>
      <p:bldP spid="21" grpId="0"/>
      <p:bldP spid="22" grpId="0"/>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Competing Models</a:t>
            </a:r>
            <a:endParaRPr lang="en-US" dirty="0"/>
          </a:p>
        </p:txBody>
      </p:sp>
      <p:sp>
        <p:nvSpPr>
          <p:cNvPr id="4" name="Footer Placeholder 3"/>
          <p:cNvSpPr>
            <a:spLocks noGrp="1"/>
          </p:cNvSpPr>
          <p:nvPr>
            <p:ph type="ftr" sz="quarter" idx="10"/>
          </p:nvPr>
        </p:nvSpPr>
        <p:spPr/>
        <p:txBody>
          <a:bodyPr/>
          <a:lstStyle/>
          <a:p>
            <a:r>
              <a:rPr lang="en-US" smtClean="0"/>
              <a:t>LM Foundation</a:t>
            </a:r>
            <a:endParaRPr lang="en-US"/>
          </a:p>
        </p:txBody>
      </p:sp>
      <p:sp>
        <p:nvSpPr>
          <p:cNvPr id="5" name="Slide Number Placeholder 4"/>
          <p:cNvSpPr>
            <a:spLocks noGrp="1"/>
          </p:cNvSpPr>
          <p:nvPr>
            <p:ph type="sldNum" sz="quarter" idx="11"/>
          </p:nvPr>
        </p:nvSpPr>
        <p:spPr/>
        <p:txBody>
          <a:bodyPr/>
          <a:lstStyle/>
          <a:p>
            <a:fld id="{2DF5461C-7FAD-4378-B074-D0FEBA4BBCD3}" type="slidenum">
              <a:rPr lang="en-US" smtClean="0"/>
              <a:pPr/>
              <a:t>13</a:t>
            </a:fld>
            <a:endParaRPr lang="en-US"/>
          </a:p>
        </p:txBody>
      </p:sp>
      <p:pic>
        <p:nvPicPr>
          <p:cNvPr id="24" name="Picture 4"/>
          <p:cNvPicPr>
            <a:picLocks noChangeAspect="1" noChangeArrowheads="1"/>
          </p:cNvPicPr>
          <p:nvPr/>
        </p:nvPicPr>
        <p:blipFill>
          <a:blip r:embed="rId2"/>
          <a:srcRect/>
          <a:stretch>
            <a:fillRect/>
          </a:stretch>
        </p:blipFill>
        <p:spPr bwMode="auto">
          <a:xfrm>
            <a:off x="4705736" y="1676400"/>
            <a:ext cx="4133464" cy="4114800"/>
          </a:xfrm>
          <a:prstGeom prst="rect">
            <a:avLst/>
          </a:prstGeom>
          <a:noFill/>
          <a:ln w="9525">
            <a:noFill/>
            <a:miter lim="800000"/>
            <a:headEnd/>
            <a:tailEnd/>
          </a:ln>
          <a:effectLst/>
        </p:spPr>
      </p:pic>
      <p:grpSp>
        <p:nvGrpSpPr>
          <p:cNvPr id="98" name="Group 97"/>
          <p:cNvGrpSpPr/>
          <p:nvPr/>
        </p:nvGrpSpPr>
        <p:grpSpPr>
          <a:xfrm>
            <a:off x="6105524" y="3962400"/>
            <a:ext cx="1971676" cy="298450"/>
            <a:chOff x="3819524" y="3886200"/>
            <a:chExt cx="1971676" cy="298450"/>
          </a:xfrm>
        </p:grpSpPr>
        <p:sp>
          <p:nvSpPr>
            <p:cNvPr id="96" name="Line 82"/>
            <p:cNvSpPr>
              <a:spLocks noChangeShapeType="1"/>
            </p:cNvSpPr>
            <p:nvPr/>
          </p:nvSpPr>
          <p:spPr bwMode="auto">
            <a:xfrm>
              <a:off x="3819524" y="3886200"/>
              <a:ext cx="557213" cy="0"/>
            </a:xfrm>
            <a:prstGeom prst="line">
              <a:avLst/>
            </a:prstGeom>
            <a:noFill/>
            <a:ln w="26988">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Line 83"/>
            <p:cNvSpPr>
              <a:spLocks noChangeShapeType="1"/>
            </p:cNvSpPr>
            <p:nvPr/>
          </p:nvSpPr>
          <p:spPr bwMode="auto">
            <a:xfrm>
              <a:off x="5233987" y="4184650"/>
              <a:ext cx="557213" cy="0"/>
            </a:xfrm>
            <a:prstGeom prst="line">
              <a:avLst/>
            </a:prstGeom>
            <a:noFill/>
            <a:ln w="26988">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aphicFrame>
        <p:nvGraphicFramePr>
          <p:cNvPr id="99" name="Table 98"/>
          <p:cNvGraphicFramePr>
            <a:graphicFrameLocks noGrp="1"/>
          </p:cNvGraphicFramePr>
          <p:nvPr>
            <p:extLst>
              <p:ext uri="{D42A27DB-BD31-4B8C-83A1-F6EECF244321}">
                <p14:modId xmlns:p14="http://schemas.microsoft.com/office/powerpoint/2010/main" val="2726915675"/>
              </p:ext>
            </p:extLst>
          </p:nvPr>
        </p:nvGraphicFramePr>
        <p:xfrm>
          <a:off x="228600" y="2346960"/>
          <a:ext cx="3657600" cy="2042160"/>
        </p:xfrm>
        <a:graphic>
          <a:graphicData uri="http://schemas.openxmlformats.org/drawingml/2006/table">
            <a:tbl>
              <a:tblPr firstRow="1" bandRow="1">
                <a:tableStyleId>{00A15C55-8517-42AA-B614-E9B94910E393}</a:tableStyleId>
              </a:tblPr>
              <a:tblGrid>
                <a:gridCol w="1828800"/>
                <a:gridCol w="1828800"/>
              </a:tblGrid>
              <a:tr h="370840">
                <a:tc>
                  <a:txBody>
                    <a:bodyPr/>
                    <a:lstStyle/>
                    <a:p>
                      <a:pPr algn="ctr"/>
                      <a:r>
                        <a:rPr lang="en-US" sz="2800" dirty="0" smtClean="0"/>
                        <a:t>Full</a:t>
                      </a:r>
                      <a:endParaRPr lang="en-US" sz="2800" dirty="0"/>
                    </a:p>
                  </a:txBody>
                  <a:tcPr/>
                </a:tc>
                <a:tc>
                  <a:txBody>
                    <a:bodyPr/>
                    <a:lstStyle/>
                    <a:p>
                      <a:pPr algn="ctr"/>
                      <a:r>
                        <a:rPr lang="en-US" sz="2800" dirty="0" smtClean="0"/>
                        <a:t>Simple</a:t>
                      </a:r>
                      <a:endParaRPr lang="en-US" sz="2800" dirty="0"/>
                    </a:p>
                  </a:txBody>
                  <a:tcPr/>
                </a:tc>
              </a:tr>
              <a:tr h="487680">
                <a:tc>
                  <a:txBody>
                    <a:bodyPr/>
                    <a:lstStyle/>
                    <a:p>
                      <a:pPr algn="ctr"/>
                      <a:endParaRPr lang="en-US" sz="2800" baseline="-25000" dirty="0"/>
                    </a:p>
                  </a:txBody>
                  <a:tcPr/>
                </a:tc>
                <a:tc>
                  <a:txBody>
                    <a:bodyPr/>
                    <a:lstStyle/>
                    <a:p>
                      <a:pPr algn="ctr"/>
                      <a:endParaRPr lang="en-US" sz="2800" baseline="-25000" dirty="0"/>
                    </a:p>
                  </a:txBody>
                  <a:tcPr/>
                </a:tc>
              </a:tr>
              <a:tr h="370840">
                <a:tc>
                  <a:txBody>
                    <a:bodyPr/>
                    <a:lstStyle/>
                    <a:p>
                      <a:pPr algn="ctr"/>
                      <a:endParaRPr lang="en-US" sz="2800" dirty="0"/>
                    </a:p>
                  </a:txBody>
                  <a:tcPr/>
                </a:tc>
                <a:tc>
                  <a:txBody>
                    <a:bodyPr/>
                    <a:lstStyle/>
                    <a:p>
                      <a:pPr algn="ctr"/>
                      <a:endParaRPr lang="en-US" sz="2800" dirty="0"/>
                    </a:p>
                  </a:txBody>
                  <a:tcPr/>
                </a:tc>
              </a:tr>
              <a:tr h="370840">
                <a:tc>
                  <a:txBody>
                    <a:bodyPr/>
                    <a:lstStyle/>
                    <a:p>
                      <a:pPr algn="ctr"/>
                      <a:endParaRPr lang="en-US" sz="2800" dirty="0"/>
                    </a:p>
                  </a:txBody>
                  <a:tcPr/>
                </a:tc>
                <a:tc>
                  <a:txBody>
                    <a:bodyPr/>
                    <a:lstStyle/>
                    <a:p>
                      <a:pPr algn="ctr"/>
                      <a:endParaRPr lang="en-US" sz="2800" dirty="0"/>
                    </a:p>
                  </a:txBody>
                  <a:tcPr/>
                </a:tc>
              </a:tr>
            </a:tbl>
          </a:graphicData>
        </a:graphic>
      </p:graphicFrame>
      <p:sp>
        <p:nvSpPr>
          <p:cNvPr id="100" name="TextBox 99"/>
          <p:cNvSpPr txBox="1"/>
          <p:nvPr/>
        </p:nvSpPr>
        <p:spPr>
          <a:xfrm>
            <a:off x="594798" y="3385282"/>
            <a:ext cx="1005403" cy="523220"/>
          </a:xfrm>
          <a:prstGeom prst="rect">
            <a:avLst/>
          </a:prstGeom>
          <a:noFill/>
        </p:spPr>
        <p:txBody>
          <a:bodyPr wrap="none" rtlCol="0">
            <a:spAutoFit/>
          </a:bodyPr>
          <a:lstStyle/>
          <a:p>
            <a:r>
              <a:rPr lang="en-US" dirty="0" smtClean="0">
                <a:solidFill>
                  <a:srgbClr val="FF0000"/>
                </a:solidFill>
              </a:rPr>
              <a:t>More</a:t>
            </a:r>
            <a:endParaRPr lang="en-US" dirty="0">
              <a:solidFill>
                <a:srgbClr val="FF0000"/>
              </a:solidFill>
            </a:endParaRPr>
          </a:p>
        </p:txBody>
      </p:sp>
      <p:sp>
        <p:nvSpPr>
          <p:cNvPr id="101" name="TextBox 100"/>
          <p:cNvSpPr txBox="1"/>
          <p:nvPr/>
        </p:nvSpPr>
        <p:spPr>
          <a:xfrm>
            <a:off x="2499798" y="3375102"/>
            <a:ext cx="944489" cy="523220"/>
          </a:xfrm>
          <a:prstGeom prst="rect">
            <a:avLst/>
          </a:prstGeom>
          <a:noFill/>
        </p:spPr>
        <p:txBody>
          <a:bodyPr wrap="none" rtlCol="0">
            <a:spAutoFit/>
          </a:bodyPr>
          <a:lstStyle/>
          <a:p>
            <a:r>
              <a:rPr lang="en-US" dirty="0" smtClean="0">
                <a:solidFill>
                  <a:srgbClr val="00B050"/>
                </a:solidFill>
              </a:rPr>
              <a:t>Less</a:t>
            </a:r>
            <a:endParaRPr lang="en-US" dirty="0">
              <a:solidFill>
                <a:srgbClr val="00B050"/>
              </a:solidFill>
            </a:endParaRPr>
          </a:p>
        </p:txBody>
      </p:sp>
      <p:sp>
        <p:nvSpPr>
          <p:cNvPr id="102" name="TextBox 101"/>
          <p:cNvSpPr txBox="1"/>
          <p:nvPr/>
        </p:nvSpPr>
        <p:spPr>
          <a:xfrm>
            <a:off x="533401" y="3887086"/>
            <a:ext cx="1143262" cy="523220"/>
          </a:xfrm>
          <a:prstGeom prst="rect">
            <a:avLst/>
          </a:prstGeom>
          <a:noFill/>
        </p:spPr>
        <p:txBody>
          <a:bodyPr wrap="none" rtlCol="0">
            <a:spAutoFit/>
          </a:bodyPr>
          <a:lstStyle/>
          <a:p>
            <a:r>
              <a:rPr lang="en-US" dirty="0" smtClean="0">
                <a:solidFill>
                  <a:srgbClr val="00B050"/>
                </a:solidFill>
              </a:rPr>
              <a:t>Better</a:t>
            </a:r>
            <a:endParaRPr lang="en-US" dirty="0">
              <a:solidFill>
                <a:srgbClr val="00B050"/>
              </a:solidFill>
            </a:endParaRPr>
          </a:p>
        </p:txBody>
      </p:sp>
      <p:sp>
        <p:nvSpPr>
          <p:cNvPr id="103" name="TextBox 102"/>
          <p:cNvSpPr txBox="1"/>
          <p:nvPr/>
        </p:nvSpPr>
        <p:spPr>
          <a:xfrm>
            <a:off x="2362201" y="3887086"/>
            <a:ext cx="1216936" cy="523220"/>
          </a:xfrm>
          <a:prstGeom prst="rect">
            <a:avLst/>
          </a:prstGeom>
          <a:noFill/>
        </p:spPr>
        <p:txBody>
          <a:bodyPr wrap="none" rtlCol="0">
            <a:spAutoFit/>
          </a:bodyPr>
          <a:lstStyle/>
          <a:p>
            <a:r>
              <a:rPr lang="en-US" dirty="0" smtClean="0">
                <a:solidFill>
                  <a:srgbClr val="FF0000"/>
                </a:solidFill>
              </a:rPr>
              <a:t>Worse</a:t>
            </a:r>
            <a:endParaRPr lang="en-US" dirty="0">
              <a:solidFill>
                <a:srgbClr val="FF0000"/>
              </a:solidFill>
            </a:endParaRPr>
          </a:p>
        </p:txBody>
      </p:sp>
      <p:sp>
        <p:nvSpPr>
          <p:cNvPr id="107" name="TextBox 106"/>
          <p:cNvSpPr txBox="1"/>
          <p:nvPr/>
        </p:nvSpPr>
        <p:spPr>
          <a:xfrm>
            <a:off x="795172" y="2829052"/>
            <a:ext cx="604653" cy="523220"/>
          </a:xfrm>
          <a:prstGeom prst="rect">
            <a:avLst/>
          </a:prstGeom>
          <a:noFill/>
        </p:spPr>
        <p:txBody>
          <a:bodyPr wrap="none" rtlCol="0">
            <a:spAutoFit/>
          </a:bodyPr>
          <a:lstStyle/>
          <a:p>
            <a:r>
              <a:rPr lang="en-US" dirty="0" smtClean="0"/>
              <a:t>H</a:t>
            </a:r>
            <a:r>
              <a:rPr lang="en-US" baseline="-25000" dirty="0" smtClean="0"/>
              <a:t>A</a:t>
            </a:r>
            <a:endParaRPr lang="en-US" baseline="-25000" dirty="0"/>
          </a:p>
        </p:txBody>
      </p:sp>
      <p:sp>
        <p:nvSpPr>
          <p:cNvPr id="108" name="TextBox 107"/>
          <p:cNvSpPr txBox="1"/>
          <p:nvPr/>
        </p:nvSpPr>
        <p:spPr>
          <a:xfrm>
            <a:off x="2681968" y="2831523"/>
            <a:ext cx="577402" cy="523220"/>
          </a:xfrm>
          <a:prstGeom prst="rect">
            <a:avLst/>
          </a:prstGeom>
          <a:noFill/>
        </p:spPr>
        <p:txBody>
          <a:bodyPr wrap="none" rtlCol="0">
            <a:spAutoFit/>
          </a:bodyPr>
          <a:lstStyle/>
          <a:p>
            <a:r>
              <a:rPr lang="en-US" dirty="0" smtClean="0"/>
              <a:t>H</a:t>
            </a:r>
            <a:r>
              <a:rPr lang="en-US" baseline="-25000" dirty="0"/>
              <a:t>0</a:t>
            </a:r>
          </a:p>
        </p:txBody>
      </p:sp>
    </p:spTree>
    <p:extLst>
      <p:ext uri="{BB962C8B-B14F-4D97-AF65-F5344CB8AC3E}">
        <p14:creationId xmlns:p14="http://schemas.microsoft.com/office/powerpoint/2010/main" val="33295412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LM Foundation</a:t>
            </a:r>
          </a:p>
        </p:txBody>
      </p:sp>
      <p:sp>
        <p:nvSpPr>
          <p:cNvPr id="6" name="Slide Number Placeholder 4"/>
          <p:cNvSpPr>
            <a:spLocks noGrp="1"/>
          </p:cNvSpPr>
          <p:nvPr>
            <p:ph type="sldNum" sz="quarter" idx="11"/>
          </p:nvPr>
        </p:nvSpPr>
        <p:spPr/>
        <p:txBody>
          <a:bodyPr/>
          <a:lstStyle/>
          <a:p>
            <a:fld id="{FA590A10-0C3F-4A36-BFC9-3F06CDE6602F}" type="slidenum">
              <a:rPr lang="en-US"/>
              <a:pPr/>
              <a:t>14</a:t>
            </a:fld>
            <a:endParaRPr lang="en-US"/>
          </a:p>
        </p:txBody>
      </p:sp>
      <p:sp>
        <p:nvSpPr>
          <p:cNvPr id="172034" name="Rectangle 2"/>
          <p:cNvSpPr>
            <a:spLocks noGrp="1" noChangeArrowheads="1"/>
          </p:cNvSpPr>
          <p:nvPr>
            <p:ph type="title"/>
          </p:nvPr>
        </p:nvSpPr>
        <p:spPr>
          <a:xfrm>
            <a:off x="65088" y="122238"/>
            <a:ext cx="9012237" cy="717550"/>
          </a:xfrm>
        </p:spPr>
        <p:txBody>
          <a:bodyPr/>
          <a:lstStyle/>
          <a:p>
            <a:r>
              <a:rPr lang="en-US"/>
              <a:t>Competing Models – 2-sample T</a:t>
            </a:r>
          </a:p>
        </p:txBody>
      </p:sp>
      <p:sp>
        <p:nvSpPr>
          <p:cNvPr id="172035" name="Rectangle 3"/>
          <p:cNvSpPr>
            <a:spLocks noGrp="1" noChangeArrowheads="1"/>
          </p:cNvSpPr>
          <p:nvPr>
            <p:ph type="body" idx="1"/>
          </p:nvPr>
        </p:nvSpPr>
        <p:spPr>
          <a:xfrm>
            <a:off x="457200" y="838201"/>
            <a:ext cx="8458200" cy="1752600"/>
          </a:xfrm>
        </p:spPr>
        <p:txBody>
          <a:bodyPr/>
          <a:lstStyle/>
          <a:p>
            <a:r>
              <a:rPr lang="en-US" sz="2800" dirty="0"/>
              <a:t>H</a:t>
            </a:r>
            <a:r>
              <a:rPr lang="en-US" sz="2800" baseline="-25000" dirty="0"/>
              <a:t>0</a:t>
            </a:r>
            <a:r>
              <a:rPr lang="en-US" sz="2800" dirty="0"/>
              <a:t>: </a:t>
            </a:r>
            <a:r>
              <a:rPr lang="en-US" sz="2800" dirty="0">
                <a:latin typeface="Symbol" pitchFamily="18" charset="2"/>
              </a:rPr>
              <a:t>m</a:t>
            </a:r>
            <a:r>
              <a:rPr lang="en-US" sz="2800" baseline="-25000" dirty="0"/>
              <a:t>i</a:t>
            </a:r>
            <a:r>
              <a:rPr lang="en-US" sz="2800" dirty="0"/>
              <a:t> = </a:t>
            </a:r>
            <a:r>
              <a:rPr lang="en-US" sz="2800" dirty="0">
                <a:latin typeface="Symbol" pitchFamily="18" charset="2"/>
              </a:rPr>
              <a:t>m</a:t>
            </a:r>
            <a:endParaRPr lang="en-US" sz="2800" baseline="-25000" dirty="0"/>
          </a:p>
          <a:p>
            <a:pPr lvl="1"/>
            <a:r>
              <a:rPr lang="en-US" sz="2400" dirty="0" smtClean="0"/>
              <a:t>“The mean for each group equals a single grand mean”</a:t>
            </a:r>
          </a:p>
          <a:p>
            <a:pPr lvl="2"/>
            <a:r>
              <a:rPr lang="en-US" dirty="0" smtClean="0"/>
              <a:t>i.e., “No difference in group means”</a:t>
            </a:r>
            <a:endParaRPr lang="en-US" dirty="0"/>
          </a:p>
        </p:txBody>
      </p:sp>
      <p:pic>
        <p:nvPicPr>
          <p:cNvPr id="172036" name="Picture 4"/>
          <p:cNvPicPr>
            <a:picLocks noChangeAspect="1" noChangeArrowheads="1"/>
          </p:cNvPicPr>
          <p:nvPr/>
        </p:nvPicPr>
        <p:blipFill>
          <a:blip r:embed="rId2"/>
          <a:srcRect/>
          <a:stretch>
            <a:fillRect/>
          </a:stretch>
        </p:blipFill>
        <p:spPr bwMode="auto">
          <a:xfrm>
            <a:off x="2419736" y="2819400"/>
            <a:ext cx="4133464" cy="4114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20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20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72036"/>
                                        </p:tgtEl>
                                        <p:attrNameLst>
                                          <p:attrName>style.visibility</p:attrName>
                                        </p:attrNameLst>
                                      </p:cBhvr>
                                      <p:to>
                                        <p:strVal val="visible"/>
                                      </p:to>
                                    </p:set>
                                    <p:animEffect transition="in" filter="dissolve">
                                      <p:cBhvr>
                                        <p:cTn id="15" dur="500"/>
                                        <p:tgtEl>
                                          <p:spTgt spid="172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LM Foundation</a:t>
            </a:r>
          </a:p>
        </p:txBody>
      </p:sp>
      <p:sp>
        <p:nvSpPr>
          <p:cNvPr id="6" name="Slide Number Placeholder 4"/>
          <p:cNvSpPr>
            <a:spLocks noGrp="1"/>
          </p:cNvSpPr>
          <p:nvPr>
            <p:ph type="sldNum" sz="quarter" idx="11"/>
          </p:nvPr>
        </p:nvSpPr>
        <p:spPr/>
        <p:txBody>
          <a:bodyPr/>
          <a:lstStyle/>
          <a:p>
            <a:fld id="{605CB4AD-3616-434C-B27B-28A3B2617624}" type="slidenum">
              <a:rPr lang="en-US"/>
              <a:pPr/>
              <a:t>15</a:t>
            </a:fld>
            <a:endParaRPr lang="en-US"/>
          </a:p>
        </p:txBody>
      </p:sp>
      <p:sp>
        <p:nvSpPr>
          <p:cNvPr id="196610" name="Rectangle 2"/>
          <p:cNvSpPr>
            <a:spLocks noGrp="1" noChangeArrowheads="1"/>
          </p:cNvSpPr>
          <p:nvPr>
            <p:ph type="title"/>
          </p:nvPr>
        </p:nvSpPr>
        <p:spPr>
          <a:xfrm>
            <a:off x="65088" y="122238"/>
            <a:ext cx="9012237" cy="717550"/>
          </a:xfrm>
        </p:spPr>
        <p:txBody>
          <a:bodyPr/>
          <a:lstStyle/>
          <a:p>
            <a:r>
              <a:rPr lang="en-US"/>
              <a:t>Competing Models – 2-sample T</a:t>
            </a:r>
          </a:p>
        </p:txBody>
      </p:sp>
      <p:sp>
        <p:nvSpPr>
          <p:cNvPr id="196611" name="Rectangle 3"/>
          <p:cNvSpPr>
            <a:spLocks noGrp="1" noChangeArrowheads="1"/>
          </p:cNvSpPr>
          <p:nvPr>
            <p:ph type="body" idx="1"/>
          </p:nvPr>
        </p:nvSpPr>
        <p:spPr>
          <a:xfrm>
            <a:off x="457200" y="838201"/>
            <a:ext cx="8458200" cy="1600200"/>
          </a:xfrm>
          <a:noFill/>
        </p:spPr>
        <p:txBody>
          <a:bodyPr/>
          <a:lstStyle/>
          <a:p>
            <a:r>
              <a:rPr lang="en-US" sz="2800" dirty="0"/>
              <a:t>H</a:t>
            </a:r>
            <a:r>
              <a:rPr lang="en-US" sz="2800" baseline="-25000" dirty="0"/>
              <a:t>A</a:t>
            </a:r>
            <a:r>
              <a:rPr lang="en-US" sz="2800" dirty="0"/>
              <a:t>: </a:t>
            </a:r>
            <a:r>
              <a:rPr lang="en-US" sz="2800" dirty="0">
                <a:latin typeface="Symbol" pitchFamily="18" charset="2"/>
              </a:rPr>
              <a:t>m</a:t>
            </a:r>
            <a:r>
              <a:rPr lang="en-US" sz="2800" baseline="-25000" dirty="0"/>
              <a:t>i</a:t>
            </a:r>
            <a:r>
              <a:rPr lang="en-US" sz="2800" dirty="0"/>
              <a:t> = </a:t>
            </a:r>
            <a:r>
              <a:rPr lang="en-US" sz="2800" dirty="0" smtClean="0">
                <a:latin typeface="Symbol" pitchFamily="18" charset="2"/>
              </a:rPr>
              <a:t>m</a:t>
            </a:r>
            <a:r>
              <a:rPr lang="en-US" sz="2800" baseline="-25000" dirty="0" smtClean="0"/>
              <a:t>i  </a:t>
            </a:r>
            <a:r>
              <a:rPr lang="en-US" sz="2000" dirty="0" smtClean="0"/>
              <a:t>(where </a:t>
            </a:r>
            <a:r>
              <a:rPr lang="en-US" sz="2000" dirty="0" smtClean="0">
                <a:latin typeface="Symbol" pitchFamily="18" charset="2"/>
              </a:rPr>
              <a:t>m</a:t>
            </a:r>
            <a:r>
              <a:rPr lang="en-US" sz="2000" baseline="-25000" dirty="0" smtClean="0"/>
              <a:t>1</a:t>
            </a:r>
            <a:r>
              <a:rPr lang="en-US" sz="2000" dirty="0" smtClean="0"/>
              <a:t>≠</a:t>
            </a:r>
            <a:r>
              <a:rPr lang="en-US" sz="2000" dirty="0" smtClean="0">
                <a:latin typeface="Symbol" pitchFamily="18" charset="2"/>
              </a:rPr>
              <a:t>m</a:t>
            </a:r>
            <a:r>
              <a:rPr lang="en-US" sz="2000" baseline="-25000" dirty="0" smtClean="0"/>
              <a:t>2</a:t>
            </a:r>
            <a:r>
              <a:rPr lang="en-US" sz="2000" dirty="0" smtClean="0"/>
              <a:t>)</a:t>
            </a:r>
            <a:endParaRPr lang="en-US" sz="2000" baseline="-25000" dirty="0"/>
          </a:p>
          <a:p>
            <a:pPr lvl="1"/>
            <a:r>
              <a:rPr lang="en-US" sz="2400" dirty="0" smtClean="0"/>
              <a:t>“Each group mean equals a different value”</a:t>
            </a:r>
          </a:p>
          <a:p>
            <a:pPr lvl="2"/>
            <a:r>
              <a:rPr lang="en-US" dirty="0" smtClean="0"/>
              <a:t>i.e., “Difference in group means”</a:t>
            </a:r>
            <a:endParaRPr lang="en-US" dirty="0"/>
          </a:p>
        </p:txBody>
      </p:sp>
      <p:pic>
        <p:nvPicPr>
          <p:cNvPr id="196612" name="Picture 4"/>
          <p:cNvPicPr>
            <a:picLocks noChangeAspect="1" noChangeArrowheads="1"/>
          </p:cNvPicPr>
          <p:nvPr/>
        </p:nvPicPr>
        <p:blipFill>
          <a:blip r:embed="rId2"/>
          <a:srcRect/>
          <a:stretch>
            <a:fillRect/>
          </a:stretch>
        </p:blipFill>
        <p:spPr bwMode="auto">
          <a:xfrm>
            <a:off x="2423160" y="2819400"/>
            <a:ext cx="4133464" cy="4114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66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66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96612"/>
                                        </p:tgtEl>
                                        <p:attrNameLst>
                                          <p:attrName>style.visibility</p:attrName>
                                        </p:attrNameLst>
                                      </p:cBhvr>
                                      <p:to>
                                        <p:strVal val="visible"/>
                                      </p:to>
                                    </p:set>
                                    <p:animEffect transition="in" filter="dissolve">
                                      <p:cBhvr>
                                        <p:cTn id="15" dur="500"/>
                                        <p:tgtEl>
                                          <p:spTgt spid="196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304800"/>
            <a:ext cx="8229600" cy="1143000"/>
          </a:xfrm>
        </p:spPr>
        <p:txBody>
          <a:bodyPr/>
          <a:lstStyle/>
          <a:p>
            <a:r>
              <a:rPr lang="en-US" dirty="0" smtClean="0"/>
              <a:t>Competing Models</a:t>
            </a:r>
            <a:endParaRPr lang="en-US" dirty="0"/>
          </a:p>
        </p:txBody>
      </p:sp>
      <p:sp>
        <p:nvSpPr>
          <p:cNvPr id="5" name="Slide Number Placeholder 4"/>
          <p:cNvSpPr>
            <a:spLocks noGrp="1"/>
          </p:cNvSpPr>
          <p:nvPr>
            <p:ph type="sldNum" sz="quarter" idx="11"/>
          </p:nvPr>
        </p:nvSpPr>
        <p:spPr/>
        <p:txBody>
          <a:bodyPr/>
          <a:lstStyle/>
          <a:p>
            <a:fld id="{2DF5461C-7FAD-4378-B074-D0FEBA4BBCD3}" type="slidenum">
              <a:rPr lang="en-US" smtClean="0"/>
              <a:pPr/>
              <a:t>16</a:t>
            </a:fld>
            <a:endParaRPr lang="en-US"/>
          </a:p>
        </p:txBody>
      </p:sp>
      <p:pic>
        <p:nvPicPr>
          <p:cNvPr id="11" name="Picture 4"/>
          <p:cNvPicPr>
            <a:picLocks noChangeAspect="1" noChangeArrowheads="1"/>
          </p:cNvPicPr>
          <p:nvPr/>
        </p:nvPicPr>
        <p:blipFill>
          <a:blip r:embed="rId2"/>
          <a:srcRect/>
          <a:stretch>
            <a:fillRect/>
          </a:stretch>
        </p:blipFill>
        <p:spPr bwMode="auto">
          <a:xfrm>
            <a:off x="0" y="2819400"/>
            <a:ext cx="4133464" cy="4114800"/>
          </a:xfrm>
          <a:prstGeom prst="rect">
            <a:avLst/>
          </a:prstGeom>
          <a:noFill/>
          <a:ln w="9525">
            <a:noFill/>
            <a:miter lim="800000"/>
            <a:headEnd/>
            <a:tailEnd/>
          </a:ln>
          <a:effectLst/>
        </p:spPr>
      </p:pic>
      <p:pic>
        <p:nvPicPr>
          <p:cNvPr id="12" name="Picture 4"/>
          <p:cNvPicPr>
            <a:picLocks noChangeAspect="1" noChangeArrowheads="1"/>
          </p:cNvPicPr>
          <p:nvPr/>
        </p:nvPicPr>
        <p:blipFill>
          <a:blip r:embed="rId3"/>
          <a:srcRect/>
          <a:stretch>
            <a:fillRect/>
          </a:stretch>
        </p:blipFill>
        <p:spPr bwMode="auto">
          <a:xfrm>
            <a:off x="4781936" y="2819400"/>
            <a:ext cx="4133464" cy="4114800"/>
          </a:xfrm>
          <a:prstGeom prst="rect">
            <a:avLst/>
          </a:prstGeom>
          <a:noFill/>
          <a:ln w="9525">
            <a:noFill/>
            <a:miter lim="800000"/>
            <a:headEnd/>
            <a:tailEnd/>
          </a:ln>
          <a:effectLst/>
        </p:spPr>
      </p:pic>
      <p:graphicFrame>
        <p:nvGraphicFramePr>
          <p:cNvPr id="15" name="Table 14"/>
          <p:cNvGraphicFramePr>
            <a:graphicFrameLocks noGrp="1"/>
          </p:cNvGraphicFramePr>
          <p:nvPr>
            <p:extLst>
              <p:ext uri="{D42A27DB-BD31-4B8C-83A1-F6EECF244321}">
                <p14:modId xmlns:p14="http://schemas.microsoft.com/office/powerpoint/2010/main" val="1010791282"/>
              </p:ext>
            </p:extLst>
          </p:nvPr>
        </p:nvGraphicFramePr>
        <p:xfrm>
          <a:off x="457200" y="685800"/>
          <a:ext cx="8229600" cy="2072640"/>
        </p:xfrm>
        <a:graphic>
          <a:graphicData uri="http://schemas.openxmlformats.org/drawingml/2006/table">
            <a:tbl>
              <a:tblPr firstRow="1" bandRow="1">
                <a:tableStyleId>{00A15C55-8517-42AA-B614-E9B94910E393}</a:tableStyleId>
              </a:tblPr>
              <a:tblGrid>
                <a:gridCol w="2743200"/>
                <a:gridCol w="2743200"/>
                <a:gridCol w="2743200"/>
              </a:tblGrid>
              <a:tr h="370840">
                <a:tc>
                  <a:txBody>
                    <a:bodyPr/>
                    <a:lstStyle/>
                    <a:p>
                      <a:pPr algn="l"/>
                      <a:r>
                        <a:rPr lang="en-US" sz="2800" dirty="0" smtClean="0"/>
                        <a:t>Characteristic</a:t>
                      </a:r>
                      <a:endParaRPr lang="en-US" sz="2800" dirty="0"/>
                    </a:p>
                  </a:txBody>
                  <a:tcPr/>
                </a:tc>
                <a:tc>
                  <a:txBody>
                    <a:bodyPr/>
                    <a:lstStyle/>
                    <a:p>
                      <a:pPr algn="ctr"/>
                      <a:r>
                        <a:rPr lang="en-US" sz="2800" dirty="0" smtClean="0"/>
                        <a:t>Full Model</a:t>
                      </a:r>
                      <a:endParaRPr lang="en-US" sz="2800" dirty="0"/>
                    </a:p>
                  </a:txBody>
                  <a:tcPr/>
                </a:tc>
                <a:tc>
                  <a:txBody>
                    <a:bodyPr/>
                    <a:lstStyle/>
                    <a:p>
                      <a:pPr algn="ctr"/>
                      <a:r>
                        <a:rPr lang="en-US" sz="2800" dirty="0" smtClean="0"/>
                        <a:t>Simple Model</a:t>
                      </a:r>
                      <a:endParaRPr lang="en-US" sz="2800" dirty="0"/>
                    </a:p>
                  </a:txBody>
                  <a:tcPr/>
                </a:tc>
              </a:tr>
              <a:tr h="370840">
                <a:tc>
                  <a:txBody>
                    <a:bodyPr/>
                    <a:lstStyle/>
                    <a:p>
                      <a:pPr algn="l"/>
                      <a:endParaRPr lang="en-US" sz="2800" dirty="0"/>
                    </a:p>
                  </a:txBody>
                  <a:tcPr/>
                </a:tc>
                <a:tc>
                  <a:txBody>
                    <a:bodyPr/>
                    <a:lstStyle/>
                    <a:p>
                      <a:pPr algn="ctr"/>
                      <a:endParaRPr lang="en-US" sz="2800" baseline="-25000" dirty="0"/>
                    </a:p>
                  </a:txBody>
                  <a:tcPr/>
                </a:tc>
                <a:tc>
                  <a:txBody>
                    <a:bodyPr/>
                    <a:lstStyle/>
                    <a:p>
                      <a:pPr algn="ctr"/>
                      <a:endParaRPr lang="en-US" sz="2800" baseline="-25000" dirty="0"/>
                    </a:p>
                  </a:txBody>
                  <a:tcPr/>
                </a:tc>
              </a:tr>
              <a:tr h="370840">
                <a:tc>
                  <a:txBody>
                    <a:bodyPr/>
                    <a:lstStyle/>
                    <a:p>
                      <a:pPr algn="l"/>
                      <a:endParaRPr lang="en-US" sz="2800" dirty="0"/>
                    </a:p>
                  </a:txBody>
                  <a:tcPr/>
                </a:tc>
                <a:tc>
                  <a:txBody>
                    <a:bodyPr/>
                    <a:lstStyle/>
                    <a:p>
                      <a:pPr algn="ctr"/>
                      <a:endParaRPr lang="en-US" sz="2800" dirty="0"/>
                    </a:p>
                  </a:txBody>
                  <a:tcPr/>
                </a:tc>
                <a:tc>
                  <a:txBody>
                    <a:bodyPr/>
                    <a:lstStyle/>
                    <a:p>
                      <a:pPr algn="ctr"/>
                      <a:endParaRPr lang="en-US" sz="2800" dirty="0"/>
                    </a:p>
                  </a:txBody>
                  <a:tcPr/>
                </a:tc>
              </a:tr>
              <a:tr h="370840">
                <a:tc>
                  <a:txBody>
                    <a:bodyPr/>
                    <a:lstStyle/>
                    <a:p>
                      <a:pPr algn="l"/>
                      <a:endParaRPr lang="en-US" sz="2800" dirty="0"/>
                    </a:p>
                  </a:txBody>
                  <a:tcPr/>
                </a:tc>
                <a:tc>
                  <a:txBody>
                    <a:bodyPr/>
                    <a:lstStyle/>
                    <a:p>
                      <a:pPr algn="ctr"/>
                      <a:endParaRPr lang="en-US" sz="2800" dirty="0"/>
                    </a:p>
                  </a:txBody>
                  <a:tcPr/>
                </a:tc>
                <a:tc>
                  <a:txBody>
                    <a:bodyPr/>
                    <a:lstStyle/>
                    <a:p>
                      <a:pPr algn="ctr"/>
                      <a:endParaRPr lang="en-US" sz="2800" dirty="0"/>
                    </a:p>
                  </a:txBody>
                  <a:tcPr/>
                </a:tc>
              </a:tr>
            </a:tbl>
          </a:graphicData>
        </a:graphic>
      </p:graphicFrame>
      <p:sp>
        <p:nvSpPr>
          <p:cNvPr id="16" name="TextBox 15"/>
          <p:cNvSpPr txBox="1"/>
          <p:nvPr/>
        </p:nvSpPr>
        <p:spPr>
          <a:xfrm>
            <a:off x="4023797" y="1733416"/>
            <a:ext cx="1005403" cy="523220"/>
          </a:xfrm>
          <a:prstGeom prst="rect">
            <a:avLst/>
          </a:prstGeom>
          <a:noFill/>
        </p:spPr>
        <p:txBody>
          <a:bodyPr wrap="none" rtlCol="0">
            <a:spAutoFit/>
          </a:bodyPr>
          <a:lstStyle/>
          <a:p>
            <a:r>
              <a:rPr lang="en-US" dirty="0" smtClean="0">
                <a:solidFill>
                  <a:srgbClr val="FF0000"/>
                </a:solidFill>
              </a:rPr>
              <a:t>More</a:t>
            </a:r>
            <a:endParaRPr lang="en-US" dirty="0">
              <a:solidFill>
                <a:srgbClr val="FF0000"/>
              </a:solidFill>
            </a:endParaRPr>
          </a:p>
        </p:txBody>
      </p:sp>
      <p:sp>
        <p:nvSpPr>
          <p:cNvPr id="17" name="TextBox 16"/>
          <p:cNvSpPr txBox="1"/>
          <p:nvPr/>
        </p:nvSpPr>
        <p:spPr>
          <a:xfrm>
            <a:off x="6843197" y="1723236"/>
            <a:ext cx="944489" cy="523220"/>
          </a:xfrm>
          <a:prstGeom prst="rect">
            <a:avLst/>
          </a:prstGeom>
          <a:noFill/>
        </p:spPr>
        <p:txBody>
          <a:bodyPr wrap="none" rtlCol="0">
            <a:spAutoFit/>
          </a:bodyPr>
          <a:lstStyle/>
          <a:p>
            <a:r>
              <a:rPr lang="en-US" dirty="0" smtClean="0">
                <a:solidFill>
                  <a:srgbClr val="00B050"/>
                </a:solidFill>
              </a:rPr>
              <a:t>Less</a:t>
            </a:r>
            <a:endParaRPr lang="en-US" dirty="0">
              <a:solidFill>
                <a:srgbClr val="00B050"/>
              </a:solidFill>
            </a:endParaRPr>
          </a:p>
        </p:txBody>
      </p:sp>
      <p:sp>
        <p:nvSpPr>
          <p:cNvPr id="18" name="TextBox 17"/>
          <p:cNvSpPr txBox="1"/>
          <p:nvPr/>
        </p:nvSpPr>
        <p:spPr>
          <a:xfrm>
            <a:off x="3962400" y="2235220"/>
            <a:ext cx="1143262" cy="523220"/>
          </a:xfrm>
          <a:prstGeom prst="rect">
            <a:avLst/>
          </a:prstGeom>
          <a:noFill/>
        </p:spPr>
        <p:txBody>
          <a:bodyPr wrap="none" rtlCol="0">
            <a:spAutoFit/>
          </a:bodyPr>
          <a:lstStyle/>
          <a:p>
            <a:r>
              <a:rPr lang="en-US" dirty="0" smtClean="0">
                <a:solidFill>
                  <a:srgbClr val="00B050"/>
                </a:solidFill>
              </a:rPr>
              <a:t>Better</a:t>
            </a:r>
            <a:endParaRPr lang="en-US" dirty="0">
              <a:solidFill>
                <a:srgbClr val="00B050"/>
              </a:solidFill>
            </a:endParaRPr>
          </a:p>
        </p:txBody>
      </p:sp>
      <p:sp>
        <p:nvSpPr>
          <p:cNvPr id="19" name="TextBox 18"/>
          <p:cNvSpPr txBox="1"/>
          <p:nvPr/>
        </p:nvSpPr>
        <p:spPr>
          <a:xfrm>
            <a:off x="6705600" y="2235220"/>
            <a:ext cx="1216936" cy="523220"/>
          </a:xfrm>
          <a:prstGeom prst="rect">
            <a:avLst/>
          </a:prstGeom>
          <a:noFill/>
        </p:spPr>
        <p:txBody>
          <a:bodyPr wrap="none" rtlCol="0">
            <a:spAutoFit/>
          </a:bodyPr>
          <a:lstStyle/>
          <a:p>
            <a:r>
              <a:rPr lang="en-US" dirty="0" smtClean="0">
                <a:solidFill>
                  <a:srgbClr val="FF0000"/>
                </a:solidFill>
              </a:rPr>
              <a:t>Worse</a:t>
            </a:r>
            <a:endParaRPr lang="en-US" dirty="0">
              <a:solidFill>
                <a:srgbClr val="FF0000"/>
              </a:solidFill>
            </a:endParaRPr>
          </a:p>
        </p:txBody>
      </p:sp>
      <p:sp>
        <p:nvSpPr>
          <p:cNvPr id="20" name="TextBox 19"/>
          <p:cNvSpPr txBox="1"/>
          <p:nvPr/>
        </p:nvSpPr>
        <p:spPr>
          <a:xfrm>
            <a:off x="533400" y="2257522"/>
            <a:ext cx="1983235" cy="523220"/>
          </a:xfrm>
          <a:prstGeom prst="rect">
            <a:avLst/>
          </a:prstGeom>
          <a:noFill/>
        </p:spPr>
        <p:txBody>
          <a:bodyPr wrap="none" rtlCol="0">
            <a:spAutoFit/>
          </a:bodyPr>
          <a:lstStyle/>
          <a:p>
            <a:r>
              <a:rPr lang="en-US" dirty="0" smtClean="0"/>
              <a:t>Relative Fit</a:t>
            </a:r>
            <a:endParaRPr lang="en-US" dirty="0"/>
          </a:p>
        </p:txBody>
      </p:sp>
      <p:sp>
        <p:nvSpPr>
          <p:cNvPr id="21" name="TextBox 20"/>
          <p:cNvSpPr txBox="1"/>
          <p:nvPr/>
        </p:nvSpPr>
        <p:spPr>
          <a:xfrm>
            <a:off x="533400" y="1724122"/>
            <a:ext cx="2343911" cy="523220"/>
          </a:xfrm>
          <a:prstGeom prst="rect">
            <a:avLst/>
          </a:prstGeom>
          <a:noFill/>
        </p:spPr>
        <p:txBody>
          <a:bodyPr wrap="none" rtlCol="0">
            <a:spAutoFit/>
          </a:bodyPr>
          <a:lstStyle/>
          <a:p>
            <a:r>
              <a:rPr lang="en-US" dirty="0" smtClean="0"/>
              <a:t># Parameters</a:t>
            </a:r>
            <a:endParaRPr lang="en-US" dirty="0"/>
          </a:p>
        </p:txBody>
      </p:sp>
      <p:sp>
        <p:nvSpPr>
          <p:cNvPr id="22" name="TextBox 21"/>
          <p:cNvSpPr txBox="1"/>
          <p:nvPr/>
        </p:nvSpPr>
        <p:spPr>
          <a:xfrm>
            <a:off x="533400" y="1200016"/>
            <a:ext cx="1963999" cy="523220"/>
          </a:xfrm>
          <a:prstGeom prst="rect">
            <a:avLst/>
          </a:prstGeom>
          <a:noFill/>
        </p:spPr>
        <p:txBody>
          <a:bodyPr wrap="none" rtlCol="0">
            <a:spAutoFit/>
          </a:bodyPr>
          <a:lstStyle/>
          <a:p>
            <a:r>
              <a:rPr lang="en-US" dirty="0" smtClean="0"/>
              <a:t>Hypothesis</a:t>
            </a:r>
            <a:endParaRPr lang="en-US" dirty="0"/>
          </a:p>
        </p:txBody>
      </p:sp>
      <p:sp>
        <p:nvSpPr>
          <p:cNvPr id="23" name="TextBox 22"/>
          <p:cNvSpPr txBox="1"/>
          <p:nvPr/>
        </p:nvSpPr>
        <p:spPr>
          <a:xfrm>
            <a:off x="4224171" y="1177186"/>
            <a:ext cx="604653" cy="523220"/>
          </a:xfrm>
          <a:prstGeom prst="rect">
            <a:avLst/>
          </a:prstGeom>
          <a:noFill/>
        </p:spPr>
        <p:txBody>
          <a:bodyPr wrap="none" rtlCol="0">
            <a:spAutoFit/>
          </a:bodyPr>
          <a:lstStyle/>
          <a:p>
            <a:r>
              <a:rPr lang="en-US" dirty="0" smtClean="0"/>
              <a:t>H</a:t>
            </a:r>
            <a:r>
              <a:rPr lang="en-US" baseline="-25000" dirty="0" smtClean="0"/>
              <a:t>A</a:t>
            </a:r>
            <a:endParaRPr lang="en-US" baseline="-25000" dirty="0"/>
          </a:p>
        </p:txBody>
      </p:sp>
      <p:sp>
        <p:nvSpPr>
          <p:cNvPr id="24" name="TextBox 23"/>
          <p:cNvSpPr txBox="1"/>
          <p:nvPr/>
        </p:nvSpPr>
        <p:spPr>
          <a:xfrm>
            <a:off x="7025367" y="1179657"/>
            <a:ext cx="577402" cy="523220"/>
          </a:xfrm>
          <a:prstGeom prst="rect">
            <a:avLst/>
          </a:prstGeom>
          <a:noFill/>
        </p:spPr>
        <p:txBody>
          <a:bodyPr wrap="none" rtlCol="0">
            <a:spAutoFit/>
          </a:bodyPr>
          <a:lstStyle/>
          <a:p>
            <a:r>
              <a:rPr lang="en-US" dirty="0" smtClean="0"/>
              <a:t>H</a:t>
            </a:r>
            <a:r>
              <a:rPr lang="en-US" baseline="-25000" dirty="0"/>
              <a:t>0</a:t>
            </a:r>
          </a:p>
        </p:txBody>
      </p:sp>
      <p:sp>
        <p:nvSpPr>
          <p:cNvPr id="2" name="Rectangle 1"/>
          <p:cNvSpPr/>
          <p:nvPr/>
        </p:nvSpPr>
        <p:spPr>
          <a:xfrm>
            <a:off x="2219132" y="1828800"/>
            <a:ext cx="4715068"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0000"/>
                </a:solidFill>
              </a:rPr>
              <a:t>Is the “benefit” of a better fit worth the “cost” of added complexity?</a:t>
            </a:r>
            <a:endParaRPr lang="en-US" sz="3200" b="1" dirty="0">
              <a:solidFill>
                <a:srgbClr val="FF0000"/>
              </a:solidFill>
            </a:endParaRPr>
          </a:p>
        </p:txBody>
      </p:sp>
    </p:spTree>
    <p:extLst>
      <p:ext uri="{BB962C8B-B14F-4D97-AF65-F5344CB8AC3E}">
        <p14:creationId xmlns:p14="http://schemas.microsoft.com/office/powerpoint/2010/main" val="1003780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ppt_w</p:attrName>
                                        </p:attrNameLst>
                                      </p:cBhvr>
                                      <p:tavLst>
                                        <p:tav tm="0">
                                          <p:val>
                                            <p:fltVal val="0"/>
                                          </p:val>
                                        </p:tav>
                                        <p:tav tm="100000">
                                          <p:val>
                                            <p:strVal val="#ppt_w"/>
                                          </p:val>
                                        </p:tav>
                                      </p:tavLst>
                                    </p:anim>
                                    <p:anim calcmode="lin" valueType="num">
                                      <p:cBhvr>
                                        <p:cTn id="8" dur="2000" fill="hold"/>
                                        <p:tgtEl>
                                          <p:spTgt spid="2"/>
                                        </p:tgtEl>
                                        <p:attrNameLst>
                                          <p:attrName>ppt_h</p:attrName>
                                        </p:attrNameLst>
                                      </p:cBhvr>
                                      <p:tavLst>
                                        <p:tav tm="0">
                                          <p:val>
                                            <p:fltVal val="0"/>
                                          </p:val>
                                        </p:tav>
                                        <p:tav tm="100000">
                                          <p:val>
                                            <p:strVal val="#ppt_h"/>
                                          </p:val>
                                        </p:tav>
                                      </p:tavLst>
                                    </p:anim>
                                    <p:animEffect transition="in" filter="fade">
                                      <p:cBhvr>
                                        <p:cTn id="9"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0"/>
            <a:ext cx="8229600" cy="838200"/>
          </a:xfrm>
        </p:spPr>
        <p:txBody>
          <a:bodyPr/>
          <a:lstStyle/>
          <a:p>
            <a:r>
              <a:rPr lang="en-US" dirty="0" smtClean="0"/>
              <a:t>Measuring Fit</a:t>
            </a:r>
            <a:endParaRPr lang="en-US" dirty="0"/>
          </a:p>
        </p:txBody>
      </p:sp>
      <p:pic>
        <p:nvPicPr>
          <p:cNvPr id="20" name="Picture 7"/>
          <p:cNvPicPr>
            <a:picLocks noChangeAspect="1" noChangeArrowheads="1"/>
          </p:cNvPicPr>
          <p:nvPr/>
        </p:nvPicPr>
        <p:blipFill>
          <a:blip r:embed="rId2"/>
          <a:srcRect/>
          <a:stretch>
            <a:fillRect/>
          </a:stretch>
        </p:blipFill>
        <p:spPr bwMode="auto">
          <a:xfrm>
            <a:off x="0" y="1470025"/>
            <a:ext cx="4570413" cy="4549775"/>
          </a:xfrm>
          <a:prstGeom prst="rect">
            <a:avLst/>
          </a:prstGeom>
          <a:noFill/>
          <a:ln w="9525">
            <a:noFill/>
            <a:miter lim="800000"/>
            <a:headEnd/>
            <a:tailEnd/>
          </a:ln>
          <a:effectLst/>
        </p:spPr>
      </p:pic>
      <p:pic>
        <p:nvPicPr>
          <p:cNvPr id="21" name="Picture 7"/>
          <p:cNvPicPr>
            <a:picLocks noChangeAspect="1" noChangeArrowheads="1"/>
          </p:cNvPicPr>
          <p:nvPr/>
        </p:nvPicPr>
        <p:blipFill>
          <a:blip r:embed="rId3"/>
          <a:srcRect/>
          <a:stretch>
            <a:fillRect/>
          </a:stretch>
        </p:blipFill>
        <p:spPr bwMode="auto">
          <a:xfrm>
            <a:off x="4497388" y="1470025"/>
            <a:ext cx="4570412" cy="4549775"/>
          </a:xfrm>
          <a:prstGeom prst="rect">
            <a:avLst/>
          </a:prstGeom>
          <a:noFill/>
          <a:ln w="9525">
            <a:noFill/>
            <a:miter lim="800000"/>
            <a:headEnd/>
            <a:tailEnd/>
          </a:ln>
          <a:effectLst/>
        </p:spPr>
      </p:pic>
    </p:spTree>
    <p:extLst>
      <p:ext uri="{BB962C8B-B14F-4D97-AF65-F5344CB8AC3E}">
        <p14:creationId xmlns:p14="http://schemas.microsoft.com/office/powerpoint/2010/main" val="429462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right)">
                                      <p:cBhvr>
                                        <p:cTn id="7" dur="500"/>
                                        <p:tgtEl>
                                          <p:spTgt spid="20"/>
                                        </p:tgtEl>
                                      </p:cBhvr>
                                    </p:animEffect>
                                  </p:childTnLst>
                                </p:cTn>
                              </p:par>
                              <p:par>
                                <p:cTn id="8" presetID="22" presetClass="entr" presetSubtype="8"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LM Foundation</a:t>
            </a:r>
          </a:p>
        </p:txBody>
      </p:sp>
      <p:sp>
        <p:nvSpPr>
          <p:cNvPr id="5" name="Slide Number Placeholder 4"/>
          <p:cNvSpPr>
            <a:spLocks noGrp="1"/>
          </p:cNvSpPr>
          <p:nvPr>
            <p:ph type="sldNum" sz="quarter" idx="11"/>
          </p:nvPr>
        </p:nvSpPr>
        <p:spPr/>
        <p:txBody>
          <a:bodyPr/>
          <a:lstStyle/>
          <a:p>
            <a:fld id="{A463E65D-2EA1-4E1B-9B14-30F30247524D}" type="slidenum">
              <a:rPr lang="en-US"/>
              <a:pPr/>
              <a:t>18</a:t>
            </a:fld>
            <a:endParaRPr lang="en-US"/>
          </a:p>
        </p:txBody>
      </p:sp>
      <p:sp>
        <p:nvSpPr>
          <p:cNvPr id="175106" name="Rectangle 2"/>
          <p:cNvSpPr>
            <a:spLocks noGrp="1" noChangeArrowheads="1"/>
          </p:cNvSpPr>
          <p:nvPr>
            <p:ph type="title"/>
          </p:nvPr>
        </p:nvSpPr>
        <p:spPr>
          <a:xfrm>
            <a:off x="457200" y="76200"/>
            <a:ext cx="8229600" cy="792163"/>
          </a:xfrm>
        </p:spPr>
        <p:txBody>
          <a:bodyPr/>
          <a:lstStyle/>
          <a:p>
            <a:r>
              <a:rPr lang="en-US" dirty="0" smtClean="0"/>
              <a:t>Measuring Fit – Notation</a:t>
            </a:r>
            <a:endParaRPr lang="en-US" dirty="0"/>
          </a:p>
        </p:txBody>
      </p:sp>
      <p:sp>
        <p:nvSpPr>
          <p:cNvPr id="3" name="Rectangle 2"/>
          <p:cNvSpPr/>
          <p:nvPr/>
        </p:nvSpPr>
        <p:spPr>
          <a:xfrm>
            <a:off x="228600" y="1360944"/>
            <a:ext cx="8763000" cy="3754874"/>
          </a:xfrm>
          <a:prstGeom prst="rect">
            <a:avLst/>
          </a:prstGeom>
        </p:spPr>
        <p:txBody>
          <a:bodyPr wrap="square">
            <a:spAutoFit/>
          </a:bodyPr>
          <a:lstStyle/>
          <a:p>
            <a:r>
              <a:rPr lang="en-US" dirty="0" smtClean="0"/>
              <a:t> </a:t>
            </a:r>
            <a:r>
              <a:rPr lang="en-US" dirty="0" err="1" smtClean="0"/>
              <a:t>Y</a:t>
            </a:r>
            <a:r>
              <a:rPr lang="en-US" baseline="-25000" dirty="0" err="1" smtClean="0"/>
              <a:t>ij</a:t>
            </a:r>
            <a:r>
              <a:rPr lang="en-US" dirty="0" smtClean="0"/>
              <a:t>  = Y </a:t>
            </a:r>
            <a:r>
              <a:rPr lang="en-US" dirty="0"/>
              <a:t>measurement on individual j in group </a:t>
            </a:r>
            <a:r>
              <a:rPr lang="en-US" dirty="0" smtClean="0"/>
              <a:t>i</a:t>
            </a:r>
          </a:p>
          <a:p>
            <a:endParaRPr lang="en-US" sz="1400" dirty="0"/>
          </a:p>
          <a:p>
            <a:r>
              <a:rPr lang="en-US" dirty="0" smtClean="0"/>
              <a:t>  I   = total </a:t>
            </a:r>
            <a:r>
              <a:rPr lang="en-US" dirty="0"/>
              <a:t>number of </a:t>
            </a:r>
            <a:r>
              <a:rPr lang="en-US" dirty="0" smtClean="0"/>
              <a:t>groups</a:t>
            </a:r>
            <a:endParaRPr lang="en-US" dirty="0"/>
          </a:p>
          <a:p>
            <a:endParaRPr lang="en-US" sz="1400" dirty="0"/>
          </a:p>
          <a:p>
            <a:r>
              <a:rPr lang="en-US" dirty="0" smtClean="0"/>
              <a:t> </a:t>
            </a:r>
            <a:r>
              <a:rPr lang="en-US" dirty="0" err="1" smtClean="0"/>
              <a:t>n</a:t>
            </a:r>
            <a:r>
              <a:rPr lang="en-US" baseline="-25000" dirty="0" err="1" smtClean="0"/>
              <a:t>i</a:t>
            </a:r>
            <a:r>
              <a:rPr lang="en-US" baseline="-25000" dirty="0" smtClean="0"/>
              <a:t>   </a:t>
            </a:r>
            <a:r>
              <a:rPr lang="en-US" dirty="0" smtClean="0"/>
              <a:t>= number </a:t>
            </a:r>
            <a:r>
              <a:rPr lang="en-US" dirty="0"/>
              <a:t>of individuals in group </a:t>
            </a:r>
            <a:r>
              <a:rPr lang="en-US" dirty="0" smtClean="0"/>
              <a:t>i</a:t>
            </a:r>
          </a:p>
          <a:p>
            <a:endParaRPr lang="en-US" sz="1400" dirty="0"/>
          </a:p>
          <a:p>
            <a:r>
              <a:rPr lang="en-US" dirty="0" smtClean="0"/>
              <a:t> n   = number </a:t>
            </a:r>
            <a:r>
              <a:rPr lang="en-US" dirty="0"/>
              <a:t>of individuals in all groups</a:t>
            </a:r>
          </a:p>
          <a:p>
            <a:endParaRPr lang="en-US" sz="1400" dirty="0" smtClean="0">
              <a:latin typeface="Symbol" pitchFamily="18" charset="2"/>
            </a:endParaRPr>
          </a:p>
          <a:p>
            <a:r>
              <a:rPr lang="en-US" dirty="0" smtClean="0">
                <a:latin typeface="Symbol" pitchFamily="18" charset="2"/>
              </a:rPr>
              <a:t>`</a:t>
            </a:r>
            <a:r>
              <a:rPr lang="en-US" dirty="0"/>
              <a:t>Y</a:t>
            </a:r>
            <a:r>
              <a:rPr lang="en-US" baseline="-25000" dirty="0"/>
              <a:t>i.</a:t>
            </a:r>
            <a:r>
              <a:rPr lang="en-US" dirty="0"/>
              <a:t> </a:t>
            </a:r>
            <a:r>
              <a:rPr lang="en-US" dirty="0" smtClean="0"/>
              <a:t>= group </a:t>
            </a:r>
            <a:r>
              <a:rPr lang="en-US" dirty="0"/>
              <a:t>i sample mean (i.e., group mean)</a:t>
            </a:r>
          </a:p>
          <a:p>
            <a:endParaRPr lang="en-US" sz="1400" dirty="0" smtClean="0">
              <a:latin typeface="Symbol" pitchFamily="18" charset="2"/>
            </a:endParaRPr>
          </a:p>
          <a:p>
            <a:r>
              <a:rPr lang="en-US" dirty="0" smtClean="0">
                <a:latin typeface="Symbol" pitchFamily="18" charset="2"/>
              </a:rPr>
              <a:t>`</a:t>
            </a:r>
            <a:r>
              <a:rPr lang="en-US" dirty="0"/>
              <a:t>Y</a:t>
            </a:r>
            <a:r>
              <a:rPr lang="en-US" baseline="-25000" dirty="0"/>
              <a:t>..</a:t>
            </a:r>
            <a:r>
              <a:rPr lang="en-US" dirty="0"/>
              <a:t> </a:t>
            </a:r>
            <a:r>
              <a:rPr lang="en-US" dirty="0" smtClean="0"/>
              <a:t>= sample </a:t>
            </a:r>
            <a:r>
              <a:rPr lang="en-US" dirty="0"/>
              <a:t>mean of all individuals (i.e., grand mean)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p:txBody>
          <a:bodyPr/>
          <a:lstStyle/>
          <a:p>
            <a:r>
              <a:rPr lang="en-US"/>
              <a:t>LM Foundation</a:t>
            </a:r>
          </a:p>
        </p:txBody>
      </p:sp>
      <p:sp>
        <p:nvSpPr>
          <p:cNvPr id="10" name="Slide Number Placeholder 4"/>
          <p:cNvSpPr>
            <a:spLocks noGrp="1"/>
          </p:cNvSpPr>
          <p:nvPr>
            <p:ph type="sldNum" sz="quarter" idx="11"/>
          </p:nvPr>
        </p:nvSpPr>
        <p:spPr/>
        <p:txBody>
          <a:bodyPr/>
          <a:lstStyle/>
          <a:p>
            <a:fld id="{9613C366-1195-4713-B0B1-FC1AEC6E7B9E}" type="slidenum">
              <a:rPr lang="en-US"/>
              <a:pPr/>
              <a:t>19</a:t>
            </a:fld>
            <a:endParaRPr lang="en-US"/>
          </a:p>
        </p:txBody>
      </p:sp>
      <p:sp>
        <p:nvSpPr>
          <p:cNvPr id="176130" name="Rectangle 2"/>
          <p:cNvSpPr>
            <a:spLocks noGrp="1" noChangeArrowheads="1"/>
          </p:cNvSpPr>
          <p:nvPr>
            <p:ph type="title"/>
          </p:nvPr>
        </p:nvSpPr>
        <p:spPr/>
        <p:txBody>
          <a:bodyPr/>
          <a:lstStyle/>
          <a:p>
            <a:r>
              <a:rPr lang="en-US" dirty="0"/>
              <a:t>Measuring Fit – </a:t>
            </a:r>
            <a:r>
              <a:rPr lang="en-US" dirty="0" smtClean="0"/>
              <a:t>Notation Examples</a:t>
            </a:r>
            <a:endParaRPr lang="en-US" dirty="0"/>
          </a:p>
        </p:txBody>
      </p:sp>
      <p:sp>
        <p:nvSpPr>
          <p:cNvPr id="176131" name="Rectangle 3"/>
          <p:cNvSpPr>
            <a:spLocks noChangeArrowheads="1"/>
          </p:cNvSpPr>
          <p:nvPr/>
        </p:nvSpPr>
        <p:spPr bwMode="auto">
          <a:xfrm>
            <a:off x="0" y="3200400"/>
            <a:ext cx="9144000" cy="0"/>
          </a:xfrm>
          <a:prstGeom prst="rect">
            <a:avLst/>
          </a:prstGeom>
          <a:noFill/>
          <a:ln w="9525">
            <a:noFill/>
            <a:miter lim="800000"/>
            <a:headEnd/>
            <a:tailEnd/>
          </a:ln>
          <a:effectLst/>
        </p:spPr>
        <p:txBody>
          <a:bodyPr wrap="none" anchor="ctr">
            <a:spAutoFit/>
          </a:bodyPr>
          <a:lstStyle/>
          <a:p>
            <a:endParaRPr lang="en-US"/>
          </a:p>
        </p:txBody>
      </p:sp>
      <p:sp>
        <p:nvSpPr>
          <p:cNvPr id="176133" name="Rectangle 5"/>
          <p:cNvSpPr>
            <a:spLocks noChangeArrowheads="1"/>
          </p:cNvSpPr>
          <p:nvPr/>
        </p:nvSpPr>
        <p:spPr bwMode="auto">
          <a:xfrm>
            <a:off x="0" y="3200400"/>
            <a:ext cx="9144000" cy="0"/>
          </a:xfrm>
          <a:prstGeom prst="rect">
            <a:avLst/>
          </a:prstGeom>
          <a:noFill/>
          <a:ln w="9525">
            <a:noFill/>
            <a:miter lim="800000"/>
            <a:headEnd/>
            <a:tailEnd/>
          </a:ln>
          <a:effectLst/>
        </p:spPr>
        <p:txBody>
          <a:bodyPr wrap="none" anchor="ctr">
            <a:spAutoFit/>
          </a:bodyPr>
          <a:lstStyle/>
          <a:p>
            <a:endParaRPr lang="en-US"/>
          </a:p>
        </p:txBody>
      </p:sp>
      <p:pic>
        <p:nvPicPr>
          <p:cNvPr id="176137" name="Picture 9"/>
          <p:cNvPicPr>
            <a:picLocks noChangeAspect="1" noChangeArrowheads="1"/>
          </p:cNvPicPr>
          <p:nvPr/>
        </p:nvPicPr>
        <p:blipFill>
          <a:blip r:embed="rId2"/>
          <a:srcRect/>
          <a:stretch>
            <a:fillRect/>
          </a:stretch>
        </p:blipFill>
        <p:spPr bwMode="auto">
          <a:xfrm>
            <a:off x="762000" y="2114550"/>
            <a:ext cx="3171825" cy="2628900"/>
          </a:xfrm>
          <a:prstGeom prst="rect">
            <a:avLst/>
          </a:prstGeom>
          <a:noFill/>
          <a:ln w="9525">
            <a:noFill/>
            <a:miter lim="800000"/>
            <a:headEnd/>
            <a:tailEnd/>
          </a:ln>
          <a:effectLst/>
        </p:spPr>
      </p:pic>
      <p:pic>
        <p:nvPicPr>
          <p:cNvPr id="176138" name="Picture 10"/>
          <p:cNvPicPr>
            <a:picLocks noChangeAspect="1" noChangeArrowheads="1"/>
          </p:cNvPicPr>
          <p:nvPr/>
        </p:nvPicPr>
        <p:blipFill>
          <a:blip r:embed="rId3"/>
          <a:srcRect/>
          <a:stretch>
            <a:fillRect/>
          </a:stretch>
        </p:blipFill>
        <p:spPr bwMode="auto">
          <a:xfrm>
            <a:off x="4876800" y="2171700"/>
            <a:ext cx="3990975" cy="2514600"/>
          </a:xfrm>
          <a:prstGeom prst="rect">
            <a:avLst/>
          </a:prstGeom>
          <a:noFill/>
          <a:ln w="9525">
            <a:noFill/>
            <a:miter lim="800000"/>
            <a:headEnd/>
            <a:tailEnd/>
          </a:ln>
          <a:effectLst/>
        </p:spPr>
      </p:pic>
      <p:sp>
        <p:nvSpPr>
          <p:cNvPr id="176139" name="Text Box 11"/>
          <p:cNvSpPr txBox="1">
            <a:spLocks noChangeArrowheads="1"/>
          </p:cNvSpPr>
          <p:nvPr/>
        </p:nvSpPr>
        <p:spPr bwMode="auto">
          <a:xfrm>
            <a:off x="368300" y="1524000"/>
            <a:ext cx="4049713" cy="519113"/>
          </a:xfrm>
          <a:prstGeom prst="rect">
            <a:avLst/>
          </a:prstGeom>
          <a:noFill/>
          <a:ln w="9525">
            <a:noFill/>
            <a:miter lim="800000"/>
            <a:headEnd/>
            <a:tailEnd/>
          </a:ln>
          <a:effectLst/>
        </p:spPr>
        <p:txBody>
          <a:bodyPr wrap="none">
            <a:spAutoFit/>
          </a:bodyPr>
          <a:lstStyle/>
          <a:p>
            <a:pPr algn="ctr"/>
            <a:r>
              <a:rPr lang="en-US" b="1">
                <a:solidFill>
                  <a:srgbClr val="FF0000"/>
                </a:solidFill>
              </a:rPr>
              <a:t>i</a:t>
            </a:r>
            <a:r>
              <a:rPr lang="en-US" b="1" baseline="30000">
                <a:solidFill>
                  <a:srgbClr val="FF0000"/>
                </a:solidFill>
              </a:rPr>
              <a:t>th</a:t>
            </a:r>
            <a:r>
              <a:rPr lang="en-US" b="1">
                <a:solidFill>
                  <a:srgbClr val="FF0000"/>
                </a:solidFill>
              </a:rPr>
              <a:t> Group Sample Mean</a:t>
            </a:r>
            <a:endParaRPr lang="en-US">
              <a:latin typeface="Symbol" pitchFamily="18" charset="2"/>
            </a:endParaRPr>
          </a:p>
        </p:txBody>
      </p:sp>
      <p:sp>
        <p:nvSpPr>
          <p:cNvPr id="176140" name="Text Box 12"/>
          <p:cNvSpPr txBox="1">
            <a:spLocks noChangeArrowheads="1"/>
          </p:cNvSpPr>
          <p:nvPr/>
        </p:nvSpPr>
        <p:spPr bwMode="auto">
          <a:xfrm>
            <a:off x="5026025" y="1524000"/>
            <a:ext cx="3605213" cy="519113"/>
          </a:xfrm>
          <a:prstGeom prst="rect">
            <a:avLst/>
          </a:prstGeom>
          <a:noFill/>
          <a:ln w="9525">
            <a:noFill/>
            <a:miter lim="800000"/>
            <a:headEnd/>
            <a:tailEnd/>
          </a:ln>
          <a:effectLst/>
        </p:spPr>
        <p:txBody>
          <a:bodyPr wrap="none">
            <a:spAutoFit/>
          </a:bodyPr>
          <a:lstStyle/>
          <a:p>
            <a:pPr algn="ctr"/>
            <a:r>
              <a:rPr lang="en-US" b="1">
                <a:solidFill>
                  <a:srgbClr val="FF0000"/>
                </a:solidFill>
              </a:rPr>
              <a:t>Grand Sample Mean</a:t>
            </a:r>
            <a:endParaRPr lang="en-US">
              <a:latin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61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61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4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Type of Variable?</a:t>
            </a:r>
            <a:endParaRPr lang="en-US" dirty="0"/>
          </a:p>
        </p:txBody>
      </p:sp>
      <p:sp>
        <p:nvSpPr>
          <p:cNvPr id="3" name="Content Placeholder 2"/>
          <p:cNvSpPr>
            <a:spLocks noGrp="1"/>
          </p:cNvSpPr>
          <p:nvPr>
            <p:ph idx="1"/>
          </p:nvPr>
        </p:nvSpPr>
        <p:spPr>
          <a:xfrm>
            <a:off x="457200" y="990600"/>
            <a:ext cx="8229600" cy="5562600"/>
          </a:xfrm>
        </p:spPr>
        <p:txBody>
          <a:bodyPr/>
          <a:lstStyle/>
          <a:p>
            <a:pPr marL="457200" indent="-457200">
              <a:buFont typeface="+mj-lt"/>
              <a:buAutoNum type="arabicPeriod"/>
            </a:pPr>
            <a:r>
              <a:rPr lang="en-US" sz="2400" dirty="0" smtClean="0"/>
              <a:t>Temperature (</a:t>
            </a:r>
            <a:r>
              <a:rPr lang="en-US" sz="2400" i="1" baseline="30000" dirty="0" err="1" smtClean="0"/>
              <a:t>o</a:t>
            </a:r>
            <a:r>
              <a:rPr lang="en-US" sz="2400" i="1" dirty="0" err="1" smtClean="0"/>
              <a:t>F</a:t>
            </a:r>
            <a:r>
              <a:rPr lang="en-US" sz="2400" dirty="0" smtClean="0"/>
              <a:t>)</a:t>
            </a:r>
          </a:p>
          <a:p>
            <a:pPr marL="457200" indent="-457200">
              <a:buFont typeface="+mj-lt"/>
              <a:buAutoNum type="arabicPeriod"/>
            </a:pPr>
            <a:r>
              <a:rPr lang="en-US" sz="2400" dirty="0"/>
              <a:t>Habitat complexity (</a:t>
            </a:r>
            <a:r>
              <a:rPr lang="en-US" sz="2400" i="1" dirty="0"/>
              <a:t>low, medium, high</a:t>
            </a:r>
            <a:r>
              <a:rPr lang="en-US" sz="2400" dirty="0"/>
              <a:t>)</a:t>
            </a:r>
          </a:p>
          <a:p>
            <a:pPr marL="457200" indent="-457200">
              <a:buFont typeface="+mj-lt"/>
              <a:buAutoNum type="arabicPeriod"/>
            </a:pPr>
            <a:r>
              <a:rPr lang="en-US" sz="2400" dirty="0" smtClean="0"/>
              <a:t>Home range size (</a:t>
            </a:r>
            <a:r>
              <a:rPr lang="en-US" sz="2400" i="1" dirty="0" smtClean="0"/>
              <a:t>m</a:t>
            </a:r>
            <a:r>
              <a:rPr lang="en-US" sz="2400" i="1" baseline="30000" dirty="0" smtClean="0"/>
              <a:t>2</a:t>
            </a:r>
            <a:r>
              <a:rPr lang="en-US" sz="2400" dirty="0" smtClean="0"/>
              <a:t>)</a:t>
            </a:r>
          </a:p>
          <a:p>
            <a:pPr marL="457200" indent="-457200">
              <a:buFont typeface="+mj-lt"/>
              <a:buAutoNum type="arabicPeriod"/>
            </a:pPr>
            <a:r>
              <a:rPr lang="en-US" sz="2400" dirty="0" smtClean="0"/>
              <a:t>Brood size</a:t>
            </a:r>
          </a:p>
          <a:p>
            <a:pPr marL="457200" indent="-457200">
              <a:buFont typeface="+mj-lt"/>
              <a:buAutoNum type="arabicPeriod"/>
            </a:pPr>
            <a:r>
              <a:rPr lang="en-US" sz="2400" dirty="0" smtClean="0"/>
              <a:t>Forest type (</a:t>
            </a:r>
            <a:r>
              <a:rPr lang="en-US" sz="2400" i="1" dirty="0" smtClean="0"/>
              <a:t>deciduous, mixed, coniferous</a:t>
            </a:r>
            <a:r>
              <a:rPr lang="en-US" sz="2400" dirty="0" smtClean="0"/>
              <a:t>)</a:t>
            </a:r>
          </a:p>
          <a:p>
            <a:pPr marL="457200" indent="-457200">
              <a:buFont typeface="+mj-lt"/>
              <a:buAutoNum type="arabicPeriod"/>
            </a:pPr>
            <a:r>
              <a:rPr lang="en-US" sz="2400" dirty="0" smtClean="0"/>
              <a:t>Number of docks (on a lake shoreline)</a:t>
            </a:r>
          </a:p>
          <a:p>
            <a:pPr marL="457200" indent="-457200">
              <a:buFont typeface="+mj-lt"/>
              <a:buAutoNum type="arabicPeriod"/>
            </a:pPr>
            <a:r>
              <a:rPr lang="en-US" sz="2400" dirty="0" smtClean="0"/>
              <a:t>Ecoregion (</a:t>
            </a:r>
            <a:r>
              <a:rPr lang="en-US" sz="2400" i="1" dirty="0" smtClean="0"/>
              <a:t>Northern Lakes &amp; Forests, North Central Hardwood Forests, </a:t>
            </a:r>
            <a:r>
              <a:rPr lang="en-US" sz="2400" i="1" dirty="0" err="1" smtClean="0"/>
              <a:t>Driftless</a:t>
            </a:r>
            <a:r>
              <a:rPr lang="en-US" sz="2400" i="1" dirty="0" smtClean="0"/>
              <a:t> Area, Southeastern Wisconsin Till Plains, Central Corn Belt Plains</a:t>
            </a:r>
            <a:r>
              <a:rPr lang="en-US" sz="2400" dirty="0" smtClean="0"/>
              <a:t>)</a:t>
            </a:r>
          </a:p>
          <a:p>
            <a:pPr marL="457200" indent="-457200">
              <a:buFont typeface="+mj-lt"/>
              <a:buAutoNum type="arabicPeriod"/>
            </a:pPr>
            <a:r>
              <a:rPr lang="en-US" sz="2400" dirty="0" smtClean="0"/>
              <a:t>Survived (</a:t>
            </a:r>
            <a:r>
              <a:rPr lang="en-US" sz="2400" i="1" dirty="0" smtClean="0"/>
              <a:t>yes, no</a:t>
            </a:r>
            <a:r>
              <a:rPr lang="en-US" sz="2400" dirty="0" smtClean="0"/>
              <a:t>)</a:t>
            </a:r>
          </a:p>
          <a:p>
            <a:pPr marL="457200" indent="-457200">
              <a:buFont typeface="+mj-lt"/>
              <a:buAutoNum type="arabicPeriod"/>
            </a:pPr>
            <a:r>
              <a:rPr lang="en-US" sz="2400" dirty="0" smtClean="0"/>
              <a:t>Age (</a:t>
            </a:r>
            <a:r>
              <a:rPr lang="en-US" sz="2400" i="1" dirty="0" smtClean="0"/>
              <a:t>years</a:t>
            </a:r>
            <a:r>
              <a:rPr lang="en-US" sz="2400" dirty="0" smtClean="0"/>
              <a:t>)</a:t>
            </a:r>
          </a:p>
          <a:p>
            <a:pPr marL="457200" indent="-457200">
              <a:buFont typeface="+mj-lt"/>
              <a:buAutoNum type="arabicPeriod"/>
            </a:pPr>
            <a:r>
              <a:rPr lang="en-US" sz="2400" dirty="0" smtClean="0"/>
              <a:t>Race</a:t>
            </a:r>
          </a:p>
        </p:txBody>
      </p:sp>
      <p:sp>
        <p:nvSpPr>
          <p:cNvPr id="4" name="Footer Placeholder 3"/>
          <p:cNvSpPr>
            <a:spLocks noGrp="1"/>
          </p:cNvSpPr>
          <p:nvPr>
            <p:ph type="ftr" sz="quarter" idx="10"/>
          </p:nvPr>
        </p:nvSpPr>
        <p:spPr/>
        <p:txBody>
          <a:bodyPr/>
          <a:lstStyle/>
          <a:p>
            <a:r>
              <a:rPr lang="en-US" smtClean="0"/>
              <a:t>LM Foundation</a:t>
            </a:r>
            <a:endParaRPr lang="en-US"/>
          </a:p>
        </p:txBody>
      </p:sp>
      <p:sp>
        <p:nvSpPr>
          <p:cNvPr id="5" name="Slide Number Placeholder 4"/>
          <p:cNvSpPr>
            <a:spLocks noGrp="1"/>
          </p:cNvSpPr>
          <p:nvPr>
            <p:ph type="sldNum" sz="quarter" idx="11"/>
          </p:nvPr>
        </p:nvSpPr>
        <p:spPr/>
        <p:txBody>
          <a:bodyPr/>
          <a:lstStyle/>
          <a:p>
            <a:fld id="{2DF5461C-7FAD-4378-B074-D0FEBA4BBCD3}" type="slidenum">
              <a:rPr lang="en-US" smtClean="0"/>
              <a:pPr/>
              <a:t>2</a:t>
            </a:fld>
            <a:endParaRPr lang="en-US"/>
          </a:p>
        </p:txBody>
      </p:sp>
    </p:spTree>
    <p:extLst>
      <p:ext uri="{BB962C8B-B14F-4D97-AF65-F5344CB8AC3E}">
        <p14:creationId xmlns:p14="http://schemas.microsoft.com/office/powerpoint/2010/main" val="18787332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LM Foundation</a:t>
            </a:r>
          </a:p>
        </p:txBody>
      </p:sp>
      <p:sp>
        <p:nvSpPr>
          <p:cNvPr id="6" name="Slide Number Placeholder 4"/>
          <p:cNvSpPr>
            <a:spLocks noGrp="1"/>
          </p:cNvSpPr>
          <p:nvPr>
            <p:ph type="sldNum" sz="quarter" idx="11"/>
          </p:nvPr>
        </p:nvSpPr>
        <p:spPr/>
        <p:txBody>
          <a:bodyPr/>
          <a:lstStyle/>
          <a:p>
            <a:fld id="{6D4E392F-33CE-4451-8767-C4BAE1EB71FE}" type="slidenum">
              <a:rPr lang="en-US"/>
              <a:pPr/>
              <a:t>20</a:t>
            </a:fld>
            <a:endParaRPr lang="en-US"/>
          </a:p>
        </p:txBody>
      </p:sp>
      <p:sp>
        <p:nvSpPr>
          <p:cNvPr id="177154" name="Rectangle 2"/>
          <p:cNvSpPr>
            <a:spLocks noGrp="1" noChangeArrowheads="1"/>
          </p:cNvSpPr>
          <p:nvPr>
            <p:ph type="title"/>
          </p:nvPr>
        </p:nvSpPr>
        <p:spPr/>
        <p:txBody>
          <a:bodyPr/>
          <a:lstStyle/>
          <a:p>
            <a:r>
              <a:rPr lang="en-US" dirty="0"/>
              <a:t>Measuring Fit – </a:t>
            </a:r>
            <a:r>
              <a:rPr lang="en-US" dirty="0" smtClean="0"/>
              <a:t>SS</a:t>
            </a:r>
            <a:endParaRPr lang="en-US" dirty="0"/>
          </a:p>
        </p:txBody>
      </p:sp>
      <p:sp>
        <p:nvSpPr>
          <p:cNvPr id="177155" name="Rectangle 3"/>
          <p:cNvSpPr>
            <a:spLocks noGrp="1" noChangeArrowheads="1"/>
          </p:cNvSpPr>
          <p:nvPr>
            <p:ph type="body" idx="1"/>
          </p:nvPr>
        </p:nvSpPr>
        <p:spPr>
          <a:xfrm>
            <a:off x="152399" y="1143000"/>
            <a:ext cx="8901113" cy="5334000"/>
          </a:xfrm>
        </p:spPr>
        <p:txBody>
          <a:bodyPr/>
          <a:lstStyle/>
          <a:p>
            <a:r>
              <a:rPr lang="en-US" dirty="0" smtClean="0"/>
              <a:t>Measures lack-of-fit </a:t>
            </a:r>
            <a:r>
              <a:rPr lang="en-US" dirty="0"/>
              <a:t>of a model to a </a:t>
            </a:r>
            <a:r>
              <a:rPr lang="en-US" dirty="0" smtClean="0"/>
              <a:t>set </a:t>
            </a:r>
            <a:r>
              <a:rPr lang="en-US" dirty="0"/>
              <a:t>of </a:t>
            </a:r>
            <a:r>
              <a:rPr lang="en-US" dirty="0" smtClean="0"/>
              <a:t>data</a:t>
            </a:r>
            <a:endParaRPr lang="en-US" dirty="0"/>
          </a:p>
        </p:txBody>
      </p:sp>
      <p:pic>
        <p:nvPicPr>
          <p:cNvPr id="177156" name="Picture 4"/>
          <p:cNvPicPr>
            <a:picLocks noChangeAspect="1" noChangeArrowheads="1"/>
          </p:cNvPicPr>
          <p:nvPr/>
        </p:nvPicPr>
        <p:blipFill>
          <a:blip r:embed="rId2"/>
          <a:srcRect/>
          <a:stretch>
            <a:fillRect/>
          </a:stretch>
        </p:blipFill>
        <p:spPr bwMode="auto">
          <a:xfrm>
            <a:off x="76200" y="2819400"/>
            <a:ext cx="8977313" cy="1160462"/>
          </a:xfrm>
          <a:prstGeom prst="rect">
            <a:avLst/>
          </a:prstGeom>
          <a:noFill/>
          <a:ln w="9525">
            <a:noFill/>
            <a:miter lim="800000"/>
            <a:headEnd/>
            <a:tailEnd/>
          </a:ln>
          <a:effectLst/>
        </p:spPr>
      </p:pic>
      <p:cxnSp>
        <p:nvCxnSpPr>
          <p:cNvPr id="8" name="Straight Arrow Connector 7"/>
          <p:cNvCxnSpPr/>
          <p:nvPr/>
        </p:nvCxnSpPr>
        <p:spPr>
          <a:xfrm flipH="1">
            <a:off x="6553200" y="1676400"/>
            <a:ext cx="1878990" cy="144780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638800" y="1676400"/>
            <a:ext cx="1981200" cy="144780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76200" y="2819400"/>
            <a:ext cx="5105400" cy="1160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763000" y="2819400"/>
            <a:ext cx="304800" cy="1160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181600" y="2819400"/>
            <a:ext cx="152400" cy="1160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150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1000"/>
                                        <p:tgtEl>
                                          <p:spTgt spid="8"/>
                                        </p:tgtEl>
                                      </p:cBhvr>
                                    </p:animEffect>
                                  </p:childTnLst>
                                </p:cTn>
                              </p:par>
                              <p:par>
                                <p:cTn id="8" presetID="22" presetClass="entr" presetSubtype="1" fill="hold" nodeType="withEffect">
                                  <p:stCondLst>
                                    <p:cond delay="1500"/>
                                  </p:stCondLst>
                                  <p:childTnLst>
                                    <p:set>
                                      <p:cBhvr>
                                        <p:cTn id="9" dur="1" fill="hold">
                                          <p:stCondLst>
                                            <p:cond delay="0"/>
                                          </p:stCondLst>
                                        </p:cTn>
                                        <p:tgtEl>
                                          <p:spTgt spid="13"/>
                                        </p:tgtEl>
                                        <p:attrNameLst>
                                          <p:attrName>style.visibility</p:attrName>
                                        </p:attrNameLst>
                                      </p:cBhvr>
                                      <p:to>
                                        <p:strVal val="visible"/>
                                      </p:to>
                                    </p:set>
                                    <p:animEffect transition="in" filter="wipe(up)">
                                      <p:cBhvr>
                                        <p:cTn id="10" dur="10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3"/>
                                        </p:tgtEl>
                                        <p:attrNameLst>
                                          <p:attrName>style.visibility</p:attrName>
                                        </p:attrNameLst>
                                      </p:cBhvr>
                                      <p:to>
                                        <p:strVal val="hidden"/>
                                      </p:to>
                                    </p:set>
                                  </p:childTnLst>
                                </p:cTn>
                              </p:par>
                            </p:childTnLst>
                          </p:cTn>
                        </p:par>
                        <p:par>
                          <p:cTn id="17" fill="hold">
                            <p:stCondLst>
                              <p:cond delay="0"/>
                            </p:stCondLst>
                            <p:childTnLst>
                              <p:par>
                                <p:cTn id="18" presetID="1" presetClass="exit" presetSubtype="0" fill="hold" grpId="0" nodeType="afterEffect">
                                  <p:stCondLst>
                                    <p:cond delay="0"/>
                                  </p:stCondLst>
                                  <p:childTnLst>
                                    <p:set>
                                      <p:cBhvr>
                                        <p:cTn id="19" dur="1" fill="hold">
                                          <p:stCondLst>
                                            <p:cond delay="0"/>
                                          </p:stCondLst>
                                        </p:cTn>
                                        <p:tgtEl>
                                          <p:spTgt spid="14"/>
                                        </p:tgtEl>
                                        <p:attrNameLst>
                                          <p:attrName>style.visibility</p:attrName>
                                        </p:attrNameLst>
                                      </p:cBhvr>
                                      <p:to>
                                        <p:strVal val="hidden"/>
                                      </p:to>
                                    </p:set>
                                  </p:childTnLst>
                                </p:cTn>
                              </p:par>
                              <p:par>
                                <p:cTn id="20" presetID="1" presetClass="exit"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LM Foundation</a:t>
            </a:r>
          </a:p>
        </p:txBody>
      </p:sp>
      <p:sp>
        <p:nvSpPr>
          <p:cNvPr id="8" name="Slide Number Placeholder 4"/>
          <p:cNvSpPr>
            <a:spLocks noGrp="1"/>
          </p:cNvSpPr>
          <p:nvPr>
            <p:ph type="sldNum" sz="quarter" idx="11"/>
          </p:nvPr>
        </p:nvSpPr>
        <p:spPr/>
        <p:txBody>
          <a:bodyPr/>
          <a:lstStyle/>
          <a:p>
            <a:fld id="{12EB9D16-29B1-4F7F-AA07-F203581A25AD}" type="slidenum">
              <a:rPr lang="en-US"/>
              <a:pPr/>
              <a:t>21</a:t>
            </a:fld>
            <a:endParaRPr lang="en-US"/>
          </a:p>
        </p:txBody>
      </p:sp>
      <p:sp>
        <p:nvSpPr>
          <p:cNvPr id="178178" name="Rectangle 2"/>
          <p:cNvSpPr>
            <a:spLocks noGrp="1" noChangeArrowheads="1"/>
          </p:cNvSpPr>
          <p:nvPr>
            <p:ph type="title"/>
          </p:nvPr>
        </p:nvSpPr>
        <p:spPr/>
        <p:txBody>
          <a:bodyPr/>
          <a:lstStyle/>
          <a:p>
            <a:r>
              <a:rPr lang="en-US" dirty="0"/>
              <a:t>Measuring Fit – </a:t>
            </a:r>
            <a:r>
              <a:rPr lang="en-US" dirty="0" err="1" smtClean="0"/>
              <a:t>SS</a:t>
            </a:r>
            <a:r>
              <a:rPr lang="en-US" baseline="-25000" dirty="0" err="1" smtClean="0"/>
              <a:t>Total</a:t>
            </a:r>
            <a:endParaRPr lang="en-US" dirty="0"/>
          </a:p>
        </p:txBody>
      </p:sp>
      <p:pic>
        <p:nvPicPr>
          <p:cNvPr id="178183" name="Picture 7"/>
          <p:cNvPicPr>
            <a:picLocks noChangeAspect="1" noChangeArrowheads="1"/>
          </p:cNvPicPr>
          <p:nvPr/>
        </p:nvPicPr>
        <p:blipFill>
          <a:blip r:embed="rId2"/>
          <a:srcRect/>
          <a:stretch>
            <a:fillRect/>
          </a:stretch>
        </p:blipFill>
        <p:spPr bwMode="auto">
          <a:xfrm>
            <a:off x="1588" y="2308225"/>
            <a:ext cx="4570412" cy="4549775"/>
          </a:xfrm>
          <a:prstGeom prst="rect">
            <a:avLst/>
          </a:prstGeom>
          <a:noFill/>
          <a:ln w="9525">
            <a:noFill/>
            <a:miter lim="800000"/>
            <a:headEnd/>
            <a:tailEnd/>
          </a:ln>
          <a:effectLst/>
        </p:spPr>
      </p:pic>
      <p:pic>
        <p:nvPicPr>
          <p:cNvPr id="178185" name="Picture 9"/>
          <p:cNvPicPr>
            <a:picLocks noChangeAspect="1" noChangeArrowheads="1"/>
          </p:cNvPicPr>
          <p:nvPr/>
        </p:nvPicPr>
        <p:blipFill>
          <a:blip r:embed="rId3"/>
          <a:srcRect/>
          <a:stretch>
            <a:fillRect/>
          </a:stretch>
        </p:blipFill>
        <p:spPr bwMode="auto">
          <a:xfrm>
            <a:off x="2209800" y="1143000"/>
            <a:ext cx="4699000" cy="1314450"/>
          </a:xfrm>
          <a:prstGeom prst="rect">
            <a:avLst/>
          </a:prstGeom>
          <a:noFill/>
          <a:ln w="9525">
            <a:noFill/>
            <a:miter lim="800000"/>
            <a:headEnd/>
            <a:tailEnd/>
          </a:ln>
          <a:effectLst/>
        </p:spPr>
      </p:pic>
      <p:sp>
        <p:nvSpPr>
          <p:cNvPr id="2" name="Rectangle 1"/>
          <p:cNvSpPr/>
          <p:nvPr/>
        </p:nvSpPr>
        <p:spPr>
          <a:xfrm>
            <a:off x="7162800" y="1543205"/>
            <a:ext cx="1676485" cy="480131"/>
          </a:xfrm>
          <a:prstGeom prst="rect">
            <a:avLst/>
          </a:prstGeom>
        </p:spPr>
        <p:txBody>
          <a:bodyPr wrap="none">
            <a:spAutoFit/>
          </a:bodyPr>
          <a:lstStyle/>
          <a:p>
            <a:pPr>
              <a:lnSpc>
                <a:spcPct val="90000"/>
              </a:lnSpc>
              <a:buFontTx/>
              <a:buNone/>
            </a:pPr>
            <a:r>
              <a:rPr lang="en-US" b="1" dirty="0" smtClean="0">
                <a:solidFill>
                  <a:srgbClr val="FF0000"/>
                </a:solidFill>
              </a:rPr>
              <a:t>= 115465</a:t>
            </a:r>
            <a:endParaRPr lang="en-US" b="1" dirty="0">
              <a:solidFill>
                <a:srgbClr val="FF0000"/>
              </a:solidFill>
            </a:endParaRPr>
          </a:p>
        </p:txBody>
      </p:sp>
      <p:sp>
        <p:nvSpPr>
          <p:cNvPr id="11" name="TextBox 10"/>
          <p:cNvSpPr txBox="1"/>
          <p:nvPr/>
        </p:nvSpPr>
        <p:spPr>
          <a:xfrm>
            <a:off x="5029200" y="3025590"/>
            <a:ext cx="925253" cy="523220"/>
          </a:xfrm>
          <a:prstGeom prst="rect">
            <a:avLst/>
          </a:prstGeom>
          <a:solidFill>
            <a:srgbClr val="FFFF66"/>
          </a:solidFill>
          <a:ln>
            <a:solidFill>
              <a:schemeClr val="tx1">
                <a:lumMod val="50000"/>
                <a:lumOff val="50000"/>
              </a:schemeClr>
            </a:solidFill>
          </a:ln>
        </p:spPr>
        <p:txBody>
          <a:bodyPr wrap="none" rtlCol="0">
            <a:spAutoFit/>
          </a:bodyPr>
          <a:lstStyle/>
          <a:p>
            <a:r>
              <a:rPr lang="en-US" b="1" dirty="0" smtClean="0"/>
              <a:t>data</a:t>
            </a:r>
            <a:endParaRPr lang="en-US" b="1" dirty="0"/>
          </a:p>
        </p:txBody>
      </p:sp>
      <p:sp>
        <p:nvSpPr>
          <p:cNvPr id="12" name="TextBox 11"/>
          <p:cNvSpPr txBox="1"/>
          <p:nvPr/>
        </p:nvSpPr>
        <p:spPr>
          <a:xfrm>
            <a:off x="6324600" y="3025590"/>
            <a:ext cx="1242648" cy="523220"/>
          </a:xfrm>
          <a:prstGeom prst="rect">
            <a:avLst/>
          </a:prstGeom>
          <a:solidFill>
            <a:srgbClr val="FFFF66"/>
          </a:solidFill>
          <a:ln>
            <a:solidFill>
              <a:schemeClr val="tx1">
                <a:lumMod val="50000"/>
                <a:lumOff val="50000"/>
              </a:schemeClr>
            </a:solidFill>
          </a:ln>
        </p:spPr>
        <p:txBody>
          <a:bodyPr wrap="none" rtlCol="0">
            <a:spAutoFit/>
          </a:bodyPr>
          <a:lstStyle/>
          <a:p>
            <a:r>
              <a:rPr lang="en-US" b="1" dirty="0" smtClean="0"/>
              <a:t>model</a:t>
            </a:r>
            <a:endParaRPr lang="en-US" b="1" dirty="0"/>
          </a:p>
        </p:txBody>
      </p:sp>
      <p:cxnSp>
        <p:nvCxnSpPr>
          <p:cNvPr id="13" name="Straight Arrow Connector 12"/>
          <p:cNvCxnSpPr>
            <a:stCxn id="11" idx="0"/>
          </p:cNvCxnSpPr>
          <p:nvPr/>
        </p:nvCxnSpPr>
        <p:spPr>
          <a:xfrm flipV="1">
            <a:off x="5491827" y="2034990"/>
            <a:ext cx="0" cy="99060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6438535" y="2034990"/>
            <a:ext cx="538827" cy="99060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2" idx="2"/>
          </p:cNvCxnSpPr>
          <p:nvPr/>
        </p:nvCxnSpPr>
        <p:spPr>
          <a:xfrm flipH="1">
            <a:off x="4321884" y="3548810"/>
            <a:ext cx="2624040" cy="1466235"/>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8183"/>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nodeType="after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right)">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dirty="0"/>
              <a:t>Measuring Fit – </a:t>
            </a:r>
            <a:r>
              <a:rPr lang="en-US" dirty="0" err="1" smtClean="0"/>
              <a:t>SS</a:t>
            </a:r>
            <a:r>
              <a:rPr lang="en-US" baseline="-25000" dirty="0" err="1" smtClean="0"/>
              <a:t>Within</a:t>
            </a:r>
            <a:endParaRPr lang="en-US" dirty="0"/>
          </a:p>
        </p:txBody>
      </p:sp>
      <p:pic>
        <p:nvPicPr>
          <p:cNvPr id="179207" name="Picture 7"/>
          <p:cNvPicPr>
            <a:picLocks noChangeAspect="1" noChangeArrowheads="1"/>
          </p:cNvPicPr>
          <p:nvPr/>
        </p:nvPicPr>
        <p:blipFill>
          <a:blip r:embed="rId2"/>
          <a:srcRect/>
          <a:stretch>
            <a:fillRect/>
          </a:stretch>
        </p:blipFill>
        <p:spPr bwMode="auto">
          <a:xfrm>
            <a:off x="0" y="2308225"/>
            <a:ext cx="4570413" cy="4549775"/>
          </a:xfrm>
          <a:prstGeom prst="rect">
            <a:avLst/>
          </a:prstGeom>
          <a:noFill/>
          <a:ln w="9525">
            <a:noFill/>
            <a:miter lim="800000"/>
            <a:headEnd/>
            <a:tailEnd/>
          </a:ln>
          <a:effectLst/>
        </p:spPr>
      </p:pic>
      <p:pic>
        <p:nvPicPr>
          <p:cNvPr id="179209" name="Picture 9"/>
          <p:cNvPicPr>
            <a:picLocks noChangeAspect="1" noChangeArrowheads="1"/>
          </p:cNvPicPr>
          <p:nvPr/>
        </p:nvPicPr>
        <p:blipFill>
          <a:blip r:embed="rId3"/>
          <a:srcRect/>
          <a:stretch>
            <a:fillRect/>
          </a:stretch>
        </p:blipFill>
        <p:spPr bwMode="auto">
          <a:xfrm>
            <a:off x="2209800" y="1143000"/>
            <a:ext cx="4800600" cy="1225550"/>
          </a:xfrm>
          <a:prstGeom prst="rect">
            <a:avLst/>
          </a:prstGeom>
          <a:noFill/>
          <a:ln w="9525">
            <a:noFill/>
            <a:miter lim="800000"/>
            <a:headEnd/>
            <a:tailEnd/>
          </a:ln>
          <a:effectLst/>
        </p:spPr>
      </p:pic>
      <p:sp>
        <p:nvSpPr>
          <p:cNvPr id="2" name="Rectangle 1"/>
          <p:cNvSpPr/>
          <p:nvPr/>
        </p:nvSpPr>
        <p:spPr>
          <a:xfrm>
            <a:off x="7239000" y="1515709"/>
            <a:ext cx="1577098" cy="480131"/>
          </a:xfrm>
          <a:prstGeom prst="rect">
            <a:avLst/>
          </a:prstGeom>
        </p:spPr>
        <p:txBody>
          <a:bodyPr wrap="none">
            <a:spAutoFit/>
          </a:bodyPr>
          <a:lstStyle/>
          <a:p>
            <a:pPr>
              <a:lnSpc>
                <a:spcPct val="90000"/>
              </a:lnSpc>
              <a:buFontTx/>
              <a:buNone/>
            </a:pPr>
            <a:r>
              <a:rPr lang="en-US" b="1" dirty="0" smtClean="0">
                <a:solidFill>
                  <a:schemeClr val="accent2"/>
                </a:solidFill>
              </a:rPr>
              <a:t>=110496</a:t>
            </a:r>
            <a:endParaRPr lang="en-US" b="1" dirty="0">
              <a:solidFill>
                <a:schemeClr val="accent2"/>
              </a:solidFill>
            </a:endParaRPr>
          </a:p>
        </p:txBody>
      </p:sp>
      <p:sp>
        <p:nvSpPr>
          <p:cNvPr id="11" name="TextBox 10"/>
          <p:cNvSpPr txBox="1"/>
          <p:nvPr/>
        </p:nvSpPr>
        <p:spPr>
          <a:xfrm>
            <a:off x="5029200" y="3025590"/>
            <a:ext cx="925253" cy="523220"/>
          </a:xfrm>
          <a:prstGeom prst="rect">
            <a:avLst/>
          </a:prstGeom>
          <a:solidFill>
            <a:srgbClr val="FFFF66"/>
          </a:solidFill>
          <a:ln>
            <a:solidFill>
              <a:schemeClr val="tx1">
                <a:lumMod val="50000"/>
                <a:lumOff val="50000"/>
              </a:schemeClr>
            </a:solidFill>
          </a:ln>
        </p:spPr>
        <p:txBody>
          <a:bodyPr wrap="none" rtlCol="0">
            <a:spAutoFit/>
          </a:bodyPr>
          <a:lstStyle/>
          <a:p>
            <a:r>
              <a:rPr lang="en-US" b="1" dirty="0" smtClean="0"/>
              <a:t>data</a:t>
            </a:r>
            <a:endParaRPr lang="en-US" b="1" dirty="0"/>
          </a:p>
        </p:txBody>
      </p:sp>
      <p:sp>
        <p:nvSpPr>
          <p:cNvPr id="12" name="TextBox 11"/>
          <p:cNvSpPr txBox="1"/>
          <p:nvPr/>
        </p:nvSpPr>
        <p:spPr>
          <a:xfrm>
            <a:off x="6324600" y="3025590"/>
            <a:ext cx="1242648" cy="523220"/>
          </a:xfrm>
          <a:prstGeom prst="rect">
            <a:avLst/>
          </a:prstGeom>
          <a:solidFill>
            <a:srgbClr val="FFFF66"/>
          </a:solidFill>
          <a:ln>
            <a:solidFill>
              <a:schemeClr val="tx1">
                <a:lumMod val="50000"/>
                <a:lumOff val="50000"/>
              </a:schemeClr>
            </a:solidFill>
          </a:ln>
        </p:spPr>
        <p:txBody>
          <a:bodyPr wrap="none" rtlCol="0">
            <a:spAutoFit/>
          </a:bodyPr>
          <a:lstStyle/>
          <a:p>
            <a:r>
              <a:rPr lang="en-US" b="1" dirty="0" smtClean="0"/>
              <a:t>model</a:t>
            </a:r>
            <a:endParaRPr lang="en-US" b="1" dirty="0"/>
          </a:p>
        </p:txBody>
      </p:sp>
      <p:cxnSp>
        <p:nvCxnSpPr>
          <p:cNvPr id="13" name="Straight Arrow Connector 12"/>
          <p:cNvCxnSpPr>
            <a:stCxn id="11" idx="0"/>
          </p:cNvCxnSpPr>
          <p:nvPr/>
        </p:nvCxnSpPr>
        <p:spPr>
          <a:xfrm flipV="1">
            <a:off x="5491827" y="2034990"/>
            <a:ext cx="70773" cy="99060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6553200" y="2034990"/>
            <a:ext cx="424163" cy="99060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2" idx="2"/>
          </p:cNvCxnSpPr>
          <p:nvPr/>
        </p:nvCxnSpPr>
        <p:spPr>
          <a:xfrm flipH="1">
            <a:off x="3810000" y="3548810"/>
            <a:ext cx="3135924" cy="163279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209800" y="3548810"/>
            <a:ext cx="4736124" cy="132799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9207"/>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nodeType="after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right)">
                                      <p:cBhvr>
                                        <p:cTn id="10" dur="500"/>
                                        <p:tgtEl>
                                          <p:spTgt spid="15"/>
                                        </p:tgtEl>
                                      </p:cBhvr>
                                    </p:animEffect>
                                  </p:childTnLst>
                                </p:cTn>
                              </p:par>
                              <p:par>
                                <p:cTn id="11" presetID="22" presetClass="entr" presetSubtype="2"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right)">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LM Foundation</a:t>
            </a:r>
          </a:p>
        </p:txBody>
      </p:sp>
      <p:sp>
        <p:nvSpPr>
          <p:cNvPr id="5" name="Slide Number Placeholder 4"/>
          <p:cNvSpPr>
            <a:spLocks noGrp="1"/>
          </p:cNvSpPr>
          <p:nvPr>
            <p:ph type="sldNum" sz="quarter" idx="11"/>
          </p:nvPr>
        </p:nvSpPr>
        <p:spPr/>
        <p:txBody>
          <a:bodyPr/>
          <a:lstStyle/>
          <a:p>
            <a:fld id="{7A12174E-2EF4-4953-834D-C4B107D3AA58}" type="slidenum">
              <a:rPr lang="en-US"/>
              <a:pPr/>
              <a:t>23</a:t>
            </a:fld>
            <a:endParaRPr lang="en-US"/>
          </a:p>
        </p:txBody>
      </p:sp>
      <p:sp>
        <p:nvSpPr>
          <p:cNvPr id="180226" name="Rectangle 2"/>
          <p:cNvSpPr>
            <a:spLocks noGrp="1" noChangeArrowheads="1"/>
          </p:cNvSpPr>
          <p:nvPr>
            <p:ph type="title"/>
          </p:nvPr>
        </p:nvSpPr>
        <p:spPr/>
        <p:txBody>
          <a:bodyPr/>
          <a:lstStyle/>
          <a:p>
            <a:r>
              <a:rPr lang="en-US" dirty="0"/>
              <a:t>Measuring Fit – </a:t>
            </a:r>
            <a:r>
              <a:rPr lang="en-US" dirty="0" err="1" smtClean="0"/>
              <a:t>SS</a:t>
            </a:r>
            <a:r>
              <a:rPr lang="en-US" baseline="-25000" dirty="0" err="1" smtClean="0"/>
              <a:t>Within</a:t>
            </a:r>
            <a:r>
              <a:rPr lang="en-US" dirty="0" smtClean="0"/>
              <a:t> &amp; </a:t>
            </a:r>
            <a:r>
              <a:rPr lang="en-US" dirty="0" err="1"/>
              <a:t>SS</a:t>
            </a:r>
            <a:r>
              <a:rPr lang="en-US" baseline="-25000" dirty="0" err="1"/>
              <a:t>Total</a:t>
            </a:r>
            <a:endParaRPr lang="en-US" baseline="-25000" dirty="0"/>
          </a:p>
        </p:txBody>
      </p:sp>
      <p:pic>
        <p:nvPicPr>
          <p:cNvPr id="180228" name="Picture 4"/>
          <p:cNvPicPr>
            <a:picLocks noChangeAspect="1" noChangeArrowheads="1"/>
          </p:cNvPicPr>
          <p:nvPr/>
        </p:nvPicPr>
        <p:blipFill>
          <a:blip r:embed="rId2"/>
          <a:srcRect/>
          <a:stretch>
            <a:fillRect/>
          </a:stretch>
        </p:blipFill>
        <p:spPr bwMode="auto">
          <a:xfrm>
            <a:off x="-228600" y="963613"/>
            <a:ext cx="6096000" cy="5894387"/>
          </a:xfrm>
          <a:prstGeom prst="rect">
            <a:avLst/>
          </a:prstGeom>
          <a:noFill/>
          <a:ln w="9525">
            <a:noFill/>
            <a:miter lim="800000"/>
            <a:headEnd/>
            <a:tailEnd/>
          </a:ln>
          <a:effectLst/>
        </p:spPr>
      </p:pic>
      <p:sp>
        <p:nvSpPr>
          <p:cNvPr id="6" name="Rectangle 5"/>
          <p:cNvSpPr/>
          <p:nvPr/>
        </p:nvSpPr>
        <p:spPr>
          <a:xfrm>
            <a:off x="6140563" y="1447800"/>
            <a:ext cx="2806474" cy="480131"/>
          </a:xfrm>
          <a:prstGeom prst="rect">
            <a:avLst/>
          </a:prstGeom>
        </p:spPr>
        <p:txBody>
          <a:bodyPr wrap="none">
            <a:spAutoFit/>
          </a:bodyPr>
          <a:lstStyle/>
          <a:p>
            <a:pPr>
              <a:lnSpc>
                <a:spcPct val="90000"/>
              </a:lnSpc>
              <a:buFontTx/>
              <a:buNone/>
            </a:pPr>
            <a:r>
              <a:rPr lang="en-US" b="1" dirty="0" err="1" smtClean="0">
                <a:solidFill>
                  <a:srgbClr val="FF0000"/>
                </a:solidFill>
              </a:rPr>
              <a:t>SS</a:t>
            </a:r>
            <a:r>
              <a:rPr lang="en-US" b="1" baseline="-25000" dirty="0" err="1" smtClean="0">
                <a:solidFill>
                  <a:srgbClr val="FF0000"/>
                </a:solidFill>
              </a:rPr>
              <a:t>Total</a:t>
            </a:r>
            <a:r>
              <a:rPr lang="en-US" b="1" dirty="0" smtClean="0">
                <a:solidFill>
                  <a:srgbClr val="FF0000"/>
                </a:solidFill>
              </a:rPr>
              <a:t> = 115465</a:t>
            </a:r>
            <a:endParaRPr lang="en-US" b="1" dirty="0">
              <a:solidFill>
                <a:srgbClr val="FF0000"/>
              </a:solidFill>
            </a:endParaRPr>
          </a:p>
        </p:txBody>
      </p:sp>
      <p:sp>
        <p:nvSpPr>
          <p:cNvPr id="7" name="Rectangle 6"/>
          <p:cNvSpPr/>
          <p:nvPr/>
        </p:nvSpPr>
        <p:spPr>
          <a:xfrm>
            <a:off x="6098775" y="1882069"/>
            <a:ext cx="2881430" cy="480131"/>
          </a:xfrm>
          <a:prstGeom prst="rect">
            <a:avLst/>
          </a:prstGeom>
        </p:spPr>
        <p:txBody>
          <a:bodyPr wrap="none">
            <a:spAutoFit/>
          </a:bodyPr>
          <a:lstStyle/>
          <a:p>
            <a:pPr>
              <a:lnSpc>
                <a:spcPct val="90000"/>
              </a:lnSpc>
              <a:buFontTx/>
              <a:buNone/>
            </a:pPr>
            <a:r>
              <a:rPr lang="en-US" b="1" dirty="0" err="1" smtClean="0">
                <a:solidFill>
                  <a:schemeClr val="accent2"/>
                </a:solidFill>
              </a:rPr>
              <a:t>SS</a:t>
            </a:r>
            <a:r>
              <a:rPr lang="en-US" b="1" baseline="-25000" dirty="0" err="1" smtClean="0">
                <a:solidFill>
                  <a:schemeClr val="accent2"/>
                </a:solidFill>
              </a:rPr>
              <a:t>Within</a:t>
            </a:r>
            <a:r>
              <a:rPr lang="en-US" b="1" dirty="0" smtClean="0">
                <a:solidFill>
                  <a:schemeClr val="accent2"/>
                </a:solidFill>
              </a:rPr>
              <a:t>= 110496</a:t>
            </a:r>
            <a:endParaRPr lang="en-US" b="1" dirty="0">
              <a:solidFill>
                <a:schemeClr val="accent2"/>
              </a:solidFill>
            </a:endParaRPr>
          </a:p>
        </p:txBody>
      </p:sp>
      <p:sp>
        <p:nvSpPr>
          <p:cNvPr id="2" name="TextBox 1"/>
          <p:cNvSpPr txBox="1"/>
          <p:nvPr/>
        </p:nvSpPr>
        <p:spPr>
          <a:xfrm>
            <a:off x="5638800" y="3048000"/>
            <a:ext cx="3429000" cy="954107"/>
          </a:xfrm>
          <a:prstGeom prst="rect">
            <a:avLst/>
          </a:prstGeom>
          <a:solidFill>
            <a:srgbClr val="FFFF66"/>
          </a:solidFill>
          <a:ln>
            <a:solidFill>
              <a:schemeClr val="tx1"/>
            </a:solidFill>
          </a:ln>
        </p:spPr>
        <p:txBody>
          <a:bodyPr wrap="square" rtlCol="0">
            <a:spAutoFit/>
          </a:bodyPr>
          <a:lstStyle/>
          <a:p>
            <a:r>
              <a:rPr lang="en-US" dirty="0" smtClean="0"/>
              <a:t>Full model ALWAYS fits better!</a:t>
            </a:r>
            <a:endParaRPr lang="en-US" dirty="0"/>
          </a:p>
        </p:txBody>
      </p:sp>
      <p:cxnSp>
        <p:nvCxnSpPr>
          <p:cNvPr id="8" name="Straight Arrow Connector 7"/>
          <p:cNvCxnSpPr/>
          <p:nvPr/>
        </p:nvCxnSpPr>
        <p:spPr>
          <a:xfrm flipV="1">
            <a:off x="6019800" y="2362200"/>
            <a:ext cx="533400" cy="68580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LM Foundation</a:t>
            </a:r>
          </a:p>
        </p:txBody>
      </p:sp>
      <p:sp>
        <p:nvSpPr>
          <p:cNvPr id="6" name="Slide Number Placeholder 4"/>
          <p:cNvSpPr>
            <a:spLocks noGrp="1"/>
          </p:cNvSpPr>
          <p:nvPr>
            <p:ph type="sldNum" sz="quarter" idx="11"/>
          </p:nvPr>
        </p:nvSpPr>
        <p:spPr/>
        <p:txBody>
          <a:bodyPr/>
          <a:lstStyle/>
          <a:p>
            <a:fld id="{E52AC1AC-31F4-43AA-87D1-C177E97483AF}" type="slidenum">
              <a:rPr lang="en-US"/>
              <a:pPr/>
              <a:t>24</a:t>
            </a:fld>
            <a:endParaRPr lang="en-US"/>
          </a:p>
        </p:txBody>
      </p:sp>
      <p:sp>
        <p:nvSpPr>
          <p:cNvPr id="181250" name="Rectangle 2"/>
          <p:cNvSpPr>
            <a:spLocks noGrp="1" noChangeArrowheads="1"/>
          </p:cNvSpPr>
          <p:nvPr>
            <p:ph type="title"/>
          </p:nvPr>
        </p:nvSpPr>
        <p:spPr/>
        <p:txBody>
          <a:bodyPr/>
          <a:lstStyle/>
          <a:p>
            <a:r>
              <a:rPr lang="en-US" dirty="0"/>
              <a:t>Measuring Fit – </a:t>
            </a:r>
            <a:r>
              <a:rPr lang="en-US" dirty="0" err="1" smtClean="0"/>
              <a:t>SS</a:t>
            </a:r>
            <a:r>
              <a:rPr lang="en-US" baseline="-25000" dirty="0" err="1" smtClean="0"/>
              <a:t>Total</a:t>
            </a:r>
            <a:r>
              <a:rPr lang="en-US" dirty="0" smtClean="0"/>
              <a:t> Partitions</a:t>
            </a:r>
            <a:endParaRPr lang="en-US" dirty="0"/>
          </a:p>
        </p:txBody>
      </p:sp>
      <p:sp>
        <p:nvSpPr>
          <p:cNvPr id="181251" name="Rectangle 3"/>
          <p:cNvSpPr>
            <a:spLocks noGrp="1" noChangeArrowheads="1"/>
          </p:cNvSpPr>
          <p:nvPr>
            <p:ph type="body" idx="1"/>
          </p:nvPr>
        </p:nvSpPr>
        <p:spPr>
          <a:xfrm>
            <a:off x="228600" y="1371600"/>
            <a:ext cx="8915400" cy="4114800"/>
          </a:xfrm>
        </p:spPr>
        <p:txBody>
          <a:bodyPr/>
          <a:lstStyle/>
          <a:p>
            <a:r>
              <a:rPr lang="en-US" b="1" dirty="0"/>
              <a:t>    </a:t>
            </a:r>
            <a:r>
              <a:rPr lang="en-US" b="1" dirty="0" err="1"/>
              <a:t>SS</a:t>
            </a:r>
            <a:r>
              <a:rPr lang="en-US" b="1" baseline="-25000" dirty="0" err="1"/>
              <a:t>Total</a:t>
            </a:r>
            <a:r>
              <a:rPr lang="en-US" b="1" dirty="0"/>
              <a:t>       =    </a:t>
            </a:r>
            <a:r>
              <a:rPr lang="en-US" b="1" dirty="0" err="1"/>
              <a:t>SS</a:t>
            </a:r>
            <a:r>
              <a:rPr lang="en-US" b="1" baseline="-25000" dirty="0" err="1"/>
              <a:t>Within</a:t>
            </a:r>
            <a:r>
              <a:rPr lang="en-US" b="1" dirty="0"/>
              <a:t>         +   </a:t>
            </a:r>
            <a:r>
              <a:rPr lang="en-US" b="1" dirty="0" err="1"/>
              <a:t>SS</a:t>
            </a:r>
            <a:r>
              <a:rPr lang="en-US" b="1" baseline="-25000" dirty="0" err="1"/>
              <a:t>Among</a:t>
            </a:r>
            <a:endParaRPr lang="en-US" b="1" baseline="-25000" dirty="0"/>
          </a:p>
          <a:p>
            <a:endParaRPr lang="en-US" b="1" dirty="0"/>
          </a:p>
          <a:p>
            <a:r>
              <a:rPr lang="en-US" dirty="0"/>
              <a:t>where </a:t>
            </a:r>
          </a:p>
          <a:p>
            <a:endParaRPr lang="en-US" dirty="0"/>
          </a:p>
          <a:p>
            <a:pPr lvl="1"/>
            <a:endParaRPr lang="en-US" sz="1200" dirty="0" smtClean="0"/>
          </a:p>
          <a:p>
            <a:pPr lvl="1"/>
            <a:r>
              <a:rPr lang="en-US" dirty="0" smtClean="0"/>
              <a:t>Difference </a:t>
            </a:r>
            <a:r>
              <a:rPr lang="en-US" dirty="0"/>
              <a:t>in SS between </a:t>
            </a:r>
            <a:r>
              <a:rPr lang="en-US" dirty="0" smtClean="0"/>
              <a:t>full </a:t>
            </a:r>
            <a:r>
              <a:rPr lang="en-US" dirty="0"/>
              <a:t>&amp; </a:t>
            </a:r>
            <a:r>
              <a:rPr lang="en-US" dirty="0" smtClean="0"/>
              <a:t>simple </a:t>
            </a:r>
            <a:r>
              <a:rPr lang="en-US" dirty="0"/>
              <a:t>models</a:t>
            </a:r>
          </a:p>
          <a:p>
            <a:pPr lvl="1"/>
            <a:r>
              <a:rPr lang="en-US" dirty="0" smtClean="0"/>
              <a:t>Improvement in lack-of-fit when using full model (rather than simple model)</a:t>
            </a:r>
          </a:p>
          <a:p>
            <a:pPr lvl="1"/>
            <a:r>
              <a:rPr lang="en-US" dirty="0" smtClean="0"/>
              <a:t>Measure of how different the group means are</a:t>
            </a:r>
            <a:endParaRPr lang="en-US" dirty="0"/>
          </a:p>
        </p:txBody>
      </p:sp>
      <p:pic>
        <p:nvPicPr>
          <p:cNvPr id="181253" name="Picture 5"/>
          <p:cNvPicPr>
            <a:picLocks noChangeAspect="1" noChangeArrowheads="1"/>
          </p:cNvPicPr>
          <p:nvPr/>
        </p:nvPicPr>
        <p:blipFill>
          <a:blip r:embed="rId2"/>
          <a:srcRect/>
          <a:stretch>
            <a:fillRect/>
          </a:stretch>
        </p:blipFill>
        <p:spPr bwMode="auto">
          <a:xfrm>
            <a:off x="1863725" y="2311400"/>
            <a:ext cx="4156075" cy="1120775"/>
          </a:xfrm>
          <a:prstGeom prst="rect">
            <a:avLst/>
          </a:prstGeom>
          <a:noFill/>
          <a:ln w="9525">
            <a:noFill/>
            <a:miter lim="800000"/>
            <a:headEnd/>
            <a:tailEnd/>
          </a:ln>
          <a:effectLst/>
        </p:spPr>
      </p:pic>
      <p:cxnSp>
        <p:nvCxnSpPr>
          <p:cNvPr id="9" name="Straight Arrow Connector 8"/>
          <p:cNvCxnSpPr/>
          <p:nvPr/>
        </p:nvCxnSpPr>
        <p:spPr>
          <a:xfrm flipH="1" flipV="1">
            <a:off x="4724400" y="3048000"/>
            <a:ext cx="685800" cy="99060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5610666" y="3048000"/>
            <a:ext cx="713934" cy="91440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1251">
                                            <p:txEl>
                                              <p:pRg st="2" end="2"/>
                                            </p:txEl>
                                          </p:spTgt>
                                        </p:tgtEl>
                                        <p:attrNameLst>
                                          <p:attrName>style.visibility</p:attrName>
                                        </p:attrNameLst>
                                      </p:cBhvr>
                                      <p:to>
                                        <p:strVal val="visible"/>
                                      </p:to>
                                    </p:set>
                                  </p:childTnLst>
                                </p:cTn>
                              </p:par>
                            </p:childTnLst>
                          </p:cTn>
                        </p:par>
                        <p:par>
                          <p:cTn id="7" fill="hold">
                            <p:stCondLst>
                              <p:cond delay="0"/>
                            </p:stCondLst>
                            <p:childTnLst>
                              <p:par>
                                <p:cTn id="8" presetID="9" presetClass="entr" presetSubtype="0" fill="hold" nodeType="afterEffect">
                                  <p:stCondLst>
                                    <p:cond delay="0"/>
                                  </p:stCondLst>
                                  <p:childTnLst>
                                    <p:set>
                                      <p:cBhvr>
                                        <p:cTn id="9" dur="1" fill="hold">
                                          <p:stCondLst>
                                            <p:cond delay="0"/>
                                          </p:stCondLst>
                                        </p:cTn>
                                        <p:tgtEl>
                                          <p:spTgt spid="181253"/>
                                        </p:tgtEl>
                                        <p:attrNameLst>
                                          <p:attrName>style.visibility</p:attrName>
                                        </p:attrNameLst>
                                      </p:cBhvr>
                                      <p:to>
                                        <p:strVal val="visible"/>
                                      </p:to>
                                    </p:set>
                                    <p:animEffect transition="in" filter="dissolve">
                                      <p:cBhvr>
                                        <p:cTn id="10" dur="500"/>
                                        <p:tgtEl>
                                          <p:spTgt spid="18125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1251">
                                            <p:txEl>
                                              <p:pRg st="5" end="5"/>
                                            </p:txEl>
                                          </p:spTgt>
                                        </p:tgtEl>
                                        <p:attrNameLst>
                                          <p:attrName>style.visibility</p:attrName>
                                        </p:attrNameLst>
                                      </p:cBhvr>
                                      <p:to>
                                        <p:strVal val="visible"/>
                                      </p:to>
                                    </p:set>
                                  </p:childTnLst>
                                </p:cTn>
                              </p:par>
                            </p:childTnLst>
                          </p:cTn>
                        </p:par>
                        <p:par>
                          <p:cTn id="15" fill="hold">
                            <p:stCondLst>
                              <p:cond delay="0"/>
                            </p:stCondLst>
                            <p:childTnLst>
                              <p:par>
                                <p:cTn id="16" presetID="22" presetClass="entr" presetSubtype="4"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childTnLst>
                          </p:cTn>
                        </p:par>
                        <p:par>
                          <p:cTn id="19" fill="hold">
                            <p:stCondLst>
                              <p:cond delay="500"/>
                            </p:stCondLst>
                            <p:childTnLst>
                              <p:par>
                                <p:cTn id="20" presetID="22" presetClass="entr" presetSubtype="4"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1251">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12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LM Foundation</a:t>
            </a:r>
          </a:p>
        </p:txBody>
      </p:sp>
      <p:sp>
        <p:nvSpPr>
          <p:cNvPr id="5" name="Slide Number Placeholder 4"/>
          <p:cNvSpPr>
            <a:spLocks noGrp="1"/>
          </p:cNvSpPr>
          <p:nvPr>
            <p:ph type="sldNum" sz="quarter" idx="11"/>
          </p:nvPr>
        </p:nvSpPr>
        <p:spPr/>
        <p:txBody>
          <a:bodyPr/>
          <a:lstStyle/>
          <a:p>
            <a:fld id="{7FFEE7CD-F77C-483C-BF05-EC7E8B8FD909}" type="slidenum">
              <a:rPr lang="en-US"/>
              <a:pPr/>
              <a:t>25</a:t>
            </a:fld>
            <a:endParaRPr lang="en-US"/>
          </a:p>
        </p:txBody>
      </p:sp>
      <p:sp>
        <p:nvSpPr>
          <p:cNvPr id="182274" name="Rectangle 2"/>
          <p:cNvSpPr>
            <a:spLocks noGrp="1" noChangeArrowheads="1"/>
          </p:cNvSpPr>
          <p:nvPr>
            <p:ph type="title"/>
          </p:nvPr>
        </p:nvSpPr>
        <p:spPr/>
        <p:txBody>
          <a:bodyPr/>
          <a:lstStyle/>
          <a:p>
            <a:r>
              <a:rPr lang="en-US" dirty="0"/>
              <a:t>Measuring Fit – </a:t>
            </a:r>
            <a:r>
              <a:rPr lang="en-US" dirty="0" err="1" smtClean="0"/>
              <a:t>SS</a:t>
            </a:r>
            <a:r>
              <a:rPr lang="en-US" baseline="-25000" dirty="0" err="1" smtClean="0"/>
              <a:t>Among</a:t>
            </a:r>
            <a:endParaRPr lang="en-US" baseline="-25000" dirty="0"/>
          </a:p>
        </p:txBody>
      </p:sp>
      <p:pic>
        <p:nvPicPr>
          <p:cNvPr id="182276" name="Picture 4"/>
          <p:cNvPicPr>
            <a:picLocks noChangeAspect="1" noChangeArrowheads="1"/>
          </p:cNvPicPr>
          <p:nvPr/>
        </p:nvPicPr>
        <p:blipFill>
          <a:blip r:embed="rId2"/>
          <a:srcRect/>
          <a:stretch>
            <a:fillRect/>
          </a:stretch>
        </p:blipFill>
        <p:spPr bwMode="auto">
          <a:xfrm>
            <a:off x="-228600" y="960438"/>
            <a:ext cx="6019800" cy="5821362"/>
          </a:xfrm>
          <a:prstGeom prst="rect">
            <a:avLst/>
          </a:prstGeom>
          <a:noFill/>
          <a:ln w="9525">
            <a:noFill/>
            <a:miter lim="800000"/>
            <a:headEnd/>
            <a:tailEnd/>
          </a:ln>
          <a:effectLst/>
        </p:spPr>
      </p:pic>
      <p:sp>
        <p:nvSpPr>
          <p:cNvPr id="2" name="TextBox 1"/>
          <p:cNvSpPr txBox="1"/>
          <p:nvPr/>
        </p:nvSpPr>
        <p:spPr>
          <a:xfrm>
            <a:off x="5562600" y="1600200"/>
            <a:ext cx="3581401" cy="3108543"/>
          </a:xfrm>
          <a:prstGeom prst="rect">
            <a:avLst/>
          </a:prstGeom>
          <a:noFill/>
        </p:spPr>
        <p:txBody>
          <a:bodyPr wrap="square" rtlCol="0">
            <a:spAutoFit/>
          </a:bodyPr>
          <a:lstStyle/>
          <a:p>
            <a:pPr marL="290513" indent="-290513">
              <a:buFont typeface="Arial" pitchFamily="34" charset="0"/>
              <a:buChar char="•"/>
            </a:pPr>
            <a:r>
              <a:rPr lang="en-US" dirty="0" smtClean="0"/>
              <a:t>What would make </a:t>
            </a:r>
            <a:r>
              <a:rPr lang="en-US" dirty="0" err="1" smtClean="0"/>
              <a:t>SS</a:t>
            </a:r>
            <a:r>
              <a:rPr lang="en-US" baseline="-25000" dirty="0" err="1" smtClean="0"/>
              <a:t>among</a:t>
            </a:r>
            <a:r>
              <a:rPr lang="en-US" dirty="0" smtClean="0"/>
              <a:t> be “large”?</a:t>
            </a:r>
          </a:p>
          <a:p>
            <a:pPr marL="290513" indent="-290513">
              <a:buFont typeface="Arial" pitchFamily="34" charset="0"/>
              <a:buChar char="•"/>
            </a:pPr>
            <a:endParaRPr lang="en-US" dirty="0" smtClean="0"/>
          </a:p>
          <a:p>
            <a:pPr marL="290513" indent="-290513">
              <a:buFont typeface="Arial" pitchFamily="34" charset="0"/>
              <a:buChar char="•"/>
            </a:pPr>
            <a:endParaRPr lang="en-US" dirty="0"/>
          </a:p>
          <a:p>
            <a:pPr marL="290513" indent="-290513">
              <a:buFont typeface="Arial" pitchFamily="34" charset="0"/>
              <a:buChar char="•"/>
            </a:pPr>
            <a:r>
              <a:rPr lang="en-US" dirty="0" smtClean="0"/>
              <a:t>Must not forget about differences in model complexity!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LM Foundation</a:t>
            </a:r>
          </a:p>
        </p:txBody>
      </p:sp>
      <p:sp>
        <p:nvSpPr>
          <p:cNvPr id="5" name="Slide Number Placeholder 4"/>
          <p:cNvSpPr>
            <a:spLocks noGrp="1"/>
          </p:cNvSpPr>
          <p:nvPr>
            <p:ph type="sldNum" sz="quarter" idx="11"/>
          </p:nvPr>
        </p:nvSpPr>
        <p:spPr/>
        <p:txBody>
          <a:bodyPr/>
          <a:lstStyle/>
          <a:p>
            <a:fld id="{94F38E73-BC61-4761-AD4E-0E8AD4EF18FB}" type="slidenum">
              <a:rPr lang="en-US"/>
              <a:pPr/>
              <a:t>26</a:t>
            </a:fld>
            <a:endParaRPr lang="en-US"/>
          </a:p>
        </p:txBody>
      </p:sp>
      <p:sp>
        <p:nvSpPr>
          <p:cNvPr id="197634" name="Rectangle 2"/>
          <p:cNvSpPr>
            <a:spLocks noGrp="1" noChangeArrowheads="1"/>
          </p:cNvSpPr>
          <p:nvPr>
            <p:ph type="title"/>
          </p:nvPr>
        </p:nvSpPr>
        <p:spPr/>
        <p:txBody>
          <a:bodyPr/>
          <a:lstStyle/>
          <a:p>
            <a:r>
              <a:rPr lang="en-US" dirty="0" smtClean="0"/>
              <a:t>Measuring </a:t>
            </a:r>
            <a:r>
              <a:rPr lang="en-US" dirty="0"/>
              <a:t>Complexity</a:t>
            </a:r>
          </a:p>
        </p:txBody>
      </p:sp>
      <p:sp>
        <p:nvSpPr>
          <p:cNvPr id="197635" name="Rectangle 3"/>
          <p:cNvSpPr>
            <a:spLocks noGrp="1" noChangeArrowheads="1"/>
          </p:cNvSpPr>
          <p:nvPr>
            <p:ph type="body" idx="1"/>
          </p:nvPr>
        </p:nvSpPr>
        <p:spPr>
          <a:xfrm>
            <a:off x="152400" y="1295400"/>
            <a:ext cx="8839200" cy="5029200"/>
          </a:xfrm>
        </p:spPr>
        <p:txBody>
          <a:bodyPr/>
          <a:lstStyle/>
          <a:p>
            <a:r>
              <a:rPr lang="en-US" dirty="0" err="1" smtClean="0"/>
              <a:t>df</a:t>
            </a:r>
            <a:r>
              <a:rPr lang="en-US" dirty="0" smtClean="0"/>
              <a:t> = n </a:t>
            </a:r>
            <a:r>
              <a:rPr lang="en-US" dirty="0"/>
              <a:t>– number of predictions</a:t>
            </a:r>
          </a:p>
          <a:p>
            <a:pPr lvl="1"/>
            <a:r>
              <a:rPr lang="en-US" dirty="0" smtClean="0"/>
              <a:t> “Simple model” </a:t>
            </a:r>
            <a:r>
              <a:rPr lang="en-US" dirty="0" smtClean="0">
                <a:sym typeface="Wingdings" pitchFamily="2" charset="2"/>
              </a:rPr>
              <a:t> </a:t>
            </a:r>
            <a:r>
              <a:rPr lang="en-US" dirty="0" err="1" smtClean="0"/>
              <a:t>df</a:t>
            </a:r>
            <a:r>
              <a:rPr lang="en-US" baseline="-25000" dirty="0" err="1" smtClean="0"/>
              <a:t>Total</a:t>
            </a:r>
            <a:r>
              <a:rPr lang="en-US" dirty="0" smtClean="0"/>
              <a:t>  = </a:t>
            </a:r>
            <a:r>
              <a:rPr lang="en-US" dirty="0"/>
              <a:t>n-1</a:t>
            </a:r>
          </a:p>
          <a:p>
            <a:pPr lvl="1"/>
            <a:r>
              <a:rPr lang="en-US" dirty="0" smtClean="0"/>
              <a:t> “Full model” </a:t>
            </a:r>
            <a:r>
              <a:rPr lang="en-US" dirty="0" smtClean="0">
                <a:sym typeface="Wingdings" pitchFamily="2" charset="2"/>
              </a:rPr>
              <a:t>      </a:t>
            </a:r>
            <a:r>
              <a:rPr lang="en-US" dirty="0" err="1" smtClean="0"/>
              <a:t>df</a:t>
            </a:r>
            <a:r>
              <a:rPr lang="en-US" baseline="-25000" dirty="0" err="1" smtClean="0"/>
              <a:t>Within</a:t>
            </a:r>
            <a:r>
              <a:rPr lang="en-US" dirty="0" smtClean="0"/>
              <a:t> </a:t>
            </a:r>
            <a:r>
              <a:rPr lang="en-US" dirty="0"/>
              <a:t>= n-</a:t>
            </a:r>
            <a:r>
              <a:rPr lang="en-US" dirty="0">
                <a:latin typeface="Times New Roman" pitchFamily="18" charset="0"/>
              </a:rPr>
              <a:t>I</a:t>
            </a:r>
            <a:endParaRPr lang="en-US" sz="1600" dirty="0"/>
          </a:p>
          <a:p>
            <a:endParaRPr lang="en-US" dirty="0"/>
          </a:p>
          <a:p>
            <a:r>
              <a:rPr lang="en-US" dirty="0" err="1" smtClean="0"/>
              <a:t>df</a:t>
            </a:r>
            <a:r>
              <a:rPr lang="en-US" baseline="-25000" dirty="0" err="1" smtClean="0"/>
              <a:t>Total</a:t>
            </a:r>
            <a:r>
              <a:rPr lang="en-US" baseline="-25000" dirty="0" smtClean="0"/>
              <a:t> </a:t>
            </a:r>
            <a:r>
              <a:rPr lang="en-US" dirty="0" smtClean="0"/>
              <a:t>= </a:t>
            </a:r>
            <a:r>
              <a:rPr lang="en-US" dirty="0" err="1" smtClean="0"/>
              <a:t>df</a:t>
            </a:r>
            <a:r>
              <a:rPr lang="en-US" baseline="-25000" dirty="0" err="1" smtClean="0"/>
              <a:t>Within</a:t>
            </a:r>
            <a:r>
              <a:rPr lang="en-US" baseline="-25000" dirty="0" smtClean="0"/>
              <a:t> </a:t>
            </a:r>
            <a:r>
              <a:rPr lang="en-US" dirty="0" smtClean="0"/>
              <a:t>+ </a:t>
            </a:r>
            <a:r>
              <a:rPr lang="en-US" dirty="0" err="1" smtClean="0"/>
              <a:t>df</a:t>
            </a:r>
            <a:r>
              <a:rPr lang="en-US" baseline="-25000" dirty="0" err="1" smtClean="0"/>
              <a:t>Among</a:t>
            </a:r>
            <a:endParaRPr lang="en-US" baseline="-25000" dirty="0"/>
          </a:p>
          <a:p>
            <a:pPr lvl="1"/>
            <a:endParaRPr lang="en-US" dirty="0" smtClean="0"/>
          </a:p>
          <a:p>
            <a:r>
              <a:rPr lang="en-US" dirty="0" err="1" smtClean="0"/>
              <a:t>df</a:t>
            </a:r>
            <a:r>
              <a:rPr lang="en-US" baseline="-25000" dirty="0" err="1" smtClean="0"/>
              <a:t>Among</a:t>
            </a:r>
            <a:r>
              <a:rPr lang="en-US" dirty="0" smtClean="0"/>
              <a:t> = </a:t>
            </a:r>
            <a:r>
              <a:rPr lang="en-US" dirty="0">
                <a:latin typeface="Times New Roman" pitchFamily="18" charset="0"/>
              </a:rPr>
              <a:t>I</a:t>
            </a:r>
            <a:r>
              <a:rPr lang="en-US" dirty="0"/>
              <a:t>-1</a:t>
            </a:r>
          </a:p>
          <a:p>
            <a:pPr lvl="1"/>
            <a:r>
              <a:rPr lang="en-US" dirty="0" smtClean="0"/>
              <a:t>Difference in number of model parameters</a:t>
            </a:r>
          </a:p>
          <a:p>
            <a:pPr lvl="1"/>
            <a:r>
              <a:rPr lang="en-US" dirty="0" smtClean="0"/>
              <a:t>Added </a:t>
            </a:r>
            <a:r>
              <a:rPr lang="en-US" dirty="0"/>
              <a:t>complexity of full model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63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763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763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763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763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76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LM Foundation</a:t>
            </a:r>
          </a:p>
        </p:txBody>
      </p:sp>
      <p:sp>
        <p:nvSpPr>
          <p:cNvPr id="6" name="Slide Number Placeholder 4"/>
          <p:cNvSpPr>
            <a:spLocks noGrp="1"/>
          </p:cNvSpPr>
          <p:nvPr>
            <p:ph type="sldNum" sz="quarter" idx="11"/>
          </p:nvPr>
        </p:nvSpPr>
        <p:spPr/>
        <p:txBody>
          <a:bodyPr/>
          <a:lstStyle/>
          <a:p>
            <a:fld id="{2CE40764-87BD-4F78-9E12-968AF57EE790}" type="slidenum">
              <a:rPr lang="en-US"/>
              <a:pPr/>
              <a:t>27</a:t>
            </a:fld>
            <a:endParaRPr lang="en-US"/>
          </a:p>
        </p:txBody>
      </p:sp>
      <p:sp>
        <p:nvSpPr>
          <p:cNvPr id="184323" name="Rectangle 3"/>
          <p:cNvSpPr>
            <a:spLocks noGrp="1" noChangeArrowheads="1"/>
          </p:cNvSpPr>
          <p:nvPr>
            <p:ph type="body" idx="1"/>
          </p:nvPr>
        </p:nvSpPr>
        <p:spPr>
          <a:xfrm>
            <a:off x="152400" y="990600"/>
            <a:ext cx="8839200" cy="5791200"/>
          </a:xfrm>
        </p:spPr>
        <p:txBody>
          <a:bodyPr/>
          <a:lstStyle/>
          <a:p>
            <a:r>
              <a:rPr lang="en-US" dirty="0" smtClean="0"/>
              <a:t>Factor </a:t>
            </a:r>
            <a:r>
              <a:rPr lang="en-US" dirty="0"/>
              <a:t>out </a:t>
            </a:r>
            <a:r>
              <a:rPr lang="en-US" dirty="0" smtClean="0"/>
              <a:t>difference </a:t>
            </a:r>
            <a:r>
              <a:rPr lang="en-US" dirty="0"/>
              <a:t>in number of parameters </a:t>
            </a:r>
            <a:r>
              <a:rPr lang="en-US" dirty="0" smtClean="0"/>
              <a:t>on fit calculation by dividing SS by </a:t>
            </a:r>
            <a:r>
              <a:rPr lang="en-US" dirty="0" err="1" smtClean="0"/>
              <a:t>df</a:t>
            </a:r>
            <a:endParaRPr lang="en-US" dirty="0" smtClean="0"/>
          </a:p>
          <a:p>
            <a:endParaRPr lang="en-US" sz="1000" dirty="0"/>
          </a:p>
          <a:p>
            <a:r>
              <a:rPr lang="en-US" dirty="0" smtClean="0"/>
              <a:t>Result is “mean square” (MS)</a:t>
            </a:r>
          </a:p>
          <a:p>
            <a:endParaRPr lang="en-US" sz="1000" dirty="0"/>
          </a:p>
          <a:p>
            <a:r>
              <a:rPr lang="en-US" dirty="0" smtClean="0"/>
              <a:t>MS are sample variances</a:t>
            </a:r>
          </a:p>
          <a:p>
            <a:pPr lvl="1">
              <a:spcAft>
                <a:spcPts val="1200"/>
              </a:spcAft>
            </a:pPr>
            <a:r>
              <a:rPr lang="en-US" b="1" dirty="0" err="1"/>
              <a:t>MS</a:t>
            </a:r>
            <a:r>
              <a:rPr lang="en-US" b="1" baseline="-25000" dirty="0" err="1"/>
              <a:t>Total</a:t>
            </a:r>
            <a:r>
              <a:rPr lang="en-US" dirty="0"/>
              <a:t> = </a:t>
            </a:r>
            <a:r>
              <a:rPr lang="en-US" dirty="0" smtClean="0"/>
              <a:t>s</a:t>
            </a:r>
            <a:r>
              <a:rPr lang="en-US" baseline="30000" dirty="0" smtClean="0"/>
              <a:t>2</a:t>
            </a:r>
            <a:r>
              <a:rPr lang="en-US" dirty="0" smtClean="0"/>
              <a:t> = </a:t>
            </a:r>
            <a:r>
              <a:rPr lang="en-US" dirty="0"/>
              <a:t>total variability among individuals around </a:t>
            </a:r>
            <a:r>
              <a:rPr lang="en-US" dirty="0" smtClean="0"/>
              <a:t>grand mean</a:t>
            </a:r>
          </a:p>
          <a:p>
            <a:pPr lvl="1">
              <a:spcAft>
                <a:spcPts val="1200"/>
              </a:spcAft>
            </a:pPr>
            <a:r>
              <a:rPr lang="en-US" b="1" dirty="0" err="1" smtClean="0"/>
              <a:t>MS</a:t>
            </a:r>
            <a:r>
              <a:rPr lang="en-US" b="1" baseline="-25000" dirty="0" err="1" smtClean="0"/>
              <a:t>Within</a:t>
            </a:r>
            <a:r>
              <a:rPr lang="en-US" dirty="0" smtClean="0"/>
              <a:t> </a:t>
            </a:r>
            <a:r>
              <a:rPr lang="en-US" dirty="0"/>
              <a:t>= </a:t>
            </a:r>
            <a:r>
              <a:rPr lang="en-US" dirty="0" smtClean="0"/>
              <a:t>s</a:t>
            </a:r>
            <a:r>
              <a:rPr lang="en-US" baseline="-25000" dirty="0" smtClean="0"/>
              <a:t>p</a:t>
            </a:r>
            <a:r>
              <a:rPr lang="en-US" baseline="30000" dirty="0" smtClean="0"/>
              <a:t>2</a:t>
            </a:r>
            <a:r>
              <a:rPr lang="en-US" dirty="0" smtClean="0"/>
              <a:t> = </a:t>
            </a:r>
            <a:r>
              <a:rPr lang="en-US" dirty="0"/>
              <a:t>pooled variability among individuals around group means </a:t>
            </a:r>
            <a:endParaRPr lang="en-US" dirty="0" smtClean="0"/>
          </a:p>
          <a:p>
            <a:pPr lvl="1">
              <a:spcAft>
                <a:spcPts val="1200"/>
              </a:spcAft>
            </a:pPr>
            <a:r>
              <a:rPr lang="en-US" b="1" dirty="0" err="1" smtClean="0"/>
              <a:t>MS</a:t>
            </a:r>
            <a:r>
              <a:rPr lang="en-US" b="1" baseline="-25000" dirty="0" err="1" smtClean="0"/>
              <a:t>Among</a:t>
            </a:r>
            <a:r>
              <a:rPr lang="en-US" b="1" dirty="0" smtClean="0"/>
              <a:t> </a:t>
            </a:r>
            <a:r>
              <a:rPr lang="en-US" dirty="0"/>
              <a:t>= variability </a:t>
            </a:r>
            <a:r>
              <a:rPr lang="en-US" dirty="0" smtClean="0"/>
              <a:t>of </a:t>
            </a:r>
            <a:r>
              <a:rPr lang="en-US" dirty="0"/>
              <a:t>group means around the grand mean</a:t>
            </a:r>
          </a:p>
          <a:p>
            <a:endParaRPr lang="en-US" dirty="0"/>
          </a:p>
          <a:p>
            <a:pPr lvl="2"/>
            <a:endParaRPr lang="en-US" dirty="0"/>
          </a:p>
          <a:p>
            <a:pPr lvl="2"/>
            <a:endParaRPr lang="en-US" dirty="0"/>
          </a:p>
          <a:p>
            <a:pPr marL="457200" lvl="1" indent="0">
              <a:buNone/>
            </a:pPr>
            <a:endParaRPr lang="en-US" dirty="0"/>
          </a:p>
        </p:txBody>
      </p:sp>
      <p:sp>
        <p:nvSpPr>
          <p:cNvPr id="8" name="Rectangle 2"/>
          <p:cNvSpPr>
            <a:spLocks noGrp="1" noChangeArrowheads="1"/>
          </p:cNvSpPr>
          <p:nvPr>
            <p:ph type="title"/>
          </p:nvPr>
        </p:nvSpPr>
        <p:spPr>
          <a:xfrm>
            <a:off x="65088" y="122238"/>
            <a:ext cx="9012237" cy="868362"/>
          </a:xfrm>
        </p:spPr>
        <p:txBody>
          <a:bodyPr/>
          <a:lstStyle/>
          <a:p>
            <a:r>
              <a:rPr lang="en-US" dirty="0"/>
              <a:t>Fit vs. Complexity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2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2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2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2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3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LM Foundation</a:t>
            </a:r>
          </a:p>
        </p:txBody>
      </p:sp>
      <p:sp>
        <p:nvSpPr>
          <p:cNvPr id="6" name="Slide Number Placeholder 4"/>
          <p:cNvSpPr>
            <a:spLocks noGrp="1"/>
          </p:cNvSpPr>
          <p:nvPr>
            <p:ph type="sldNum" sz="quarter" idx="11"/>
          </p:nvPr>
        </p:nvSpPr>
        <p:spPr/>
        <p:txBody>
          <a:bodyPr/>
          <a:lstStyle/>
          <a:p>
            <a:fld id="{DD9CC574-88AD-40FA-8ED6-F551EFB4A3C3}" type="slidenum">
              <a:rPr lang="en-US"/>
              <a:pPr/>
              <a:t>28</a:t>
            </a:fld>
            <a:endParaRPr lang="en-US"/>
          </a:p>
        </p:txBody>
      </p:sp>
      <p:sp>
        <p:nvSpPr>
          <p:cNvPr id="186370" name="Rectangle 2"/>
          <p:cNvSpPr>
            <a:spLocks noGrp="1" noChangeArrowheads="1"/>
          </p:cNvSpPr>
          <p:nvPr>
            <p:ph type="title"/>
          </p:nvPr>
        </p:nvSpPr>
        <p:spPr/>
        <p:txBody>
          <a:bodyPr/>
          <a:lstStyle/>
          <a:p>
            <a:r>
              <a:rPr lang="en-US" dirty="0"/>
              <a:t>Fit vs. </a:t>
            </a:r>
            <a:r>
              <a:rPr lang="en-US" dirty="0" smtClean="0"/>
              <a:t>Complexity – MS</a:t>
            </a:r>
            <a:endParaRPr lang="en-US" dirty="0"/>
          </a:p>
        </p:txBody>
      </p:sp>
      <p:sp>
        <p:nvSpPr>
          <p:cNvPr id="186371" name="Rectangle 3"/>
          <p:cNvSpPr>
            <a:spLocks noGrp="1" noChangeArrowheads="1"/>
          </p:cNvSpPr>
          <p:nvPr>
            <p:ph type="body" idx="1"/>
          </p:nvPr>
        </p:nvSpPr>
        <p:spPr>
          <a:xfrm>
            <a:off x="457200" y="1447800"/>
            <a:ext cx="8229600" cy="3733800"/>
          </a:xfrm>
        </p:spPr>
        <p:txBody>
          <a:bodyPr/>
          <a:lstStyle/>
          <a:p>
            <a:pPr>
              <a:spcAft>
                <a:spcPts val="1200"/>
              </a:spcAft>
            </a:pPr>
            <a:r>
              <a:rPr lang="en-US" dirty="0"/>
              <a:t>Suppose that </a:t>
            </a:r>
            <a:r>
              <a:rPr lang="en-US" dirty="0" err="1"/>
              <a:t>MS</a:t>
            </a:r>
            <a:r>
              <a:rPr lang="en-US" baseline="-25000" dirty="0" err="1"/>
              <a:t>Among</a:t>
            </a:r>
            <a:r>
              <a:rPr lang="en-US" dirty="0"/>
              <a:t> = 10</a:t>
            </a:r>
          </a:p>
          <a:p>
            <a:pPr lvl="1">
              <a:spcAft>
                <a:spcPts val="1200"/>
              </a:spcAft>
            </a:pPr>
            <a:r>
              <a:rPr lang="en-US" dirty="0"/>
              <a:t>Is this “large” if </a:t>
            </a:r>
            <a:r>
              <a:rPr lang="en-US" dirty="0" err="1"/>
              <a:t>MS</a:t>
            </a:r>
            <a:r>
              <a:rPr lang="en-US" baseline="-25000" dirty="0" err="1"/>
              <a:t>Within</a:t>
            </a:r>
            <a:r>
              <a:rPr lang="en-US" dirty="0"/>
              <a:t> = 100?</a:t>
            </a:r>
          </a:p>
          <a:p>
            <a:pPr lvl="1">
              <a:spcAft>
                <a:spcPts val="1200"/>
              </a:spcAft>
            </a:pPr>
            <a:r>
              <a:rPr lang="en-US" dirty="0"/>
              <a:t>Is this “large” if </a:t>
            </a:r>
            <a:r>
              <a:rPr lang="en-US" dirty="0" err="1"/>
              <a:t>MS</a:t>
            </a:r>
            <a:r>
              <a:rPr lang="en-US" baseline="-25000" dirty="0" err="1"/>
              <a:t>Within</a:t>
            </a:r>
            <a:r>
              <a:rPr lang="en-US" dirty="0"/>
              <a:t> = 1?</a:t>
            </a:r>
          </a:p>
          <a:p>
            <a:endParaRPr lang="en-US" dirty="0"/>
          </a:p>
          <a:p>
            <a:r>
              <a:rPr lang="en-US" dirty="0"/>
              <a:t>F=</a:t>
            </a:r>
          </a:p>
        </p:txBody>
      </p:sp>
      <p:graphicFrame>
        <p:nvGraphicFramePr>
          <p:cNvPr id="186372" name="Object 4"/>
          <p:cNvGraphicFramePr>
            <a:graphicFrameLocks noChangeAspect="1"/>
          </p:cNvGraphicFramePr>
          <p:nvPr>
            <p:extLst>
              <p:ext uri="{D42A27DB-BD31-4B8C-83A1-F6EECF244321}">
                <p14:modId xmlns:p14="http://schemas.microsoft.com/office/powerpoint/2010/main" val="3982988210"/>
              </p:ext>
            </p:extLst>
          </p:nvPr>
        </p:nvGraphicFramePr>
        <p:xfrm>
          <a:off x="1447800" y="3810000"/>
          <a:ext cx="1752600" cy="1208088"/>
        </p:xfrm>
        <a:graphic>
          <a:graphicData uri="http://schemas.openxmlformats.org/presentationml/2006/ole">
            <mc:AlternateContent xmlns:mc="http://schemas.openxmlformats.org/markup-compatibility/2006">
              <mc:Choice xmlns:v="urn:schemas-microsoft-com:vml" Requires="v">
                <p:oleObj spid="_x0000_s186401" name="Equation" r:id="rId3" imgW="571320" imgH="393480" progId="Equation.3">
                  <p:embed/>
                </p:oleObj>
              </mc:Choice>
              <mc:Fallback>
                <p:oleObj name="Equation" r:id="rId3" imgW="571320" imgH="39348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3810000"/>
                        <a:ext cx="1752600" cy="1208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6371">
                                            <p:txEl>
                                              <p:pRg st="1" end="1"/>
                                            </p:txEl>
                                          </p:spTgt>
                                        </p:tgtEl>
                                        <p:attrNameLst>
                                          <p:attrName>style.visibility</p:attrName>
                                        </p:attrNameLst>
                                      </p:cBhvr>
                                      <p:to>
                                        <p:strVal val="visible"/>
                                      </p:to>
                                    </p:set>
                                    <p:animEffect transition="in" filter="wipe(left)">
                                      <p:cBhvr>
                                        <p:cTn id="7" dur="500"/>
                                        <p:tgtEl>
                                          <p:spTgt spid="1863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6371">
                                            <p:txEl>
                                              <p:pRg st="2" end="2"/>
                                            </p:txEl>
                                          </p:spTgt>
                                        </p:tgtEl>
                                        <p:attrNameLst>
                                          <p:attrName>style.visibility</p:attrName>
                                        </p:attrNameLst>
                                      </p:cBhvr>
                                      <p:to>
                                        <p:strVal val="visible"/>
                                      </p:to>
                                    </p:set>
                                    <p:animEffect transition="in" filter="wipe(left)">
                                      <p:cBhvr>
                                        <p:cTn id="12" dur="500"/>
                                        <p:tgtEl>
                                          <p:spTgt spid="1863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86372"/>
                                        </p:tgtEl>
                                        <p:attrNameLst>
                                          <p:attrName>style.visibility</p:attrName>
                                        </p:attrNameLst>
                                      </p:cBhvr>
                                      <p:to>
                                        <p:strVal val="visible"/>
                                      </p:to>
                                    </p:set>
                                    <p:animEffect transition="in" filter="dissolve">
                                      <p:cBhvr>
                                        <p:cTn id="17" dur="500"/>
                                        <p:tgtEl>
                                          <p:spTgt spid="18637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6371">
                                            <p:txEl>
                                              <p:pRg st="4" end="4"/>
                                            </p:txEl>
                                          </p:spTgt>
                                        </p:tgtEl>
                                        <p:attrNameLst>
                                          <p:attrName>style.visibility</p:attrName>
                                        </p:attrNameLst>
                                      </p:cBhvr>
                                      <p:to>
                                        <p:strVal val="visible"/>
                                      </p:to>
                                    </p:set>
                                    <p:animEffect transition="in" filter="wipe(left)">
                                      <p:cBhvr>
                                        <p:cTn id="22" dur="500"/>
                                        <p:tgtEl>
                                          <p:spTgt spid="1863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LM Foundation</a:t>
            </a:r>
          </a:p>
        </p:txBody>
      </p:sp>
      <p:sp>
        <p:nvSpPr>
          <p:cNvPr id="6" name="Slide Number Placeholder 4"/>
          <p:cNvSpPr>
            <a:spLocks noGrp="1"/>
          </p:cNvSpPr>
          <p:nvPr>
            <p:ph type="sldNum" sz="quarter" idx="11"/>
          </p:nvPr>
        </p:nvSpPr>
        <p:spPr/>
        <p:txBody>
          <a:bodyPr/>
          <a:lstStyle/>
          <a:p>
            <a:fld id="{7DA78E91-CD95-4792-B7BC-F8EBCD42464E}" type="slidenum">
              <a:rPr lang="en-US"/>
              <a:pPr/>
              <a:t>29</a:t>
            </a:fld>
            <a:endParaRPr lang="en-US"/>
          </a:p>
        </p:txBody>
      </p:sp>
      <p:sp>
        <p:nvSpPr>
          <p:cNvPr id="187394" name="Rectangle 2"/>
          <p:cNvSpPr>
            <a:spLocks noGrp="1" noChangeArrowheads="1"/>
          </p:cNvSpPr>
          <p:nvPr>
            <p:ph type="title"/>
          </p:nvPr>
        </p:nvSpPr>
        <p:spPr>
          <a:xfrm>
            <a:off x="-1" y="76200"/>
            <a:ext cx="9128125" cy="792163"/>
          </a:xfrm>
        </p:spPr>
        <p:txBody>
          <a:bodyPr/>
          <a:lstStyle/>
          <a:p>
            <a:r>
              <a:rPr lang="en-US" dirty="0"/>
              <a:t>Fit </a:t>
            </a:r>
            <a:r>
              <a:rPr lang="en-US" dirty="0" err="1" smtClean="0"/>
              <a:t>vs</a:t>
            </a:r>
            <a:r>
              <a:rPr lang="en-US" dirty="0" smtClean="0"/>
              <a:t> </a:t>
            </a:r>
            <a:r>
              <a:rPr lang="en-US" dirty="0"/>
              <a:t>Complexity </a:t>
            </a:r>
            <a:r>
              <a:rPr lang="en-US" dirty="0" smtClean="0"/>
              <a:t>– F Distribution</a:t>
            </a:r>
            <a:endParaRPr lang="en-US" dirty="0"/>
          </a:p>
        </p:txBody>
      </p:sp>
      <p:sp>
        <p:nvSpPr>
          <p:cNvPr id="187395" name="Rectangle 3"/>
          <p:cNvSpPr>
            <a:spLocks noGrp="1" noChangeArrowheads="1"/>
          </p:cNvSpPr>
          <p:nvPr>
            <p:ph type="body" idx="1"/>
          </p:nvPr>
        </p:nvSpPr>
        <p:spPr>
          <a:xfrm>
            <a:off x="152400" y="914400"/>
            <a:ext cx="8534400" cy="5638800"/>
          </a:xfrm>
        </p:spPr>
        <p:txBody>
          <a:bodyPr/>
          <a:lstStyle/>
          <a:p>
            <a:r>
              <a:rPr lang="en-US" dirty="0" smtClean="0"/>
              <a:t>Has numerator </a:t>
            </a:r>
            <a:r>
              <a:rPr lang="en-US" dirty="0"/>
              <a:t>and denominator </a:t>
            </a:r>
            <a:r>
              <a:rPr lang="en-US" dirty="0" err="1"/>
              <a:t>df</a:t>
            </a:r>
            <a:endParaRPr lang="en-US" dirty="0"/>
          </a:p>
          <a:p>
            <a:pPr lvl="1"/>
            <a:r>
              <a:rPr lang="en-US" dirty="0"/>
              <a:t>numerator from </a:t>
            </a:r>
            <a:r>
              <a:rPr lang="en-US" dirty="0" err="1"/>
              <a:t>df</a:t>
            </a:r>
            <a:r>
              <a:rPr lang="en-US" baseline="-25000" dirty="0" err="1"/>
              <a:t>Among</a:t>
            </a:r>
            <a:endParaRPr lang="en-US" baseline="-25000" dirty="0"/>
          </a:p>
          <a:p>
            <a:pPr lvl="1"/>
            <a:r>
              <a:rPr lang="en-US" dirty="0"/>
              <a:t>denominator from </a:t>
            </a:r>
            <a:r>
              <a:rPr lang="en-US" dirty="0" err="1"/>
              <a:t>df</a:t>
            </a:r>
            <a:r>
              <a:rPr lang="en-US" baseline="-25000" dirty="0" err="1"/>
              <a:t>Within</a:t>
            </a:r>
            <a:endParaRPr lang="en-US" baseline="-25000" dirty="0"/>
          </a:p>
          <a:p>
            <a:r>
              <a:rPr lang="en-US" dirty="0"/>
              <a:t>Right-skewed, all positive numbers</a:t>
            </a:r>
          </a:p>
          <a:p>
            <a:r>
              <a:rPr lang="en-US" dirty="0" smtClean="0"/>
              <a:t>P-value always upper tail</a:t>
            </a:r>
            <a:endParaRPr lang="en-US" dirty="0"/>
          </a:p>
        </p:txBody>
      </p:sp>
      <p:pic>
        <p:nvPicPr>
          <p:cNvPr id="187396" name="Picture 4"/>
          <p:cNvPicPr>
            <a:picLocks noChangeAspect="1" noChangeArrowheads="1"/>
          </p:cNvPicPr>
          <p:nvPr/>
        </p:nvPicPr>
        <p:blipFill>
          <a:blip r:embed="rId3"/>
          <a:srcRect/>
          <a:stretch>
            <a:fillRect/>
          </a:stretch>
        </p:blipFill>
        <p:spPr bwMode="auto">
          <a:xfrm>
            <a:off x="5257800" y="3051175"/>
            <a:ext cx="3870325" cy="3578225"/>
          </a:xfrm>
          <a:prstGeom prst="rect">
            <a:avLst/>
          </a:prstGeom>
          <a:noFill/>
          <a:ln w="9525">
            <a:noFill/>
            <a:miter lim="800000"/>
            <a:headEnd/>
            <a:tailEnd/>
          </a:ln>
          <a:effectLst/>
        </p:spPr>
      </p:pic>
      <p:graphicFrame>
        <p:nvGraphicFramePr>
          <p:cNvPr id="2" name="Object 1"/>
          <p:cNvGraphicFramePr>
            <a:graphicFrameLocks noChangeAspect="1"/>
          </p:cNvGraphicFramePr>
          <p:nvPr>
            <p:extLst>
              <p:ext uri="{D42A27DB-BD31-4B8C-83A1-F6EECF244321}">
                <p14:modId xmlns:p14="http://schemas.microsoft.com/office/powerpoint/2010/main" val="4244876280"/>
              </p:ext>
            </p:extLst>
          </p:nvPr>
        </p:nvGraphicFramePr>
        <p:xfrm>
          <a:off x="6497638" y="1377950"/>
          <a:ext cx="2570162" cy="1365250"/>
        </p:xfrm>
        <a:graphic>
          <a:graphicData uri="http://schemas.openxmlformats.org/presentationml/2006/ole">
            <mc:AlternateContent xmlns:mc="http://schemas.openxmlformats.org/markup-compatibility/2006">
              <mc:Choice xmlns:v="urn:schemas-microsoft-com:vml" Requires="v">
                <p:oleObj spid="_x0000_s190489" name="Equation" r:id="rId4" imgW="838080" imgH="444240" progId="Equation.3">
                  <p:embed/>
                </p:oleObj>
              </mc:Choice>
              <mc:Fallback>
                <p:oleObj name="Equation" r:id="rId4" imgW="838080" imgH="44424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7638" y="1377950"/>
                        <a:ext cx="2570162" cy="136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87395">
                                            <p:txEl>
                                              <p:pRg st="3" end="3"/>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8739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873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is the response variable?</a:t>
            </a:r>
            <a:endParaRPr lang="en-US" dirty="0"/>
          </a:p>
        </p:txBody>
      </p:sp>
      <p:sp>
        <p:nvSpPr>
          <p:cNvPr id="3" name="Content Placeholder 2"/>
          <p:cNvSpPr>
            <a:spLocks noGrp="1"/>
          </p:cNvSpPr>
          <p:nvPr>
            <p:ph idx="1"/>
          </p:nvPr>
        </p:nvSpPr>
        <p:spPr>
          <a:xfrm>
            <a:off x="457200" y="1143000"/>
            <a:ext cx="8534400" cy="4724400"/>
          </a:xfrm>
        </p:spPr>
        <p:txBody>
          <a:bodyPr/>
          <a:lstStyle/>
          <a:p>
            <a:pPr marL="457200" indent="-457200">
              <a:spcAft>
                <a:spcPts val="600"/>
              </a:spcAft>
              <a:buFont typeface="+mj-lt"/>
              <a:buAutoNum type="arabicPeriod"/>
            </a:pPr>
            <a:r>
              <a:rPr lang="en-US" sz="2400" dirty="0" smtClean="0"/>
              <a:t>Can length be used to predict weight?</a:t>
            </a:r>
          </a:p>
          <a:p>
            <a:pPr marL="457200" indent="-457200">
              <a:spcAft>
                <a:spcPts val="600"/>
              </a:spcAft>
              <a:buFont typeface="+mj-lt"/>
              <a:buAutoNum type="arabicPeriod"/>
            </a:pPr>
            <a:r>
              <a:rPr lang="en-US" sz="2400" dirty="0" smtClean="0"/>
              <a:t>How is weight affected by typical daily ration?</a:t>
            </a:r>
          </a:p>
          <a:p>
            <a:pPr marL="457200" indent="-457200">
              <a:spcAft>
                <a:spcPts val="600"/>
              </a:spcAft>
              <a:buFont typeface="+mj-lt"/>
              <a:buAutoNum type="arabicPeriod"/>
            </a:pPr>
            <a:r>
              <a:rPr lang="en-US" sz="2400" dirty="0" smtClean="0"/>
              <a:t>Does metabolic rate differ by sex of rabbit?</a:t>
            </a:r>
          </a:p>
          <a:p>
            <a:pPr marL="457200" indent="-457200">
              <a:spcAft>
                <a:spcPts val="600"/>
              </a:spcAft>
              <a:buFont typeface="+mj-lt"/>
              <a:buAutoNum type="arabicPeriod"/>
            </a:pPr>
            <a:r>
              <a:rPr lang="en-US" sz="2400" dirty="0" smtClean="0"/>
              <a:t>Is gas mileages significantly affected by weight of the car?</a:t>
            </a:r>
          </a:p>
          <a:p>
            <a:pPr marL="457200" indent="-457200">
              <a:spcAft>
                <a:spcPts val="600"/>
              </a:spcAft>
              <a:buFont typeface="+mj-lt"/>
              <a:buAutoNum type="arabicPeriod"/>
            </a:pPr>
            <a:r>
              <a:rPr lang="en-US" sz="2400" dirty="0" smtClean="0"/>
              <a:t>Is there a relationship between how much money a person makes and their satisfaction with deer harvest regulations?</a:t>
            </a:r>
          </a:p>
          <a:p>
            <a:pPr marL="457200" indent="-457200">
              <a:spcAft>
                <a:spcPts val="600"/>
              </a:spcAft>
              <a:buFont typeface="+mj-lt"/>
              <a:buAutoNum type="arabicPeriod"/>
            </a:pPr>
            <a:r>
              <a:rPr lang="en-US" sz="2400" dirty="0" smtClean="0"/>
              <a:t>How is the uptake of heavy metals affected by the sex and age (young, middle, old) of the individual?</a:t>
            </a:r>
          </a:p>
          <a:p>
            <a:pPr marL="457200" indent="-457200">
              <a:spcAft>
                <a:spcPts val="600"/>
              </a:spcAft>
              <a:buFont typeface="+mj-lt"/>
              <a:buAutoNum type="arabicPeriod"/>
            </a:pPr>
            <a:r>
              <a:rPr lang="en-US" sz="2400" dirty="0" smtClean="0"/>
              <a:t>Is there a relationship between how much money a person makes and how much they weigh?</a:t>
            </a:r>
          </a:p>
        </p:txBody>
      </p:sp>
      <p:sp>
        <p:nvSpPr>
          <p:cNvPr id="4" name="Footer Placeholder 3"/>
          <p:cNvSpPr>
            <a:spLocks noGrp="1"/>
          </p:cNvSpPr>
          <p:nvPr>
            <p:ph type="ftr" sz="quarter" idx="10"/>
          </p:nvPr>
        </p:nvSpPr>
        <p:spPr/>
        <p:txBody>
          <a:bodyPr/>
          <a:lstStyle/>
          <a:p>
            <a:r>
              <a:rPr lang="en-US" smtClean="0"/>
              <a:t>LM Foundation</a:t>
            </a:r>
            <a:endParaRPr lang="en-US"/>
          </a:p>
        </p:txBody>
      </p:sp>
      <p:sp>
        <p:nvSpPr>
          <p:cNvPr id="5" name="Slide Number Placeholder 4"/>
          <p:cNvSpPr>
            <a:spLocks noGrp="1"/>
          </p:cNvSpPr>
          <p:nvPr>
            <p:ph type="sldNum" sz="quarter" idx="11"/>
          </p:nvPr>
        </p:nvSpPr>
        <p:spPr/>
        <p:txBody>
          <a:bodyPr/>
          <a:lstStyle/>
          <a:p>
            <a:fld id="{2DF5461C-7FAD-4378-B074-D0FEBA4BBCD3}" type="slidenum">
              <a:rPr lang="en-US" smtClean="0"/>
              <a:pPr/>
              <a:t>3</a:t>
            </a:fld>
            <a:endParaRPr lang="en-US"/>
          </a:p>
        </p:txBody>
      </p:sp>
    </p:spTree>
    <p:extLst>
      <p:ext uri="{BB962C8B-B14F-4D97-AF65-F5344CB8AC3E}">
        <p14:creationId xmlns:p14="http://schemas.microsoft.com/office/powerpoint/2010/main" val="27451465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65088" y="274638"/>
            <a:ext cx="9012237" cy="868362"/>
          </a:xfrm>
        </p:spPr>
        <p:txBody>
          <a:bodyPr/>
          <a:lstStyle/>
          <a:p>
            <a:r>
              <a:rPr lang="en-US" dirty="0"/>
              <a:t>Fit vs. Complexity </a:t>
            </a:r>
            <a:r>
              <a:rPr lang="en-US" dirty="0" smtClean="0"/>
              <a:t>– p-value</a:t>
            </a:r>
            <a:endParaRPr lang="en-US" dirty="0"/>
          </a:p>
        </p:txBody>
      </p:sp>
      <p:sp>
        <p:nvSpPr>
          <p:cNvPr id="188419" name="Rectangle 3"/>
          <p:cNvSpPr>
            <a:spLocks noGrp="1" noChangeArrowheads="1"/>
          </p:cNvSpPr>
          <p:nvPr>
            <p:ph idx="1"/>
          </p:nvPr>
        </p:nvSpPr>
        <p:spPr>
          <a:xfrm>
            <a:off x="0" y="1295400"/>
            <a:ext cx="4800600" cy="4953000"/>
          </a:xfrm>
        </p:spPr>
        <p:txBody>
          <a:bodyPr/>
          <a:lstStyle/>
          <a:p>
            <a:pPr>
              <a:spcAft>
                <a:spcPts val="600"/>
              </a:spcAft>
            </a:pPr>
            <a:r>
              <a:rPr lang="en-US" dirty="0" smtClean="0"/>
              <a:t>Large p-value?</a:t>
            </a:r>
          </a:p>
          <a:p>
            <a:pPr>
              <a:spcAft>
                <a:spcPts val="600"/>
              </a:spcAft>
            </a:pPr>
            <a:r>
              <a:rPr lang="en-US" dirty="0"/>
              <a:t>S</a:t>
            </a:r>
            <a:r>
              <a:rPr lang="en-US" dirty="0" smtClean="0"/>
              <a:t>mall F</a:t>
            </a:r>
          </a:p>
          <a:p>
            <a:pPr>
              <a:spcAft>
                <a:spcPts val="600"/>
              </a:spcAft>
            </a:pPr>
            <a:r>
              <a:rPr lang="en-US" dirty="0" smtClean="0"/>
              <a:t>Small </a:t>
            </a:r>
            <a:r>
              <a:rPr lang="en-US" dirty="0" err="1"/>
              <a:t>MS</a:t>
            </a:r>
            <a:r>
              <a:rPr lang="en-US" baseline="-25000" dirty="0" err="1"/>
              <a:t>Among</a:t>
            </a:r>
            <a:r>
              <a:rPr lang="en-US" dirty="0"/>
              <a:t> relative to </a:t>
            </a:r>
            <a:r>
              <a:rPr lang="en-US" dirty="0" err="1" smtClean="0"/>
              <a:t>MS</a:t>
            </a:r>
            <a:r>
              <a:rPr lang="en-US" baseline="-25000" dirty="0" err="1" smtClean="0"/>
              <a:t>Within</a:t>
            </a:r>
            <a:endParaRPr lang="en-US" baseline="-25000" dirty="0" smtClean="0"/>
          </a:p>
          <a:p>
            <a:pPr>
              <a:spcAft>
                <a:spcPts val="600"/>
              </a:spcAft>
            </a:pPr>
            <a:r>
              <a:rPr lang="en-US" dirty="0" smtClean="0"/>
              <a:t>Small </a:t>
            </a:r>
            <a:r>
              <a:rPr lang="en-US" dirty="0" err="1" smtClean="0"/>
              <a:t>SS</a:t>
            </a:r>
            <a:r>
              <a:rPr lang="en-US" baseline="-25000" dirty="0" err="1" smtClean="0"/>
              <a:t>Among</a:t>
            </a:r>
            <a:endParaRPr lang="en-US" dirty="0"/>
          </a:p>
          <a:p>
            <a:pPr>
              <a:spcAft>
                <a:spcPts val="600"/>
              </a:spcAft>
            </a:pPr>
            <a:r>
              <a:rPr lang="en-US" dirty="0" smtClean="0"/>
              <a:t>Full </a:t>
            </a:r>
            <a:r>
              <a:rPr lang="en-US" dirty="0"/>
              <a:t>model </a:t>
            </a:r>
            <a:r>
              <a:rPr lang="en-US" dirty="0" smtClean="0"/>
              <a:t>not </a:t>
            </a:r>
            <a:r>
              <a:rPr lang="en-US" dirty="0"/>
              <a:t>“</a:t>
            </a:r>
            <a:r>
              <a:rPr lang="en-US" dirty="0" smtClean="0"/>
              <a:t>better”</a:t>
            </a:r>
          </a:p>
          <a:p>
            <a:pPr>
              <a:spcAft>
                <a:spcPts val="600"/>
              </a:spcAft>
            </a:pPr>
            <a:r>
              <a:rPr lang="en-US" dirty="0"/>
              <a:t>G</a:t>
            </a:r>
            <a:r>
              <a:rPr lang="en-US" dirty="0" smtClean="0"/>
              <a:t>roup means do not differ</a:t>
            </a:r>
            <a:endParaRPr lang="en-US" dirty="0"/>
          </a:p>
        </p:txBody>
      </p:sp>
      <p:sp>
        <p:nvSpPr>
          <p:cNvPr id="4" name="Footer Placeholder 3"/>
          <p:cNvSpPr>
            <a:spLocks noGrp="1"/>
          </p:cNvSpPr>
          <p:nvPr>
            <p:ph type="ftr" sz="quarter" idx="10"/>
          </p:nvPr>
        </p:nvSpPr>
        <p:spPr/>
        <p:txBody>
          <a:bodyPr/>
          <a:lstStyle/>
          <a:p>
            <a:r>
              <a:rPr lang="en-US"/>
              <a:t>LM Foundation</a:t>
            </a:r>
          </a:p>
        </p:txBody>
      </p:sp>
      <p:sp>
        <p:nvSpPr>
          <p:cNvPr id="5" name="Slide Number Placeholder 4"/>
          <p:cNvSpPr>
            <a:spLocks noGrp="1"/>
          </p:cNvSpPr>
          <p:nvPr>
            <p:ph type="sldNum" sz="quarter" idx="11"/>
          </p:nvPr>
        </p:nvSpPr>
        <p:spPr/>
        <p:txBody>
          <a:bodyPr/>
          <a:lstStyle/>
          <a:p>
            <a:fld id="{86C321A5-D51C-4DBE-9513-3F40B97FB75D}" type="slidenum">
              <a:rPr lang="en-US"/>
              <a:pPr/>
              <a:t>30</a:t>
            </a:fld>
            <a:endParaRPr lang="en-US"/>
          </a:p>
        </p:txBody>
      </p:sp>
      <p:pic>
        <p:nvPicPr>
          <p:cNvPr id="6" name="Picture 4"/>
          <p:cNvPicPr>
            <a:picLocks noChangeAspect="1" noChangeArrowheads="1"/>
          </p:cNvPicPr>
          <p:nvPr/>
        </p:nvPicPr>
        <p:blipFill>
          <a:blip r:embed="rId3"/>
          <a:srcRect/>
          <a:stretch>
            <a:fillRect/>
          </a:stretch>
        </p:blipFill>
        <p:spPr bwMode="auto">
          <a:xfrm>
            <a:off x="5257800" y="1222375"/>
            <a:ext cx="3870325" cy="3578225"/>
          </a:xfrm>
          <a:prstGeom prst="rect">
            <a:avLst/>
          </a:prstGeom>
          <a:noFill/>
          <a:ln w="9525">
            <a:noFill/>
            <a:miter lim="800000"/>
            <a:headEnd/>
            <a:tailEnd/>
          </a:ln>
          <a:effectLst/>
        </p:spPr>
      </p:pic>
      <p:graphicFrame>
        <p:nvGraphicFramePr>
          <p:cNvPr id="2" name="Object 1"/>
          <p:cNvGraphicFramePr>
            <a:graphicFrameLocks noChangeAspect="1"/>
          </p:cNvGraphicFramePr>
          <p:nvPr>
            <p:extLst>
              <p:ext uri="{D42A27DB-BD31-4B8C-83A1-F6EECF244321}">
                <p14:modId xmlns:p14="http://schemas.microsoft.com/office/powerpoint/2010/main" val="2654866310"/>
              </p:ext>
            </p:extLst>
          </p:nvPr>
        </p:nvGraphicFramePr>
        <p:xfrm>
          <a:off x="6040438" y="1600200"/>
          <a:ext cx="2570162" cy="1365250"/>
        </p:xfrm>
        <a:graphic>
          <a:graphicData uri="http://schemas.openxmlformats.org/presentationml/2006/ole">
            <mc:AlternateContent xmlns:mc="http://schemas.openxmlformats.org/markup-compatibility/2006">
              <mc:Choice xmlns:v="urn:schemas-microsoft-com:vml" Requires="v">
                <p:oleObj spid="_x0000_s189496" name="Equation" r:id="rId4" imgW="838080" imgH="444240" progId="Equation.3">
                  <p:embed/>
                </p:oleObj>
              </mc:Choice>
              <mc:Fallback>
                <p:oleObj name="Equation" r:id="rId4" imgW="838080" imgH="444240" progId="Equation.3">
                  <p:embed/>
                  <p:pic>
                    <p:nvPicPr>
                      <p:cNvPr id="0" name="Object 4"/>
                      <p:cNvPicPr>
                        <a:picLocks noChangeAspect="1" noChangeArrowheads="1"/>
                      </p:cNvPicPr>
                      <p:nvPr/>
                    </p:nvPicPr>
                    <p:blipFill>
                      <a:blip r:embed="rId5"/>
                      <a:srcRect/>
                      <a:stretch>
                        <a:fillRect/>
                      </a:stretch>
                    </p:blipFill>
                    <p:spPr bwMode="auto">
                      <a:xfrm>
                        <a:off x="6040438" y="1600200"/>
                        <a:ext cx="2570162" cy="136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8" name="Picture 4"/>
          <p:cNvPicPr>
            <a:picLocks noChangeAspect="1" noChangeArrowheads="1"/>
          </p:cNvPicPr>
          <p:nvPr/>
        </p:nvPicPr>
        <p:blipFill>
          <a:blip r:embed="rId6"/>
          <a:srcRect/>
          <a:stretch>
            <a:fillRect/>
          </a:stretch>
        </p:blipFill>
        <p:spPr bwMode="auto">
          <a:xfrm>
            <a:off x="5038738" y="2362200"/>
            <a:ext cx="4333862" cy="4191000"/>
          </a:xfrm>
          <a:prstGeom prst="rect">
            <a:avLst/>
          </a:prstGeom>
          <a:noFill/>
          <a:ln w="9525">
            <a:noFill/>
            <a:miter lim="800000"/>
            <a:headEnd/>
            <a:tailEnd/>
          </a:ln>
          <a:effectLst/>
        </p:spPr>
      </p:pic>
      <p:graphicFrame>
        <p:nvGraphicFramePr>
          <p:cNvPr id="3" name="Object 2"/>
          <p:cNvGraphicFramePr>
            <a:graphicFrameLocks noChangeAspect="1"/>
          </p:cNvGraphicFramePr>
          <p:nvPr>
            <p:extLst>
              <p:ext uri="{D42A27DB-BD31-4B8C-83A1-F6EECF244321}">
                <p14:modId xmlns:p14="http://schemas.microsoft.com/office/powerpoint/2010/main" val="3587811508"/>
              </p:ext>
            </p:extLst>
          </p:nvPr>
        </p:nvGraphicFramePr>
        <p:xfrm>
          <a:off x="5484812" y="2667000"/>
          <a:ext cx="3582988" cy="1403350"/>
        </p:xfrm>
        <a:graphic>
          <a:graphicData uri="http://schemas.openxmlformats.org/presentationml/2006/ole">
            <mc:AlternateContent xmlns:mc="http://schemas.openxmlformats.org/markup-compatibility/2006">
              <mc:Choice xmlns:v="urn:schemas-microsoft-com:vml" Requires="v">
                <p:oleObj spid="_x0000_s189497" name="Equation" r:id="rId7" imgW="1168200" imgH="457200" progId="Equation.3">
                  <p:embed/>
                </p:oleObj>
              </mc:Choice>
              <mc:Fallback>
                <p:oleObj name="Equation" r:id="rId7" imgW="1168200" imgH="457200" progId="Equation.3">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84812" y="2667000"/>
                        <a:ext cx="3582988"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21781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88419">
                                            <p:txEl>
                                              <p:pRg st="1" end="1"/>
                                            </p:txEl>
                                          </p:spTgt>
                                        </p:tgtEl>
                                        <p:attrNameLst>
                                          <p:attrName>style.visibility</p:attrName>
                                        </p:attrNameLst>
                                      </p:cBhvr>
                                      <p:to>
                                        <p:strVal val="visible"/>
                                      </p:to>
                                    </p:set>
                                    <p:animEffect transition="in" filter="wipe(left)">
                                      <p:cBhvr>
                                        <p:cTn id="10" dur="500"/>
                                        <p:tgtEl>
                                          <p:spTgt spid="188419">
                                            <p:txEl>
                                              <p:pRg st="1" end="1"/>
                                            </p:txEl>
                                          </p:spTgt>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2"/>
                                        </p:tgtEl>
                                        <p:attrNameLst>
                                          <p:attrName>style.visibility</p:attrName>
                                        </p:attrNameLst>
                                      </p:cBhvr>
                                      <p:to>
                                        <p:strVal val="hidden"/>
                                      </p:to>
                                    </p:set>
                                  </p:childTnLst>
                                </p:cTn>
                              </p:par>
                            </p:childTnLst>
                          </p:cTn>
                        </p:par>
                        <p:par>
                          <p:cTn id="18" fill="hold">
                            <p:stCondLst>
                              <p:cond delay="0"/>
                            </p:stCondLst>
                            <p:childTnLst>
                              <p:par>
                                <p:cTn id="19" presetID="22" presetClass="entr" presetSubtype="8" fill="hold" grpId="0" nodeType="afterEffect">
                                  <p:stCondLst>
                                    <p:cond delay="0"/>
                                  </p:stCondLst>
                                  <p:childTnLst>
                                    <p:set>
                                      <p:cBhvr>
                                        <p:cTn id="20" dur="1" fill="hold">
                                          <p:stCondLst>
                                            <p:cond delay="0"/>
                                          </p:stCondLst>
                                        </p:cTn>
                                        <p:tgtEl>
                                          <p:spTgt spid="188419">
                                            <p:txEl>
                                              <p:pRg st="2" end="2"/>
                                            </p:txEl>
                                          </p:spTgt>
                                        </p:tgtEl>
                                        <p:attrNameLst>
                                          <p:attrName>style.visibility</p:attrName>
                                        </p:attrNameLst>
                                      </p:cBhvr>
                                      <p:to>
                                        <p:strVal val="visible"/>
                                      </p:to>
                                    </p:set>
                                    <p:animEffect transition="in" filter="wipe(left)">
                                      <p:cBhvr>
                                        <p:cTn id="21" dur="500"/>
                                        <p:tgtEl>
                                          <p:spTgt spid="188419">
                                            <p:txEl>
                                              <p:pRg st="2" end="2"/>
                                            </p:txEl>
                                          </p:spTgt>
                                        </p:tgtEl>
                                      </p:cBhvr>
                                    </p:animEffect>
                                  </p:childTnLst>
                                </p:cTn>
                              </p:par>
                            </p:childTnLst>
                          </p:cTn>
                        </p:par>
                        <p:par>
                          <p:cTn id="22" fill="hold">
                            <p:stCondLst>
                              <p:cond delay="500"/>
                            </p:stCondLst>
                            <p:childTnLst>
                              <p:par>
                                <p:cTn id="23" presetID="1"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3"/>
                                        </p:tgtEl>
                                        <p:attrNameLst>
                                          <p:attrName>style.visibility</p:attrName>
                                        </p:attrNameLst>
                                      </p:cBhvr>
                                      <p:to>
                                        <p:strVal val="hidden"/>
                                      </p:to>
                                    </p:set>
                                  </p:childTnLst>
                                </p:cTn>
                              </p:par>
                            </p:childTnLst>
                          </p:cTn>
                        </p:par>
                        <p:par>
                          <p:cTn id="29" fill="hold">
                            <p:stCondLst>
                              <p:cond delay="0"/>
                            </p:stCondLst>
                            <p:childTnLst>
                              <p:par>
                                <p:cTn id="30" presetID="22" presetClass="entr" presetSubtype="8" fill="hold" grpId="0" nodeType="afterEffect">
                                  <p:stCondLst>
                                    <p:cond delay="0"/>
                                  </p:stCondLst>
                                  <p:childTnLst>
                                    <p:set>
                                      <p:cBhvr>
                                        <p:cTn id="31" dur="1" fill="hold">
                                          <p:stCondLst>
                                            <p:cond delay="0"/>
                                          </p:stCondLst>
                                        </p:cTn>
                                        <p:tgtEl>
                                          <p:spTgt spid="188419">
                                            <p:txEl>
                                              <p:pRg st="3" end="3"/>
                                            </p:txEl>
                                          </p:spTgt>
                                        </p:tgtEl>
                                        <p:attrNameLst>
                                          <p:attrName>style.visibility</p:attrName>
                                        </p:attrNameLst>
                                      </p:cBhvr>
                                      <p:to>
                                        <p:strVal val="visible"/>
                                      </p:to>
                                    </p:set>
                                    <p:animEffect transition="in" filter="wipe(left)">
                                      <p:cBhvr>
                                        <p:cTn id="32" dur="500"/>
                                        <p:tgtEl>
                                          <p:spTgt spid="188419">
                                            <p:txEl>
                                              <p:pRg st="3" end="3"/>
                                            </p:txEl>
                                          </p:spTgt>
                                        </p:tgtEl>
                                      </p:cBhvr>
                                    </p:animEffec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88419">
                                            <p:txEl>
                                              <p:pRg st="4" end="4"/>
                                            </p:txEl>
                                          </p:spTgt>
                                        </p:tgtEl>
                                        <p:attrNameLst>
                                          <p:attrName>style.visibility</p:attrName>
                                        </p:attrNameLst>
                                      </p:cBhvr>
                                      <p:to>
                                        <p:strVal val="visible"/>
                                      </p:to>
                                    </p:set>
                                    <p:animEffect transition="in" filter="wipe(left)">
                                      <p:cBhvr>
                                        <p:cTn id="40" dur="500"/>
                                        <p:tgtEl>
                                          <p:spTgt spid="188419">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88419">
                                            <p:txEl>
                                              <p:pRg st="5" end="5"/>
                                            </p:txEl>
                                          </p:spTgt>
                                        </p:tgtEl>
                                        <p:attrNameLst>
                                          <p:attrName>style.visibility</p:attrName>
                                        </p:attrNameLst>
                                      </p:cBhvr>
                                      <p:to>
                                        <p:strVal val="visible"/>
                                      </p:to>
                                    </p:set>
                                    <p:animEffect transition="in" filter="wipe(left)">
                                      <p:cBhvr>
                                        <p:cTn id="45" dur="500"/>
                                        <p:tgtEl>
                                          <p:spTgt spid="1884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65088" y="274638"/>
            <a:ext cx="9012237" cy="868362"/>
          </a:xfrm>
        </p:spPr>
        <p:txBody>
          <a:bodyPr/>
          <a:lstStyle/>
          <a:p>
            <a:r>
              <a:rPr lang="en-US" dirty="0"/>
              <a:t>Fit vs. Complexity </a:t>
            </a:r>
            <a:r>
              <a:rPr lang="en-US" dirty="0" smtClean="0"/>
              <a:t>– p-value</a:t>
            </a:r>
            <a:endParaRPr lang="en-US" dirty="0"/>
          </a:p>
        </p:txBody>
      </p:sp>
      <p:sp>
        <p:nvSpPr>
          <p:cNvPr id="188419" name="Rectangle 3"/>
          <p:cNvSpPr>
            <a:spLocks noGrp="1" noChangeArrowheads="1"/>
          </p:cNvSpPr>
          <p:nvPr>
            <p:ph idx="1"/>
          </p:nvPr>
        </p:nvSpPr>
        <p:spPr>
          <a:xfrm>
            <a:off x="4572000" y="1295400"/>
            <a:ext cx="4572000" cy="4648200"/>
          </a:xfrm>
        </p:spPr>
        <p:txBody>
          <a:bodyPr/>
          <a:lstStyle/>
          <a:p>
            <a:pPr>
              <a:spcAft>
                <a:spcPts val="600"/>
              </a:spcAft>
            </a:pPr>
            <a:r>
              <a:rPr lang="en-US" b="1" dirty="0" smtClean="0">
                <a:solidFill>
                  <a:srgbClr val="0070C0"/>
                </a:solidFill>
              </a:rPr>
              <a:t>Small p-value?</a:t>
            </a:r>
          </a:p>
          <a:p>
            <a:pPr>
              <a:spcAft>
                <a:spcPts val="600"/>
              </a:spcAft>
            </a:pPr>
            <a:r>
              <a:rPr lang="en-US" dirty="0" smtClean="0"/>
              <a:t>Large F</a:t>
            </a:r>
          </a:p>
          <a:p>
            <a:pPr>
              <a:spcAft>
                <a:spcPts val="600"/>
              </a:spcAft>
            </a:pPr>
            <a:r>
              <a:rPr lang="en-US" dirty="0"/>
              <a:t>L</a:t>
            </a:r>
            <a:r>
              <a:rPr lang="en-US" dirty="0" smtClean="0"/>
              <a:t>arge </a:t>
            </a:r>
            <a:r>
              <a:rPr lang="en-US" dirty="0" err="1"/>
              <a:t>MS</a:t>
            </a:r>
            <a:r>
              <a:rPr lang="en-US" baseline="-25000" dirty="0" err="1"/>
              <a:t>Among</a:t>
            </a:r>
            <a:r>
              <a:rPr lang="en-US" dirty="0"/>
              <a:t> relative to </a:t>
            </a:r>
            <a:r>
              <a:rPr lang="en-US" dirty="0" err="1" smtClean="0"/>
              <a:t>MS</a:t>
            </a:r>
            <a:r>
              <a:rPr lang="en-US" baseline="-25000" dirty="0" err="1" smtClean="0"/>
              <a:t>Within</a:t>
            </a:r>
            <a:endParaRPr lang="en-US" baseline="-25000" dirty="0" smtClean="0"/>
          </a:p>
          <a:p>
            <a:pPr>
              <a:spcAft>
                <a:spcPts val="600"/>
              </a:spcAft>
            </a:pPr>
            <a:r>
              <a:rPr lang="en-US" dirty="0"/>
              <a:t>Large </a:t>
            </a:r>
            <a:r>
              <a:rPr lang="en-US" dirty="0" err="1" smtClean="0"/>
              <a:t>SS</a:t>
            </a:r>
            <a:r>
              <a:rPr lang="en-US" baseline="-25000" dirty="0" err="1" smtClean="0"/>
              <a:t>Among</a:t>
            </a:r>
            <a:endParaRPr lang="en-US" dirty="0"/>
          </a:p>
          <a:p>
            <a:pPr>
              <a:spcAft>
                <a:spcPts val="600"/>
              </a:spcAft>
            </a:pPr>
            <a:r>
              <a:rPr lang="en-US" dirty="0" smtClean="0"/>
              <a:t>Full </a:t>
            </a:r>
            <a:r>
              <a:rPr lang="en-US" dirty="0"/>
              <a:t>model is “</a:t>
            </a:r>
            <a:r>
              <a:rPr lang="en-US" dirty="0" smtClean="0"/>
              <a:t>better”</a:t>
            </a:r>
          </a:p>
          <a:p>
            <a:pPr>
              <a:spcAft>
                <a:spcPts val="600"/>
              </a:spcAft>
            </a:pPr>
            <a:r>
              <a:rPr lang="en-US" dirty="0" smtClean="0"/>
              <a:t>Group means do differ</a:t>
            </a:r>
            <a:endParaRPr lang="en-US" dirty="0"/>
          </a:p>
        </p:txBody>
      </p:sp>
      <p:sp>
        <p:nvSpPr>
          <p:cNvPr id="4" name="Footer Placeholder 3"/>
          <p:cNvSpPr>
            <a:spLocks noGrp="1"/>
          </p:cNvSpPr>
          <p:nvPr>
            <p:ph type="ftr" sz="quarter" idx="10"/>
          </p:nvPr>
        </p:nvSpPr>
        <p:spPr/>
        <p:txBody>
          <a:bodyPr/>
          <a:lstStyle/>
          <a:p>
            <a:r>
              <a:rPr lang="en-US"/>
              <a:t>LM Foundation</a:t>
            </a:r>
          </a:p>
        </p:txBody>
      </p:sp>
      <p:sp>
        <p:nvSpPr>
          <p:cNvPr id="5" name="Slide Number Placeholder 4"/>
          <p:cNvSpPr>
            <a:spLocks noGrp="1"/>
          </p:cNvSpPr>
          <p:nvPr>
            <p:ph type="sldNum" sz="quarter" idx="11"/>
          </p:nvPr>
        </p:nvSpPr>
        <p:spPr/>
        <p:txBody>
          <a:bodyPr/>
          <a:lstStyle/>
          <a:p>
            <a:fld id="{86C321A5-D51C-4DBE-9513-3F40B97FB75D}" type="slidenum">
              <a:rPr lang="en-US"/>
              <a:pPr/>
              <a:t>31</a:t>
            </a:fld>
            <a:endParaRPr lang="en-US"/>
          </a:p>
        </p:txBody>
      </p:sp>
      <p:sp>
        <p:nvSpPr>
          <p:cNvPr id="10" name="Rectangle 3"/>
          <p:cNvSpPr txBox="1">
            <a:spLocks noChangeArrowheads="1"/>
          </p:cNvSpPr>
          <p:nvPr/>
        </p:nvSpPr>
        <p:spPr bwMode="auto">
          <a:xfrm>
            <a:off x="0" y="1295400"/>
            <a:ext cx="48006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spcAft>
                <a:spcPts val="600"/>
              </a:spcAft>
            </a:pPr>
            <a:r>
              <a:rPr lang="en-US" b="1" dirty="0" smtClean="0">
                <a:solidFill>
                  <a:srgbClr val="FF0000"/>
                </a:solidFill>
              </a:rPr>
              <a:t>Large p-value?</a:t>
            </a:r>
          </a:p>
          <a:p>
            <a:pPr>
              <a:spcAft>
                <a:spcPts val="600"/>
              </a:spcAft>
            </a:pPr>
            <a:r>
              <a:rPr lang="en-US" dirty="0" smtClean="0"/>
              <a:t>Small F</a:t>
            </a:r>
          </a:p>
          <a:p>
            <a:pPr>
              <a:spcAft>
                <a:spcPts val="600"/>
              </a:spcAft>
            </a:pPr>
            <a:r>
              <a:rPr lang="en-US" dirty="0" smtClean="0"/>
              <a:t>Small </a:t>
            </a:r>
            <a:r>
              <a:rPr lang="en-US" dirty="0" err="1" smtClean="0"/>
              <a:t>MS</a:t>
            </a:r>
            <a:r>
              <a:rPr lang="en-US" baseline="-25000" dirty="0" err="1" smtClean="0"/>
              <a:t>Among</a:t>
            </a:r>
            <a:r>
              <a:rPr lang="en-US" dirty="0" smtClean="0"/>
              <a:t> relative to </a:t>
            </a:r>
            <a:r>
              <a:rPr lang="en-US" dirty="0" err="1" smtClean="0"/>
              <a:t>MS</a:t>
            </a:r>
            <a:r>
              <a:rPr lang="en-US" baseline="-25000" dirty="0" err="1" smtClean="0"/>
              <a:t>Within</a:t>
            </a:r>
            <a:endParaRPr lang="en-US" baseline="-25000" dirty="0" smtClean="0"/>
          </a:p>
          <a:p>
            <a:pPr>
              <a:spcAft>
                <a:spcPts val="600"/>
              </a:spcAft>
            </a:pPr>
            <a:r>
              <a:rPr lang="en-US" dirty="0" smtClean="0"/>
              <a:t>Small </a:t>
            </a:r>
            <a:r>
              <a:rPr lang="en-US" dirty="0" err="1" smtClean="0"/>
              <a:t>SS</a:t>
            </a:r>
            <a:r>
              <a:rPr lang="en-US" baseline="-25000" dirty="0" err="1" smtClean="0"/>
              <a:t>Among</a:t>
            </a:r>
            <a:endParaRPr lang="en-US" dirty="0" smtClean="0"/>
          </a:p>
          <a:p>
            <a:pPr>
              <a:spcAft>
                <a:spcPts val="600"/>
              </a:spcAft>
            </a:pPr>
            <a:r>
              <a:rPr lang="en-US" dirty="0" smtClean="0"/>
              <a:t>Full model not “better”</a:t>
            </a:r>
          </a:p>
          <a:p>
            <a:pPr>
              <a:spcAft>
                <a:spcPts val="600"/>
              </a:spcAft>
            </a:pPr>
            <a:r>
              <a:rPr lang="en-US" dirty="0" smtClean="0"/>
              <a:t>Group means do not differ</a:t>
            </a:r>
            <a:endParaRPr lang="en-US" dirty="0"/>
          </a:p>
        </p:txBody>
      </p:sp>
    </p:spTree>
    <p:extLst>
      <p:ext uri="{BB962C8B-B14F-4D97-AF65-F5344CB8AC3E}">
        <p14:creationId xmlns:p14="http://schemas.microsoft.com/office/powerpoint/2010/main" val="427480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8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8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84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84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84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69D7B0D6-DB4A-4EB6-A95E-79586D88CC6B}" type="slidenum">
              <a:rPr lang="en-US"/>
              <a:pPr/>
              <a:t>32</a:t>
            </a:fld>
            <a:endParaRPr lang="en-US"/>
          </a:p>
        </p:txBody>
      </p:sp>
      <p:sp>
        <p:nvSpPr>
          <p:cNvPr id="189442" name="Rectangle 2"/>
          <p:cNvSpPr>
            <a:spLocks noGrp="1" noChangeArrowheads="1"/>
          </p:cNvSpPr>
          <p:nvPr>
            <p:ph type="title"/>
          </p:nvPr>
        </p:nvSpPr>
        <p:spPr>
          <a:xfrm>
            <a:off x="457200" y="76200"/>
            <a:ext cx="8229600" cy="609600"/>
          </a:xfrm>
        </p:spPr>
        <p:txBody>
          <a:bodyPr/>
          <a:lstStyle/>
          <a:p>
            <a:r>
              <a:rPr lang="en-US" sz="3600" dirty="0" smtClean="0"/>
              <a:t>Things </a:t>
            </a:r>
            <a:r>
              <a:rPr lang="en-US" sz="3600" dirty="0"/>
              <a:t>To Remember</a:t>
            </a:r>
            <a:endParaRPr lang="en-US" sz="3200" dirty="0"/>
          </a:p>
        </p:txBody>
      </p:sp>
      <p:sp>
        <p:nvSpPr>
          <p:cNvPr id="189443" name="Rectangle 3"/>
          <p:cNvSpPr>
            <a:spLocks noGrp="1" noChangeArrowheads="1"/>
          </p:cNvSpPr>
          <p:nvPr>
            <p:ph type="body" idx="1"/>
          </p:nvPr>
        </p:nvSpPr>
        <p:spPr>
          <a:xfrm>
            <a:off x="304800" y="609600"/>
            <a:ext cx="8610600" cy="6248400"/>
          </a:xfrm>
        </p:spPr>
        <p:txBody>
          <a:bodyPr/>
          <a:lstStyle/>
          <a:p>
            <a:pPr marL="228600" indent="-228600">
              <a:spcBef>
                <a:spcPct val="5000"/>
              </a:spcBef>
            </a:pPr>
            <a:r>
              <a:rPr lang="en-US" sz="2300" dirty="0"/>
              <a:t>Always two models</a:t>
            </a:r>
          </a:p>
          <a:p>
            <a:pPr marL="571500" lvl="1" indent="-228600">
              <a:spcBef>
                <a:spcPct val="5000"/>
              </a:spcBef>
            </a:pPr>
            <a:r>
              <a:rPr lang="en-US" sz="2300" dirty="0"/>
              <a:t>Full model is separate means for each group</a:t>
            </a:r>
          </a:p>
          <a:p>
            <a:pPr marL="571500" lvl="1" indent="-228600">
              <a:spcBef>
                <a:spcPct val="5000"/>
              </a:spcBef>
            </a:pPr>
            <a:r>
              <a:rPr lang="en-US" sz="2300" dirty="0"/>
              <a:t>Simple model is a single </a:t>
            </a:r>
            <a:r>
              <a:rPr lang="en-US" sz="2300" dirty="0" smtClean="0"/>
              <a:t>mean </a:t>
            </a:r>
            <a:r>
              <a:rPr lang="en-US" sz="2300" dirty="0"/>
              <a:t>for each </a:t>
            </a:r>
            <a:r>
              <a:rPr lang="en-US" sz="2300" dirty="0" smtClean="0"/>
              <a:t>group</a:t>
            </a:r>
          </a:p>
          <a:p>
            <a:pPr marL="571500" lvl="1" indent="-228600">
              <a:spcBef>
                <a:spcPct val="5000"/>
              </a:spcBef>
            </a:pPr>
            <a:endParaRPr lang="en-US" sz="1600" dirty="0"/>
          </a:p>
          <a:p>
            <a:pPr marL="228600" indent="-228600">
              <a:spcBef>
                <a:spcPct val="5000"/>
              </a:spcBef>
            </a:pPr>
            <a:r>
              <a:rPr lang="en-US" sz="2300" dirty="0"/>
              <a:t>The </a:t>
            </a:r>
            <a:r>
              <a:rPr lang="en-US" sz="2300" dirty="0" err="1"/>
              <a:t>SS</a:t>
            </a:r>
            <a:r>
              <a:rPr lang="en-US" sz="2300" baseline="-25000" dirty="0" err="1"/>
              <a:t>Total</a:t>
            </a:r>
            <a:r>
              <a:rPr lang="en-US" sz="2300" dirty="0"/>
              <a:t> </a:t>
            </a:r>
            <a:r>
              <a:rPr lang="en-US" sz="2300" dirty="0" smtClean="0"/>
              <a:t>partitions </a:t>
            </a:r>
            <a:r>
              <a:rPr lang="en-US" sz="2300" dirty="0"/>
              <a:t>into two </a:t>
            </a:r>
            <a:r>
              <a:rPr lang="en-US" sz="2300" dirty="0" smtClean="0"/>
              <a:t>parts -- </a:t>
            </a:r>
            <a:r>
              <a:rPr lang="en-US" sz="2300" dirty="0" err="1" smtClean="0"/>
              <a:t>SS</a:t>
            </a:r>
            <a:r>
              <a:rPr lang="en-US" sz="2300" baseline="-25000" dirty="0" err="1" smtClean="0"/>
              <a:t>Among</a:t>
            </a:r>
            <a:r>
              <a:rPr lang="en-US" sz="2300" dirty="0" err="1" smtClean="0"/>
              <a:t>+SS</a:t>
            </a:r>
            <a:r>
              <a:rPr lang="en-US" sz="2300" baseline="-25000" dirty="0" err="1" smtClean="0"/>
              <a:t>Within</a:t>
            </a:r>
            <a:r>
              <a:rPr lang="en-US" sz="2300" dirty="0" smtClean="0"/>
              <a:t> </a:t>
            </a:r>
            <a:r>
              <a:rPr lang="en-US" sz="2300" dirty="0"/>
              <a:t>= </a:t>
            </a:r>
            <a:r>
              <a:rPr lang="en-US" sz="2300" dirty="0" err="1" smtClean="0"/>
              <a:t>SS</a:t>
            </a:r>
            <a:r>
              <a:rPr lang="en-US" sz="2300" baseline="-25000" dirty="0" err="1" smtClean="0"/>
              <a:t>Total</a:t>
            </a:r>
            <a:endParaRPr lang="en-US" sz="2300" baseline="-25000" dirty="0" smtClean="0"/>
          </a:p>
          <a:p>
            <a:pPr marL="571500" lvl="1" indent="-228600">
              <a:spcBef>
                <a:spcPct val="5000"/>
              </a:spcBef>
            </a:pPr>
            <a:r>
              <a:rPr lang="en-US" sz="2300" dirty="0" err="1" smtClean="0"/>
              <a:t>SS</a:t>
            </a:r>
            <a:r>
              <a:rPr lang="en-US" sz="2300" baseline="-25000" dirty="0" err="1" smtClean="0"/>
              <a:t>Among</a:t>
            </a:r>
            <a:r>
              <a:rPr lang="en-US" sz="2300" dirty="0" smtClean="0"/>
              <a:t> is the improvement in lack-of-fit using the full model</a:t>
            </a:r>
            <a:endParaRPr lang="en-US" sz="2300" baseline="-25000" dirty="0" smtClean="0"/>
          </a:p>
          <a:p>
            <a:pPr marL="571500" lvl="1" indent="-228600">
              <a:spcBef>
                <a:spcPct val="5000"/>
              </a:spcBef>
            </a:pPr>
            <a:endParaRPr lang="en-US" sz="2300" baseline="-25000" dirty="0"/>
          </a:p>
          <a:p>
            <a:pPr marL="228600" indent="-228600">
              <a:spcBef>
                <a:spcPct val="5000"/>
              </a:spcBef>
            </a:pPr>
            <a:r>
              <a:rPr lang="en-US" sz="2300" dirty="0"/>
              <a:t>MS are SS/</a:t>
            </a:r>
            <a:r>
              <a:rPr lang="en-US" sz="2300" dirty="0" err="1"/>
              <a:t>df</a:t>
            </a:r>
            <a:r>
              <a:rPr lang="en-US" sz="2300" dirty="0"/>
              <a:t> and are variances</a:t>
            </a:r>
          </a:p>
          <a:p>
            <a:pPr marL="571500" lvl="1" indent="-228600">
              <a:spcBef>
                <a:spcPct val="5000"/>
              </a:spcBef>
            </a:pPr>
            <a:r>
              <a:rPr lang="en-US" sz="2300" dirty="0" err="1"/>
              <a:t>MS</a:t>
            </a:r>
            <a:r>
              <a:rPr lang="en-US" sz="2300" baseline="-25000" dirty="0" err="1"/>
              <a:t>Total</a:t>
            </a:r>
            <a:r>
              <a:rPr lang="en-US" sz="2300" dirty="0"/>
              <a:t> is variance of Y</a:t>
            </a:r>
          </a:p>
          <a:p>
            <a:pPr marL="571500" lvl="1" indent="-228600">
              <a:spcBef>
                <a:spcPct val="5000"/>
              </a:spcBef>
            </a:pPr>
            <a:r>
              <a:rPr lang="en-US" sz="2300" dirty="0" err="1"/>
              <a:t>MS</a:t>
            </a:r>
            <a:r>
              <a:rPr lang="en-US" sz="2300" baseline="-25000" dirty="0" err="1"/>
              <a:t>Within</a:t>
            </a:r>
            <a:r>
              <a:rPr lang="en-US" sz="2300" dirty="0"/>
              <a:t> is the pooled common </a:t>
            </a:r>
            <a:r>
              <a:rPr lang="en-US" sz="2300" dirty="0" smtClean="0"/>
              <a:t>variance</a:t>
            </a:r>
          </a:p>
          <a:p>
            <a:pPr marL="571500" lvl="1" indent="-228600">
              <a:spcBef>
                <a:spcPct val="5000"/>
              </a:spcBef>
            </a:pPr>
            <a:endParaRPr lang="en-US" sz="2000" dirty="0" smtClean="0"/>
          </a:p>
          <a:p>
            <a:pPr marL="171450" indent="-228600">
              <a:spcBef>
                <a:spcPct val="5000"/>
              </a:spcBef>
            </a:pPr>
            <a:r>
              <a:rPr lang="en-US" sz="2700" dirty="0" err="1"/>
              <a:t>df</a:t>
            </a:r>
            <a:r>
              <a:rPr lang="en-US" sz="2700" baseline="-25000" dirty="0" err="1"/>
              <a:t>Among</a:t>
            </a:r>
            <a:r>
              <a:rPr lang="en-US" sz="2700" dirty="0"/>
              <a:t> is the increase in complexity of the full model</a:t>
            </a:r>
            <a:endParaRPr lang="en-US" sz="2700" baseline="-25000" dirty="0"/>
          </a:p>
          <a:p>
            <a:pPr marL="571500" lvl="1" indent="-228600">
              <a:spcBef>
                <a:spcPct val="5000"/>
              </a:spcBef>
            </a:pPr>
            <a:endParaRPr lang="en-US" sz="2300" baseline="-25000" dirty="0"/>
          </a:p>
          <a:p>
            <a:pPr marL="228600" indent="-228600">
              <a:spcBef>
                <a:spcPct val="5000"/>
              </a:spcBef>
            </a:pPr>
            <a:r>
              <a:rPr lang="en-US" sz="2300" dirty="0" err="1"/>
              <a:t>MS</a:t>
            </a:r>
            <a:r>
              <a:rPr lang="en-US" sz="2300" baseline="-25000" dirty="0" err="1"/>
              <a:t>Among</a:t>
            </a:r>
            <a:r>
              <a:rPr lang="en-US" sz="2300" dirty="0"/>
              <a:t> + </a:t>
            </a:r>
            <a:r>
              <a:rPr lang="en-US" sz="2300" dirty="0" err="1"/>
              <a:t>MS</a:t>
            </a:r>
            <a:r>
              <a:rPr lang="en-US" sz="2300" baseline="-25000" dirty="0" err="1"/>
              <a:t>Within</a:t>
            </a:r>
            <a:r>
              <a:rPr lang="en-US" sz="2300" dirty="0"/>
              <a:t> </a:t>
            </a:r>
            <a:r>
              <a:rPr lang="en-US" sz="2300" dirty="0">
                <a:solidFill>
                  <a:srgbClr val="FF0000"/>
                </a:solidFill>
              </a:rPr>
              <a:t>not =</a:t>
            </a:r>
            <a:r>
              <a:rPr lang="en-US" sz="2300" dirty="0"/>
              <a:t> </a:t>
            </a:r>
            <a:r>
              <a:rPr lang="en-US" sz="2300" dirty="0" err="1"/>
              <a:t>MS</a:t>
            </a:r>
            <a:r>
              <a:rPr lang="en-US" sz="2300" baseline="-25000" dirty="0" err="1"/>
              <a:t>Total</a:t>
            </a:r>
            <a:r>
              <a:rPr lang="en-US" sz="2300" dirty="0"/>
              <a:t> (because of different </a:t>
            </a:r>
            <a:r>
              <a:rPr lang="en-US" sz="2300" dirty="0" err="1"/>
              <a:t>df</a:t>
            </a:r>
            <a:r>
              <a:rPr lang="en-US" sz="2300" dirty="0"/>
              <a:t>)</a:t>
            </a:r>
            <a:endParaRPr lang="en-US" sz="2300" baseline="-25000" dirty="0"/>
          </a:p>
          <a:p>
            <a:pPr marL="228600" indent="-228600">
              <a:spcBef>
                <a:spcPct val="5000"/>
              </a:spcBef>
            </a:pPr>
            <a:endParaRPr lang="en-US" sz="2300" baseline="-25000" dirty="0"/>
          </a:p>
          <a:p>
            <a:pPr marL="228600" indent="-228600">
              <a:spcBef>
                <a:spcPct val="5000"/>
              </a:spcBef>
            </a:pPr>
            <a:r>
              <a:rPr lang="en-US" sz="2300" dirty="0"/>
              <a:t>F is the ratio </a:t>
            </a:r>
            <a:r>
              <a:rPr lang="en-US" sz="2300" dirty="0" err="1"/>
              <a:t>MS</a:t>
            </a:r>
            <a:r>
              <a:rPr lang="en-US" sz="2300" baseline="-25000" dirty="0" err="1"/>
              <a:t>Among</a:t>
            </a:r>
            <a:r>
              <a:rPr lang="en-US" sz="2300" dirty="0"/>
              <a:t> / </a:t>
            </a:r>
            <a:r>
              <a:rPr lang="en-US" sz="2300" dirty="0" err="1"/>
              <a:t>MS</a:t>
            </a:r>
            <a:r>
              <a:rPr lang="en-US" sz="2300" baseline="-25000" dirty="0" err="1"/>
              <a:t>Within</a:t>
            </a:r>
            <a:endParaRPr lang="en-US" sz="2300" baseline="-25000" dirty="0"/>
          </a:p>
          <a:p>
            <a:pPr marL="228600" indent="-228600">
              <a:spcBef>
                <a:spcPct val="5000"/>
              </a:spcBef>
            </a:pPr>
            <a:endParaRPr lang="en-US" sz="2300" baseline="-25000" dirty="0"/>
          </a:p>
          <a:p>
            <a:pPr marL="228600" indent="-228600">
              <a:spcBef>
                <a:spcPct val="5000"/>
              </a:spcBef>
            </a:pPr>
            <a:r>
              <a:rPr lang="en-US" sz="2300" dirty="0"/>
              <a:t>If F is large then evidence for different means -- i.e., reject H</a:t>
            </a:r>
            <a:r>
              <a:rPr lang="en-US" sz="2300" baseline="-25000" dirty="0"/>
              <a:t>0</a:t>
            </a:r>
          </a:p>
          <a:p>
            <a:pPr marL="571500" lvl="1" indent="-228600">
              <a:spcBef>
                <a:spcPct val="5000"/>
              </a:spcBef>
            </a:pPr>
            <a:endParaRPr lang="en-US" sz="23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9443">
                                            <p:txEl>
                                              <p:pRg st="4" end="4"/>
                                            </p:txEl>
                                          </p:spTgt>
                                        </p:tgtEl>
                                        <p:attrNameLst>
                                          <p:attrName>style.visibility</p:attrName>
                                        </p:attrNameLst>
                                      </p:cBhvr>
                                      <p:to>
                                        <p:strVal val="visible"/>
                                      </p:to>
                                    </p:set>
                                    <p:animEffect transition="in" filter="wipe(left)">
                                      <p:cBhvr>
                                        <p:cTn id="7" dur="500"/>
                                        <p:tgtEl>
                                          <p:spTgt spid="189443">
                                            <p:txEl>
                                              <p:pRg st="4" end="4"/>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9443">
                                            <p:txEl>
                                              <p:pRg st="5" end="5"/>
                                            </p:txEl>
                                          </p:spTgt>
                                        </p:tgtEl>
                                        <p:attrNameLst>
                                          <p:attrName>style.visibility</p:attrName>
                                        </p:attrNameLst>
                                      </p:cBhvr>
                                      <p:to>
                                        <p:strVal val="visible"/>
                                      </p:to>
                                    </p:set>
                                    <p:animEffect transition="in" filter="wipe(left)">
                                      <p:cBhvr>
                                        <p:cTn id="10" dur="500"/>
                                        <p:tgtEl>
                                          <p:spTgt spid="18944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89443">
                                            <p:txEl>
                                              <p:pRg st="7" end="7"/>
                                            </p:txEl>
                                          </p:spTgt>
                                        </p:tgtEl>
                                        <p:attrNameLst>
                                          <p:attrName>style.visibility</p:attrName>
                                        </p:attrNameLst>
                                      </p:cBhvr>
                                      <p:to>
                                        <p:strVal val="visible"/>
                                      </p:to>
                                    </p:set>
                                    <p:animEffect transition="in" filter="wipe(left)">
                                      <p:cBhvr>
                                        <p:cTn id="15" dur="500"/>
                                        <p:tgtEl>
                                          <p:spTgt spid="189443">
                                            <p:txEl>
                                              <p:pRg st="7" end="7"/>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89443">
                                            <p:txEl>
                                              <p:pRg st="8" end="8"/>
                                            </p:txEl>
                                          </p:spTgt>
                                        </p:tgtEl>
                                        <p:attrNameLst>
                                          <p:attrName>style.visibility</p:attrName>
                                        </p:attrNameLst>
                                      </p:cBhvr>
                                      <p:to>
                                        <p:strVal val="visible"/>
                                      </p:to>
                                    </p:set>
                                    <p:animEffect transition="in" filter="wipe(left)">
                                      <p:cBhvr>
                                        <p:cTn id="18" dur="500"/>
                                        <p:tgtEl>
                                          <p:spTgt spid="189443">
                                            <p:txEl>
                                              <p:pRg st="8" end="8"/>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89443">
                                            <p:txEl>
                                              <p:pRg st="9" end="9"/>
                                            </p:txEl>
                                          </p:spTgt>
                                        </p:tgtEl>
                                        <p:attrNameLst>
                                          <p:attrName>style.visibility</p:attrName>
                                        </p:attrNameLst>
                                      </p:cBhvr>
                                      <p:to>
                                        <p:strVal val="visible"/>
                                      </p:to>
                                    </p:set>
                                    <p:animEffect transition="in" filter="wipe(left)">
                                      <p:cBhvr>
                                        <p:cTn id="21" dur="500"/>
                                        <p:tgtEl>
                                          <p:spTgt spid="189443">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89443">
                                            <p:txEl>
                                              <p:pRg st="11" end="11"/>
                                            </p:txEl>
                                          </p:spTgt>
                                        </p:tgtEl>
                                        <p:attrNameLst>
                                          <p:attrName>style.visibility</p:attrName>
                                        </p:attrNameLst>
                                      </p:cBhvr>
                                      <p:to>
                                        <p:strVal val="visible"/>
                                      </p:to>
                                    </p:set>
                                    <p:animEffect transition="in" filter="wipe(left)">
                                      <p:cBhvr>
                                        <p:cTn id="26" dur="500"/>
                                        <p:tgtEl>
                                          <p:spTgt spid="189443">
                                            <p:txEl>
                                              <p:pRg st="11" end="1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89443">
                                            <p:txEl>
                                              <p:pRg st="13" end="13"/>
                                            </p:txEl>
                                          </p:spTgt>
                                        </p:tgtEl>
                                        <p:attrNameLst>
                                          <p:attrName>style.visibility</p:attrName>
                                        </p:attrNameLst>
                                      </p:cBhvr>
                                      <p:to>
                                        <p:strVal val="visible"/>
                                      </p:to>
                                    </p:set>
                                    <p:animEffect transition="in" filter="wipe(left)">
                                      <p:cBhvr>
                                        <p:cTn id="31" dur="500"/>
                                        <p:tgtEl>
                                          <p:spTgt spid="189443">
                                            <p:txEl>
                                              <p:pRg st="13" end="1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89443">
                                            <p:txEl>
                                              <p:pRg st="15" end="15"/>
                                            </p:txEl>
                                          </p:spTgt>
                                        </p:tgtEl>
                                        <p:attrNameLst>
                                          <p:attrName>style.visibility</p:attrName>
                                        </p:attrNameLst>
                                      </p:cBhvr>
                                      <p:to>
                                        <p:strVal val="visible"/>
                                      </p:to>
                                    </p:set>
                                    <p:animEffect transition="in" filter="wipe(left)">
                                      <p:cBhvr>
                                        <p:cTn id="36" dur="500"/>
                                        <p:tgtEl>
                                          <p:spTgt spid="189443">
                                            <p:txEl>
                                              <p:pRg st="15" end="1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89443">
                                            <p:txEl>
                                              <p:pRg st="17" end="17"/>
                                            </p:txEl>
                                          </p:spTgt>
                                        </p:tgtEl>
                                        <p:attrNameLst>
                                          <p:attrName>style.visibility</p:attrName>
                                        </p:attrNameLst>
                                      </p:cBhvr>
                                      <p:to>
                                        <p:strVal val="visible"/>
                                      </p:to>
                                    </p:set>
                                    <p:animEffect transition="in" filter="wipe(left)">
                                      <p:cBhvr>
                                        <p:cTn id="41" dur="500"/>
                                        <p:tgtEl>
                                          <p:spTgt spid="18944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LM Foundation</a:t>
            </a:r>
          </a:p>
        </p:txBody>
      </p:sp>
      <p:sp>
        <p:nvSpPr>
          <p:cNvPr id="5" name="Slide Number Placeholder 4"/>
          <p:cNvSpPr>
            <a:spLocks noGrp="1"/>
          </p:cNvSpPr>
          <p:nvPr>
            <p:ph type="sldNum" sz="quarter" idx="11"/>
          </p:nvPr>
        </p:nvSpPr>
        <p:spPr/>
        <p:txBody>
          <a:bodyPr/>
          <a:lstStyle/>
          <a:p>
            <a:fld id="{56D5F94E-8960-465E-B857-832C70378C5A}" type="slidenum">
              <a:rPr lang="en-US"/>
              <a:pPr/>
              <a:t>33</a:t>
            </a:fld>
            <a:endParaRPr lang="en-US"/>
          </a:p>
        </p:txBody>
      </p:sp>
      <p:sp>
        <p:nvSpPr>
          <p:cNvPr id="190466" name="Rectangle 2"/>
          <p:cNvSpPr>
            <a:spLocks noGrp="1" noChangeArrowheads="1"/>
          </p:cNvSpPr>
          <p:nvPr>
            <p:ph type="title"/>
          </p:nvPr>
        </p:nvSpPr>
        <p:spPr/>
        <p:txBody>
          <a:bodyPr/>
          <a:lstStyle/>
          <a:p>
            <a:r>
              <a:rPr lang="en-US" dirty="0"/>
              <a:t>Linear Models in </a:t>
            </a:r>
            <a:r>
              <a:rPr lang="en-US" dirty="0" smtClean="0"/>
              <a:t>R – HO</a:t>
            </a:r>
            <a:endParaRPr lang="en-US" dirty="0"/>
          </a:p>
        </p:txBody>
      </p:sp>
      <p:sp>
        <p:nvSpPr>
          <p:cNvPr id="190467" name="Rectangle 3"/>
          <p:cNvSpPr>
            <a:spLocks noGrp="1" noChangeArrowheads="1"/>
          </p:cNvSpPr>
          <p:nvPr>
            <p:ph type="body" idx="1"/>
          </p:nvPr>
        </p:nvSpPr>
        <p:spPr>
          <a:xfrm>
            <a:off x="381000" y="1143000"/>
            <a:ext cx="8610600" cy="5334000"/>
          </a:xfrm>
        </p:spPr>
        <p:txBody>
          <a:bodyPr/>
          <a:lstStyle/>
          <a:p>
            <a:r>
              <a:rPr lang="en-US" dirty="0" smtClean="0"/>
              <a:t>Note use of </a:t>
            </a:r>
          </a:p>
          <a:p>
            <a:pPr lvl="1"/>
            <a:r>
              <a:rPr lang="en-US" b="1" dirty="0" smtClean="0">
                <a:solidFill>
                  <a:srgbClr val="FF0000"/>
                </a:solidFill>
                <a:latin typeface="Courier New" pitchFamily="49" charset="0"/>
                <a:cs typeface="Courier New" pitchFamily="49" charset="0"/>
              </a:rPr>
              <a:t>lm()</a:t>
            </a:r>
          </a:p>
          <a:p>
            <a:pPr lvl="1"/>
            <a:r>
              <a:rPr lang="en-US" b="1" dirty="0" smtClean="0">
                <a:solidFill>
                  <a:srgbClr val="FF0000"/>
                </a:solidFill>
                <a:latin typeface="Courier New" pitchFamily="49" charset="0"/>
                <a:cs typeface="Courier New" pitchFamily="49" charset="0"/>
              </a:rPr>
              <a:t>summary()</a:t>
            </a:r>
          </a:p>
          <a:p>
            <a:pPr lvl="1"/>
            <a:r>
              <a:rPr lang="en-US" b="1" dirty="0" err="1" smtClean="0">
                <a:solidFill>
                  <a:srgbClr val="FF0000"/>
                </a:solidFill>
                <a:latin typeface="Courier New" pitchFamily="49" charset="0"/>
                <a:cs typeface="Courier New" pitchFamily="49" charset="0"/>
              </a:rPr>
              <a:t>confint</a:t>
            </a:r>
            <a:r>
              <a:rPr lang="en-US" b="1" dirty="0" smtClean="0">
                <a:solidFill>
                  <a:srgbClr val="FF0000"/>
                </a:solidFill>
                <a:latin typeface="Courier New" pitchFamily="49" charset="0"/>
                <a:cs typeface="Courier New" pitchFamily="49" charset="0"/>
              </a:rPr>
              <a:t>()</a:t>
            </a:r>
          </a:p>
          <a:p>
            <a:pPr lvl="1"/>
            <a:r>
              <a:rPr lang="en-US" b="1" dirty="0" err="1" smtClean="0">
                <a:solidFill>
                  <a:srgbClr val="FF0000"/>
                </a:solidFill>
                <a:latin typeface="Courier New" pitchFamily="49" charset="0"/>
                <a:cs typeface="Courier New" pitchFamily="49" charset="0"/>
              </a:rPr>
              <a:t>fitPlot</a:t>
            </a:r>
            <a:r>
              <a:rPr lang="en-US" b="1" dirty="0" smtClean="0">
                <a:solidFill>
                  <a:srgbClr val="FF0000"/>
                </a:solidFill>
                <a:latin typeface="Courier New" pitchFamily="49" charset="0"/>
                <a:cs typeface="Courier New" pitchFamily="49" charset="0"/>
              </a:rPr>
              <a:t>()</a:t>
            </a:r>
          </a:p>
          <a:p>
            <a:pPr lvl="1"/>
            <a:r>
              <a:rPr lang="en-US" b="1" dirty="0" err="1" smtClean="0">
                <a:solidFill>
                  <a:srgbClr val="FF0000"/>
                </a:solidFill>
                <a:latin typeface="Courier New" pitchFamily="49" charset="0"/>
                <a:cs typeface="Courier New" pitchFamily="49" charset="0"/>
              </a:rPr>
              <a:t>anova</a:t>
            </a:r>
            <a:r>
              <a:rPr lang="en-US" b="1" dirty="0" smtClean="0">
                <a:solidFill>
                  <a:srgbClr val="FF0000"/>
                </a:solidFill>
                <a:latin typeface="Courier New" pitchFamily="49" charset="0"/>
                <a:cs typeface="Courier New" pitchFamily="49" charset="0"/>
              </a:rPr>
              <a:t>()</a:t>
            </a:r>
            <a:r>
              <a:rPr lang="en-US" dirty="0" smtClean="0"/>
              <a:t>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73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108022"/>
            <a:ext cx="9017000" cy="2540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ooter Placeholder 3"/>
          <p:cNvSpPr>
            <a:spLocks noGrp="1"/>
          </p:cNvSpPr>
          <p:nvPr>
            <p:ph type="ftr" sz="quarter" idx="10"/>
          </p:nvPr>
        </p:nvSpPr>
        <p:spPr/>
        <p:txBody>
          <a:bodyPr/>
          <a:lstStyle/>
          <a:p>
            <a:r>
              <a:rPr lang="en-US"/>
              <a:t>LM Foundation</a:t>
            </a:r>
          </a:p>
        </p:txBody>
      </p:sp>
      <p:sp>
        <p:nvSpPr>
          <p:cNvPr id="10" name="Slide Number Placeholder 4"/>
          <p:cNvSpPr>
            <a:spLocks noGrp="1"/>
          </p:cNvSpPr>
          <p:nvPr>
            <p:ph type="sldNum" sz="quarter" idx="11"/>
          </p:nvPr>
        </p:nvSpPr>
        <p:spPr/>
        <p:txBody>
          <a:bodyPr/>
          <a:lstStyle/>
          <a:p>
            <a:fld id="{134DEA66-E5EC-44D3-A573-9BEAE4CB6F70}" type="slidenum">
              <a:rPr lang="en-US"/>
              <a:pPr/>
              <a:t>4</a:t>
            </a:fld>
            <a:endParaRPr lang="en-US"/>
          </a:p>
        </p:txBody>
      </p:sp>
      <p:sp>
        <p:nvSpPr>
          <p:cNvPr id="165890" name="Rectangle 2"/>
          <p:cNvSpPr>
            <a:spLocks noGrp="1" noChangeArrowheads="1"/>
          </p:cNvSpPr>
          <p:nvPr>
            <p:ph type="title"/>
          </p:nvPr>
        </p:nvSpPr>
        <p:spPr/>
        <p:txBody>
          <a:bodyPr/>
          <a:lstStyle/>
          <a:p>
            <a:r>
              <a:rPr lang="en-US"/>
              <a:t>Linear Models</a:t>
            </a:r>
          </a:p>
        </p:txBody>
      </p:sp>
      <p:sp>
        <p:nvSpPr>
          <p:cNvPr id="165891" name="Rectangle 3"/>
          <p:cNvSpPr>
            <a:spLocks noGrp="1" noChangeArrowheads="1"/>
          </p:cNvSpPr>
          <p:nvPr>
            <p:ph type="body" idx="1"/>
          </p:nvPr>
        </p:nvSpPr>
        <p:spPr/>
        <p:txBody>
          <a:bodyPr/>
          <a:lstStyle/>
          <a:p>
            <a:r>
              <a:rPr lang="en-US" dirty="0"/>
              <a:t>A categorization scheme</a:t>
            </a:r>
          </a:p>
          <a:p>
            <a:endParaRPr lang="en-US" dirty="0"/>
          </a:p>
          <a:p>
            <a:endParaRPr lang="en-US" dirty="0"/>
          </a:p>
          <a:p>
            <a:endParaRPr lang="en-US" dirty="0"/>
          </a:p>
          <a:p>
            <a:endParaRPr lang="en-US" dirty="0"/>
          </a:p>
          <a:p>
            <a:endParaRPr lang="en-US" dirty="0"/>
          </a:p>
          <a:p>
            <a:endParaRPr lang="en-US" dirty="0"/>
          </a:p>
          <a:p>
            <a:r>
              <a:rPr lang="en-US" dirty="0" smtClean="0"/>
              <a:t>All use </a:t>
            </a:r>
            <a:r>
              <a:rPr lang="en-US" dirty="0"/>
              <a:t>a common foundation of theory</a:t>
            </a:r>
          </a:p>
        </p:txBody>
      </p:sp>
      <p:sp>
        <p:nvSpPr>
          <p:cNvPr id="165893" name="AutoShape 5"/>
          <p:cNvSpPr>
            <a:spLocks noChangeArrowheads="1"/>
          </p:cNvSpPr>
          <p:nvPr/>
        </p:nvSpPr>
        <p:spPr bwMode="auto">
          <a:xfrm>
            <a:off x="2438400" y="3124200"/>
            <a:ext cx="457200" cy="381000"/>
          </a:xfrm>
          <a:prstGeom prst="star8">
            <a:avLst>
              <a:gd name="adj" fmla="val 38250"/>
            </a:avLst>
          </a:prstGeom>
          <a:solidFill>
            <a:srgbClr val="FFFF66"/>
          </a:solidFill>
          <a:ln w="3175">
            <a:solidFill>
              <a:schemeClr val="tx1"/>
            </a:solidFill>
            <a:miter lim="800000"/>
            <a:headEnd/>
            <a:tailEnd/>
          </a:ln>
          <a:effectLst/>
        </p:spPr>
        <p:txBody>
          <a:bodyPr wrap="none" anchor="ctr"/>
          <a:lstStyle/>
          <a:p>
            <a:pPr algn="ctr"/>
            <a:r>
              <a:rPr lang="en-US" b="1" dirty="0">
                <a:solidFill>
                  <a:srgbClr val="CC0000"/>
                </a:solidFill>
              </a:rPr>
              <a:t>1</a:t>
            </a:r>
          </a:p>
        </p:txBody>
      </p:sp>
      <p:sp>
        <p:nvSpPr>
          <p:cNvPr id="165894" name="AutoShape 6"/>
          <p:cNvSpPr>
            <a:spLocks noChangeArrowheads="1"/>
          </p:cNvSpPr>
          <p:nvPr/>
        </p:nvSpPr>
        <p:spPr bwMode="auto">
          <a:xfrm>
            <a:off x="2590800" y="3657600"/>
            <a:ext cx="457200" cy="381000"/>
          </a:xfrm>
          <a:prstGeom prst="star8">
            <a:avLst>
              <a:gd name="adj" fmla="val 38250"/>
            </a:avLst>
          </a:prstGeom>
          <a:solidFill>
            <a:srgbClr val="FFFF66"/>
          </a:solidFill>
          <a:ln w="3175">
            <a:solidFill>
              <a:schemeClr val="tx1"/>
            </a:solidFill>
            <a:miter lim="800000"/>
            <a:headEnd/>
            <a:tailEnd/>
          </a:ln>
          <a:effectLst/>
        </p:spPr>
        <p:txBody>
          <a:bodyPr wrap="none" anchor="ctr"/>
          <a:lstStyle/>
          <a:p>
            <a:pPr algn="ctr"/>
            <a:r>
              <a:rPr lang="en-US" b="1" dirty="0">
                <a:solidFill>
                  <a:srgbClr val="CC0000"/>
                </a:solidFill>
              </a:rPr>
              <a:t>2</a:t>
            </a:r>
          </a:p>
        </p:txBody>
      </p:sp>
      <p:sp>
        <p:nvSpPr>
          <p:cNvPr id="165895" name="AutoShape 7"/>
          <p:cNvSpPr>
            <a:spLocks noChangeArrowheads="1"/>
          </p:cNvSpPr>
          <p:nvPr/>
        </p:nvSpPr>
        <p:spPr bwMode="auto">
          <a:xfrm>
            <a:off x="1905000" y="4191000"/>
            <a:ext cx="457200" cy="381000"/>
          </a:xfrm>
          <a:prstGeom prst="star8">
            <a:avLst>
              <a:gd name="adj" fmla="val 38250"/>
            </a:avLst>
          </a:prstGeom>
          <a:solidFill>
            <a:srgbClr val="FFFF66"/>
          </a:solidFill>
          <a:ln w="3175">
            <a:solidFill>
              <a:schemeClr val="tx1"/>
            </a:solidFill>
            <a:miter lim="800000"/>
            <a:headEnd/>
            <a:tailEnd/>
          </a:ln>
          <a:effectLst/>
        </p:spPr>
        <p:txBody>
          <a:bodyPr wrap="none" anchor="ctr"/>
          <a:lstStyle/>
          <a:p>
            <a:pPr algn="ctr"/>
            <a:r>
              <a:rPr lang="en-US" b="1">
                <a:solidFill>
                  <a:srgbClr val="CC0000"/>
                </a:solidFill>
              </a:rPr>
              <a:t>3</a:t>
            </a:r>
          </a:p>
        </p:txBody>
      </p:sp>
      <p:sp>
        <p:nvSpPr>
          <p:cNvPr id="165896" name="AutoShape 8"/>
          <p:cNvSpPr>
            <a:spLocks noChangeArrowheads="1"/>
          </p:cNvSpPr>
          <p:nvPr/>
        </p:nvSpPr>
        <p:spPr bwMode="auto">
          <a:xfrm>
            <a:off x="6096000" y="3962400"/>
            <a:ext cx="457200" cy="381000"/>
          </a:xfrm>
          <a:prstGeom prst="star8">
            <a:avLst>
              <a:gd name="adj" fmla="val 38250"/>
            </a:avLst>
          </a:prstGeom>
          <a:solidFill>
            <a:srgbClr val="FFFF66"/>
          </a:solidFill>
          <a:ln w="3175">
            <a:solidFill>
              <a:schemeClr val="tx1"/>
            </a:solidFill>
            <a:miter lim="800000"/>
            <a:headEnd/>
            <a:tailEnd/>
          </a:ln>
          <a:effectLst/>
        </p:spPr>
        <p:txBody>
          <a:bodyPr wrap="none" anchor="ctr"/>
          <a:lstStyle/>
          <a:p>
            <a:pPr algn="ctr"/>
            <a:r>
              <a:rPr lang="en-US" b="1" dirty="0">
                <a:solidFill>
                  <a:srgbClr val="CC0000"/>
                </a:solidFill>
              </a:rPr>
              <a:t>4</a:t>
            </a:r>
          </a:p>
        </p:txBody>
      </p:sp>
      <p:sp>
        <p:nvSpPr>
          <p:cNvPr id="2" name="Line Callout 1 1"/>
          <p:cNvSpPr/>
          <p:nvPr/>
        </p:nvSpPr>
        <p:spPr>
          <a:xfrm>
            <a:off x="3691054" y="1572763"/>
            <a:ext cx="1566746" cy="457200"/>
          </a:xfrm>
          <a:prstGeom prst="borderCallout1">
            <a:avLst>
              <a:gd name="adj1" fmla="val 50457"/>
              <a:gd name="adj2" fmla="val -1016"/>
              <a:gd name="adj3" fmla="val 368598"/>
              <a:gd name="adj4" fmla="val -36504"/>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1 Factor</a:t>
            </a:r>
            <a:endParaRPr lang="en-US" dirty="0">
              <a:solidFill>
                <a:srgbClr val="FF0000"/>
              </a:solidFill>
            </a:endParaRPr>
          </a:p>
        </p:txBody>
      </p:sp>
      <p:sp>
        <p:nvSpPr>
          <p:cNvPr id="12" name="Line Callout 1 11"/>
          <p:cNvSpPr/>
          <p:nvPr/>
        </p:nvSpPr>
        <p:spPr>
          <a:xfrm>
            <a:off x="5900854" y="1555596"/>
            <a:ext cx="1719146" cy="457200"/>
          </a:xfrm>
          <a:prstGeom prst="borderCallout1">
            <a:avLst>
              <a:gd name="adj1" fmla="val 50457"/>
              <a:gd name="adj2" fmla="val -1016"/>
              <a:gd name="adj3" fmla="val 373476"/>
              <a:gd name="adj4" fmla="val -125959"/>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2 Factors</a:t>
            </a:r>
            <a:endParaRPr 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65893"/>
                                        </p:tgtEl>
                                        <p:attrNameLst>
                                          <p:attrName>style.visibility</p:attrName>
                                        </p:attrNameLst>
                                      </p:cBhvr>
                                      <p:to>
                                        <p:strVal val="visible"/>
                                      </p:to>
                                    </p:set>
                                    <p:animEffect transition="in" filter="diamond(in)">
                                      <p:cBhvr>
                                        <p:cTn id="7" dur="500"/>
                                        <p:tgtEl>
                                          <p:spTgt spid="165893"/>
                                        </p:tgtEl>
                                      </p:cBhvr>
                                    </p:animEffect>
                                  </p:childTnLst>
                                </p:cTn>
                              </p:par>
                            </p:childTnLst>
                          </p:cTn>
                        </p:par>
                        <p:par>
                          <p:cTn id="8" fill="hold">
                            <p:stCondLst>
                              <p:cond delay="500"/>
                            </p:stCondLst>
                            <p:childTnLst>
                              <p:par>
                                <p:cTn id="9" presetID="22" presetClass="entr" presetSubtype="4" fill="hold" grpId="0" nodeType="afterEffect">
                                  <p:stCondLst>
                                    <p:cond delay="200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p:stCondLst>
                              <p:cond delay="3000"/>
                            </p:stCondLst>
                            <p:childTnLst>
                              <p:par>
                                <p:cTn id="13" presetID="22" presetClass="entr" presetSubtype="4" fill="hold" grpId="0" nodeType="afterEffect">
                                  <p:stCondLst>
                                    <p:cond delay="100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2"/>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12"/>
                                        </p:tgtEl>
                                        <p:attrNameLst>
                                          <p:attrName>style.visibility</p:attrName>
                                        </p:attrNameLst>
                                      </p:cBhvr>
                                      <p:to>
                                        <p:strVal val="hidden"/>
                                      </p:to>
                                    </p:set>
                                  </p:childTnLst>
                                </p:cTn>
                              </p:par>
                            </p:childTnLst>
                          </p:cTn>
                        </p:par>
                        <p:par>
                          <p:cTn id="22" fill="hold">
                            <p:stCondLst>
                              <p:cond delay="0"/>
                            </p:stCondLst>
                            <p:childTnLst>
                              <p:par>
                                <p:cTn id="23" presetID="8" presetClass="entr" presetSubtype="16" fill="hold" grpId="0" nodeType="afterEffect">
                                  <p:stCondLst>
                                    <p:cond delay="0"/>
                                  </p:stCondLst>
                                  <p:childTnLst>
                                    <p:set>
                                      <p:cBhvr>
                                        <p:cTn id="24" dur="1" fill="hold">
                                          <p:stCondLst>
                                            <p:cond delay="0"/>
                                          </p:stCondLst>
                                        </p:cTn>
                                        <p:tgtEl>
                                          <p:spTgt spid="165894"/>
                                        </p:tgtEl>
                                        <p:attrNameLst>
                                          <p:attrName>style.visibility</p:attrName>
                                        </p:attrNameLst>
                                      </p:cBhvr>
                                      <p:to>
                                        <p:strVal val="visible"/>
                                      </p:to>
                                    </p:set>
                                    <p:animEffect transition="in" filter="diamond(in)">
                                      <p:cBhvr>
                                        <p:cTn id="25" dur="500"/>
                                        <p:tgtEl>
                                          <p:spTgt spid="165894"/>
                                        </p:tgtEl>
                                      </p:cBhvr>
                                    </p:animEffect>
                                  </p:childTnLst>
                                </p:cTn>
                              </p:par>
                            </p:childTnLst>
                          </p:cTn>
                        </p:par>
                      </p:childTnLst>
                    </p:cTn>
                  </p:par>
                  <p:par>
                    <p:cTn id="26" fill="hold">
                      <p:stCondLst>
                        <p:cond delay="indefinite"/>
                      </p:stCondLst>
                      <p:childTnLst>
                        <p:par>
                          <p:cTn id="27" fill="hold">
                            <p:stCondLst>
                              <p:cond delay="0"/>
                            </p:stCondLst>
                            <p:childTnLst>
                              <p:par>
                                <p:cTn id="28" presetID="8" presetClass="entr" presetSubtype="16" fill="hold" grpId="0" nodeType="clickEffect">
                                  <p:stCondLst>
                                    <p:cond delay="0"/>
                                  </p:stCondLst>
                                  <p:childTnLst>
                                    <p:set>
                                      <p:cBhvr>
                                        <p:cTn id="29" dur="1" fill="hold">
                                          <p:stCondLst>
                                            <p:cond delay="0"/>
                                          </p:stCondLst>
                                        </p:cTn>
                                        <p:tgtEl>
                                          <p:spTgt spid="165895"/>
                                        </p:tgtEl>
                                        <p:attrNameLst>
                                          <p:attrName>style.visibility</p:attrName>
                                        </p:attrNameLst>
                                      </p:cBhvr>
                                      <p:to>
                                        <p:strVal val="visible"/>
                                      </p:to>
                                    </p:set>
                                    <p:animEffect transition="in" filter="diamond(in)">
                                      <p:cBhvr>
                                        <p:cTn id="30" dur="500"/>
                                        <p:tgtEl>
                                          <p:spTgt spid="165895"/>
                                        </p:tgtEl>
                                      </p:cBhvr>
                                    </p:animEffect>
                                  </p:childTnLst>
                                </p:cTn>
                              </p:par>
                            </p:childTnLst>
                          </p:cTn>
                        </p:par>
                      </p:childTnLst>
                    </p:cTn>
                  </p:par>
                  <p:par>
                    <p:cTn id="31" fill="hold">
                      <p:stCondLst>
                        <p:cond delay="indefinite"/>
                      </p:stCondLst>
                      <p:childTnLst>
                        <p:par>
                          <p:cTn id="32" fill="hold">
                            <p:stCondLst>
                              <p:cond delay="0"/>
                            </p:stCondLst>
                            <p:childTnLst>
                              <p:par>
                                <p:cTn id="33" presetID="8" presetClass="entr" presetSubtype="16" fill="hold" grpId="0" nodeType="clickEffect">
                                  <p:stCondLst>
                                    <p:cond delay="0"/>
                                  </p:stCondLst>
                                  <p:childTnLst>
                                    <p:set>
                                      <p:cBhvr>
                                        <p:cTn id="34" dur="1" fill="hold">
                                          <p:stCondLst>
                                            <p:cond delay="0"/>
                                          </p:stCondLst>
                                        </p:cTn>
                                        <p:tgtEl>
                                          <p:spTgt spid="165896"/>
                                        </p:tgtEl>
                                        <p:attrNameLst>
                                          <p:attrName>style.visibility</p:attrName>
                                        </p:attrNameLst>
                                      </p:cBhvr>
                                      <p:to>
                                        <p:strVal val="visible"/>
                                      </p:to>
                                    </p:set>
                                    <p:animEffect transition="in" filter="diamond(in)">
                                      <p:cBhvr>
                                        <p:cTn id="35" dur="500"/>
                                        <p:tgtEl>
                                          <p:spTgt spid="165896"/>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658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uiExpand="1" build="p"/>
      <p:bldP spid="165893" grpId="0" animBg="1"/>
      <p:bldP spid="165894" grpId="0" animBg="1"/>
      <p:bldP spid="165895" grpId="0" animBg="1"/>
      <p:bldP spid="165896" grpId="0" animBg="1"/>
      <p:bldP spid="2" grpId="0" animBg="1"/>
      <p:bldP spid="2" grpId="1" animBg="1"/>
      <p:bldP spid="12" grpId="0" animBg="1"/>
      <p:bldP spid="12"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Test? Why?</a:t>
            </a:r>
            <a:endParaRPr lang="en-US" dirty="0"/>
          </a:p>
        </p:txBody>
      </p:sp>
      <p:sp>
        <p:nvSpPr>
          <p:cNvPr id="3" name="Content Placeholder 2"/>
          <p:cNvSpPr>
            <a:spLocks noGrp="1"/>
          </p:cNvSpPr>
          <p:nvPr>
            <p:ph idx="1"/>
          </p:nvPr>
        </p:nvSpPr>
        <p:spPr>
          <a:xfrm>
            <a:off x="457200" y="990600"/>
            <a:ext cx="8229600" cy="5562600"/>
          </a:xfrm>
        </p:spPr>
        <p:txBody>
          <a:bodyPr/>
          <a:lstStyle/>
          <a:p>
            <a:pPr marL="457200" indent="-457200">
              <a:buFont typeface="+mj-lt"/>
              <a:buAutoNum type="arabicPeriod"/>
            </a:pPr>
            <a:r>
              <a:rPr lang="en-US" sz="2400" dirty="0" smtClean="0"/>
              <a:t>Does bird species diversity (number of species) decline as you move away from the equator (increase latitude)?</a:t>
            </a:r>
          </a:p>
          <a:p>
            <a:pPr>
              <a:buFont typeface="+mj-lt"/>
              <a:buAutoNum type="arabicPeriod"/>
            </a:pPr>
            <a:endParaRPr lang="en-US" sz="1100" dirty="0" smtClean="0"/>
          </a:p>
          <a:p>
            <a:pPr marL="457200" indent="-457200">
              <a:buFont typeface="+mj-lt"/>
              <a:buAutoNum type="arabicPeriod"/>
            </a:pPr>
            <a:r>
              <a:rPr lang="en-US" sz="2400" dirty="0"/>
              <a:t>Does </a:t>
            </a:r>
            <a:r>
              <a:rPr lang="en-US" sz="2400" dirty="0" smtClean="0"/>
              <a:t>the mean </a:t>
            </a:r>
            <a:r>
              <a:rPr lang="en-US" sz="2400" dirty="0"/>
              <a:t>length of the anterior adductor muscle </a:t>
            </a:r>
            <a:r>
              <a:rPr lang="en-US" sz="2400" dirty="0" smtClean="0"/>
              <a:t>scar on a mussel species differ among five locations?</a:t>
            </a:r>
          </a:p>
          <a:p>
            <a:pPr>
              <a:buFont typeface="+mj-lt"/>
              <a:buAutoNum type="arabicPeriod"/>
            </a:pPr>
            <a:endParaRPr lang="en-US" sz="1050" dirty="0"/>
          </a:p>
          <a:p>
            <a:pPr marL="457200" indent="-457200">
              <a:buFont typeface="+mj-lt"/>
              <a:buAutoNum type="arabicPeriod"/>
            </a:pPr>
            <a:r>
              <a:rPr lang="en-US" sz="2400" dirty="0" smtClean="0"/>
              <a:t>Does whether or not an otter captures a bluegill depend on the total length of the bluegill?</a:t>
            </a:r>
          </a:p>
          <a:p>
            <a:pPr>
              <a:buFont typeface="+mj-lt"/>
              <a:buAutoNum type="arabicPeriod"/>
            </a:pPr>
            <a:endParaRPr lang="en-US" sz="1050" dirty="0" smtClean="0"/>
          </a:p>
          <a:p>
            <a:pPr marL="457200" indent="-457200">
              <a:buFont typeface="+mj-lt"/>
              <a:buAutoNum type="arabicPeriod"/>
            </a:pPr>
            <a:r>
              <a:rPr lang="en-US" sz="2400" dirty="0"/>
              <a:t>Is there a difference in fat reserves (thickness in mm) </a:t>
            </a:r>
            <a:r>
              <a:rPr lang="en-US" sz="2400" dirty="0" smtClean="0"/>
              <a:t>between </a:t>
            </a:r>
            <a:r>
              <a:rPr lang="en-US" sz="2400" dirty="0"/>
              <a:t>wild and domestic seals, sex of the seal, or the interaction between the seal type and sex?</a:t>
            </a:r>
          </a:p>
          <a:p>
            <a:pPr>
              <a:buFont typeface="+mj-lt"/>
              <a:buAutoNum type="arabicPeriod"/>
            </a:pPr>
            <a:endParaRPr lang="en-US" sz="1050" dirty="0"/>
          </a:p>
          <a:p>
            <a:pPr marL="457200" indent="-457200">
              <a:buFont typeface="+mj-lt"/>
              <a:buAutoNum type="arabicPeriod"/>
            </a:pPr>
            <a:r>
              <a:rPr lang="en-US" sz="2400" dirty="0"/>
              <a:t>Does the relationship between the number of times the word gender was used in a journal volume and the year of the volume differ among three different journals?</a:t>
            </a:r>
          </a:p>
          <a:p>
            <a:pPr marL="457200" indent="-457200">
              <a:buFont typeface="+mj-lt"/>
              <a:buAutoNum type="arabicPeriod"/>
            </a:pPr>
            <a:endParaRPr lang="en-US" sz="2400" dirty="0"/>
          </a:p>
        </p:txBody>
      </p:sp>
      <p:sp>
        <p:nvSpPr>
          <p:cNvPr id="4" name="Footer Placeholder 3"/>
          <p:cNvSpPr>
            <a:spLocks noGrp="1"/>
          </p:cNvSpPr>
          <p:nvPr>
            <p:ph type="ftr" sz="quarter" idx="10"/>
          </p:nvPr>
        </p:nvSpPr>
        <p:spPr/>
        <p:txBody>
          <a:bodyPr/>
          <a:lstStyle/>
          <a:p>
            <a:r>
              <a:rPr lang="en-US" smtClean="0"/>
              <a:t>LM Foundation</a:t>
            </a:r>
            <a:endParaRPr lang="en-US"/>
          </a:p>
        </p:txBody>
      </p:sp>
      <p:sp>
        <p:nvSpPr>
          <p:cNvPr id="5" name="Slide Number Placeholder 4"/>
          <p:cNvSpPr>
            <a:spLocks noGrp="1"/>
          </p:cNvSpPr>
          <p:nvPr>
            <p:ph type="sldNum" sz="quarter" idx="11"/>
          </p:nvPr>
        </p:nvSpPr>
        <p:spPr/>
        <p:txBody>
          <a:bodyPr/>
          <a:lstStyle/>
          <a:p>
            <a:fld id="{2DF5461C-7FAD-4378-B074-D0FEBA4BBCD3}" type="slidenum">
              <a:rPr lang="en-US" smtClean="0"/>
              <a:pPr/>
              <a:t>5</a:t>
            </a:fld>
            <a:endParaRPr lang="en-US"/>
          </a:p>
        </p:txBody>
      </p:sp>
    </p:spTree>
    <p:extLst>
      <p:ext uri="{BB962C8B-B14F-4D97-AF65-F5344CB8AC3E}">
        <p14:creationId xmlns:p14="http://schemas.microsoft.com/office/powerpoint/2010/main" val="36723775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Test? Why?</a:t>
            </a:r>
            <a:endParaRPr lang="en-US" dirty="0"/>
          </a:p>
        </p:txBody>
      </p:sp>
      <p:sp>
        <p:nvSpPr>
          <p:cNvPr id="3" name="Content Placeholder 2"/>
          <p:cNvSpPr>
            <a:spLocks noGrp="1"/>
          </p:cNvSpPr>
          <p:nvPr>
            <p:ph idx="1"/>
          </p:nvPr>
        </p:nvSpPr>
        <p:spPr>
          <a:xfrm>
            <a:off x="457200" y="1143000"/>
            <a:ext cx="8534400" cy="5334000"/>
          </a:xfrm>
        </p:spPr>
        <p:txBody>
          <a:bodyPr/>
          <a:lstStyle/>
          <a:p>
            <a:pPr marL="514350" indent="-514350">
              <a:buFont typeface="+mj-lt"/>
              <a:buAutoNum type="arabicPeriod"/>
            </a:pPr>
            <a:r>
              <a:rPr lang="en-US" sz="2800" dirty="0" smtClean="0"/>
              <a:t>Does the relationship between resting heart rate and body weight differ among groups of subjects that had or had not ingested caffeine?</a:t>
            </a:r>
          </a:p>
          <a:p>
            <a:pPr>
              <a:buFont typeface="+mj-lt"/>
              <a:buAutoNum type="arabicPeriod"/>
            </a:pPr>
            <a:endParaRPr lang="en-US" sz="1400" dirty="0"/>
          </a:p>
          <a:p>
            <a:pPr marL="514350" indent="-514350">
              <a:buFont typeface="+mj-lt"/>
              <a:buAutoNum type="arabicPeriod"/>
            </a:pPr>
            <a:r>
              <a:rPr lang="en-US" sz="2800" dirty="0" smtClean="0"/>
              <a:t>Does the mean alcohol by volume differ among five different types of beer (pale ales, IPAs, lagers, stouts, and porters)?</a:t>
            </a:r>
          </a:p>
          <a:p>
            <a:pPr>
              <a:buFont typeface="+mj-lt"/>
              <a:buAutoNum type="arabicPeriod"/>
            </a:pPr>
            <a:endParaRPr lang="en-US" sz="1200" dirty="0" smtClean="0"/>
          </a:p>
          <a:p>
            <a:pPr marL="514350" indent="-514350">
              <a:buFont typeface="+mj-lt"/>
              <a:buAutoNum type="arabicPeriod"/>
            </a:pPr>
            <a:r>
              <a:rPr lang="en-US" sz="2800" dirty="0" smtClean="0"/>
              <a:t>Does mean alcohol by volume change depending on the weight of malt extract used in the brewing process?</a:t>
            </a:r>
            <a:endParaRPr lang="en-US" sz="2800" dirty="0"/>
          </a:p>
        </p:txBody>
      </p:sp>
      <p:sp>
        <p:nvSpPr>
          <p:cNvPr id="4" name="Footer Placeholder 3"/>
          <p:cNvSpPr>
            <a:spLocks noGrp="1"/>
          </p:cNvSpPr>
          <p:nvPr>
            <p:ph type="ftr" sz="quarter" idx="10"/>
          </p:nvPr>
        </p:nvSpPr>
        <p:spPr/>
        <p:txBody>
          <a:bodyPr/>
          <a:lstStyle/>
          <a:p>
            <a:r>
              <a:rPr lang="en-US" smtClean="0"/>
              <a:t>LM Foundation</a:t>
            </a:r>
            <a:endParaRPr lang="en-US"/>
          </a:p>
        </p:txBody>
      </p:sp>
      <p:sp>
        <p:nvSpPr>
          <p:cNvPr id="5" name="Slide Number Placeholder 4"/>
          <p:cNvSpPr>
            <a:spLocks noGrp="1"/>
          </p:cNvSpPr>
          <p:nvPr>
            <p:ph type="sldNum" sz="quarter" idx="11"/>
          </p:nvPr>
        </p:nvSpPr>
        <p:spPr/>
        <p:txBody>
          <a:bodyPr/>
          <a:lstStyle/>
          <a:p>
            <a:fld id="{2DF5461C-7FAD-4378-B074-D0FEBA4BBCD3}" type="slidenum">
              <a:rPr lang="en-US" smtClean="0"/>
              <a:pPr/>
              <a:t>6</a:t>
            </a:fld>
            <a:endParaRPr lang="en-US"/>
          </a:p>
        </p:txBody>
      </p:sp>
    </p:spTree>
    <p:extLst>
      <p:ext uri="{BB962C8B-B14F-4D97-AF65-F5344CB8AC3E}">
        <p14:creationId xmlns:p14="http://schemas.microsoft.com/office/powerpoint/2010/main" val="40220659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LM Foundation</a:t>
            </a:r>
            <a:endParaRPr lang="en-US"/>
          </a:p>
        </p:txBody>
      </p:sp>
      <p:sp>
        <p:nvSpPr>
          <p:cNvPr id="5" name="Slide Number Placeholder 4"/>
          <p:cNvSpPr>
            <a:spLocks noGrp="1"/>
          </p:cNvSpPr>
          <p:nvPr>
            <p:ph type="sldNum" sz="quarter" idx="11"/>
          </p:nvPr>
        </p:nvSpPr>
        <p:spPr/>
        <p:txBody>
          <a:bodyPr/>
          <a:lstStyle/>
          <a:p>
            <a:fld id="{2DF5461C-7FAD-4378-B074-D0FEBA4BBCD3}" type="slidenum">
              <a:rPr lang="en-US" smtClean="0"/>
              <a:pPr/>
              <a:t>7</a:t>
            </a:fld>
            <a:endParaRPr lang="en-US"/>
          </a:p>
        </p:txBody>
      </p:sp>
      <p:sp>
        <p:nvSpPr>
          <p:cNvPr id="6" name="Title 1"/>
          <p:cNvSpPr>
            <a:spLocks noGrp="1"/>
          </p:cNvSpPr>
          <p:nvPr>
            <p:ph type="title"/>
          </p:nvPr>
        </p:nvSpPr>
        <p:spPr>
          <a:xfrm>
            <a:off x="65088" y="122238"/>
            <a:ext cx="9012237" cy="868362"/>
          </a:xfrm>
        </p:spPr>
        <p:txBody>
          <a:bodyPr/>
          <a:lstStyle/>
          <a:p>
            <a:r>
              <a:rPr lang="en-US" dirty="0" smtClean="0"/>
              <a:t>Which Test? Why?</a:t>
            </a:r>
            <a:endParaRPr lang="en-US" dirty="0"/>
          </a:p>
        </p:txBody>
      </p:sp>
      <p:pic>
        <p:nvPicPr>
          <p:cNvPr id="191496" name="Picture 8" descr="http://upload.wikimedia.org/wikipedia/commons/thumb/7/77/Okuns_law_quarterly_differences.svg/300px-Okuns_law_quarterly_difference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543050"/>
            <a:ext cx="6705600" cy="4425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4441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LM Foundation</a:t>
            </a:r>
            <a:endParaRPr lang="en-US"/>
          </a:p>
        </p:txBody>
      </p:sp>
      <p:sp>
        <p:nvSpPr>
          <p:cNvPr id="5" name="Slide Number Placeholder 4"/>
          <p:cNvSpPr>
            <a:spLocks noGrp="1"/>
          </p:cNvSpPr>
          <p:nvPr>
            <p:ph type="sldNum" sz="quarter" idx="11"/>
          </p:nvPr>
        </p:nvSpPr>
        <p:spPr/>
        <p:txBody>
          <a:bodyPr/>
          <a:lstStyle/>
          <a:p>
            <a:fld id="{2DF5461C-7FAD-4378-B074-D0FEBA4BBCD3}" type="slidenum">
              <a:rPr lang="en-US" smtClean="0"/>
              <a:pPr/>
              <a:t>8</a:t>
            </a:fld>
            <a:endParaRPr lang="en-US"/>
          </a:p>
        </p:txBody>
      </p:sp>
      <p:sp>
        <p:nvSpPr>
          <p:cNvPr id="6" name="Title 1"/>
          <p:cNvSpPr>
            <a:spLocks noGrp="1"/>
          </p:cNvSpPr>
          <p:nvPr>
            <p:ph type="title"/>
          </p:nvPr>
        </p:nvSpPr>
        <p:spPr>
          <a:xfrm>
            <a:off x="65088" y="122238"/>
            <a:ext cx="9012237" cy="868362"/>
          </a:xfrm>
        </p:spPr>
        <p:txBody>
          <a:bodyPr/>
          <a:lstStyle/>
          <a:p>
            <a:r>
              <a:rPr lang="en-US" dirty="0" smtClean="0"/>
              <a:t>Which Test? Why?</a:t>
            </a:r>
            <a:endParaRPr lang="en-US" dirty="0"/>
          </a:p>
        </p:txBody>
      </p:sp>
      <p:pic>
        <p:nvPicPr>
          <p:cNvPr id="192516" name="Picture 4" descr="Susceptibility to allergen-driven AHR is associated a mixed TH17-TH2 immune respon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914400"/>
            <a:ext cx="7239000" cy="5632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98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LM Foundation</a:t>
            </a:r>
            <a:endParaRPr lang="en-US"/>
          </a:p>
        </p:txBody>
      </p:sp>
      <p:sp>
        <p:nvSpPr>
          <p:cNvPr id="5" name="Slide Number Placeholder 4"/>
          <p:cNvSpPr>
            <a:spLocks noGrp="1"/>
          </p:cNvSpPr>
          <p:nvPr>
            <p:ph type="sldNum" sz="quarter" idx="11"/>
          </p:nvPr>
        </p:nvSpPr>
        <p:spPr/>
        <p:txBody>
          <a:bodyPr/>
          <a:lstStyle/>
          <a:p>
            <a:fld id="{2DF5461C-7FAD-4378-B074-D0FEBA4BBCD3}" type="slidenum">
              <a:rPr lang="en-US" smtClean="0"/>
              <a:pPr/>
              <a:t>9</a:t>
            </a:fld>
            <a:endParaRPr lang="en-US"/>
          </a:p>
        </p:txBody>
      </p:sp>
      <p:sp>
        <p:nvSpPr>
          <p:cNvPr id="6" name="Title 1"/>
          <p:cNvSpPr>
            <a:spLocks noGrp="1"/>
          </p:cNvSpPr>
          <p:nvPr>
            <p:ph type="title"/>
          </p:nvPr>
        </p:nvSpPr>
        <p:spPr>
          <a:xfrm>
            <a:off x="65088" y="122238"/>
            <a:ext cx="9012237" cy="868362"/>
          </a:xfrm>
        </p:spPr>
        <p:txBody>
          <a:bodyPr/>
          <a:lstStyle/>
          <a:p>
            <a:r>
              <a:rPr lang="en-US" dirty="0" smtClean="0"/>
              <a:t>Which Test? Why?</a:t>
            </a:r>
            <a:endParaRPr lang="en-US" dirty="0"/>
          </a:p>
        </p:txBody>
      </p:sp>
      <p:pic>
        <p:nvPicPr>
          <p:cNvPr id="193538" name="Picture 2" descr="http://www.scielo.br/img/revistas/bjb/v63n2/a17fig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990600"/>
            <a:ext cx="5715000" cy="5644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4882695"/>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Textured</Template>
  <TotalTime>3557</TotalTime>
  <Words>1354</Words>
  <Application>Microsoft Office PowerPoint</Application>
  <PresentationFormat>On-screen Show (4:3)</PresentationFormat>
  <Paragraphs>293</Paragraphs>
  <Slides>33</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0" baseType="lpstr">
      <vt:lpstr>Arial</vt:lpstr>
      <vt:lpstr>Courier New</vt:lpstr>
      <vt:lpstr>Symbol</vt:lpstr>
      <vt:lpstr>Times New Roman</vt:lpstr>
      <vt:lpstr>Wingdings</vt:lpstr>
      <vt:lpstr>Default Design</vt:lpstr>
      <vt:lpstr>Equation</vt:lpstr>
      <vt:lpstr>Linear Models -- Foundation</vt:lpstr>
      <vt:lpstr>What Type of Variable?</vt:lpstr>
      <vt:lpstr>Which is the response variable?</vt:lpstr>
      <vt:lpstr>Linear Models</vt:lpstr>
      <vt:lpstr>Which Test? Why?</vt:lpstr>
      <vt:lpstr>Which Test? Why?</vt:lpstr>
      <vt:lpstr>Which Test? Why?</vt:lpstr>
      <vt:lpstr>Which Test? Why?</vt:lpstr>
      <vt:lpstr>Which Test? Why?</vt:lpstr>
      <vt:lpstr>Example Data – Sex &amp; Direction</vt:lpstr>
      <vt:lpstr>Example Data – Sex &amp; Direction</vt:lpstr>
      <vt:lpstr>Competing Models</vt:lpstr>
      <vt:lpstr>Competing Models</vt:lpstr>
      <vt:lpstr>Competing Models – 2-sample T</vt:lpstr>
      <vt:lpstr>Competing Models – 2-sample T</vt:lpstr>
      <vt:lpstr>Competing Models</vt:lpstr>
      <vt:lpstr>Measuring Fit</vt:lpstr>
      <vt:lpstr>Measuring Fit – Notation</vt:lpstr>
      <vt:lpstr>Measuring Fit – Notation Examples</vt:lpstr>
      <vt:lpstr>Measuring Fit – SS</vt:lpstr>
      <vt:lpstr>Measuring Fit – SSTotal</vt:lpstr>
      <vt:lpstr>Measuring Fit – SSWithin</vt:lpstr>
      <vt:lpstr>Measuring Fit – SSWithin &amp; SSTotal</vt:lpstr>
      <vt:lpstr>Measuring Fit – SSTotal Partitions</vt:lpstr>
      <vt:lpstr>Measuring Fit – SSAmong</vt:lpstr>
      <vt:lpstr>Measuring Complexity</vt:lpstr>
      <vt:lpstr>Fit vs. Complexity</vt:lpstr>
      <vt:lpstr>Fit vs. Complexity – MS</vt:lpstr>
      <vt:lpstr>Fit vs Complexity – F Distribution</vt:lpstr>
      <vt:lpstr>Fit vs. Complexity – p-value</vt:lpstr>
      <vt:lpstr>Fit vs. Complexity – p-value</vt:lpstr>
      <vt:lpstr>Things To Remember</vt:lpstr>
      <vt:lpstr>Linear Models in R – HO</vt:lpstr>
    </vt:vector>
  </TitlesOfParts>
  <Company>Northland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dogle</dc:creator>
  <cp:lastModifiedBy>Derek Ogle</cp:lastModifiedBy>
  <cp:revision>108</cp:revision>
  <dcterms:created xsi:type="dcterms:W3CDTF">2005-12-26T20:44:58Z</dcterms:created>
  <dcterms:modified xsi:type="dcterms:W3CDTF">2015-01-07T21:35:34Z</dcterms:modified>
</cp:coreProperties>
</file>