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75" r:id="rId3"/>
    <p:sldId id="259" r:id="rId4"/>
    <p:sldId id="257" r:id="rId5"/>
    <p:sldId id="309" r:id="rId6"/>
    <p:sldId id="262" r:id="rId7"/>
    <p:sldId id="276" r:id="rId8"/>
    <p:sldId id="263" r:id="rId9"/>
    <p:sldId id="264" r:id="rId10"/>
    <p:sldId id="278" r:id="rId11"/>
    <p:sldId id="281" r:id="rId12"/>
    <p:sldId id="283" r:id="rId13"/>
    <p:sldId id="267" r:id="rId14"/>
    <p:sldId id="268" r:id="rId15"/>
    <p:sldId id="269" r:id="rId16"/>
    <p:sldId id="310" r:id="rId17"/>
    <p:sldId id="270" r:id="rId18"/>
    <p:sldId id="271" r:id="rId19"/>
    <p:sldId id="272" r:id="rId20"/>
    <p:sldId id="273" r:id="rId21"/>
    <p:sldId id="285" r:id="rId22"/>
    <p:sldId id="311" r:id="rId23"/>
    <p:sldId id="287" r:id="rId24"/>
    <p:sldId id="297" r:id="rId25"/>
    <p:sldId id="312" r:id="rId26"/>
    <p:sldId id="288" r:id="rId27"/>
    <p:sldId id="289" r:id="rId28"/>
    <p:sldId id="290" r:id="rId29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FFCC"/>
    <a:srgbClr val="99FFCC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8" autoAdjust="0"/>
  </p:normalViewPr>
  <p:slideViewPr>
    <p:cSldViewPr>
      <p:cViewPr varScale="1">
        <p:scale>
          <a:sx n="72" d="100"/>
          <a:sy n="72" d="100"/>
        </p:scale>
        <p:origin x="1424" y="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9" tIns="45844" rIns="91689" bIns="45844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9" tIns="45844" rIns="91689" bIns="4584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8975"/>
            <a:ext cx="4595813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9" tIns="45844" rIns="91689" bIns="458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80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9" tIns="45844" rIns="91689" bIns="45844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80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89" tIns="45844" rIns="91689" bIns="4584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56CFD9EF-76AF-4664-A7EC-EEDEB5BCBF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31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C1674-762F-43AB-ADF4-4345904F6D18}" type="slidenum">
              <a:rPr lang="en-US"/>
              <a:pPr/>
              <a:t>28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5947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FB5A13-5C75-4448-95A8-6D799280D6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D97D9A-E9D4-466D-873B-5CABF47B50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71A45B-758D-46F3-AACB-B2B739870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25AE1-EB79-4178-94CA-BEB76E5265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FDF42F-24DD-4069-90AE-8EBB9F5416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45428A-F055-4BC4-BBF7-0844BD6F34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8024C5-12C2-491A-9010-E12AF25576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9C31B2-F5E1-42F3-9AF5-7F8F483F89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4A1418-E778-4BE2-AC0B-31BC2D70B6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E1681-478E-4485-B6B6-D010511331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F79F13-4E07-4473-A5AD-E51ACF8CB6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Simple Linear Regression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2A6D566-52D9-4EA6-AEF6-DABCA0F1CE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Linear Models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solidFill>
                  <a:srgbClr val="CC0000"/>
                </a:solidFill>
              </a:rPr>
              <a:t>Simple Linear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922725-B372-46F1-B587-3B71C84B5102}" type="slidenum">
              <a:rPr lang="en-US"/>
              <a:pPr/>
              <a:t>10</a:t>
            </a:fld>
            <a:endParaRPr lang="en-US"/>
          </a:p>
        </p:txBody>
      </p:sp>
      <p:sp>
        <p:nvSpPr>
          <p:cNvPr id="3276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Tests</a:t>
            </a:r>
          </a:p>
        </p:txBody>
      </p:sp>
      <p:sp>
        <p:nvSpPr>
          <p:cNvPr id="327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1447800"/>
          </a:xfrm>
        </p:spPr>
        <p:txBody>
          <a:bodyPr/>
          <a:lstStyle/>
          <a:p>
            <a:r>
              <a:rPr lang="en-US" sz="2800" dirty="0" smtClean="0"/>
              <a:t>What </a:t>
            </a:r>
            <a:r>
              <a:rPr lang="en-US" sz="2800" dirty="0"/>
              <a:t>does the default hypothesis test for the slope actually test?  What does it tell us?</a:t>
            </a:r>
          </a:p>
        </p:txBody>
      </p:sp>
      <p:pic>
        <p:nvPicPr>
          <p:cNvPr id="32768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438400"/>
            <a:ext cx="3657600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689" name="AutoShape 9"/>
          <p:cNvSpPr>
            <a:spLocks/>
          </p:cNvSpPr>
          <p:nvPr/>
        </p:nvSpPr>
        <p:spPr bwMode="auto">
          <a:xfrm>
            <a:off x="6096000" y="4459287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5792"/>
              <a:gd name="adj5" fmla="val -18750"/>
              <a:gd name="adj6" fmla="val -47620"/>
            </a:avLst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1</a:t>
            </a:r>
            <a:r>
              <a:rPr lang="en-US"/>
              <a:t>=0</a:t>
            </a:r>
          </a:p>
        </p:txBody>
      </p:sp>
      <p:sp>
        <p:nvSpPr>
          <p:cNvPr id="327690" name="AutoShape 10"/>
          <p:cNvSpPr>
            <a:spLocks/>
          </p:cNvSpPr>
          <p:nvPr/>
        </p:nvSpPr>
        <p:spPr bwMode="auto">
          <a:xfrm>
            <a:off x="6248400" y="3201987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5792"/>
              <a:gd name="adj5" fmla="val -18750"/>
              <a:gd name="adj6" fmla="val -47620"/>
            </a:avLst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H</a:t>
            </a:r>
            <a:r>
              <a:rPr lang="en-US" baseline="-25000"/>
              <a:t>A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1</a:t>
            </a:r>
            <a:r>
              <a:rPr lang="en-US">
                <a:cs typeface="Arial" charset="0"/>
              </a:rPr>
              <a:t>≠</a:t>
            </a:r>
            <a:r>
              <a:rPr lang="en-US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9" grpId="0" animBg="1"/>
      <p:bldP spid="3276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4DB189-4141-4A3C-9F91-42F541273E9D}" type="slidenum">
              <a:rPr lang="en-US"/>
              <a:pPr/>
              <a:t>11</a:t>
            </a:fld>
            <a:endParaRPr lang="en-US"/>
          </a:p>
        </p:txBody>
      </p:sp>
      <p:pic>
        <p:nvPicPr>
          <p:cNvPr id="33178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114925"/>
            <a:ext cx="49625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178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5" y="2981325"/>
            <a:ext cx="49625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Predictions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15000"/>
          </a:xfrm>
        </p:spPr>
        <p:txBody>
          <a:bodyPr/>
          <a:lstStyle/>
          <a:p>
            <a:r>
              <a:rPr lang="en-US" sz="3600" b="1" dirty="0"/>
              <a:t>Two types of predictions</a:t>
            </a:r>
          </a:p>
          <a:p>
            <a:pPr lvl="1"/>
            <a:r>
              <a:rPr lang="en-US" sz="3200" dirty="0" smtClean="0"/>
              <a:t>Predict </a:t>
            </a:r>
            <a:r>
              <a:rPr lang="en-US" sz="3200" b="1" dirty="0">
                <a:solidFill>
                  <a:srgbClr val="FF0000"/>
                </a:solidFill>
              </a:rPr>
              <a:t>mean</a:t>
            </a:r>
            <a:r>
              <a:rPr lang="en-US" sz="3200" dirty="0"/>
              <a:t> for </a:t>
            </a:r>
            <a:r>
              <a:rPr lang="en-US" sz="3200" b="1" dirty="0">
                <a:solidFill>
                  <a:srgbClr val="FF0000"/>
                </a:solidFill>
              </a:rPr>
              <a:t>all</a:t>
            </a:r>
            <a:r>
              <a:rPr lang="en-US" sz="3200" dirty="0"/>
              <a:t> individuals </a:t>
            </a:r>
            <a:r>
              <a:rPr lang="en-US" sz="3200" dirty="0" smtClean="0"/>
              <a:t>with </a:t>
            </a:r>
            <a:r>
              <a:rPr lang="en-US" sz="3200" dirty="0"/>
              <a:t>particular value of x (i.e., x</a:t>
            </a:r>
            <a:r>
              <a:rPr lang="en-US" sz="3200" baseline="-25000" dirty="0"/>
              <a:t>0</a:t>
            </a:r>
            <a:r>
              <a:rPr lang="en-US" sz="3200" dirty="0"/>
              <a:t>)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r>
              <a:rPr lang="en-US" sz="3200" dirty="0" smtClean="0"/>
              <a:t>Predict </a:t>
            </a:r>
            <a:r>
              <a:rPr lang="en-US" sz="3200" dirty="0"/>
              <a:t>value for </a:t>
            </a:r>
            <a:r>
              <a:rPr lang="en-US" sz="3200" b="1" dirty="0">
                <a:solidFill>
                  <a:srgbClr val="FF0000"/>
                </a:solidFill>
              </a:rPr>
              <a:t>an</a:t>
            </a:r>
            <a:r>
              <a:rPr lang="en-US" sz="3200" dirty="0"/>
              <a:t> individual </a:t>
            </a:r>
            <a:r>
              <a:rPr lang="en-US" sz="3200" dirty="0" smtClean="0"/>
              <a:t>with </a:t>
            </a:r>
            <a:r>
              <a:rPr lang="en-US" sz="3200" dirty="0"/>
              <a:t>particular value of x (i.e., x</a:t>
            </a:r>
            <a:r>
              <a:rPr lang="en-US" sz="3200" baseline="-25000" dirty="0"/>
              <a:t>0</a:t>
            </a:r>
            <a:r>
              <a:rPr lang="en-US" sz="3200" dirty="0"/>
              <a:t>)</a:t>
            </a:r>
          </a:p>
        </p:txBody>
      </p:sp>
      <p:sp>
        <p:nvSpPr>
          <p:cNvPr id="331784" name="AutoShape 8"/>
          <p:cNvSpPr>
            <a:spLocks/>
          </p:cNvSpPr>
          <p:nvPr/>
        </p:nvSpPr>
        <p:spPr bwMode="auto">
          <a:xfrm>
            <a:off x="6400800" y="2738438"/>
            <a:ext cx="2362200" cy="495300"/>
          </a:xfrm>
          <a:prstGeom prst="borderCallout2">
            <a:avLst>
              <a:gd name="adj1" fmla="val 23079"/>
              <a:gd name="adj2" fmla="val -3227"/>
              <a:gd name="adj3" fmla="val 23079"/>
              <a:gd name="adj4" fmla="val -104907"/>
              <a:gd name="adj5" fmla="val 111861"/>
              <a:gd name="adj6" fmla="val -210486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Fitted Value</a:t>
            </a:r>
          </a:p>
        </p:txBody>
      </p:sp>
      <p:sp>
        <p:nvSpPr>
          <p:cNvPr id="331785" name="AutoShape 9"/>
          <p:cNvSpPr>
            <a:spLocks/>
          </p:cNvSpPr>
          <p:nvPr/>
        </p:nvSpPr>
        <p:spPr bwMode="auto">
          <a:xfrm>
            <a:off x="6248400" y="4953000"/>
            <a:ext cx="2819400" cy="495300"/>
          </a:xfrm>
          <a:prstGeom prst="borderCallout2">
            <a:avLst>
              <a:gd name="adj1" fmla="val 23079"/>
              <a:gd name="adj2" fmla="val -2704"/>
              <a:gd name="adj3" fmla="val 23079"/>
              <a:gd name="adj4" fmla="val -84120"/>
              <a:gd name="adj5" fmla="val 102884"/>
              <a:gd name="adj6" fmla="val -168583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Predicted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uiExpand="1" build="p"/>
      <p:bldP spid="331784" grpId="0" animBg="1"/>
      <p:bldP spid="3317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3DD567-B768-4AA8-A875-F62BE42A7F38}" type="slidenum">
              <a:rPr lang="en-US"/>
              <a:pPr/>
              <a:t>12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Predictions</a:t>
            </a:r>
          </a:p>
        </p:txBody>
      </p:sp>
      <p:sp>
        <p:nvSpPr>
          <p:cNvPr id="333830" name="AutoShape 6"/>
          <p:cNvSpPr>
            <a:spLocks/>
          </p:cNvSpPr>
          <p:nvPr/>
        </p:nvSpPr>
        <p:spPr bwMode="auto">
          <a:xfrm>
            <a:off x="6400800" y="2133600"/>
            <a:ext cx="2362200" cy="495300"/>
          </a:xfrm>
          <a:prstGeom prst="borderCallout2">
            <a:avLst>
              <a:gd name="adj1" fmla="val 23079"/>
              <a:gd name="adj2" fmla="val -3227"/>
              <a:gd name="adj3" fmla="val 23079"/>
              <a:gd name="adj4" fmla="val -79569"/>
              <a:gd name="adj5" fmla="val 239421"/>
              <a:gd name="adj6" fmla="val -15894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Fitted Value</a:t>
            </a:r>
          </a:p>
        </p:txBody>
      </p:sp>
      <p:sp>
        <p:nvSpPr>
          <p:cNvPr id="333831" name="AutoShape 7"/>
          <p:cNvSpPr>
            <a:spLocks/>
          </p:cNvSpPr>
          <p:nvPr/>
        </p:nvSpPr>
        <p:spPr bwMode="auto">
          <a:xfrm>
            <a:off x="6248400" y="2781300"/>
            <a:ext cx="2819400" cy="495300"/>
          </a:xfrm>
          <a:prstGeom prst="borderCallout2">
            <a:avLst>
              <a:gd name="adj1" fmla="val 23079"/>
              <a:gd name="adj2" fmla="val -2704"/>
              <a:gd name="adj3" fmla="val 23079"/>
              <a:gd name="adj4" fmla="val -64079"/>
              <a:gd name="adj5" fmla="val 107370"/>
              <a:gd name="adj6" fmla="val -127759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Predicted Value</a:t>
            </a:r>
          </a:p>
        </p:txBody>
      </p:sp>
      <p:pic>
        <p:nvPicPr>
          <p:cNvPr id="3338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44638"/>
            <a:ext cx="4800600" cy="477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3834" name="Line 10"/>
          <p:cNvSpPr>
            <a:spLocks noChangeShapeType="1"/>
          </p:cNvSpPr>
          <p:nvPr/>
        </p:nvSpPr>
        <p:spPr bwMode="auto">
          <a:xfrm flipV="1">
            <a:off x="3719513" y="3495675"/>
            <a:ext cx="0" cy="182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835" name="Line 11"/>
          <p:cNvSpPr>
            <a:spLocks noChangeShapeType="1"/>
          </p:cNvSpPr>
          <p:nvPr/>
        </p:nvSpPr>
        <p:spPr bwMode="auto">
          <a:xfrm flipH="1">
            <a:off x="1828800" y="3500438"/>
            <a:ext cx="1874838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3836" name="Text Box 12"/>
          <p:cNvSpPr txBox="1">
            <a:spLocks noChangeArrowheads="1"/>
          </p:cNvSpPr>
          <p:nvPr/>
        </p:nvSpPr>
        <p:spPr bwMode="auto">
          <a:xfrm>
            <a:off x="3417888" y="5257800"/>
            <a:ext cx="608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accent2"/>
                </a:solidFill>
              </a:rPr>
              <a:t>3.5</a:t>
            </a:r>
          </a:p>
        </p:txBody>
      </p:sp>
      <p:sp>
        <p:nvSpPr>
          <p:cNvPr id="333837" name="Text Box 13"/>
          <p:cNvSpPr txBox="1">
            <a:spLocks noChangeArrowheads="1"/>
          </p:cNvSpPr>
          <p:nvPr/>
        </p:nvSpPr>
        <p:spPr bwMode="auto">
          <a:xfrm>
            <a:off x="1752600" y="3105150"/>
            <a:ext cx="94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accent2"/>
                </a:solidFill>
              </a:rPr>
              <a:t>20.93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0" grpId="0" animBg="1"/>
      <p:bldP spid="333831" grpId="0" animBg="1"/>
      <p:bldP spid="333834" grpId="0" animBg="1"/>
      <p:bldP spid="333835" grpId="0" animBg="1"/>
      <p:bldP spid="333836" grpId="0"/>
      <p:bldP spid="3338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80625C-9BF7-4711-AC27-D85B0E62D059}" type="slidenum">
              <a:rPr lang="en-US"/>
              <a:pPr/>
              <a:t>13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Predictions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15000"/>
          </a:xfrm>
        </p:spPr>
        <p:txBody>
          <a:bodyPr/>
          <a:lstStyle/>
          <a:p>
            <a:r>
              <a:rPr lang="en-US" sz="4000" dirty="0" smtClean="0"/>
              <a:t>SE </a:t>
            </a:r>
            <a:r>
              <a:rPr lang="en-US" sz="4000" dirty="0"/>
              <a:t>of </a:t>
            </a:r>
            <a:r>
              <a:rPr lang="en-US" sz="4000" dirty="0" smtClean="0"/>
              <a:t>fitted </a:t>
            </a:r>
            <a:r>
              <a:rPr lang="en-US" sz="4000" dirty="0"/>
              <a:t>value</a:t>
            </a:r>
          </a:p>
          <a:p>
            <a:pPr lvl="1">
              <a:spcBef>
                <a:spcPct val="5000"/>
              </a:spcBef>
            </a:pPr>
            <a:r>
              <a:rPr lang="en-US" dirty="0" smtClean="0"/>
              <a:t>measures </a:t>
            </a:r>
            <a:r>
              <a:rPr lang="en-US" dirty="0"/>
              <a:t>variability in line placement</a:t>
            </a:r>
          </a:p>
          <a:p>
            <a:pPr lvl="1">
              <a:spcBef>
                <a:spcPct val="5000"/>
              </a:spcBef>
            </a:pPr>
            <a:r>
              <a:rPr lang="en-US" dirty="0" smtClean="0"/>
              <a:t>measures </a:t>
            </a:r>
            <a:r>
              <a:rPr lang="en-US" dirty="0"/>
              <a:t>variability in prediction of mean</a:t>
            </a:r>
            <a:endParaRPr lang="en-US" sz="3600" dirty="0"/>
          </a:p>
        </p:txBody>
      </p:sp>
      <p:pic>
        <p:nvPicPr>
          <p:cNvPr id="316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124200"/>
            <a:ext cx="39576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4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0750" y="2457450"/>
            <a:ext cx="4108450" cy="409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7B0515-3523-4359-A710-51D87488E1E0}" type="slidenum">
              <a:rPr lang="en-US"/>
              <a:pPr/>
              <a:t>14</a:t>
            </a:fld>
            <a:endParaRPr lang="en-US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905000"/>
          </a:xfrm>
        </p:spPr>
        <p:txBody>
          <a:bodyPr/>
          <a:lstStyle/>
          <a:p>
            <a:r>
              <a:rPr lang="en-US" sz="4000" dirty="0" smtClean="0"/>
              <a:t>SE of </a:t>
            </a:r>
            <a:r>
              <a:rPr lang="en-US" sz="4000" dirty="0"/>
              <a:t>predicted value</a:t>
            </a:r>
          </a:p>
          <a:p>
            <a:pPr lvl="1"/>
            <a:r>
              <a:rPr lang="en-US" dirty="0" smtClean="0"/>
              <a:t>measures </a:t>
            </a:r>
            <a:r>
              <a:rPr lang="en-US" dirty="0"/>
              <a:t>variability in placement of individual</a:t>
            </a:r>
          </a:p>
          <a:p>
            <a:pPr lvl="1"/>
            <a:r>
              <a:rPr lang="en-US" dirty="0" smtClean="0"/>
              <a:t>measures </a:t>
            </a:r>
            <a:r>
              <a:rPr lang="en-US" dirty="0"/>
              <a:t>variability in predicting individuals</a:t>
            </a:r>
            <a:endParaRPr lang="en-US" sz="3600" dirty="0"/>
          </a:p>
        </p:txBody>
      </p:sp>
      <p:pic>
        <p:nvPicPr>
          <p:cNvPr id="3174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138488"/>
            <a:ext cx="4953000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17445" name="Group 5"/>
          <p:cNvGrpSpPr>
            <a:grpSpLocks/>
          </p:cNvGrpSpPr>
          <p:nvPr/>
        </p:nvGrpSpPr>
        <p:grpSpPr bwMode="auto">
          <a:xfrm>
            <a:off x="1524000" y="4341813"/>
            <a:ext cx="3505200" cy="228600"/>
            <a:chOff x="960" y="2544"/>
            <a:chExt cx="2208" cy="144"/>
          </a:xfrm>
        </p:grpSpPr>
        <p:sp>
          <p:nvSpPr>
            <p:cNvPr id="317446" name="Line 6"/>
            <p:cNvSpPr>
              <a:spLocks noChangeShapeType="1"/>
            </p:cNvSpPr>
            <p:nvPr/>
          </p:nvSpPr>
          <p:spPr bwMode="auto">
            <a:xfrm>
              <a:off x="960" y="2544"/>
              <a:ext cx="220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447" name="Line 7"/>
            <p:cNvSpPr>
              <a:spLocks noChangeShapeType="1"/>
            </p:cNvSpPr>
            <p:nvPr/>
          </p:nvSpPr>
          <p:spPr bwMode="auto">
            <a:xfrm>
              <a:off x="2112" y="2544"/>
              <a:ext cx="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448" name="Group 8"/>
          <p:cNvGrpSpPr>
            <a:grpSpLocks/>
          </p:cNvGrpSpPr>
          <p:nvPr/>
        </p:nvGrpSpPr>
        <p:grpSpPr bwMode="auto">
          <a:xfrm>
            <a:off x="533400" y="4341813"/>
            <a:ext cx="609600" cy="228600"/>
            <a:chOff x="336" y="2544"/>
            <a:chExt cx="384" cy="144"/>
          </a:xfrm>
        </p:grpSpPr>
        <p:sp>
          <p:nvSpPr>
            <p:cNvPr id="317449" name="Line 9"/>
            <p:cNvSpPr>
              <a:spLocks noChangeShapeType="1"/>
            </p:cNvSpPr>
            <p:nvPr/>
          </p:nvSpPr>
          <p:spPr bwMode="auto">
            <a:xfrm>
              <a:off x="336" y="2544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450" name="Line 10"/>
            <p:cNvSpPr>
              <a:spLocks noChangeShapeType="1"/>
            </p:cNvSpPr>
            <p:nvPr/>
          </p:nvSpPr>
          <p:spPr bwMode="auto">
            <a:xfrm>
              <a:off x="528" y="2544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1695450" y="4606925"/>
            <a:ext cx="328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accent2"/>
                </a:solidFill>
              </a:rPr>
              <a:t>Variability in Line Placement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76200" y="4646613"/>
            <a:ext cx="15240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FF0000"/>
                </a:solidFill>
              </a:rPr>
              <a:t>Variability in </a:t>
            </a:r>
          </a:p>
          <a:p>
            <a:pPr algn="ctr"/>
            <a:r>
              <a:rPr lang="en-US" sz="1800" b="1">
                <a:solidFill>
                  <a:srgbClr val="FF0000"/>
                </a:solidFill>
              </a:rPr>
              <a:t>Individuals</a:t>
            </a:r>
          </a:p>
        </p:txBody>
      </p:sp>
      <p:sp>
        <p:nvSpPr>
          <p:cNvPr id="317455" name="Rectangle 15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  <a:noFill/>
          <a:ln/>
        </p:spPr>
        <p:txBody>
          <a:bodyPr/>
          <a:lstStyle/>
          <a:p>
            <a:r>
              <a:rPr lang="en-US"/>
              <a:t>Linear Regression – Predictions</a:t>
            </a:r>
          </a:p>
        </p:txBody>
      </p:sp>
      <p:pic>
        <p:nvPicPr>
          <p:cNvPr id="31745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5550" y="2690813"/>
            <a:ext cx="3956050" cy="39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uiExpand="1" build="p"/>
      <p:bldP spid="317451" grpId="0"/>
      <p:bldP spid="3174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1377F5-80CC-47C0-B731-E6A7E82A0F3F}" type="slidenum">
              <a:rPr lang="en-US"/>
              <a:pPr/>
              <a:t>15</a:t>
            </a:fld>
            <a:endParaRPr lang="en-US"/>
          </a:p>
        </p:txBody>
      </p:sp>
      <p:pic>
        <p:nvPicPr>
          <p:cNvPr id="318476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5550" y="2690813"/>
            <a:ext cx="3956050" cy="39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846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Predictions</a:t>
            </a:r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905000"/>
          </a:xfrm>
        </p:spPr>
        <p:txBody>
          <a:bodyPr/>
          <a:lstStyle/>
          <a:p>
            <a:r>
              <a:rPr lang="en-US" sz="2800" dirty="0"/>
              <a:t>Predict </a:t>
            </a:r>
            <a:r>
              <a:rPr lang="en-US" sz="2800" b="1" i="1" dirty="0"/>
              <a:t>mean</a:t>
            </a:r>
            <a:r>
              <a:rPr lang="en-US" sz="2800" dirty="0"/>
              <a:t> </a:t>
            </a:r>
            <a:r>
              <a:rPr lang="en-US" sz="2800" dirty="0" err="1"/>
              <a:t>fert.succ</a:t>
            </a:r>
            <a:r>
              <a:rPr lang="en-US" sz="2800" dirty="0"/>
              <a:t> for </a:t>
            </a:r>
            <a:r>
              <a:rPr lang="en-US" sz="2800" dirty="0" smtClean="0"/>
              <a:t>all individuals </a:t>
            </a:r>
            <a:r>
              <a:rPr lang="en-US" sz="2800" dirty="0"/>
              <a:t>with a </a:t>
            </a:r>
            <a:r>
              <a:rPr lang="en-US" sz="2800" dirty="0" err="1"/>
              <a:t>step.len</a:t>
            </a:r>
            <a:r>
              <a:rPr lang="en-US" sz="2800" dirty="0"/>
              <a:t> of 3.5</a:t>
            </a:r>
          </a:p>
          <a:p>
            <a:pPr marL="457200" lvl="1" indent="0"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 fit  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lwr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upr</a:t>
            </a:r>
            <a:endParaRPr lang="en-US" sz="2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marL="457200" lvl="1" indent="0"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20.93 17.60 24.26</a:t>
            </a:r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152400" y="3124200"/>
            <a:ext cx="441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Predict </a:t>
            </a:r>
            <a:r>
              <a:rPr lang="en-US" dirty="0" err="1"/>
              <a:t>fert.succ</a:t>
            </a:r>
            <a:r>
              <a:rPr lang="en-US" dirty="0"/>
              <a:t> for an </a:t>
            </a:r>
            <a:r>
              <a:rPr lang="en-US" b="1" i="1" dirty="0"/>
              <a:t>individual</a:t>
            </a:r>
            <a:r>
              <a:rPr lang="en-US" dirty="0"/>
              <a:t> with a </a:t>
            </a:r>
            <a:r>
              <a:rPr lang="en-US" dirty="0" err="1"/>
              <a:t>step.len</a:t>
            </a:r>
            <a:r>
              <a:rPr lang="en-US" dirty="0"/>
              <a:t> of 3.5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 fit  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lwr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upr</a:t>
            </a:r>
            <a:endParaRPr lang="en-US" sz="2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20.93 10.51 31.353</a:t>
            </a:r>
          </a:p>
        </p:txBody>
      </p:sp>
      <p:sp>
        <p:nvSpPr>
          <p:cNvPr id="318470" name="Line 6"/>
          <p:cNvSpPr>
            <a:spLocks noChangeShapeType="1"/>
          </p:cNvSpPr>
          <p:nvPr/>
        </p:nvSpPr>
        <p:spPr bwMode="auto">
          <a:xfrm flipV="1">
            <a:off x="7415213" y="4330700"/>
            <a:ext cx="0" cy="147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471" name="Text Box 7"/>
          <p:cNvSpPr txBox="1">
            <a:spLocks noChangeArrowheads="1"/>
          </p:cNvSpPr>
          <p:nvPr/>
        </p:nvSpPr>
        <p:spPr bwMode="auto">
          <a:xfrm>
            <a:off x="7148513" y="5775325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chemeClr val="accent2"/>
                </a:solidFill>
              </a:rPr>
              <a:t>3.5</a:t>
            </a:r>
          </a:p>
        </p:txBody>
      </p:sp>
      <p:sp>
        <p:nvSpPr>
          <p:cNvPr id="318472" name="Line 8"/>
          <p:cNvSpPr>
            <a:spLocks noChangeShapeType="1"/>
          </p:cNvSpPr>
          <p:nvPr/>
        </p:nvSpPr>
        <p:spPr bwMode="auto">
          <a:xfrm>
            <a:off x="7410450" y="4146550"/>
            <a:ext cx="0" cy="3492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473" name="Line 9"/>
          <p:cNvSpPr>
            <a:spLocks noChangeShapeType="1"/>
          </p:cNvSpPr>
          <p:nvPr/>
        </p:nvSpPr>
        <p:spPr bwMode="auto">
          <a:xfrm>
            <a:off x="7410450" y="3851275"/>
            <a:ext cx="0" cy="952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474" name="Line 10"/>
          <p:cNvSpPr>
            <a:spLocks noChangeShapeType="1"/>
          </p:cNvSpPr>
          <p:nvPr/>
        </p:nvSpPr>
        <p:spPr bwMode="auto">
          <a:xfrm flipH="1" flipV="1">
            <a:off x="5848350" y="4330700"/>
            <a:ext cx="154305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8475" name="Text Box 11"/>
          <p:cNvSpPr txBox="1">
            <a:spLocks noChangeArrowheads="1"/>
          </p:cNvSpPr>
          <p:nvPr/>
        </p:nvSpPr>
        <p:spPr bwMode="auto">
          <a:xfrm>
            <a:off x="5765800" y="401320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accent2"/>
                </a:solidFill>
              </a:rPr>
              <a:t>20.93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3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318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18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3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9" grpId="0" build="p"/>
      <p:bldP spid="318470" grpId="0" animBg="1"/>
      <p:bldP spid="318470" grpId="1" animBg="1"/>
      <p:bldP spid="318470" grpId="2" animBg="1"/>
      <p:bldP spid="318471" grpId="0"/>
      <p:bldP spid="318471" grpId="1"/>
      <p:bldP spid="318471" grpId="2"/>
      <p:bldP spid="318472" grpId="0" animBg="1"/>
      <p:bldP spid="318472" grpId="1" animBg="1"/>
      <p:bldP spid="318473" grpId="0" animBg="1"/>
      <p:bldP spid="318474" grpId="0" animBg="1"/>
      <p:bldP spid="318474" grpId="1" animBg="1"/>
      <p:bldP spid="318474" grpId="2" animBg="1"/>
      <p:bldP spid="318475" grpId="0"/>
      <p:bldP spid="318475" grpId="1"/>
      <p:bldP spid="318475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547C-EA5A-4093-A516-8A196F0EDAC0}" type="slidenum">
              <a:rPr lang="en-US"/>
              <a:pPr/>
              <a:t>16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Linear Regression in R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543800" cy="5029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See HO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summary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()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confint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fitPlot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predict()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CC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predictionPlot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E3A3CE-E5FB-475A-B978-415AEC41196D}" type="slidenum">
              <a:rPr lang="en-US"/>
              <a:pPr/>
              <a:t>17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Models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b="1" dirty="0"/>
              <a:t>Two competing models</a:t>
            </a:r>
          </a:p>
          <a:p>
            <a:pPr marL="457200" lvl="1" indent="0"/>
            <a:r>
              <a:rPr lang="en-US" b="1" dirty="0">
                <a:solidFill>
                  <a:srgbClr val="009900"/>
                </a:solidFill>
              </a:rPr>
              <a:t>Full Model</a:t>
            </a:r>
            <a:r>
              <a:rPr lang="en-US" dirty="0"/>
              <a:t>: A </a:t>
            </a:r>
            <a:r>
              <a:rPr lang="en-US" dirty="0" smtClean="0"/>
              <a:t>non-horizontal line</a:t>
            </a:r>
            <a:endParaRPr lang="en-US" dirty="0"/>
          </a:p>
          <a:p>
            <a:pPr lvl="2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>
                <a:cs typeface="Arial" charset="0"/>
              </a:rPr>
              <a:t>≠</a:t>
            </a:r>
            <a:r>
              <a:rPr lang="en-US" dirty="0"/>
              <a:t>0</a:t>
            </a:r>
          </a:p>
          <a:p>
            <a:pPr lvl="2"/>
            <a:r>
              <a:rPr lang="en-US" dirty="0"/>
              <a:t>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dirty="0"/>
              <a:t> +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X</a:t>
            </a:r>
          </a:p>
          <a:p>
            <a:pPr lvl="2"/>
            <a:endParaRPr lang="en-US" dirty="0"/>
          </a:p>
          <a:p>
            <a:pPr marL="457200" lvl="1" indent="0"/>
            <a:r>
              <a:rPr lang="en-US" b="1" dirty="0">
                <a:solidFill>
                  <a:srgbClr val="009900"/>
                </a:solidFill>
              </a:rPr>
              <a:t>Simple Model</a:t>
            </a:r>
            <a:r>
              <a:rPr lang="en-US" dirty="0"/>
              <a:t>: A horizontal </a:t>
            </a:r>
            <a:r>
              <a:rPr lang="en-US" dirty="0" smtClean="0"/>
              <a:t>line</a:t>
            </a:r>
            <a:endParaRPr lang="en-US" dirty="0"/>
          </a:p>
          <a:p>
            <a:pPr lvl="2"/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>
                <a:cs typeface="Arial" charset="0"/>
              </a:rPr>
              <a:t>=</a:t>
            </a:r>
            <a:r>
              <a:rPr lang="en-US" dirty="0"/>
              <a:t>0</a:t>
            </a:r>
          </a:p>
          <a:p>
            <a:pPr lvl="2"/>
            <a:r>
              <a:rPr lang="en-US" dirty="0"/>
              <a:t>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a</a:t>
            </a:r>
            <a:r>
              <a:rPr lang="en-US" baseline="-25000" dirty="0"/>
              <a:t> </a:t>
            </a:r>
            <a:r>
              <a:rPr lang="en-US" dirty="0"/>
              <a:t>    OR    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`</a:t>
            </a:r>
            <a:r>
              <a:rPr lang="en-US" dirty="0"/>
              <a:t>y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BCF91-103D-445C-95E2-14B6E8B07F8A}" type="slidenum">
              <a:rPr lang="en-US"/>
              <a:pPr/>
              <a:t>18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-- Models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752600"/>
          </a:xfrm>
        </p:spPr>
        <p:txBody>
          <a:bodyPr/>
          <a:lstStyle/>
          <a:p>
            <a:r>
              <a:rPr lang="en-US" b="1"/>
              <a:t>Two competing models</a:t>
            </a:r>
          </a:p>
          <a:p>
            <a:pPr marL="457200" lvl="1" indent="0"/>
            <a:r>
              <a:rPr lang="en-US" b="1">
                <a:solidFill>
                  <a:srgbClr val="009900"/>
                </a:solidFill>
              </a:rPr>
              <a:t>Full Model</a:t>
            </a:r>
            <a:r>
              <a:rPr lang="en-US"/>
              <a:t>: H</a:t>
            </a:r>
            <a:r>
              <a:rPr lang="en-US" baseline="-25000"/>
              <a:t>A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1</a:t>
            </a:r>
            <a:r>
              <a:rPr lang="en-US">
                <a:cs typeface="Arial" charset="0"/>
              </a:rPr>
              <a:t>≠</a:t>
            </a:r>
            <a:r>
              <a:rPr lang="en-US"/>
              <a:t>0</a:t>
            </a:r>
          </a:p>
          <a:p>
            <a:pPr marL="457200" lvl="1" indent="0"/>
            <a:r>
              <a:rPr lang="en-US" b="1">
                <a:solidFill>
                  <a:srgbClr val="009900"/>
                </a:solidFill>
              </a:rPr>
              <a:t>Simple Model</a:t>
            </a:r>
            <a:r>
              <a:rPr lang="en-US"/>
              <a:t>: H</a:t>
            </a:r>
            <a:r>
              <a:rPr lang="en-US" baseline="-25000"/>
              <a:t>o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1</a:t>
            </a:r>
            <a:r>
              <a:rPr lang="en-US">
                <a:cs typeface="Arial" charset="0"/>
              </a:rPr>
              <a:t>=</a:t>
            </a:r>
            <a:r>
              <a:rPr lang="en-US"/>
              <a:t>0</a:t>
            </a:r>
          </a:p>
        </p:txBody>
      </p:sp>
      <p:sp>
        <p:nvSpPr>
          <p:cNvPr id="320518" name="AutoShape 6"/>
          <p:cNvSpPr>
            <a:spLocks/>
          </p:cNvSpPr>
          <p:nvPr/>
        </p:nvSpPr>
        <p:spPr bwMode="auto">
          <a:xfrm>
            <a:off x="7010400" y="4836225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5792"/>
              <a:gd name="adj5" fmla="val -18750"/>
              <a:gd name="adj6" fmla="val -47620"/>
            </a:avLst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1</a:t>
            </a:r>
            <a:r>
              <a:rPr lang="en-US"/>
              <a:t>=0</a:t>
            </a:r>
          </a:p>
        </p:txBody>
      </p:sp>
      <p:sp>
        <p:nvSpPr>
          <p:cNvPr id="320519" name="AutoShape 7"/>
          <p:cNvSpPr>
            <a:spLocks/>
          </p:cNvSpPr>
          <p:nvPr/>
        </p:nvSpPr>
        <p:spPr bwMode="auto">
          <a:xfrm>
            <a:off x="7162800" y="3386837"/>
            <a:ext cx="1600200" cy="609600"/>
          </a:xfrm>
          <a:prstGeom prst="borderCallout2">
            <a:avLst>
              <a:gd name="adj1" fmla="val 18750"/>
              <a:gd name="adj2" fmla="val -4764"/>
              <a:gd name="adj3" fmla="val 18750"/>
              <a:gd name="adj4" fmla="val -25792"/>
              <a:gd name="adj5" fmla="val -18750"/>
              <a:gd name="adj6" fmla="val -47620"/>
            </a:avLst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H</a:t>
            </a:r>
            <a:r>
              <a:rPr lang="en-US" baseline="-25000"/>
              <a:t>A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1</a:t>
            </a:r>
            <a:r>
              <a:rPr lang="en-US">
                <a:cs typeface="Arial" charset="0"/>
              </a:rPr>
              <a:t>≠</a:t>
            </a:r>
            <a:r>
              <a:rPr lang="en-US"/>
              <a:t>0</a:t>
            </a:r>
          </a:p>
        </p:txBody>
      </p:sp>
      <p:sp>
        <p:nvSpPr>
          <p:cNvPr id="320521" name="AutoShape 9"/>
          <p:cNvSpPr>
            <a:spLocks/>
          </p:cNvSpPr>
          <p:nvPr/>
        </p:nvSpPr>
        <p:spPr bwMode="auto">
          <a:xfrm>
            <a:off x="609600" y="4933062"/>
            <a:ext cx="2209800" cy="609600"/>
          </a:xfrm>
          <a:prstGeom prst="borderCallout2">
            <a:avLst>
              <a:gd name="adj1" fmla="val 18750"/>
              <a:gd name="adj2" fmla="val 103449"/>
              <a:gd name="adj3" fmla="val 18750"/>
              <a:gd name="adj4" fmla="val 148921"/>
              <a:gd name="adj5" fmla="val -34898"/>
              <a:gd name="adj6" fmla="val 169398"/>
            </a:avLst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latin typeface="Symbol" pitchFamily="18" charset="2"/>
              </a:rPr>
              <a:t>m</a:t>
            </a:r>
            <a:r>
              <a:rPr lang="en-US" baseline="-25000"/>
              <a:t>Y|X</a:t>
            </a:r>
            <a:r>
              <a:rPr lang="en-US"/>
              <a:t> = </a:t>
            </a:r>
            <a:r>
              <a:rPr lang="en-US">
                <a:latin typeface="Symbol" pitchFamily="18" charset="2"/>
              </a:rPr>
              <a:t>a</a:t>
            </a:r>
            <a:r>
              <a:rPr lang="en-US"/>
              <a:t> =</a:t>
            </a:r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</a:p>
        </p:txBody>
      </p:sp>
      <p:sp>
        <p:nvSpPr>
          <p:cNvPr id="320522" name="AutoShape 10"/>
          <p:cNvSpPr>
            <a:spLocks/>
          </p:cNvSpPr>
          <p:nvPr/>
        </p:nvSpPr>
        <p:spPr bwMode="auto">
          <a:xfrm>
            <a:off x="685800" y="3234437"/>
            <a:ext cx="2209800" cy="609600"/>
          </a:xfrm>
          <a:prstGeom prst="borderCallout2">
            <a:avLst>
              <a:gd name="adj1" fmla="val 18750"/>
              <a:gd name="adj2" fmla="val 103449"/>
              <a:gd name="adj3" fmla="val 18750"/>
              <a:gd name="adj4" fmla="val 161421"/>
              <a:gd name="adj5" fmla="val 135417"/>
              <a:gd name="adj6" fmla="val 221625"/>
            </a:avLst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14300" lvl="1">
              <a:spcBef>
                <a:spcPct val="20000"/>
              </a:spcBef>
            </a:pPr>
            <a:r>
              <a:rPr lang="en-US">
                <a:latin typeface="Symbol" pitchFamily="18" charset="2"/>
              </a:rPr>
              <a:t>m</a:t>
            </a:r>
            <a:r>
              <a:rPr lang="en-US" baseline="-25000"/>
              <a:t>Y|X</a:t>
            </a:r>
            <a:r>
              <a:rPr lang="en-US"/>
              <a:t>=</a:t>
            </a:r>
            <a:r>
              <a:rPr lang="en-US">
                <a:latin typeface="Symbol" pitchFamily="18" charset="2"/>
              </a:rPr>
              <a:t>a</a:t>
            </a:r>
            <a:r>
              <a:rPr lang="en-US"/>
              <a:t>+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1</a:t>
            </a:r>
            <a:r>
              <a:rPr lang="en-US"/>
              <a:t>X</a:t>
            </a:r>
          </a:p>
        </p:txBody>
      </p:sp>
      <p:pic>
        <p:nvPicPr>
          <p:cNvPr id="320524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474025"/>
            <a:ext cx="4267200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0525" name="Text Box 13"/>
          <p:cNvSpPr txBox="1">
            <a:spLocks noChangeArrowheads="1"/>
          </p:cNvSpPr>
          <p:nvPr/>
        </p:nvSpPr>
        <p:spPr bwMode="auto">
          <a:xfrm>
            <a:off x="5791200" y="1462088"/>
            <a:ext cx="2378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b="1" baseline="-25000">
                <a:solidFill>
                  <a:schemeClr val="accent2"/>
                </a:solidFill>
              </a:rPr>
              <a:t>Y|X</a:t>
            </a:r>
            <a:r>
              <a:rPr lang="en-US" b="1">
                <a:solidFill>
                  <a:schemeClr val="accent2"/>
                </a:solidFill>
              </a:rPr>
              <a:t> = </a:t>
            </a:r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US" b="1">
                <a:solidFill>
                  <a:schemeClr val="accent2"/>
                </a:solidFill>
              </a:rPr>
              <a:t> + </a:t>
            </a:r>
            <a:r>
              <a:rPr lang="en-US" b="1">
                <a:solidFill>
                  <a:schemeClr val="accent2"/>
                </a:solidFill>
                <a:latin typeface="Symbol" pitchFamily="18" charset="2"/>
              </a:rPr>
              <a:t>b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791200" y="1995488"/>
            <a:ext cx="2127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en-US" b="1" baseline="-25000">
                <a:solidFill>
                  <a:srgbClr val="FF0000"/>
                </a:solidFill>
              </a:rPr>
              <a:t>Y|X</a:t>
            </a:r>
            <a:r>
              <a:rPr lang="en-US" b="1">
                <a:solidFill>
                  <a:srgbClr val="FF0000"/>
                </a:solidFill>
              </a:rPr>
              <a:t> = </a:t>
            </a:r>
            <a:r>
              <a:rPr lang="en-US" b="1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b="1">
                <a:solidFill>
                  <a:srgbClr val="FF0000"/>
                </a:solidFill>
              </a:rPr>
              <a:t> =</a:t>
            </a:r>
            <a:r>
              <a:rPr lang="en-US" b="1">
                <a:solidFill>
                  <a:srgbClr val="FF0000"/>
                </a:solidFill>
                <a:latin typeface="Symbol" pitchFamily="18" charset="2"/>
              </a:rPr>
              <a:t>`</a:t>
            </a:r>
            <a:r>
              <a:rPr lang="en-US" b="1">
                <a:solidFill>
                  <a:srgbClr val="FF0000"/>
                </a:solidFill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uiExpand="1" build="p"/>
      <p:bldP spid="320518" grpId="0" animBg="1"/>
      <p:bldP spid="320521" grpId="0" animBg="1"/>
      <p:bldP spid="320522" grpId="0" animBg="1"/>
      <p:bldP spid="320525" grpId="0"/>
      <p:bldP spid="3205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20E1C8-0492-43DD-9271-91280E40F1CC}" type="slidenum">
              <a:rPr lang="en-US"/>
              <a:pPr/>
              <a:t>19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Model Fits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b="1"/>
              <a:t>Two competing models</a:t>
            </a:r>
          </a:p>
          <a:p>
            <a:pPr marL="457200" lvl="1" indent="0"/>
            <a:r>
              <a:rPr lang="en-US" b="1">
                <a:solidFill>
                  <a:srgbClr val="009900"/>
                </a:solidFill>
              </a:rPr>
              <a:t>Full Model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m</a:t>
            </a:r>
            <a:r>
              <a:rPr lang="en-US" baseline="-25000"/>
              <a:t>Y|X</a:t>
            </a:r>
            <a:r>
              <a:rPr lang="en-US"/>
              <a:t> = </a:t>
            </a:r>
            <a:r>
              <a:rPr lang="en-US">
                <a:latin typeface="Symbol" pitchFamily="18" charset="2"/>
              </a:rPr>
              <a:t>a</a:t>
            </a:r>
            <a:r>
              <a:rPr lang="en-US"/>
              <a:t> + </a:t>
            </a:r>
            <a:r>
              <a:rPr lang="en-US">
                <a:latin typeface="Symbol" pitchFamily="18" charset="2"/>
              </a:rPr>
              <a:t>b</a:t>
            </a:r>
            <a:r>
              <a:rPr lang="en-US" baseline="-25000"/>
              <a:t>1</a:t>
            </a:r>
            <a:r>
              <a:rPr lang="en-US"/>
              <a:t>X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marL="457200" lvl="1" indent="0"/>
            <a:r>
              <a:rPr lang="en-US" b="1">
                <a:solidFill>
                  <a:srgbClr val="009900"/>
                </a:solidFill>
              </a:rPr>
              <a:t>Simple Model</a:t>
            </a:r>
            <a:r>
              <a:rPr lang="en-US"/>
              <a:t>: </a:t>
            </a:r>
            <a:r>
              <a:rPr lang="en-US">
                <a:latin typeface="Symbol" pitchFamily="18" charset="2"/>
              </a:rPr>
              <a:t>m</a:t>
            </a:r>
            <a:r>
              <a:rPr lang="en-US" baseline="-25000"/>
              <a:t>Y|X</a:t>
            </a:r>
            <a:r>
              <a:rPr lang="en-US"/>
              <a:t> = </a:t>
            </a:r>
            <a:r>
              <a:rPr lang="en-US">
                <a:latin typeface="Symbol" pitchFamily="18" charset="2"/>
              </a:rPr>
              <a:t>`</a:t>
            </a:r>
            <a:r>
              <a:rPr lang="en-US"/>
              <a:t>y</a:t>
            </a:r>
          </a:p>
          <a:p>
            <a:pPr lvl="2"/>
            <a:endParaRPr lang="en-US"/>
          </a:p>
        </p:txBody>
      </p:sp>
      <p:pic>
        <p:nvPicPr>
          <p:cNvPr id="3215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619625"/>
            <a:ext cx="3429000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54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286000"/>
            <a:ext cx="75438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85D6A5-1DBB-414F-BFF0-12DC6AEA6989}" type="slidenum">
              <a:rPr lang="en-US"/>
              <a:pPr/>
              <a:t>2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 from Introductory Stats</a:t>
            </a:r>
          </a:p>
        </p:txBody>
      </p:sp>
      <p:sp>
        <p:nvSpPr>
          <p:cNvPr id="3246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86400"/>
          </a:xfrm>
          <a:noFill/>
          <a:ln/>
        </p:spPr>
        <p:txBody>
          <a:bodyPr/>
          <a:lstStyle/>
          <a:p>
            <a:r>
              <a:rPr lang="en-US" b="1" dirty="0"/>
              <a:t>Slope</a:t>
            </a:r>
          </a:p>
          <a:p>
            <a:pPr lvl="1"/>
            <a:r>
              <a:rPr lang="en-US" dirty="0"/>
              <a:t>rate of change of the response </a:t>
            </a:r>
            <a:r>
              <a:rPr lang="en-US" dirty="0" smtClean="0"/>
              <a:t>for </a:t>
            </a:r>
            <a:r>
              <a:rPr lang="en-US" dirty="0"/>
              <a:t>each unit increase of the </a:t>
            </a:r>
            <a:r>
              <a:rPr lang="en-US" dirty="0" smtClean="0"/>
              <a:t>explanatory</a:t>
            </a:r>
            <a:endParaRPr lang="en-US" dirty="0"/>
          </a:p>
          <a:p>
            <a:r>
              <a:rPr lang="en-US" b="1" dirty="0"/>
              <a:t>Intercept</a:t>
            </a:r>
          </a:p>
          <a:p>
            <a:pPr lvl="1"/>
            <a:r>
              <a:rPr lang="en-US" dirty="0"/>
              <a:t>value of the </a:t>
            </a:r>
            <a:r>
              <a:rPr lang="en-US" dirty="0" smtClean="0"/>
              <a:t>response </a:t>
            </a:r>
            <a:r>
              <a:rPr lang="en-US" dirty="0"/>
              <a:t>when the explanatory </a:t>
            </a:r>
            <a:r>
              <a:rPr lang="en-US" dirty="0" smtClean="0"/>
              <a:t>=0</a:t>
            </a:r>
            <a:endParaRPr lang="en-US" dirty="0"/>
          </a:p>
          <a:p>
            <a:pPr lvl="1"/>
            <a:endParaRPr lang="en-US" sz="1400" dirty="0"/>
          </a:p>
          <a:p>
            <a:r>
              <a:rPr lang="en-US" sz="3400" b="1" dirty="0"/>
              <a:t>Best-fit line</a:t>
            </a:r>
          </a:p>
          <a:p>
            <a:pPr lvl="1"/>
            <a:r>
              <a:rPr lang="en-US" sz="3000" dirty="0"/>
              <a:t>t</a:t>
            </a:r>
            <a:r>
              <a:rPr lang="en-US" sz="3000" dirty="0" smtClean="0"/>
              <a:t>he </a:t>
            </a:r>
            <a:r>
              <a:rPr lang="en-US" sz="3000" dirty="0"/>
              <a:t>line of all possible lines through the two sample means that minimizes the RSS</a:t>
            </a:r>
          </a:p>
          <a:p>
            <a:pPr lvl="2"/>
            <a:r>
              <a:rPr lang="en-US" sz="2500" dirty="0"/>
              <a:t>examine the 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58A8D2-80C4-4031-AC05-73E1F11E9540}" type="slidenum">
              <a:rPr lang="en-US"/>
              <a:pPr/>
              <a:t>20</a:t>
            </a:fld>
            <a:endParaRPr lang="en-US"/>
          </a:p>
        </p:txBody>
      </p:sp>
      <p:pic>
        <p:nvPicPr>
          <p:cNvPr id="322586" name="Picture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592388"/>
            <a:ext cx="4267200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256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Models</a:t>
            </a:r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752600"/>
          </a:xfrm>
        </p:spPr>
        <p:txBody>
          <a:bodyPr/>
          <a:lstStyle/>
          <a:p>
            <a:r>
              <a:rPr lang="en-US" b="1" dirty="0"/>
              <a:t>Two competing models</a:t>
            </a:r>
          </a:p>
          <a:p>
            <a:pPr marL="457200" lvl="1" indent="0"/>
            <a:r>
              <a:rPr lang="en-US" b="1" dirty="0">
                <a:solidFill>
                  <a:srgbClr val="009900"/>
                </a:solidFill>
              </a:rPr>
              <a:t>Full Model</a:t>
            </a:r>
            <a:r>
              <a:rPr lang="en-US" dirty="0"/>
              <a:t>: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X</a:t>
            </a:r>
          </a:p>
          <a:p>
            <a:pPr marL="457200" lvl="1" indent="0"/>
            <a:r>
              <a:rPr lang="en-US" b="1" dirty="0">
                <a:solidFill>
                  <a:srgbClr val="009900"/>
                </a:solidFill>
              </a:rPr>
              <a:t>Simple Model</a:t>
            </a:r>
            <a:r>
              <a:rPr lang="en-US" dirty="0"/>
              <a:t>: 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baseline="-25000" dirty="0" err="1"/>
              <a:t>Y|X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0 </a:t>
            </a:r>
            <a:r>
              <a:rPr lang="en-US" dirty="0"/>
              <a:t>= </a:t>
            </a:r>
            <a:r>
              <a:rPr lang="en-US" dirty="0">
                <a:latin typeface="Symbol" pitchFamily="18" charset="2"/>
              </a:rPr>
              <a:t>`</a:t>
            </a:r>
            <a:r>
              <a:rPr lang="en-US" dirty="0"/>
              <a:t>y</a:t>
            </a:r>
          </a:p>
        </p:txBody>
      </p:sp>
      <p:sp>
        <p:nvSpPr>
          <p:cNvPr id="322565" name="Line 5"/>
          <p:cNvSpPr>
            <a:spLocks noChangeShapeType="1"/>
          </p:cNvSpPr>
          <p:nvPr/>
        </p:nvSpPr>
        <p:spPr bwMode="auto">
          <a:xfrm flipV="1">
            <a:off x="3905250" y="4994275"/>
            <a:ext cx="0" cy="47625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66" name="Line 6"/>
          <p:cNvSpPr>
            <a:spLocks noChangeShapeType="1"/>
          </p:cNvSpPr>
          <p:nvPr/>
        </p:nvSpPr>
        <p:spPr bwMode="auto">
          <a:xfrm flipV="1">
            <a:off x="4019550" y="4864100"/>
            <a:ext cx="0" cy="10795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67" name="Line 7"/>
          <p:cNvSpPr>
            <a:spLocks noChangeShapeType="1"/>
          </p:cNvSpPr>
          <p:nvPr/>
        </p:nvSpPr>
        <p:spPr bwMode="auto">
          <a:xfrm flipV="1">
            <a:off x="3619500" y="5257800"/>
            <a:ext cx="0" cy="2032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68" name="Line 8"/>
          <p:cNvSpPr>
            <a:spLocks noChangeShapeType="1"/>
          </p:cNvSpPr>
          <p:nvPr/>
        </p:nvSpPr>
        <p:spPr bwMode="auto">
          <a:xfrm flipV="1">
            <a:off x="3648075" y="4940300"/>
            <a:ext cx="0" cy="2921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69" name="Line 9"/>
          <p:cNvSpPr>
            <a:spLocks noChangeShapeType="1"/>
          </p:cNvSpPr>
          <p:nvPr/>
        </p:nvSpPr>
        <p:spPr bwMode="auto">
          <a:xfrm flipV="1">
            <a:off x="3200400" y="5435600"/>
            <a:ext cx="0" cy="20955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0" name="Line 10"/>
          <p:cNvSpPr>
            <a:spLocks noChangeShapeType="1"/>
          </p:cNvSpPr>
          <p:nvPr/>
        </p:nvSpPr>
        <p:spPr bwMode="auto">
          <a:xfrm flipV="1">
            <a:off x="3140075" y="5740400"/>
            <a:ext cx="0" cy="9525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1" name="Line 11"/>
          <p:cNvSpPr>
            <a:spLocks noChangeShapeType="1"/>
          </p:cNvSpPr>
          <p:nvPr/>
        </p:nvSpPr>
        <p:spPr bwMode="auto">
          <a:xfrm flipV="1">
            <a:off x="2978150" y="5807075"/>
            <a:ext cx="0" cy="9525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2" name="Line 12"/>
          <p:cNvSpPr>
            <a:spLocks noChangeShapeType="1"/>
          </p:cNvSpPr>
          <p:nvPr/>
        </p:nvSpPr>
        <p:spPr bwMode="auto">
          <a:xfrm flipV="1">
            <a:off x="5486400" y="3378200"/>
            <a:ext cx="0" cy="2032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3" name="Line 13"/>
          <p:cNvSpPr>
            <a:spLocks noChangeShapeType="1"/>
          </p:cNvSpPr>
          <p:nvPr/>
        </p:nvSpPr>
        <p:spPr bwMode="auto">
          <a:xfrm flipV="1">
            <a:off x="5883275" y="2965450"/>
            <a:ext cx="0" cy="2032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4" name="Line 14"/>
          <p:cNvSpPr>
            <a:spLocks noChangeShapeType="1"/>
          </p:cNvSpPr>
          <p:nvPr/>
        </p:nvSpPr>
        <p:spPr bwMode="auto">
          <a:xfrm flipH="1" flipV="1">
            <a:off x="5156200" y="2959100"/>
            <a:ext cx="6350" cy="741363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5" name="Line 15"/>
          <p:cNvSpPr>
            <a:spLocks noChangeShapeType="1"/>
          </p:cNvSpPr>
          <p:nvPr/>
        </p:nvSpPr>
        <p:spPr bwMode="auto">
          <a:xfrm flipV="1">
            <a:off x="5154613" y="2947988"/>
            <a:ext cx="3175" cy="18542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6" name="Line 16"/>
          <p:cNvSpPr>
            <a:spLocks noChangeShapeType="1"/>
          </p:cNvSpPr>
          <p:nvPr/>
        </p:nvSpPr>
        <p:spPr bwMode="auto">
          <a:xfrm flipV="1">
            <a:off x="5486400" y="3581400"/>
            <a:ext cx="3175" cy="1228725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7" name="Line 17"/>
          <p:cNvSpPr>
            <a:spLocks noChangeShapeType="1"/>
          </p:cNvSpPr>
          <p:nvPr/>
        </p:nvSpPr>
        <p:spPr bwMode="auto">
          <a:xfrm flipV="1">
            <a:off x="5876925" y="3143250"/>
            <a:ext cx="6350" cy="16637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8" name="Line 18"/>
          <p:cNvSpPr>
            <a:spLocks noChangeShapeType="1"/>
          </p:cNvSpPr>
          <p:nvPr/>
        </p:nvSpPr>
        <p:spPr bwMode="auto">
          <a:xfrm flipV="1">
            <a:off x="4019550" y="4810125"/>
            <a:ext cx="6350" cy="1651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79" name="Line 19"/>
          <p:cNvSpPr>
            <a:spLocks noChangeShapeType="1"/>
          </p:cNvSpPr>
          <p:nvPr/>
        </p:nvSpPr>
        <p:spPr bwMode="auto">
          <a:xfrm flipH="1" flipV="1">
            <a:off x="3895725" y="4813300"/>
            <a:ext cx="6350" cy="6731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80" name="Line 20"/>
          <p:cNvSpPr>
            <a:spLocks noChangeShapeType="1"/>
          </p:cNvSpPr>
          <p:nvPr/>
        </p:nvSpPr>
        <p:spPr bwMode="auto">
          <a:xfrm flipH="1" flipV="1">
            <a:off x="3714750" y="4813300"/>
            <a:ext cx="0" cy="3556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81" name="Line 21"/>
          <p:cNvSpPr>
            <a:spLocks noChangeShapeType="1"/>
          </p:cNvSpPr>
          <p:nvPr/>
        </p:nvSpPr>
        <p:spPr bwMode="auto">
          <a:xfrm flipH="1" flipV="1">
            <a:off x="3622675" y="4772025"/>
            <a:ext cx="6350" cy="6731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82" name="Line 22"/>
          <p:cNvSpPr>
            <a:spLocks noChangeShapeType="1"/>
          </p:cNvSpPr>
          <p:nvPr/>
        </p:nvSpPr>
        <p:spPr bwMode="auto">
          <a:xfrm flipH="1" flipV="1">
            <a:off x="3663950" y="4826000"/>
            <a:ext cx="0" cy="10795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83" name="Line 23"/>
          <p:cNvSpPr>
            <a:spLocks noChangeShapeType="1"/>
          </p:cNvSpPr>
          <p:nvPr/>
        </p:nvSpPr>
        <p:spPr bwMode="auto">
          <a:xfrm flipH="1" flipV="1">
            <a:off x="3200400" y="4816475"/>
            <a:ext cx="6350" cy="62865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84" name="Line 24"/>
          <p:cNvSpPr>
            <a:spLocks noChangeShapeType="1"/>
          </p:cNvSpPr>
          <p:nvPr/>
        </p:nvSpPr>
        <p:spPr bwMode="auto">
          <a:xfrm flipH="1" flipV="1">
            <a:off x="3130550" y="4810125"/>
            <a:ext cx="19050" cy="103505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2585" name="Line 25"/>
          <p:cNvSpPr>
            <a:spLocks noChangeShapeType="1"/>
          </p:cNvSpPr>
          <p:nvPr/>
        </p:nvSpPr>
        <p:spPr bwMode="auto">
          <a:xfrm flipH="1" flipV="1">
            <a:off x="2971800" y="4803775"/>
            <a:ext cx="6350" cy="977900"/>
          </a:xfrm>
          <a:prstGeom prst="lin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22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22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22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 uiExpand="1" build="p"/>
      <p:bldP spid="322565" grpId="0" animBg="1"/>
      <p:bldP spid="322565" grpId="1" animBg="1"/>
      <p:bldP spid="322566" grpId="0" animBg="1"/>
      <p:bldP spid="322566" grpId="1" animBg="1"/>
      <p:bldP spid="322567" grpId="0" animBg="1"/>
      <p:bldP spid="322567" grpId="1" animBg="1"/>
      <p:bldP spid="322568" grpId="0" animBg="1"/>
      <p:bldP spid="322568" grpId="1" animBg="1"/>
      <p:bldP spid="322569" grpId="0" animBg="1"/>
      <p:bldP spid="322569" grpId="1" animBg="1"/>
      <p:bldP spid="322570" grpId="0" animBg="1"/>
      <p:bldP spid="322570" grpId="1" animBg="1"/>
      <p:bldP spid="322571" grpId="0" animBg="1"/>
      <p:bldP spid="322571" grpId="1" animBg="1"/>
      <p:bldP spid="322572" grpId="0" animBg="1"/>
      <p:bldP spid="322572" grpId="1" animBg="1"/>
      <p:bldP spid="322573" grpId="0" animBg="1"/>
      <p:bldP spid="322573" grpId="1" animBg="1"/>
      <p:bldP spid="322574" grpId="0" animBg="1"/>
      <p:bldP spid="322574" grpId="1" animBg="1"/>
      <p:bldP spid="322575" grpId="0" animBg="1"/>
      <p:bldP spid="322576" grpId="0" animBg="1"/>
      <p:bldP spid="322577" grpId="0" animBg="1"/>
      <p:bldP spid="322578" grpId="0" animBg="1"/>
      <p:bldP spid="322579" grpId="0" animBg="1"/>
      <p:bldP spid="322580" grpId="0" animBg="1"/>
      <p:bldP spid="322581" grpId="0" animBg="1"/>
      <p:bldP spid="322582" grpId="0" animBg="1"/>
      <p:bldP spid="322583" grpId="0" animBg="1"/>
      <p:bldP spid="322584" grpId="0" animBg="1"/>
      <p:bldP spid="3225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2B92B-A80A-494F-8608-7A3AB626F15C}" type="slidenum">
              <a:rPr lang="en-US"/>
              <a:pPr/>
              <a:t>21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</a:t>
            </a:r>
            <a:r>
              <a:rPr lang="en-US" baseline="-25000"/>
              <a:t>Regression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err="1"/>
              <a:t>SS</a:t>
            </a:r>
            <a:r>
              <a:rPr lang="en-US" baseline="-25000" dirty="0" err="1"/>
              <a:t>Total</a:t>
            </a:r>
            <a:r>
              <a:rPr lang="en-US" dirty="0"/>
              <a:t> </a:t>
            </a:r>
            <a:r>
              <a:rPr lang="en-US" dirty="0" smtClean="0"/>
              <a:t>partitions</a:t>
            </a:r>
            <a:endParaRPr lang="en-US" dirty="0"/>
          </a:p>
          <a:p>
            <a:pPr lvl="1"/>
            <a:r>
              <a:rPr lang="en-US" b="1" dirty="0" err="1"/>
              <a:t>SS</a:t>
            </a:r>
            <a:r>
              <a:rPr lang="en-US" b="1" baseline="-25000" dirty="0" err="1"/>
              <a:t>Residual</a:t>
            </a:r>
            <a:endParaRPr lang="en-US" b="1" baseline="-25000" dirty="0"/>
          </a:p>
          <a:p>
            <a:pPr lvl="2"/>
            <a:r>
              <a:rPr lang="en-US" dirty="0"/>
              <a:t>exactly analogous to </a:t>
            </a:r>
            <a:r>
              <a:rPr lang="en-US" dirty="0" err="1"/>
              <a:t>SS</a:t>
            </a:r>
            <a:r>
              <a:rPr lang="en-US" baseline="-25000" dirty="0" err="1"/>
              <a:t>Within</a:t>
            </a:r>
            <a:endParaRPr lang="en-US" baseline="-25000" dirty="0"/>
          </a:p>
          <a:p>
            <a:pPr lvl="2"/>
            <a:r>
              <a:rPr lang="en-US" dirty="0" smtClean="0"/>
              <a:t>amount </a:t>
            </a:r>
            <a:r>
              <a:rPr lang="en-US" dirty="0" smtClean="0"/>
              <a:t>of “variability” still </a:t>
            </a:r>
            <a:r>
              <a:rPr lang="en-US" dirty="0"/>
              <a:t>not explained by full model</a:t>
            </a:r>
          </a:p>
          <a:p>
            <a:pPr marL="914400" lvl="2" indent="0">
              <a:buNone/>
            </a:pPr>
            <a:endParaRPr lang="en-US" sz="1200" dirty="0"/>
          </a:p>
          <a:p>
            <a:pPr lvl="1"/>
            <a:r>
              <a:rPr lang="en-US" b="1" dirty="0" err="1"/>
              <a:t>SS</a:t>
            </a:r>
            <a:r>
              <a:rPr lang="en-US" b="1" baseline="-25000" dirty="0" err="1"/>
              <a:t>Regression</a:t>
            </a:r>
            <a:endParaRPr lang="en-US" b="1" baseline="-25000" dirty="0"/>
          </a:p>
          <a:p>
            <a:pPr lvl="2"/>
            <a:r>
              <a:rPr lang="en-US" dirty="0"/>
              <a:t>exactly analogous to </a:t>
            </a:r>
            <a:r>
              <a:rPr lang="en-US" dirty="0" err="1"/>
              <a:t>SS</a:t>
            </a:r>
            <a:r>
              <a:rPr lang="en-US" baseline="-25000" dirty="0" err="1"/>
              <a:t>Among</a:t>
            </a:r>
            <a:endParaRPr lang="en-US" baseline="-25000" dirty="0"/>
          </a:p>
          <a:p>
            <a:pPr lvl="2"/>
            <a:r>
              <a:rPr lang="en-US" dirty="0" smtClean="0"/>
              <a:t>amount </a:t>
            </a:r>
            <a:r>
              <a:rPr lang="en-US" dirty="0" smtClean="0"/>
              <a:t>of “variability” explained </a:t>
            </a:r>
            <a:r>
              <a:rPr lang="en-US" dirty="0"/>
              <a:t>by full model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much “better” the full </a:t>
            </a:r>
            <a:r>
              <a:rPr lang="en-US" dirty="0" smtClean="0"/>
              <a:t>fits </a:t>
            </a:r>
            <a:r>
              <a:rPr lang="en-US" dirty="0" smtClean="0"/>
              <a:t>than </a:t>
            </a:r>
            <a:r>
              <a:rPr lang="en-US" dirty="0"/>
              <a:t>the simple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547C-EA5A-4093-A516-8A196F0EDAC0}" type="slidenum">
              <a:rPr lang="en-US"/>
              <a:pPr/>
              <a:t>22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Linear Regression in R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See HO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anova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Find and label the SS parts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Where do the MS come from?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Where does the F come from?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What does it test?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Compare to default t-tests in 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summary()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741B17-9B71-4F40-AE18-84E8527323C2}" type="slidenum">
              <a:rPr lang="en-US"/>
              <a:pPr/>
              <a:t>23</a:t>
            </a:fld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Assumptions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562600"/>
          </a:xfrm>
        </p:spPr>
        <p:txBody>
          <a:bodyPr/>
          <a:lstStyle/>
          <a:p>
            <a:r>
              <a:rPr lang="en-US" b="1" dirty="0"/>
              <a:t>Independence among individuals</a:t>
            </a:r>
          </a:p>
          <a:p>
            <a:r>
              <a:rPr lang="en-US" b="1" dirty="0"/>
              <a:t>Linearity</a:t>
            </a:r>
          </a:p>
          <a:p>
            <a:pPr lvl="1"/>
            <a:r>
              <a:rPr lang="en-US" dirty="0"/>
              <a:t>assess with </a:t>
            </a:r>
            <a:r>
              <a:rPr lang="en-US" dirty="0" smtClean="0"/>
              <a:t>fitted-line and </a:t>
            </a:r>
            <a:r>
              <a:rPr lang="en-US" dirty="0"/>
              <a:t>residual </a:t>
            </a:r>
            <a:r>
              <a:rPr lang="en-US" dirty="0" smtClean="0"/>
              <a:t>plots</a:t>
            </a:r>
            <a:endParaRPr lang="en-US" dirty="0"/>
          </a:p>
          <a:p>
            <a:r>
              <a:rPr lang="en-US" b="1" dirty="0"/>
              <a:t>Homoscedasticity</a:t>
            </a:r>
          </a:p>
          <a:p>
            <a:pPr lvl="1"/>
            <a:r>
              <a:rPr lang="en-US" dirty="0"/>
              <a:t>assess with </a:t>
            </a:r>
            <a:r>
              <a:rPr lang="en-US" dirty="0" smtClean="0"/>
              <a:t>fitted-line and </a:t>
            </a:r>
            <a:r>
              <a:rPr lang="en-US" dirty="0"/>
              <a:t>residual </a:t>
            </a:r>
            <a:r>
              <a:rPr lang="en-US" dirty="0" smtClean="0"/>
              <a:t>plots</a:t>
            </a:r>
          </a:p>
          <a:p>
            <a:r>
              <a:rPr lang="en-US" b="1" dirty="0" smtClean="0"/>
              <a:t>Normality </a:t>
            </a:r>
            <a:r>
              <a:rPr lang="en-US" b="1" dirty="0"/>
              <a:t>of residuals</a:t>
            </a:r>
          </a:p>
          <a:p>
            <a:pPr lvl="1"/>
            <a:r>
              <a:rPr lang="en-US" dirty="0"/>
              <a:t>assess with Anderson-Darling </a:t>
            </a:r>
            <a:r>
              <a:rPr lang="en-US" dirty="0" smtClean="0"/>
              <a:t>test </a:t>
            </a:r>
            <a:r>
              <a:rPr lang="en-US" dirty="0"/>
              <a:t>&amp; histogram</a:t>
            </a:r>
          </a:p>
          <a:p>
            <a:r>
              <a:rPr lang="en-US" b="1" dirty="0"/>
              <a:t>No outliers (</a:t>
            </a:r>
            <a:r>
              <a:rPr lang="en-US" b="1" i="1" dirty="0"/>
              <a:t>or highly influential points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assess with outlier </a:t>
            </a:r>
            <a:r>
              <a:rPr lang="en-US" dirty="0" smtClean="0"/>
              <a:t>test &amp; residual plot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C9D3D1-0A14-448F-9B96-A30B8CF3BD0A}" type="slidenum">
              <a:rPr lang="en-US"/>
              <a:pPr/>
              <a:t>24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Influential </a:t>
            </a:r>
            <a:r>
              <a:rPr lang="en-US" dirty="0" smtClean="0"/>
              <a:t>Point</a:t>
            </a:r>
            <a:endParaRPr lang="en-US" dirty="0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2362200"/>
          </a:xfrm>
        </p:spPr>
        <p:txBody>
          <a:bodyPr/>
          <a:lstStyle/>
          <a:p>
            <a:r>
              <a:rPr lang="en-US" dirty="0" smtClean="0"/>
              <a:t>An individual with </a:t>
            </a:r>
            <a:r>
              <a:rPr lang="en-US" dirty="0"/>
              <a:t>a strong effect on </a:t>
            </a:r>
            <a:r>
              <a:rPr lang="en-US" dirty="0" smtClean="0"/>
              <a:t>the fitted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i.e., if the point is removed/included the model results are </a:t>
            </a:r>
            <a:r>
              <a:rPr lang="en-US" dirty="0" smtClean="0"/>
              <a:t>very </a:t>
            </a:r>
            <a:r>
              <a:rPr lang="en-US" dirty="0"/>
              <a:t>different</a:t>
            </a:r>
          </a:p>
        </p:txBody>
      </p:sp>
      <p:sp>
        <p:nvSpPr>
          <p:cNvPr id="351318" name="Oval 86"/>
          <p:cNvSpPr>
            <a:spLocks noChangeArrowheads="1"/>
          </p:cNvSpPr>
          <p:nvPr/>
        </p:nvSpPr>
        <p:spPr bwMode="auto">
          <a:xfrm>
            <a:off x="6477000" y="3429000"/>
            <a:ext cx="96838" cy="920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51323" name="Group 91"/>
          <p:cNvGrpSpPr>
            <a:grpSpLocks/>
          </p:cNvGrpSpPr>
          <p:nvPr/>
        </p:nvGrpSpPr>
        <p:grpSpPr bwMode="auto">
          <a:xfrm>
            <a:off x="1600200" y="3276600"/>
            <a:ext cx="5245100" cy="3625850"/>
            <a:chOff x="1008" y="2064"/>
            <a:chExt cx="3304" cy="2284"/>
          </a:xfrm>
        </p:grpSpPr>
        <p:sp>
          <p:nvSpPr>
            <p:cNvPr id="351237" name="Rectangle 5"/>
            <p:cNvSpPr>
              <a:spLocks noChangeArrowheads="1"/>
            </p:cNvSpPr>
            <p:nvPr/>
          </p:nvSpPr>
          <p:spPr bwMode="auto">
            <a:xfrm>
              <a:off x="1653" y="381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70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38" name="Rectangle 6"/>
            <p:cNvSpPr>
              <a:spLocks noChangeArrowheads="1"/>
            </p:cNvSpPr>
            <p:nvPr/>
          </p:nvSpPr>
          <p:spPr bwMode="auto">
            <a:xfrm>
              <a:off x="2055" y="381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80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39" name="Rectangle 7"/>
            <p:cNvSpPr>
              <a:spLocks noChangeArrowheads="1"/>
            </p:cNvSpPr>
            <p:nvPr/>
          </p:nvSpPr>
          <p:spPr bwMode="auto">
            <a:xfrm>
              <a:off x="2458" y="381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90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40" name="Rectangle 8"/>
            <p:cNvSpPr>
              <a:spLocks noChangeArrowheads="1"/>
            </p:cNvSpPr>
            <p:nvPr/>
          </p:nvSpPr>
          <p:spPr bwMode="auto">
            <a:xfrm>
              <a:off x="2837" y="3819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100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41" name="Rectangle 9"/>
            <p:cNvSpPr>
              <a:spLocks noChangeArrowheads="1"/>
            </p:cNvSpPr>
            <p:nvPr/>
          </p:nvSpPr>
          <p:spPr bwMode="auto">
            <a:xfrm>
              <a:off x="3240" y="3819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110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42" name="Rectangle 10"/>
            <p:cNvSpPr>
              <a:spLocks noChangeArrowheads="1"/>
            </p:cNvSpPr>
            <p:nvPr/>
          </p:nvSpPr>
          <p:spPr bwMode="auto">
            <a:xfrm>
              <a:off x="3642" y="3819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120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43" name="Rectangle 11"/>
            <p:cNvSpPr>
              <a:spLocks noChangeArrowheads="1"/>
            </p:cNvSpPr>
            <p:nvPr/>
          </p:nvSpPr>
          <p:spPr bwMode="auto">
            <a:xfrm>
              <a:off x="4045" y="3819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130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44" name="Line 12"/>
            <p:cNvSpPr>
              <a:spLocks noChangeShapeType="1"/>
            </p:cNvSpPr>
            <p:nvPr/>
          </p:nvSpPr>
          <p:spPr bwMode="auto">
            <a:xfrm>
              <a:off x="1751" y="3777"/>
              <a:ext cx="0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45" name="Line 13"/>
            <p:cNvSpPr>
              <a:spLocks noChangeShapeType="1"/>
            </p:cNvSpPr>
            <p:nvPr/>
          </p:nvSpPr>
          <p:spPr bwMode="auto">
            <a:xfrm>
              <a:off x="2153" y="3777"/>
              <a:ext cx="1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46" name="Line 14"/>
            <p:cNvSpPr>
              <a:spLocks noChangeShapeType="1"/>
            </p:cNvSpPr>
            <p:nvPr/>
          </p:nvSpPr>
          <p:spPr bwMode="auto">
            <a:xfrm>
              <a:off x="2556" y="3777"/>
              <a:ext cx="0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47" name="Line 15"/>
            <p:cNvSpPr>
              <a:spLocks noChangeShapeType="1"/>
            </p:cNvSpPr>
            <p:nvPr/>
          </p:nvSpPr>
          <p:spPr bwMode="auto">
            <a:xfrm>
              <a:off x="2959" y="3777"/>
              <a:ext cx="0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48" name="Line 16"/>
            <p:cNvSpPr>
              <a:spLocks noChangeShapeType="1"/>
            </p:cNvSpPr>
            <p:nvPr/>
          </p:nvSpPr>
          <p:spPr bwMode="auto">
            <a:xfrm>
              <a:off x="3367" y="3777"/>
              <a:ext cx="1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49" name="Line 17"/>
            <p:cNvSpPr>
              <a:spLocks noChangeShapeType="1"/>
            </p:cNvSpPr>
            <p:nvPr/>
          </p:nvSpPr>
          <p:spPr bwMode="auto">
            <a:xfrm>
              <a:off x="3770" y="3777"/>
              <a:ext cx="1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50" name="Line 18"/>
            <p:cNvSpPr>
              <a:spLocks noChangeShapeType="1"/>
            </p:cNvSpPr>
            <p:nvPr/>
          </p:nvSpPr>
          <p:spPr bwMode="auto">
            <a:xfrm>
              <a:off x="4173" y="3777"/>
              <a:ext cx="0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51" name="Rectangle 19"/>
            <p:cNvSpPr>
              <a:spLocks noChangeArrowheads="1"/>
            </p:cNvSpPr>
            <p:nvPr/>
          </p:nvSpPr>
          <p:spPr bwMode="auto">
            <a:xfrm>
              <a:off x="1406" y="356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70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2" name="Rectangle 20"/>
            <p:cNvSpPr>
              <a:spLocks noChangeArrowheads="1"/>
            </p:cNvSpPr>
            <p:nvPr/>
          </p:nvSpPr>
          <p:spPr bwMode="auto">
            <a:xfrm>
              <a:off x="1406" y="331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80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3" name="Rectangle 21"/>
            <p:cNvSpPr>
              <a:spLocks noChangeArrowheads="1"/>
            </p:cNvSpPr>
            <p:nvPr/>
          </p:nvSpPr>
          <p:spPr bwMode="auto">
            <a:xfrm>
              <a:off x="1406" y="306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90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4" name="Rectangle 22"/>
            <p:cNvSpPr>
              <a:spLocks noChangeArrowheads="1"/>
            </p:cNvSpPr>
            <p:nvPr/>
          </p:nvSpPr>
          <p:spPr bwMode="auto">
            <a:xfrm>
              <a:off x="1305" y="2818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100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5" name="Rectangle 23"/>
            <p:cNvSpPr>
              <a:spLocks noChangeArrowheads="1"/>
            </p:cNvSpPr>
            <p:nvPr/>
          </p:nvSpPr>
          <p:spPr bwMode="auto">
            <a:xfrm>
              <a:off x="1305" y="2568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110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6" name="Rectangle 24"/>
            <p:cNvSpPr>
              <a:spLocks noChangeArrowheads="1"/>
            </p:cNvSpPr>
            <p:nvPr/>
          </p:nvSpPr>
          <p:spPr bwMode="auto">
            <a:xfrm>
              <a:off x="1305" y="2319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120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7" name="Rectangle 25"/>
            <p:cNvSpPr>
              <a:spLocks noChangeArrowheads="1"/>
            </p:cNvSpPr>
            <p:nvPr/>
          </p:nvSpPr>
          <p:spPr bwMode="auto">
            <a:xfrm>
              <a:off x="1305" y="2064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</a:rPr>
                <a:t>130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351258" name="Line 26"/>
            <p:cNvSpPr>
              <a:spLocks noChangeShapeType="1"/>
            </p:cNvSpPr>
            <p:nvPr/>
          </p:nvSpPr>
          <p:spPr bwMode="auto">
            <a:xfrm flipH="1">
              <a:off x="1592" y="3672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59" name="Line 27"/>
            <p:cNvSpPr>
              <a:spLocks noChangeShapeType="1"/>
            </p:cNvSpPr>
            <p:nvPr/>
          </p:nvSpPr>
          <p:spPr bwMode="auto">
            <a:xfrm flipH="1">
              <a:off x="1592" y="3423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0" name="Line 28"/>
            <p:cNvSpPr>
              <a:spLocks noChangeShapeType="1"/>
            </p:cNvSpPr>
            <p:nvPr/>
          </p:nvSpPr>
          <p:spPr bwMode="auto">
            <a:xfrm flipH="1">
              <a:off x="1592" y="3174"/>
              <a:ext cx="8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1" name="Line 29"/>
            <p:cNvSpPr>
              <a:spLocks noChangeShapeType="1"/>
            </p:cNvSpPr>
            <p:nvPr/>
          </p:nvSpPr>
          <p:spPr bwMode="auto">
            <a:xfrm flipH="1">
              <a:off x="1592" y="2924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2" name="Line 30"/>
            <p:cNvSpPr>
              <a:spLocks noChangeShapeType="1"/>
            </p:cNvSpPr>
            <p:nvPr/>
          </p:nvSpPr>
          <p:spPr bwMode="auto">
            <a:xfrm flipH="1">
              <a:off x="1592" y="2675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3" name="Line 31"/>
            <p:cNvSpPr>
              <a:spLocks noChangeShapeType="1"/>
            </p:cNvSpPr>
            <p:nvPr/>
          </p:nvSpPr>
          <p:spPr bwMode="auto">
            <a:xfrm flipH="1">
              <a:off x="1592" y="2425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4" name="Line 32"/>
            <p:cNvSpPr>
              <a:spLocks noChangeShapeType="1"/>
            </p:cNvSpPr>
            <p:nvPr/>
          </p:nvSpPr>
          <p:spPr bwMode="auto">
            <a:xfrm flipH="1">
              <a:off x="1592" y="2170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5" name="Line 33"/>
            <p:cNvSpPr>
              <a:spLocks noChangeShapeType="1"/>
            </p:cNvSpPr>
            <p:nvPr/>
          </p:nvSpPr>
          <p:spPr bwMode="auto">
            <a:xfrm>
              <a:off x="1720" y="3777"/>
              <a:ext cx="247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6" name="Rectangle 34"/>
            <p:cNvSpPr>
              <a:spLocks noChangeArrowheads="1"/>
            </p:cNvSpPr>
            <p:nvPr/>
          </p:nvSpPr>
          <p:spPr bwMode="auto">
            <a:xfrm>
              <a:off x="2886" y="4070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900" b="1">
                  <a:solidFill>
                    <a:srgbClr val="000000"/>
                  </a:solidFill>
                </a:rPr>
                <a:t>X</a:t>
              </a:r>
              <a:endParaRPr lang="en-US" sz="3600" b="1">
                <a:latin typeface="Times New Roman" pitchFamily="18" charset="0"/>
              </a:endParaRPr>
            </a:p>
          </p:txBody>
        </p:sp>
        <p:sp>
          <p:nvSpPr>
            <p:cNvPr id="351267" name="Line 35"/>
            <p:cNvSpPr>
              <a:spLocks noChangeShapeType="1"/>
            </p:cNvSpPr>
            <p:nvPr/>
          </p:nvSpPr>
          <p:spPr bwMode="auto">
            <a:xfrm flipV="1">
              <a:off x="1677" y="2170"/>
              <a:ext cx="1" cy="15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268" name="Rectangle 36"/>
            <p:cNvSpPr>
              <a:spLocks noChangeArrowheads="1"/>
            </p:cNvSpPr>
            <p:nvPr/>
          </p:nvSpPr>
          <p:spPr bwMode="auto">
            <a:xfrm rot="16200000">
              <a:off x="1069" y="2762"/>
              <a:ext cx="155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900" b="1">
                  <a:solidFill>
                    <a:srgbClr val="000000"/>
                  </a:solidFill>
                </a:rPr>
                <a:t>Y</a:t>
              </a:r>
              <a:endParaRPr lang="en-US" sz="3600" b="1">
                <a:latin typeface="Times New Roman" pitchFamily="18" charset="0"/>
              </a:endParaRPr>
            </a:p>
          </p:txBody>
        </p:sp>
        <p:grpSp>
          <p:nvGrpSpPr>
            <p:cNvPr id="351320" name="Group 88"/>
            <p:cNvGrpSpPr>
              <a:grpSpLocks/>
            </p:cNvGrpSpPr>
            <p:nvPr/>
          </p:nvGrpSpPr>
          <p:grpSpPr bwMode="auto">
            <a:xfrm>
              <a:off x="1763" y="2234"/>
              <a:ext cx="2391" cy="1503"/>
              <a:chOff x="1763" y="2234"/>
              <a:chExt cx="2391" cy="1503"/>
            </a:xfrm>
          </p:grpSpPr>
          <p:sp>
            <p:nvSpPr>
              <p:cNvPr id="351269" name="Oval 37"/>
              <p:cNvSpPr>
                <a:spLocks noChangeArrowheads="1"/>
              </p:cNvSpPr>
              <p:nvPr/>
            </p:nvSpPr>
            <p:spPr bwMode="auto">
              <a:xfrm>
                <a:off x="2550" y="2715"/>
                <a:ext cx="60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0" name="Oval 38"/>
              <p:cNvSpPr>
                <a:spLocks noChangeArrowheads="1"/>
              </p:cNvSpPr>
              <p:nvPr/>
            </p:nvSpPr>
            <p:spPr bwMode="auto">
              <a:xfrm>
                <a:off x="3581" y="3203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1" name="Oval 39"/>
              <p:cNvSpPr>
                <a:spLocks noChangeArrowheads="1"/>
              </p:cNvSpPr>
              <p:nvPr/>
            </p:nvSpPr>
            <p:spPr bwMode="auto">
              <a:xfrm>
                <a:off x="3294" y="3284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2" name="Oval 40"/>
              <p:cNvSpPr>
                <a:spLocks noChangeArrowheads="1"/>
              </p:cNvSpPr>
              <p:nvPr/>
            </p:nvSpPr>
            <p:spPr bwMode="auto">
              <a:xfrm>
                <a:off x="1763" y="2234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3" name="Oval 41"/>
              <p:cNvSpPr>
                <a:spLocks noChangeArrowheads="1"/>
              </p:cNvSpPr>
              <p:nvPr/>
            </p:nvSpPr>
            <p:spPr bwMode="auto">
              <a:xfrm>
                <a:off x="2294" y="2512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4" name="Oval 42"/>
              <p:cNvSpPr>
                <a:spLocks noChangeArrowheads="1"/>
              </p:cNvSpPr>
              <p:nvPr/>
            </p:nvSpPr>
            <p:spPr bwMode="auto">
              <a:xfrm>
                <a:off x="2928" y="297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5" name="Oval 43"/>
              <p:cNvSpPr>
                <a:spLocks noChangeArrowheads="1"/>
              </p:cNvSpPr>
              <p:nvPr/>
            </p:nvSpPr>
            <p:spPr bwMode="auto">
              <a:xfrm>
                <a:off x="3044" y="2930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6" name="Oval 44"/>
              <p:cNvSpPr>
                <a:spLocks noChangeArrowheads="1"/>
              </p:cNvSpPr>
              <p:nvPr/>
            </p:nvSpPr>
            <p:spPr bwMode="auto">
              <a:xfrm>
                <a:off x="3080" y="294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7" name="Oval 45"/>
              <p:cNvSpPr>
                <a:spLocks noChangeArrowheads="1"/>
              </p:cNvSpPr>
              <p:nvPr/>
            </p:nvSpPr>
            <p:spPr bwMode="auto">
              <a:xfrm>
                <a:off x="3276" y="3255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8" name="Oval 46"/>
              <p:cNvSpPr>
                <a:spLocks noChangeArrowheads="1"/>
              </p:cNvSpPr>
              <p:nvPr/>
            </p:nvSpPr>
            <p:spPr bwMode="auto">
              <a:xfrm>
                <a:off x="3026" y="2797"/>
                <a:ext cx="60" cy="5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79" name="Oval 47"/>
              <p:cNvSpPr>
                <a:spLocks noChangeArrowheads="1"/>
              </p:cNvSpPr>
              <p:nvPr/>
            </p:nvSpPr>
            <p:spPr bwMode="auto">
              <a:xfrm>
                <a:off x="3611" y="3446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0" name="Oval 48"/>
              <p:cNvSpPr>
                <a:spLocks noChangeArrowheads="1"/>
              </p:cNvSpPr>
              <p:nvPr/>
            </p:nvSpPr>
            <p:spPr bwMode="auto">
              <a:xfrm>
                <a:off x="2818" y="2663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1" name="Oval 49"/>
              <p:cNvSpPr>
                <a:spLocks noChangeArrowheads="1"/>
              </p:cNvSpPr>
              <p:nvPr/>
            </p:nvSpPr>
            <p:spPr bwMode="auto">
              <a:xfrm>
                <a:off x="2348" y="2779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2" name="Oval 50"/>
              <p:cNvSpPr>
                <a:spLocks noChangeArrowheads="1"/>
              </p:cNvSpPr>
              <p:nvPr/>
            </p:nvSpPr>
            <p:spPr bwMode="auto">
              <a:xfrm>
                <a:off x="2934" y="294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3" name="Oval 51"/>
              <p:cNvSpPr>
                <a:spLocks noChangeArrowheads="1"/>
              </p:cNvSpPr>
              <p:nvPr/>
            </p:nvSpPr>
            <p:spPr bwMode="auto">
              <a:xfrm>
                <a:off x="3465" y="3348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4" name="Oval 52"/>
              <p:cNvSpPr>
                <a:spLocks noChangeArrowheads="1"/>
              </p:cNvSpPr>
              <p:nvPr/>
            </p:nvSpPr>
            <p:spPr bwMode="auto">
              <a:xfrm>
                <a:off x="2861" y="2553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5" name="Oval 53"/>
              <p:cNvSpPr>
                <a:spLocks noChangeArrowheads="1"/>
              </p:cNvSpPr>
              <p:nvPr/>
            </p:nvSpPr>
            <p:spPr bwMode="auto">
              <a:xfrm>
                <a:off x="4093" y="3678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6" name="Oval 54"/>
              <p:cNvSpPr>
                <a:spLocks noChangeArrowheads="1"/>
              </p:cNvSpPr>
              <p:nvPr/>
            </p:nvSpPr>
            <p:spPr bwMode="auto">
              <a:xfrm>
                <a:off x="2586" y="2681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7" name="Oval 55"/>
              <p:cNvSpPr>
                <a:spLocks noChangeArrowheads="1"/>
              </p:cNvSpPr>
              <p:nvPr/>
            </p:nvSpPr>
            <p:spPr bwMode="auto">
              <a:xfrm>
                <a:off x="1989" y="2461"/>
                <a:ext cx="61" cy="5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8" name="Oval 56"/>
              <p:cNvSpPr>
                <a:spLocks noChangeArrowheads="1"/>
              </p:cNvSpPr>
              <p:nvPr/>
            </p:nvSpPr>
            <p:spPr bwMode="auto">
              <a:xfrm>
                <a:off x="1866" y="2298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89" name="Oval 57"/>
              <p:cNvSpPr>
                <a:spLocks noChangeArrowheads="1"/>
              </p:cNvSpPr>
              <p:nvPr/>
            </p:nvSpPr>
            <p:spPr bwMode="auto">
              <a:xfrm>
                <a:off x="3648" y="341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0" name="Oval 58"/>
              <p:cNvSpPr>
                <a:spLocks noChangeArrowheads="1"/>
              </p:cNvSpPr>
              <p:nvPr/>
            </p:nvSpPr>
            <p:spPr bwMode="auto">
              <a:xfrm>
                <a:off x="2489" y="2518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1" name="Oval 59"/>
              <p:cNvSpPr>
                <a:spLocks noChangeArrowheads="1"/>
              </p:cNvSpPr>
              <p:nvPr/>
            </p:nvSpPr>
            <p:spPr bwMode="auto">
              <a:xfrm>
                <a:off x="3264" y="3127"/>
                <a:ext cx="60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2" name="Oval 60"/>
              <p:cNvSpPr>
                <a:spLocks noChangeArrowheads="1"/>
              </p:cNvSpPr>
              <p:nvPr/>
            </p:nvSpPr>
            <p:spPr bwMode="auto">
              <a:xfrm>
                <a:off x="3306" y="3116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3" name="Oval 61"/>
              <p:cNvSpPr>
                <a:spLocks noChangeArrowheads="1"/>
              </p:cNvSpPr>
              <p:nvPr/>
            </p:nvSpPr>
            <p:spPr bwMode="auto">
              <a:xfrm>
                <a:off x="2934" y="2924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4" name="Oval 62"/>
              <p:cNvSpPr>
                <a:spLocks noChangeArrowheads="1"/>
              </p:cNvSpPr>
              <p:nvPr/>
            </p:nvSpPr>
            <p:spPr bwMode="auto">
              <a:xfrm>
                <a:off x="2678" y="2675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5" name="Oval 63"/>
              <p:cNvSpPr>
                <a:spLocks noChangeArrowheads="1"/>
              </p:cNvSpPr>
              <p:nvPr/>
            </p:nvSpPr>
            <p:spPr bwMode="auto">
              <a:xfrm>
                <a:off x="2977" y="2930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6" name="Oval 64"/>
              <p:cNvSpPr>
                <a:spLocks noChangeArrowheads="1"/>
              </p:cNvSpPr>
              <p:nvPr/>
            </p:nvSpPr>
            <p:spPr bwMode="auto">
              <a:xfrm>
                <a:off x="3428" y="3150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7" name="Oval 65"/>
              <p:cNvSpPr>
                <a:spLocks noChangeArrowheads="1"/>
              </p:cNvSpPr>
              <p:nvPr/>
            </p:nvSpPr>
            <p:spPr bwMode="auto">
              <a:xfrm>
                <a:off x="3013" y="2820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8" name="Oval 66"/>
              <p:cNvSpPr>
                <a:spLocks noChangeArrowheads="1"/>
              </p:cNvSpPr>
              <p:nvPr/>
            </p:nvSpPr>
            <p:spPr bwMode="auto">
              <a:xfrm>
                <a:off x="2714" y="272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299" name="Oval 67"/>
              <p:cNvSpPr>
                <a:spLocks noChangeArrowheads="1"/>
              </p:cNvSpPr>
              <p:nvPr/>
            </p:nvSpPr>
            <p:spPr bwMode="auto">
              <a:xfrm>
                <a:off x="2281" y="2414"/>
                <a:ext cx="61" cy="5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0" name="Oval 68"/>
              <p:cNvSpPr>
                <a:spLocks noChangeArrowheads="1"/>
              </p:cNvSpPr>
              <p:nvPr/>
            </p:nvSpPr>
            <p:spPr bwMode="auto">
              <a:xfrm>
                <a:off x="3398" y="2988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1" name="Oval 69"/>
              <p:cNvSpPr>
                <a:spLocks noChangeArrowheads="1"/>
              </p:cNvSpPr>
              <p:nvPr/>
            </p:nvSpPr>
            <p:spPr bwMode="auto">
              <a:xfrm>
                <a:off x="2727" y="2646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2" name="Oval 70"/>
              <p:cNvSpPr>
                <a:spLocks noChangeArrowheads="1"/>
              </p:cNvSpPr>
              <p:nvPr/>
            </p:nvSpPr>
            <p:spPr bwMode="auto">
              <a:xfrm>
                <a:off x="3153" y="3226"/>
                <a:ext cx="62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3" name="Oval 71"/>
              <p:cNvSpPr>
                <a:spLocks noChangeArrowheads="1"/>
              </p:cNvSpPr>
              <p:nvPr/>
            </p:nvSpPr>
            <p:spPr bwMode="auto">
              <a:xfrm>
                <a:off x="2751" y="2884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4" name="Oval 72"/>
              <p:cNvSpPr>
                <a:spLocks noChangeArrowheads="1"/>
              </p:cNvSpPr>
              <p:nvPr/>
            </p:nvSpPr>
            <p:spPr bwMode="auto">
              <a:xfrm>
                <a:off x="3459" y="3376"/>
                <a:ext cx="60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5" name="Oval 73"/>
              <p:cNvSpPr>
                <a:spLocks noChangeArrowheads="1"/>
              </p:cNvSpPr>
              <p:nvPr/>
            </p:nvSpPr>
            <p:spPr bwMode="auto">
              <a:xfrm>
                <a:off x="2300" y="243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6" name="Oval 74"/>
              <p:cNvSpPr>
                <a:spLocks noChangeArrowheads="1"/>
              </p:cNvSpPr>
              <p:nvPr/>
            </p:nvSpPr>
            <p:spPr bwMode="auto">
              <a:xfrm>
                <a:off x="3276" y="3092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7" name="Oval 75"/>
              <p:cNvSpPr>
                <a:spLocks noChangeArrowheads="1"/>
              </p:cNvSpPr>
              <p:nvPr/>
            </p:nvSpPr>
            <p:spPr bwMode="auto">
              <a:xfrm>
                <a:off x="3190" y="3191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8" name="Oval 76"/>
              <p:cNvSpPr>
                <a:spLocks noChangeArrowheads="1"/>
              </p:cNvSpPr>
              <p:nvPr/>
            </p:nvSpPr>
            <p:spPr bwMode="auto">
              <a:xfrm>
                <a:off x="2244" y="2594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09" name="Oval 77"/>
              <p:cNvSpPr>
                <a:spLocks noChangeArrowheads="1"/>
              </p:cNvSpPr>
              <p:nvPr/>
            </p:nvSpPr>
            <p:spPr bwMode="auto">
              <a:xfrm>
                <a:off x="2879" y="2802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0" name="Oval 78"/>
              <p:cNvSpPr>
                <a:spLocks noChangeArrowheads="1"/>
              </p:cNvSpPr>
              <p:nvPr/>
            </p:nvSpPr>
            <p:spPr bwMode="auto">
              <a:xfrm>
                <a:off x="3678" y="3365"/>
                <a:ext cx="62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1" name="Oval 79"/>
              <p:cNvSpPr>
                <a:spLocks noChangeArrowheads="1"/>
              </p:cNvSpPr>
              <p:nvPr/>
            </p:nvSpPr>
            <p:spPr bwMode="auto">
              <a:xfrm>
                <a:off x="2208" y="2396"/>
                <a:ext cx="61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2" name="Oval 80"/>
              <p:cNvSpPr>
                <a:spLocks noChangeArrowheads="1"/>
              </p:cNvSpPr>
              <p:nvPr/>
            </p:nvSpPr>
            <p:spPr bwMode="auto">
              <a:xfrm>
                <a:off x="3093" y="3035"/>
                <a:ext cx="60" cy="5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3" name="Oval 81"/>
              <p:cNvSpPr>
                <a:spLocks noChangeArrowheads="1"/>
              </p:cNvSpPr>
              <p:nvPr/>
            </p:nvSpPr>
            <p:spPr bwMode="auto">
              <a:xfrm>
                <a:off x="2355" y="2501"/>
                <a:ext cx="60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4" name="Oval 82"/>
              <p:cNvSpPr>
                <a:spLocks noChangeArrowheads="1"/>
              </p:cNvSpPr>
              <p:nvPr/>
            </p:nvSpPr>
            <p:spPr bwMode="auto">
              <a:xfrm>
                <a:off x="2867" y="2983"/>
                <a:ext cx="61" cy="57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5" name="Oval 83"/>
              <p:cNvSpPr>
                <a:spLocks noChangeArrowheads="1"/>
              </p:cNvSpPr>
              <p:nvPr/>
            </p:nvSpPr>
            <p:spPr bwMode="auto">
              <a:xfrm>
                <a:off x="2232" y="2628"/>
                <a:ext cx="62" cy="59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6" name="Oval 84"/>
              <p:cNvSpPr>
                <a:spLocks noChangeArrowheads="1"/>
              </p:cNvSpPr>
              <p:nvPr/>
            </p:nvSpPr>
            <p:spPr bwMode="auto">
              <a:xfrm>
                <a:off x="3190" y="2907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317" name="Oval 85"/>
              <p:cNvSpPr>
                <a:spLocks noChangeArrowheads="1"/>
              </p:cNvSpPr>
              <p:nvPr/>
            </p:nvSpPr>
            <p:spPr bwMode="auto">
              <a:xfrm>
                <a:off x="2446" y="2762"/>
                <a:ext cx="61" cy="5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1321" name="Line 89"/>
            <p:cNvSpPr>
              <a:spLocks noChangeShapeType="1"/>
            </p:cNvSpPr>
            <p:nvPr/>
          </p:nvSpPr>
          <p:spPr bwMode="auto">
            <a:xfrm>
              <a:off x="1728" y="2160"/>
              <a:ext cx="2400" cy="153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1322" name="Line 90"/>
          <p:cNvSpPr>
            <a:spLocks noChangeShapeType="1"/>
          </p:cNvSpPr>
          <p:nvPr/>
        </p:nvSpPr>
        <p:spPr bwMode="auto">
          <a:xfrm>
            <a:off x="2819400" y="4114800"/>
            <a:ext cx="37338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uiExpand="1" build="p"/>
      <p:bldP spid="351318" grpId="0" animBg="1"/>
      <p:bldP spid="3513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547C-EA5A-4093-A516-8A196F0EDAC0}" type="slidenum">
              <a:rPr lang="en-US"/>
              <a:pPr/>
              <a:t>25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Linear Regression in R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See HO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fitPlot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  <a:endParaRPr lang="en-US" b="1" dirty="0">
              <a:solidFill>
                <a:srgbClr val="CC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residPlot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leveneTest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adTest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b="1" dirty="0" err="1" smtClean="0">
                <a:solidFill>
                  <a:srgbClr val="CC0000"/>
                </a:solidFill>
                <a:latin typeface="Courier New" pitchFamily="49" charset="0"/>
              </a:rPr>
              <a:t>outlierTest</a:t>
            </a:r>
            <a:r>
              <a:rPr lang="en-US" b="1" dirty="0" smtClean="0">
                <a:solidFill>
                  <a:srgbClr val="CC0000"/>
                </a:solidFill>
                <a:latin typeface="Courier New" pitchFamily="49" charset="0"/>
              </a:rPr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4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1BD40B-611D-462B-862F-D143133CEAC9}" type="slidenum">
              <a:rPr lang="en-US"/>
              <a:pPr/>
              <a:t>26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Transformations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b="1" dirty="0"/>
              <a:t>Response variable</a:t>
            </a:r>
          </a:p>
          <a:p>
            <a:pPr lvl="1"/>
            <a:r>
              <a:rPr lang="en-US" dirty="0"/>
              <a:t>If theory </a:t>
            </a:r>
            <a:r>
              <a:rPr lang="en-US" dirty="0" smtClean="0"/>
              <a:t>suggests (</a:t>
            </a:r>
            <a:r>
              <a:rPr lang="en-US" dirty="0"/>
              <a:t>we will explore soon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Trial-and-error using dynamic graphics</a:t>
            </a:r>
          </a:p>
          <a:p>
            <a:pPr lvl="1"/>
            <a:r>
              <a:rPr lang="en-US" dirty="0"/>
              <a:t>Experience</a:t>
            </a:r>
          </a:p>
          <a:p>
            <a:pPr lvl="2"/>
            <a:r>
              <a:rPr lang="en-US" dirty="0"/>
              <a:t>e.g.,  sin</a:t>
            </a:r>
            <a:r>
              <a:rPr lang="en-US" baseline="30000" dirty="0"/>
              <a:t>-1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(Y)) for proportions or </a:t>
            </a:r>
            <a:r>
              <a:rPr lang="en-US" dirty="0" smtClean="0"/>
              <a:t>percentages</a:t>
            </a:r>
          </a:p>
          <a:p>
            <a:pPr lvl="2"/>
            <a:endParaRPr lang="en-US" dirty="0"/>
          </a:p>
          <a:p>
            <a:r>
              <a:rPr lang="en-US" b="1" dirty="0" smtClean="0"/>
              <a:t>Explanatory </a:t>
            </a:r>
            <a:r>
              <a:rPr lang="en-US" b="1" dirty="0"/>
              <a:t>variable</a:t>
            </a:r>
          </a:p>
          <a:p>
            <a:pPr lvl="1"/>
            <a:r>
              <a:rPr lang="en-US" dirty="0"/>
              <a:t>If theory suggests </a:t>
            </a:r>
            <a:endParaRPr lang="en-US" dirty="0" smtClean="0"/>
          </a:p>
          <a:p>
            <a:pPr lvl="1"/>
            <a:r>
              <a:rPr lang="en-US" dirty="0"/>
              <a:t>Trial-and-error using dynamic graphics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logs if max/min &gt; 10 (Weisberg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0F2AB8-8D93-4E2D-9CF3-E8F54F7FFDAB}" type="slidenum">
              <a:rPr lang="en-US"/>
              <a:pPr/>
              <a:t>27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Transformations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Response variable (cont)</a:t>
            </a:r>
          </a:p>
          <a:p>
            <a:pPr lvl="1"/>
            <a:r>
              <a:rPr lang="en-US"/>
              <a:t>Theory</a:t>
            </a:r>
          </a:p>
          <a:p>
            <a:pPr lvl="2"/>
            <a:r>
              <a:rPr lang="en-US"/>
              <a:t>Power function </a:t>
            </a:r>
            <a:r>
              <a:rPr lang="en-US">
                <a:sym typeface="Wingdings" pitchFamily="2" charset="2"/>
              </a:rPr>
              <a:t> Y=aX</a:t>
            </a:r>
            <a:r>
              <a:rPr lang="en-US" baseline="30000">
                <a:sym typeface="Wingdings" pitchFamily="2" charset="2"/>
              </a:rPr>
              <a:t>b</a:t>
            </a:r>
          </a:p>
          <a:p>
            <a:pPr lvl="2"/>
            <a:endParaRPr lang="en-US"/>
          </a:p>
          <a:p>
            <a:pPr lvl="2"/>
            <a:r>
              <a:rPr lang="en-US"/>
              <a:t>Exponential function </a:t>
            </a:r>
            <a:r>
              <a:rPr lang="en-US">
                <a:sym typeface="Wingdings" pitchFamily="2" charset="2"/>
              </a:rPr>
              <a:t> Y=ae</a:t>
            </a:r>
            <a:r>
              <a:rPr lang="en-US" baseline="30000">
                <a:sym typeface="Wingdings" pitchFamily="2" charset="2"/>
              </a:rPr>
              <a:t>bX</a:t>
            </a:r>
            <a:endParaRPr lang="en-US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1490B5-3A81-4121-A97E-74D1BDA21367}" type="slidenum">
              <a:rPr lang="en-US"/>
              <a:pPr/>
              <a:t>28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Example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953000"/>
          </a:xfrm>
        </p:spPr>
        <p:txBody>
          <a:bodyPr/>
          <a:lstStyle/>
          <a:p>
            <a:r>
              <a:rPr lang="en-US" dirty="0" err="1"/>
              <a:t>Croxall</a:t>
            </a:r>
            <a:r>
              <a:rPr lang="en-US" dirty="0"/>
              <a:t> (1982) examined the weight loss of adult petrels during periods of egg incubation.</a:t>
            </a:r>
          </a:p>
          <a:p>
            <a:r>
              <a:rPr lang="en-US" dirty="0"/>
              <a:t>13 species were examined.</a:t>
            </a:r>
          </a:p>
          <a:p>
            <a:r>
              <a:rPr lang="en-US" dirty="0"/>
              <a:t>Some had measurements for both sexes – thus 19 measurements </a:t>
            </a:r>
          </a:p>
          <a:p>
            <a:r>
              <a:rPr lang="en-US" dirty="0"/>
              <a:t>These were recorded for each species …</a:t>
            </a:r>
          </a:p>
          <a:p>
            <a:pPr lvl="1"/>
            <a:r>
              <a:rPr lang="en-US" dirty="0"/>
              <a:t>mean initial weight (g)</a:t>
            </a:r>
          </a:p>
          <a:p>
            <a:pPr lvl="1"/>
            <a:r>
              <a:rPr lang="en-US" dirty="0"/>
              <a:t>mean weight lost (g g</a:t>
            </a:r>
            <a:r>
              <a:rPr lang="en-US" baseline="30000" dirty="0"/>
              <a:t>-1</a:t>
            </a:r>
            <a:r>
              <a:rPr lang="en-US" dirty="0"/>
              <a:t> d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  <a:p>
            <a:r>
              <a:rPr lang="en-US" dirty="0"/>
              <a:t>Data are </a:t>
            </a:r>
            <a:r>
              <a:rPr lang="en-US"/>
              <a:t>in </a:t>
            </a:r>
            <a:r>
              <a:rPr lang="en-US" b="1" smtClean="0">
                <a:solidFill>
                  <a:schemeClr val="accent2"/>
                </a:solidFill>
              </a:rPr>
              <a:t>Petrels.txt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228600" y="6248400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i="1">
                <a:solidFill>
                  <a:srgbClr val="008000"/>
                </a:solidFill>
              </a:rPr>
              <a:t>Croxall, J.P.  1982.  Energy costs of incubation and moult in petrels and penguins.  J. Anim. Ecol. 51:177-194.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9528"/>
            <a:ext cx="3276600" cy="4353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uiExpand="1" build="p"/>
      <p:bldP spid="3409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9289D-2A9A-4939-8B4C-2A30A105BE80}" type="slidenum">
              <a:rPr lang="en-US"/>
              <a:pPr/>
              <a:t>3</a:t>
            </a:fld>
            <a:endParaRPr lang="en-US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257800"/>
          </a:xfrm>
        </p:spPr>
        <p:txBody>
          <a:bodyPr/>
          <a:lstStyle/>
          <a:p>
            <a:r>
              <a:rPr lang="en-US" sz="3400" dirty="0"/>
              <a:t>Assumptions</a:t>
            </a:r>
          </a:p>
          <a:p>
            <a:pPr lvl="1"/>
            <a:r>
              <a:rPr lang="en-US" sz="3000" dirty="0"/>
              <a:t>Independent Observations</a:t>
            </a:r>
          </a:p>
          <a:p>
            <a:pPr lvl="1"/>
            <a:r>
              <a:rPr lang="en-US" sz="3000" dirty="0" smtClean="0"/>
              <a:t>Homoscedasticity</a:t>
            </a:r>
          </a:p>
          <a:p>
            <a:pPr lvl="1"/>
            <a:r>
              <a:rPr lang="en-US" sz="3000" dirty="0" smtClean="0"/>
              <a:t>Normality </a:t>
            </a:r>
            <a:r>
              <a:rPr lang="en-US" sz="3000" dirty="0"/>
              <a:t>in the Residuals</a:t>
            </a:r>
          </a:p>
          <a:p>
            <a:pPr lvl="1"/>
            <a:r>
              <a:rPr lang="en-US" sz="3000" dirty="0"/>
              <a:t>No Outliers</a:t>
            </a:r>
          </a:p>
          <a:p>
            <a:pPr lvl="1"/>
            <a:r>
              <a:rPr lang="en-US" sz="3000" dirty="0" smtClean="0"/>
              <a:t>Linearity</a:t>
            </a:r>
          </a:p>
          <a:p>
            <a:pPr lvl="2"/>
            <a:r>
              <a:rPr lang="en-US" sz="2600" dirty="0" smtClean="0"/>
              <a:t>examine </a:t>
            </a:r>
            <a:r>
              <a:rPr lang="en-US" sz="2600" dirty="0"/>
              <a:t>the animation</a:t>
            </a:r>
          </a:p>
        </p:txBody>
      </p:sp>
      <p:sp>
        <p:nvSpPr>
          <p:cNvPr id="30822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Recall from Introductory Stats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6512A2-C74D-495F-B5D0-3442F9766020}" type="slidenum">
              <a:rPr lang="en-US"/>
              <a:pPr/>
              <a:t>4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Example – Atlantic Salmon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2895600"/>
          </a:xfrm>
        </p:spPr>
        <p:txBody>
          <a:bodyPr/>
          <a:lstStyle/>
          <a:p>
            <a:r>
              <a:rPr lang="en-US" sz="3000" dirty="0" err="1"/>
              <a:t>Vladic</a:t>
            </a:r>
            <a:r>
              <a:rPr lang="en-US" sz="3000" dirty="0"/>
              <a:t> </a:t>
            </a:r>
            <a:r>
              <a:rPr lang="en-US" sz="3000" i="1" dirty="0"/>
              <a:t>et al.</a:t>
            </a:r>
            <a:r>
              <a:rPr lang="en-US" sz="3000" dirty="0"/>
              <a:t> (2002) recorded </a:t>
            </a:r>
            <a:r>
              <a:rPr lang="en-US" sz="2600" dirty="0"/>
              <a:t>(in SalmonSperm.txt)</a:t>
            </a:r>
          </a:p>
          <a:p>
            <a:pPr lvl="1"/>
            <a:r>
              <a:rPr lang="en-US" sz="2600" dirty="0"/>
              <a:t>probability of successful egg fertilization (</a:t>
            </a:r>
            <a:r>
              <a:rPr lang="en-US" sz="2600" dirty="0" err="1">
                <a:solidFill>
                  <a:schemeClr val="accent2"/>
                </a:solidFill>
              </a:rPr>
              <a:t>fert.success</a:t>
            </a:r>
            <a:r>
              <a:rPr lang="en-US" sz="2600" dirty="0"/>
              <a:t>)</a:t>
            </a:r>
          </a:p>
          <a:p>
            <a:pPr lvl="1"/>
            <a:r>
              <a:rPr lang="en-US" sz="2600" dirty="0"/>
              <a:t>the length of sperm tail end piece (</a:t>
            </a:r>
            <a:r>
              <a:rPr lang="en-US" sz="2600" dirty="0" err="1">
                <a:solidFill>
                  <a:schemeClr val="accent2"/>
                </a:solidFill>
              </a:rPr>
              <a:t>step.len</a:t>
            </a:r>
            <a:r>
              <a:rPr lang="en-US" sz="2600" dirty="0"/>
              <a:t>)</a:t>
            </a:r>
          </a:p>
          <a:p>
            <a:pPr lvl="1"/>
            <a:endParaRPr lang="en-US" sz="1400" dirty="0"/>
          </a:p>
          <a:p>
            <a:r>
              <a:rPr lang="en-US" sz="3000" dirty="0"/>
              <a:t>Asked “Are fertilization success and length of sperm related?”</a:t>
            </a:r>
          </a:p>
        </p:txBody>
      </p:sp>
      <p:sp useBgFill="1">
        <p:nvSpPr>
          <p:cNvPr id="306181" name="Rectangle 5"/>
          <p:cNvSpPr>
            <a:spLocks noChangeArrowheads="1"/>
          </p:cNvSpPr>
          <p:nvPr/>
        </p:nvSpPr>
        <p:spPr bwMode="auto">
          <a:xfrm>
            <a:off x="6019800" y="6553200"/>
            <a:ext cx="3124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06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3122613"/>
            <a:ext cx="380365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547C-EA5A-4093-A516-8A196F0EDAC0}" type="slidenum">
              <a:rPr lang="en-US"/>
              <a:pPr/>
              <a:t>5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Linear Regression in R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  <a:noFill/>
          <a:ln/>
        </p:spPr>
        <p:txBody>
          <a:bodyPr/>
          <a:lstStyle/>
          <a:p>
            <a:pPr marL="344488" indent="-344488">
              <a:buFont typeface="Arial" pitchFamily="34" charset="0"/>
              <a:buChar char="•"/>
            </a:pPr>
            <a:r>
              <a:rPr lang="en-US" dirty="0" smtClean="0"/>
              <a:t>From HO</a:t>
            </a:r>
          </a:p>
          <a:p>
            <a:pPr marL="628650" lvl="1" indent="-284163">
              <a:buFont typeface="Arial" pitchFamily="34" charset="0"/>
              <a:buChar char="−"/>
            </a:pPr>
            <a:r>
              <a:rPr lang="en-US" dirty="0" smtClean="0"/>
              <a:t>Review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lm()</a:t>
            </a:r>
            <a:r>
              <a:rPr lang="en-US" dirty="0"/>
              <a:t> from </a:t>
            </a:r>
            <a:r>
              <a:rPr lang="en-US" dirty="0" smtClean="0"/>
              <a:t>intro class</a:t>
            </a:r>
          </a:p>
          <a:p>
            <a:pPr marL="628650" lvl="1" indent="-284163">
              <a:buFont typeface="Arial" pitchFamily="34" charset="0"/>
              <a:buChar char="−"/>
            </a:pPr>
            <a:r>
              <a:rPr lang="en-US" dirty="0" smtClean="0"/>
              <a:t>Interpret </a:t>
            </a:r>
            <a:r>
              <a:rPr lang="en-US" dirty="0"/>
              <a:t>slope</a:t>
            </a:r>
          </a:p>
          <a:p>
            <a:pPr marL="628650" lvl="1" indent="-284163">
              <a:buFont typeface="Arial" pitchFamily="34" charset="0"/>
              <a:buChar char="−"/>
            </a:pPr>
            <a:r>
              <a:rPr lang="en-US" dirty="0"/>
              <a:t>Interpret intercept</a:t>
            </a:r>
          </a:p>
          <a:p>
            <a:pPr marL="628650" lvl="1" indent="-284163">
              <a:buFont typeface="Arial" pitchFamily="34" charset="0"/>
              <a:buChar char="−"/>
            </a:pPr>
            <a:r>
              <a:rPr lang="en-US" dirty="0"/>
              <a:t>Predict @ </a:t>
            </a:r>
            <a:r>
              <a:rPr lang="en-US" dirty="0" err="1"/>
              <a:t>step.len</a:t>
            </a:r>
            <a:r>
              <a:rPr lang="en-US" dirty="0"/>
              <a:t>=3.5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9D60CD-1638-4160-A3EF-32202D583655}" type="slidenum">
              <a:rPr lang="en-US"/>
              <a:pPr/>
              <a:t>6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Furthering – Linear Regression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4953000"/>
          </a:xfrm>
        </p:spPr>
        <p:txBody>
          <a:bodyPr/>
          <a:lstStyle/>
          <a:p>
            <a:r>
              <a:rPr lang="en-US" sz="3000" dirty="0"/>
              <a:t>If another sample </a:t>
            </a:r>
            <a:r>
              <a:rPr lang="en-US" sz="3000" dirty="0" smtClean="0"/>
              <a:t>was </a:t>
            </a:r>
            <a:r>
              <a:rPr lang="en-US" sz="3000" dirty="0"/>
              <a:t>taken would we expect </a:t>
            </a:r>
            <a:r>
              <a:rPr lang="en-US" sz="3000" dirty="0" smtClean="0"/>
              <a:t>the </a:t>
            </a:r>
            <a:r>
              <a:rPr lang="en-US" sz="3000" dirty="0"/>
              <a:t>exact same …</a:t>
            </a:r>
          </a:p>
          <a:p>
            <a:pPr lvl="1"/>
            <a:r>
              <a:rPr lang="en-US" sz="2600" dirty="0"/>
              <a:t>best line fit?</a:t>
            </a:r>
          </a:p>
          <a:p>
            <a:pPr lvl="1"/>
            <a:r>
              <a:rPr lang="en-US" sz="2600" dirty="0"/>
              <a:t>slope?</a:t>
            </a:r>
          </a:p>
          <a:p>
            <a:pPr lvl="1"/>
            <a:r>
              <a:rPr lang="en-US" sz="2600" dirty="0"/>
              <a:t>y-intercept?</a:t>
            </a:r>
          </a:p>
          <a:p>
            <a:pPr lvl="1"/>
            <a:r>
              <a:rPr lang="en-US" sz="2600" dirty="0"/>
              <a:t>predictions?</a:t>
            </a:r>
          </a:p>
          <a:p>
            <a:pPr lvl="1"/>
            <a:endParaRPr lang="en-US" sz="1800" dirty="0"/>
          </a:p>
          <a:p>
            <a:r>
              <a:rPr lang="en-US" sz="3000" dirty="0" smtClean="0"/>
              <a:t>All are statistics</a:t>
            </a:r>
          </a:p>
          <a:p>
            <a:pPr lvl="1"/>
            <a:r>
              <a:rPr lang="en-US" sz="2600" dirty="0" smtClean="0"/>
              <a:t>subject </a:t>
            </a:r>
            <a:r>
              <a:rPr lang="en-US" sz="2600" dirty="0"/>
              <a:t>to sampling </a:t>
            </a:r>
            <a:r>
              <a:rPr lang="en-US" sz="2600" dirty="0" smtClean="0"/>
              <a:t>variability</a:t>
            </a:r>
          </a:p>
          <a:p>
            <a:pPr lvl="1"/>
            <a:r>
              <a:rPr lang="en-US" sz="2600" dirty="0" smtClean="0"/>
              <a:t>have </a:t>
            </a:r>
            <a:r>
              <a:rPr lang="en-US" sz="2600" dirty="0"/>
              <a:t>a standard </a:t>
            </a:r>
            <a:r>
              <a:rPr lang="en-US" sz="2600" dirty="0" smtClean="0"/>
              <a:t>error</a:t>
            </a:r>
          </a:p>
          <a:p>
            <a:pPr lvl="1"/>
            <a:r>
              <a:rPr lang="en-US" sz="2600" dirty="0" smtClean="0"/>
              <a:t>summarized </a:t>
            </a:r>
            <a:r>
              <a:rPr lang="en-US" sz="2600" dirty="0"/>
              <a:t>with CIs and hypothesis </a:t>
            </a:r>
            <a:r>
              <a:rPr lang="en-US" sz="2600" dirty="0" smtClean="0"/>
              <a:t>tests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65F34-8D31-4B1B-9769-B30C25C5819E}" type="slidenum">
              <a:rPr lang="en-US"/>
              <a:pPr/>
              <a:t>7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 of a Line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b="1" dirty="0" smtClean="0"/>
              <a:t>Population Model </a:t>
            </a:r>
            <a:r>
              <a:rPr lang="en-US" b="1" dirty="0"/>
              <a:t>for an Individual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where </a:t>
            </a:r>
          </a:p>
        </p:txBody>
      </p:sp>
      <p:pic>
        <p:nvPicPr>
          <p:cNvPr id="32564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709532"/>
            <a:ext cx="36099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64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905000"/>
            <a:ext cx="49053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1362D5-9F13-4A4E-9E97-918C7925D11B}" type="slidenum">
              <a:rPr lang="en-US"/>
              <a:pPr/>
              <a:t>8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792162"/>
          </a:xfrm>
        </p:spPr>
        <p:txBody>
          <a:bodyPr/>
          <a:lstStyle/>
          <a:p>
            <a:r>
              <a:rPr lang="en-US"/>
              <a:t>Linear Regression – Variability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1143000"/>
          </a:xfrm>
        </p:spPr>
        <p:txBody>
          <a:bodyPr/>
          <a:lstStyle/>
          <a:p>
            <a:r>
              <a:rPr lang="en-US" dirty="0" smtClean="0"/>
              <a:t>Natural variability </a:t>
            </a:r>
            <a:r>
              <a:rPr lang="en-US" dirty="0"/>
              <a:t>about the </a:t>
            </a:r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312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828800"/>
            <a:ext cx="4953000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152400" y="4419600"/>
            <a:ext cx="594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The variability in the response variable </a:t>
            </a:r>
            <a:r>
              <a:rPr lang="en-US" sz="3200" dirty="0" smtClean="0"/>
              <a:t>“unexplained</a:t>
            </a:r>
            <a:r>
              <a:rPr lang="en-US" sz="3200" dirty="0"/>
              <a:t>” by the best-fit line</a:t>
            </a:r>
            <a:r>
              <a:rPr lang="en-US" sz="3200" dirty="0" smtClean="0"/>
              <a:t>.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−"/>
            </a:pPr>
            <a:r>
              <a:rPr lang="en-US" dirty="0" smtClean="0"/>
              <a:t>residual standard error on HO</a:t>
            </a:r>
            <a:endParaRPr lang="en-US" dirty="0"/>
          </a:p>
        </p:txBody>
      </p:sp>
      <p:sp>
        <p:nvSpPr>
          <p:cNvPr id="312326" name="AutoShape 6"/>
          <p:cNvSpPr>
            <a:spLocks noChangeArrowheads="1"/>
          </p:cNvSpPr>
          <p:nvPr/>
        </p:nvSpPr>
        <p:spPr bwMode="auto">
          <a:xfrm rot="5400000">
            <a:off x="7419975" y="2867025"/>
            <a:ext cx="552450" cy="457200"/>
          </a:xfrm>
          <a:prstGeom prst="leftRightArrow">
            <a:avLst>
              <a:gd name="adj1" fmla="val 50000"/>
              <a:gd name="adj2" fmla="val 24167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123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544638"/>
            <a:ext cx="3733800" cy="371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5" grpId="0" build="p"/>
      <p:bldP spid="3123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Simple Linear Regression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FC38AE-3824-4205-A98B-485BD36BAE50}" type="slidenum">
              <a:rPr lang="en-US"/>
              <a:pPr/>
              <a:t>9</a:t>
            </a:fld>
            <a:endParaRPr lang="en-US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122238"/>
            <a:ext cx="8991600" cy="792162"/>
          </a:xfrm>
        </p:spPr>
        <p:txBody>
          <a:bodyPr/>
          <a:lstStyle/>
          <a:p>
            <a:r>
              <a:rPr lang="en-US" dirty="0"/>
              <a:t>Linear Regression – </a:t>
            </a:r>
            <a:r>
              <a:rPr lang="en-US" dirty="0" smtClean="0"/>
              <a:t>SEs &amp; Tests</a:t>
            </a:r>
            <a:endParaRPr lang="en-US" dirty="0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Find &amp; interpret slope &amp; y-intercept SE on HO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/>
              <a:t>Hypotheses:   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=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>
                <a:latin typeface="Symbol" pitchFamily="18" charset="2"/>
              </a:rPr>
              <a:t>1</a:t>
            </a:r>
            <a:r>
              <a:rPr lang="en-US" baseline="-25000" dirty="0"/>
              <a:t>0</a:t>
            </a:r>
            <a:r>
              <a:rPr lang="en-US" dirty="0"/>
              <a:t>   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dirty="0"/>
              <a:t>Test Statistic: </a:t>
            </a:r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lvl="1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b="1" dirty="0"/>
              <a:t>Default Hypotheses:</a:t>
            </a:r>
            <a:r>
              <a:rPr lang="en-US" dirty="0"/>
              <a:t> H</a:t>
            </a:r>
            <a:r>
              <a:rPr lang="en-US" baseline="-25000" dirty="0"/>
              <a:t>o</a:t>
            </a:r>
            <a:r>
              <a:rPr lang="en-US" dirty="0"/>
              <a:t>: </a:t>
            </a:r>
            <a:r>
              <a:rPr lang="en-US" dirty="0">
                <a:latin typeface="Symbol" pitchFamily="18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=0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dirty="0" smtClean="0"/>
              <a:t>Find and interpret on HO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003754"/>
            <a:ext cx="2828925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13968</TotalTime>
  <Words>1010</Words>
  <Application>Microsoft Office PowerPoint</Application>
  <PresentationFormat>On-screen Show (4:3)</PresentationFormat>
  <Paragraphs>279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Courier New</vt:lpstr>
      <vt:lpstr>Symbol</vt:lpstr>
      <vt:lpstr>Times New Roman</vt:lpstr>
      <vt:lpstr>Wingdings</vt:lpstr>
      <vt:lpstr>Default Design</vt:lpstr>
      <vt:lpstr>Linear Models</vt:lpstr>
      <vt:lpstr>Recall from Introductory Stats</vt:lpstr>
      <vt:lpstr>Recall from Introductory Stats</vt:lpstr>
      <vt:lpstr>Example – Atlantic Salmon</vt:lpstr>
      <vt:lpstr>Simple Linear Regression in R</vt:lpstr>
      <vt:lpstr>Furthering – Linear Regression</vt:lpstr>
      <vt:lpstr>Equation of a Line</vt:lpstr>
      <vt:lpstr>Linear Regression – Variability</vt:lpstr>
      <vt:lpstr>Linear Regression – SEs &amp; Tests</vt:lpstr>
      <vt:lpstr>Linear Regression – Tests</vt:lpstr>
      <vt:lpstr>Linear Regression – Predictions</vt:lpstr>
      <vt:lpstr>Linear Regression – Predictions</vt:lpstr>
      <vt:lpstr>Linear Regression – Predictions</vt:lpstr>
      <vt:lpstr>Linear Regression – Predictions</vt:lpstr>
      <vt:lpstr>Linear Regression – Predictions</vt:lpstr>
      <vt:lpstr>Simple Linear Regression in R</vt:lpstr>
      <vt:lpstr>Linear Regression – Models</vt:lpstr>
      <vt:lpstr>Linear Regression -- Models</vt:lpstr>
      <vt:lpstr>Linear Regression – Model Fits</vt:lpstr>
      <vt:lpstr>Linear Regression – Models</vt:lpstr>
      <vt:lpstr>SSRegression</vt:lpstr>
      <vt:lpstr>Simple Linear Regression in R</vt:lpstr>
      <vt:lpstr>SLR Assumptions</vt:lpstr>
      <vt:lpstr>Influential Point</vt:lpstr>
      <vt:lpstr>Simple Linear Regression in R</vt:lpstr>
      <vt:lpstr>SLR Transformations</vt:lpstr>
      <vt:lpstr>SLR Transformations</vt:lpstr>
      <vt:lpstr>SLR 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145</cp:revision>
  <dcterms:created xsi:type="dcterms:W3CDTF">2005-12-26T20:44:58Z</dcterms:created>
  <dcterms:modified xsi:type="dcterms:W3CDTF">2015-02-20T20:01:00Z</dcterms:modified>
</cp:coreProperties>
</file>